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5" r:id="rId4"/>
    <p:sldId id="366" r:id="rId5"/>
    <p:sldId id="367" r:id="rId6"/>
    <p:sldId id="368" r:id="rId7"/>
    <p:sldId id="370" r:id="rId8"/>
    <p:sldId id="369" r:id="rId9"/>
    <p:sldId id="371" r:id="rId10"/>
    <p:sldId id="356" r:id="rId11"/>
    <p:sldId id="372" r:id="rId12"/>
    <p:sldId id="373" r:id="rId13"/>
    <p:sldId id="33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8324" y="126687"/>
            <a:ext cx="728882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a:t>
            </a:r>
            <a:r>
              <a:rPr lang="en-US" sz="2400" b="1" smtClean="0">
                <a:solidFill>
                  <a:srgbClr val="FF0000"/>
                </a:solidFill>
                <a:latin typeface="Times New Roman" panose="02020603050405020304" pitchFamily="18" charset="0"/>
                <a:cs typeface="Times New Roman" panose="02020603050405020304" pitchFamily="18" charset="0"/>
              </a:rPr>
              <a:t>. SƠ CỨU NGƯỜI BỊ TAI NẠN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81354" y="756138"/>
            <a:ext cx="5890845" cy="5899638"/>
          </a:xfrm>
          <a:prstGeom prst="rect">
            <a:avLst/>
          </a:prstGeom>
        </p:spPr>
      </p:pic>
      <p:pic>
        <p:nvPicPr>
          <p:cNvPr id="5" name="Picture 4"/>
          <p:cNvPicPr>
            <a:picLocks noChangeAspect="1"/>
          </p:cNvPicPr>
          <p:nvPr/>
        </p:nvPicPr>
        <p:blipFill>
          <a:blip r:embed="rId4"/>
          <a:stretch>
            <a:fillRect/>
          </a:stretch>
        </p:blipFill>
        <p:spPr>
          <a:xfrm>
            <a:off x="6415452" y="694225"/>
            <a:ext cx="5518642" cy="596155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43" y="0"/>
            <a:ext cx="1215689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Sau khi sơ cứu nhạn nhân xong thì cần biện pháp nào để đưa nạn nhận đến cơ sở y tế gần nhất?</a:t>
            </a:r>
          </a:p>
        </p:txBody>
      </p:sp>
    </p:spTree>
    <p:extLst>
      <p:ext uri="{BB962C8B-B14F-4D97-AF65-F5344CB8AC3E}">
        <p14:creationId xmlns:p14="http://schemas.microsoft.com/office/powerpoint/2010/main" val="39032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43" y="0"/>
            <a:ext cx="1215689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Sau khi sơ cứu nhạn nhân xong thì cần biện pháp nào để đưa nạn nhận đến cơ sở y tế gần nhất?</a:t>
            </a:r>
          </a:p>
        </p:txBody>
      </p:sp>
      <p:sp>
        <p:nvSpPr>
          <p:cNvPr id="2" name="Rectangle 1"/>
          <p:cNvSpPr/>
          <p:nvPr/>
        </p:nvSpPr>
        <p:spPr>
          <a:xfrm>
            <a:off x="500742" y="1295697"/>
            <a:ext cx="11199845" cy="954107"/>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Sơ cứu tại chỗ, gọi xe cứu thương để các nhân viên y tế cấp cứu và đưa nạ nhân đến cơ sở y tế gần nhất.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00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Đưa nạn nhân đến cơ sở y tế gần nhất</a:t>
            </a:r>
          </a:p>
          <a:p>
            <a:r>
              <a:rPr lang="en-US" sz="2800">
                <a:latin typeface="Times New Roman" panose="02020603050405020304" pitchFamily="18" charset="0"/>
                <a:cs typeface="Times New Roman" panose="02020603050405020304" pitchFamily="18" charset="0"/>
              </a:rPr>
              <a:t>Sơ cứu tại chỗ, gọi xe cứu thương để các nhân viên y tế cấp cứu và đưa nạ nhân đến cơ sở y tế gần nhất.</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10591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3816429"/>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sơ cứu nạn nhân bị tai </a:t>
            </a:r>
            <a:r>
              <a:rPr lang="nl-NL" sz="2800" b="1">
                <a:latin typeface="Times New Roman" panose="02020603050405020304" pitchFamily="18" charset="0"/>
                <a:cs typeface="Times New Roman" panose="02020603050405020304" pitchFamily="18" charset="0"/>
              </a:rPr>
              <a:t>nạn </a:t>
            </a:r>
            <a:r>
              <a:rPr lang="nl-NL" sz="2800" b="1" smtClean="0">
                <a:latin typeface="Times New Roman" panose="02020603050405020304" pitchFamily="18" charset="0"/>
                <a:cs typeface="Times New Roman" panose="02020603050405020304" pitchFamily="18" charset="0"/>
              </a:rPr>
              <a:t>điện</a:t>
            </a:r>
          </a:p>
          <a:p>
            <a:r>
              <a:rPr lang="en-US" sz="2800" b="1">
                <a:latin typeface="Times New Roman" panose="02020603050405020304" pitchFamily="18" charset="0"/>
                <a:cs typeface="Times New Roman" panose="02020603050405020304" pitchFamily="18" charset="0"/>
              </a:rPr>
              <a:t>I. Chuẩn bị</a:t>
            </a:r>
          </a:p>
          <a:p>
            <a:r>
              <a:rPr lang="en-US" sz="2800">
                <a:latin typeface="Times New Roman" panose="02020603050405020304" pitchFamily="18" charset="0"/>
                <a:cs typeface="Times New Roman" panose="02020603050405020304" pitchFamily="18" charset="0"/>
              </a:rPr>
              <a:t>- Dụng cụ, thiết bị: phù hợp với tình huống tai nạn điện cần đề xuất</a:t>
            </a:r>
          </a:p>
          <a:p>
            <a:r>
              <a:rPr lang="en-US" sz="2800" b="1">
                <a:latin typeface="Times New Roman" panose="02020603050405020304" pitchFamily="18" charset="0"/>
                <a:cs typeface="Times New Roman" panose="02020603050405020304" pitchFamily="18" charset="0"/>
              </a:rPr>
              <a:t>II. Nội dung và trình tự thực hành</a:t>
            </a:r>
          </a:p>
          <a:p>
            <a:r>
              <a:rPr lang="en-US" sz="2800">
                <a:latin typeface="Times New Roman" panose="02020603050405020304" pitchFamily="18" charset="0"/>
                <a:cs typeface="Times New Roman" panose="02020603050405020304" pitchFamily="18" charset="0"/>
              </a:rPr>
              <a:t>1.Đặt ra một tình huống tai nạn điện</a:t>
            </a:r>
          </a:p>
          <a:p>
            <a:r>
              <a:rPr lang="en-US" sz="2800">
                <a:latin typeface="Times New Roman" panose="02020603050405020304" pitchFamily="18" charset="0"/>
                <a:cs typeface="Times New Roman" panose="02020603050405020304" pitchFamily="18" charset="0"/>
              </a:rPr>
              <a:t>2.Đề xuất cách sơ cứu người bị tai nạn điện trong tình huống đã đề xuất</a:t>
            </a:r>
          </a:p>
          <a:p>
            <a:r>
              <a:rPr lang="en-US" sz="2800">
                <a:latin typeface="Times New Roman" panose="02020603050405020304" pitchFamily="18" charset="0"/>
                <a:cs typeface="Times New Roman" panose="02020603050405020304" pitchFamily="18" charset="0"/>
              </a:rPr>
              <a:t>3. Đóng vai thành các nhân vật thực hành sơ cứu người bị tai nạn điện trong tình huống đã đề xuất với dụng cụ, thiết bị được cung cấp.</a:t>
            </a:r>
          </a:p>
          <a:p>
            <a:endParaRPr lang="en-US" b="1"/>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Xây dựng kịch bản xử lý tình huống người bị điện giật do tiếp xúc với đồ dùng bị rò điện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cần phải làm gì khi gặp người bị tai nạn điện trong tình huống ở Hình 13.1?</a:t>
            </a:r>
          </a:p>
        </p:txBody>
      </p:sp>
      <p:sp>
        <p:nvSpPr>
          <p:cNvPr id="7" name="TextBox 6"/>
          <p:cNvSpPr txBox="1"/>
          <p:nvPr/>
        </p:nvSpPr>
        <p:spPr>
          <a:xfrm>
            <a:off x="1424354" y="5943600"/>
            <a:ext cx="498523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13.1. Tai nạn điện do đến gần dây dẫn điện bị rơi xuống</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3769" y="670414"/>
            <a:ext cx="6934200" cy="520065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13.1. Tai nạn điện do đến gần dây dẫn điện bị rơi xuống</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3769" y="670414"/>
            <a:ext cx="6934200" cy="5200650"/>
          </a:xfrm>
          <a:prstGeom prst="rect">
            <a:avLst/>
          </a:prstGeom>
        </p:spPr>
      </p:pic>
      <p:sp>
        <p:nvSpPr>
          <p:cNvPr id="4" name="Rectangle 3"/>
          <p:cNvSpPr/>
          <p:nvPr/>
        </p:nvSpPr>
        <p:spPr>
          <a:xfrm>
            <a:off x="7429499" y="670414"/>
            <a:ext cx="4246686"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Chúng ta cần có bảo hộ/trang bị và tách nạn nhân ra khỏi </a:t>
            </a:r>
            <a:r>
              <a:rPr lang="en-US" sz="2800">
                <a:solidFill>
                  <a:srgbClr val="FF0000"/>
                </a:solidFill>
                <a:latin typeface="Times New Roman" panose="02020603050405020304" pitchFamily="18" charset="0"/>
                <a:cs typeface="Times New Roman" panose="02020603050405020304" pitchFamily="18" charset="0"/>
              </a:rPr>
              <a:t>nguồn </a:t>
            </a:r>
            <a:r>
              <a:rPr lang="en-US" sz="2800" smtClean="0">
                <a:solidFill>
                  <a:srgbClr val="FF0000"/>
                </a:solidFill>
                <a:latin typeface="Times New Roman" panose="02020603050405020304" pitchFamily="18" charset="0"/>
                <a:cs typeface="Times New Roman" panose="02020603050405020304" pitchFamily="18" charset="0"/>
              </a:rPr>
              <a:t>điện,</a:t>
            </a:r>
            <a:r>
              <a:rPr lang="en-US" smtClean="0"/>
              <a:t> </a:t>
            </a:r>
            <a:r>
              <a:rPr lang="en-US" sz="2800">
                <a:solidFill>
                  <a:srgbClr val="FF0000"/>
                </a:solidFill>
                <a:latin typeface="Times New Roman" panose="02020603050405020304" pitchFamily="18" charset="0"/>
                <a:cs typeface="Times New Roman" panose="02020603050405020304" pitchFamily="18" charset="0"/>
              </a:rPr>
              <a:t>tiến hành sơ cứu nạn nhân bị tai nạn </a:t>
            </a:r>
            <a:r>
              <a:rPr lang="en-US" sz="2800">
                <a:solidFill>
                  <a:srgbClr val="FF0000"/>
                </a:solidFill>
                <a:latin typeface="Times New Roman" panose="02020603050405020304" pitchFamily="18" charset="0"/>
                <a:cs typeface="Times New Roman" panose="02020603050405020304" pitchFamily="18" charset="0"/>
              </a:rPr>
              <a:t>điện</a:t>
            </a:r>
            <a:r>
              <a:rPr lang="en-US" sz="2800" smtClean="0">
                <a:solidFill>
                  <a:srgbClr val="FF0000"/>
                </a:solidFill>
                <a:latin typeface="Times New Roman" panose="02020603050405020304" pitchFamily="18" charset="0"/>
                <a:cs typeface="Times New Roman" panose="02020603050405020304" pitchFamily="18" charset="0"/>
              </a:rPr>
              <a: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9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965" y="259956"/>
            <a:ext cx="6717936" cy="5674852"/>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13.2. Một số tình huống tách nạn nhân ra khỏi nguồn điện</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640514" y="389012"/>
            <a:ext cx="402687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cho biết cách xử lí nào trong các tình huống ở Hình 13.2 là đúng? Giải thích tại sao?</a:t>
            </a:r>
          </a:p>
        </p:txBody>
      </p:sp>
    </p:spTree>
    <p:extLst>
      <p:ext uri="{BB962C8B-B14F-4D97-AF65-F5344CB8AC3E}">
        <p14:creationId xmlns:p14="http://schemas.microsoft.com/office/powerpoint/2010/main" val="23000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965" y="259956"/>
            <a:ext cx="6717936" cy="5674852"/>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13.2. Một số tình huống tách nạn nhân ra khỏi nguồn điện</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640514" y="389012"/>
            <a:ext cx="402687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cho biết cách xử lí nào trong các tình huống ở Hình 13.2 là đúng? Giải thích tại sao?</a:t>
            </a:r>
          </a:p>
        </p:txBody>
      </p:sp>
      <p:sp>
        <p:nvSpPr>
          <p:cNvPr id="2" name="Rectangle 1"/>
          <p:cNvSpPr/>
          <p:nvPr/>
        </p:nvSpPr>
        <p:spPr>
          <a:xfrm>
            <a:off x="7640514" y="2594111"/>
            <a:ext cx="3836139"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Tình huống ở hình b là cách xử lí đúng vì người cứu nạn nhân khỏi nguồn điện có dùng vật cách điện để đưa nguồn điện ra xa.</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29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1.Tách nạn nhân ra khỏi nguồn điện</a:t>
            </a:r>
          </a:p>
          <a:p>
            <a:r>
              <a:rPr lang="en-US" sz="2800">
                <a:latin typeface="Times New Roman" panose="02020603050405020304" pitchFamily="18" charset="0"/>
                <a:cs typeface="Times New Roman" panose="02020603050405020304" pitchFamily="18" charset="0"/>
              </a:rPr>
              <a:t>- Ngắt nguồn điện bằng những thiết bị đóng, cắt ở gần nhất như công tắc điện, cầu dao…</a:t>
            </a:r>
          </a:p>
          <a:p>
            <a:r>
              <a:rPr lang="en-US" sz="2800">
                <a:latin typeface="Times New Roman" panose="02020603050405020304" pitchFamily="18" charset="0"/>
                <a:cs typeface="Times New Roman" panose="02020603050405020304" pitchFamily="18" charset="0"/>
              </a:rPr>
              <a:t>- Trang bị bảo hộ và các vật dụng cách điện.</a:t>
            </a:r>
          </a:p>
          <a:p>
            <a:r>
              <a:rPr lang="en-US" sz="2800">
                <a:latin typeface="Times New Roman" panose="02020603050405020304" pitchFamily="18" charset="0"/>
                <a:cs typeface="Times New Roman" panose="02020603050405020304" pitchFamily="18" charset="0"/>
              </a:rPr>
              <a:t>- Tuyệt đối không chạm trực tiếp vào người nạn nhân.</a:t>
            </a:r>
            <a:endParaRPr lang="en-US" sz="28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39060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645" y="146399"/>
            <a:ext cx="8267501" cy="5871846"/>
          </a:xfrm>
          <a:prstGeom prst="rect">
            <a:avLst/>
          </a:prstGeom>
        </p:spPr>
      </p:pic>
      <p:sp>
        <p:nvSpPr>
          <p:cNvPr id="5" name="TextBox 4"/>
          <p:cNvSpPr txBox="1"/>
          <p:nvPr/>
        </p:nvSpPr>
        <p:spPr>
          <a:xfrm>
            <a:off x="1481340" y="6018245"/>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13.3. Các bước sơ cứu nạn nhân tại chỗ</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8912170" y="679876"/>
            <a:ext cx="2947038"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13.3, sắp xếp trình tự và mô tả các bước sơ cứu nạn nhân tại chỗ.</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678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646" y="146399"/>
            <a:ext cx="7119836" cy="5871846"/>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13.3. Các bước sơ cứu nạn nhân tại chỗ</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492482" y="342067"/>
            <a:ext cx="4484914" cy="6771084"/>
          </a:xfrm>
          <a:prstGeom prst="rect">
            <a:avLst/>
          </a:prstGeom>
        </p:spPr>
        <p:txBody>
          <a:bodyPr wrap="square">
            <a:spAutoFit/>
          </a:bodyPr>
          <a:lstStyle/>
          <a:p>
            <a:r>
              <a:rPr lang="en-US" sz="22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 tự: c-d-a-b</a:t>
            </a:r>
          </a:p>
          <a:p>
            <a:r>
              <a:rPr lang="en-US" sz="2200">
                <a:solidFill>
                  <a:srgbClr val="FF0000"/>
                </a:solidFill>
                <a:latin typeface="Times New Roman" panose="02020603050405020304" pitchFamily="18" charset="0"/>
                <a:cs typeface="Times New Roman" panose="02020603050405020304" pitchFamily="18" charset="0"/>
              </a:rPr>
              <a:t>Bước 1. Kiểm tra tình trạng nạn nhân</a:t>
            </a:r>
          </a:p>
          <a:p>
            <a:r>
              <a:rPr lang="en-US" sz="2200">
                <a:solidFill>
                  <a:srgbClr val="FF0000"/>
                </a:solidFill>
                <a:latin typeface="Times New Roman" panose="02020603050405020304" pitchFamily="18" charset="0"/>
                <a:cs typeface="Times New Roman" panose="02020603050405020304" pitchFamily="18" charset="0"/>
              </a:rPr>
              <a:t>- Nếu nạn nhân còn tỉnh: Nới rộng quần áo, nhanh chóng đưa nạn nhân tới vị trí thuận lợi và kêu gọi sự hỗ trợ của người khác.</a:t>
            </a:r>
          </a:p>
          <a:p>
            <a:r>
              <a:rPr lang="en-US" sz="2200">
                <a:solidFill>
                  <a:srgbClr val="FF0000"/>
                </a:solidFill>
                <a:latin typeface="Times New Roman" panose="02020603050405020304" pitchFamily="18" charset="0"/>
                <a:cs typeface="Times New Roman" panose="02020603050405020304" pitchFamily="18" charset="0"/>
              </a:rPr>
              <a:t>- Nếu nạn nhân đã ngất, không thở hoặc thở không đều, co giật và run, cần phải xoa bóp tim ngoài lồng ngực kết hợp hô hấp nhân tạo cho đến khi nạn nhân thở được, tỉnh lại và mời nhân viên y tế.</a:t>
            </a:r>
          </a:p>
          <a:p>
            <a:r>
              <a:rPr lang="en-US" sz="2200">
                <a:solidFill>
                  <a:srgbClr val="FF0000"/>
                </a:solidFill>
                <a:latin typeface="Times New Roman" panose="02020603050405020304" pitchFamily="18" charset="0"/>
                <a:cs typeface="Times New Roman" panose="02020603050405020304" pitchFamily="18" charset="0"/>
              </a:rPr>
              <a:t>Bước 2. Thực hiện hô hấp nhân tạo</a:t>
            </a:r>
          </a:p>
          <a:p>
            <a:r>
              <a:rPr lang="en-US" sz="2200">
                <a:solidFill>
                  <a:srgbClr val="FF0000"/>
                </a:solidFill>
                <a:latin typeface="Times New Roman" panose="02020603050405020304" pitchFamily="18" charset="0"/>
                <a:cs typeface="Times New Roman" panose="02020603050405020304" pitchFamily="18" charset="0"/>
              </a:rPr>
              <a:t>- Chuẩn bị: Để nạn nhân năm ngưởi, nới rộng quần áo, thắt lưng. Để đầu ngửa ra sau và nghiêng về một bên</a:t>
            </a:r>
          </a:p>
          <a:p>
            <a:r>
              <a:rPr lang="en-US" sz="2200">
                <a:solidFill>
                  <a:srgbClr val="FF0000"/>
                </a:solidFill>
                <a:latin typeface="Times New Roman" panose="02020603050405020304" pitchFamily="18" charset="0"/>
                <a:cs typeface="Times New Roman" panose="02020603050405020304" pitchFamily="18" charset="0"/>
              </a:rPr>
              <a:t>- Thực hiện ngay việc xoa bóp tim ngoài lồng ngực</a:t>
            </a:r>
          </a:p>
          <a:p>
            <a:r>
              <a:rPr lang="en-US" sz="2200">
                <a:solidFill>
                  <a:srgbClr val="FF0000"/>
                </a:solidFill>
                <a:latin typeface="Times New Roman" panose="02020603050405020304" pitchFamily="18" charset="0"/>
                <a:cs typeface="Times New Roman" panose="02020603050405020304" pitchFamily="18" charset="0"/>
              </a:rPr>
              <a:t>- Thực hiện hà hơi thổi ngạt.</a:t>
            </a:r>
          </a:p>
          <a:p>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076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circle(in)">
                                      <p:cBhvr>
                                        <p:cTn id="25" dur="2000"/>
                                        <p:tgtEl>
                                          <p:spTgt spid="6">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circle(in)">
                                      <p:cBhvr>
                                        <p:cTn id="28"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Các bước sơ cứu nạn nhân tại chỗ</a:t>
            </a:r>
          </a:p>
          <a:p>
            <a:r>
              <a:rPr lang="en-US" sz="2800">
                <a:latin typeface="Times New Roman" panose="02020603050405020304" pitchFamily="18" charset="0"/>
                <a:cs typeface="Times New Roman" panose="02020603050405020304" pitchFamily="18" charset="0"/>
              </a:rPr>
              <a:t>Bước 1. Kiểm tra tình trạng nạn nhân</a:t>
            </a:r>
          </a:p>
          <a:p>
            <a:r>
              <a:rPr lang="en-US" sz="2800">
                <a:latin typeface="Times New Roman" panose="02020603050405020304" pitchFamily="18" charset="0"/>
                <a:cs typeface="Times New Roman" panose="02020603050405020304" pitchFamily="18" charset="0"/>
              </a:rPr>
              <a:t>- Nếu nạn nhân còn tỉnh: Nới rộng quần áo, nhanh chóng đưa nạn nhân tới vị trí thuận lợi và kêu gọi sự hỗ trợ của người khác.</a:t>
            </a:r>
          </a:p>
          <a:p>
            <a:r>
              <a:rPr lang="en-US" sz="2800">
                <a:latin typeface="Times New Roman" panose="02020603050405020304" pitchFamily="18" charset="0"/>
                <a:cs typeface="Times New Roman" panose="02020603050405020304" pitchFamily="18" charset="0"/>
              </a:rPr>
              <a:t>- Nếu nạn nhân đã ngất, không thở hoặc thở không đều, co giật và run, cần phải xoa bóp tim ngoài lồng ngực kết hợp hô hấp nhân tạo cho đến khi nạn nhân thở được, tỉnh lại và mời nhân viên y tế.</a:t>
            </a:r>
          </a:p>
          <a:p>
            <a:r>
              <a:rPr lang="en-US" sz="2800">
                <a:latin typeface="Times New Roman" panose="02020603050405020304" pitchFamily="18" charset="0"/>
                <a:cs typeface="Times New Roman" panose="02020603050405020304" pitchFamily="18" charset="0"/>
              </a:rPr>
              <a:t>Bước 2. Thực hiện hô hấp </a:t>
            </a:r>
            <a:r>
              <a:rPr lang="en-US" sz="2800">
                <a:latin typeface="Times New Roman" panose="02020603050405020304" pitchFamily="18" charset="0"/>
                <a:cs typeface="Times New Roman" panose="02020603050405020304" pitchFamily="18" charset="0"/>
              </a:rPr>
              <a:t>nhân </a:t>
            </a:r>
            <a:r>
              <a:rPr lang="en-US" sz="2800" smtClean="0">
                <a:latin typeface="Times New Roman" panose="02020603050405020304" pitchFamily="18" charset="0"/>
                <a:cs typeface="Times New Roman" panose="02020603050405020304" pitchFamily="18" charset="0"/>
              </a:rPr>
              <a:t>tạo</a:t>
            </a:r>
          </a:p>
          <a:p>
            <a:r>
              <a:rPr lang="en-US" sz="2800">
                <a:latin typeface="Times New Roman" panose="02020603050405020304" pitchFamily="18" charset="0"/>
                <a:cs typeface="Times New Roman" panose="02020603050405020304" pitchFamily="18" charset="0"/>
              </a:rPr>
              <a:t>- Chuẩn bị: Để nạn nhân năm ngưởi, nới rộng quần áo, thắt lưng. Để đầu ngửa ra sau và nghiêng về một bên</a:t>
            </a:r>
          </a:p>
          <a:p>
            <a:r>
              <a:rPr lang="en-US" sz="2800">
                <a:latin typeface="Times New Roman" panose="02020603050405020304" pitchFamily="18" charset="0"/>
                <a:cs typeface="Times New Roman" panose="02020603050405020304" pitchFamily="18" charset="0"/>
              </a:rPr>
              <a:t>- Thực hiện ngay việc xoa bóp tim ngoài lồng ngực</a:t>
            </a:r>
          </a:p>
          <a:p>
            <a:r>
              <a:rPr lang="en-US" sz="2800">
                <a:latin typeface="Times New Roman" panose="02020603050405020304" pitchFamily="18" charset="0"/>
                <a:cs typeface="Times New Roman" panose="02020603050405020304" pitchFamily="18" charset="0"/>
              </a:rPr>
              <a:t>- Thực hiện hà hơi thổi ngạt.</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299641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866</TotalTime>
  <Words>833</Words>
  <PresentationFormat>Widescreen</PresentationFormat>
  <Paragraphs>48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2023-06-30T06:51:10Z</dcterms:modified>
</cp:coreProperties>
</file>