
<file path=[Content_Types].xml><?xml version="1.0" encoding="utf-8"?>
<Types xmlns="http://schemas.openxmlformats.org/package/2006/content-types">
  <Default ContentType="image/jpeg" Extension="jpg"/>
  <Default ContentType="application/vnd.openxmlformats-officedocument.vmlDrawing" Extension="vml"/>
  <Default ContentType="application/vnd.openxmlformats-officedocument.oleObject" Extension="bin"/>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oleObject" PartName="/ppt/embeddings/oleObject3.bin"/>
  <Override ContentType="application/vnd.openxmlformats-officedocument.oleObject" PartName="/ppt/embeddings/oleObject4.bin"/>
  <Override ContentType="application/vnd.openxmlformats-officedocument.oleObject" PartName="/ppt/embeddings/oleObject2.bin"/>
  <Override ContentType="application/vnd.openxmlformats-officedocument.oleObject" PartName="/ppt/embeddings/oleObject1.bin"/>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7" roundtripDataSignature="AMtx7mhzxFGzjNkq/bnK8M1XZK3ggrWyG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customschemas.google.com/relationships/presentationmetadata" Target="metadata"/><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10.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5" name="Google Shape;17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4" name="Google Shape;184;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5" name="Google Shape;185;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9" name="Google Shape;199;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0" name="Google Shape;200;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3" name="Google Shape;9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4" name="Google Shape;10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3" name="Google Shape;113;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7" name="Google Shape;127;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4" name="Google Shape;134;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6" name="Google Shape;146;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7" name="Google Shape;15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6" name="Google Shape;16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2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2" name="Google Shape;22;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17"/>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17"/>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8"/>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8"/>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19"/>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19"/>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19"/>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19"/>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19"/>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2"/>
          <p:cNvSpPr/>
          <p:nvPr>
            <p:ph idx="2" type="pic"/>
          </p:nvPr>
        </p:nvSpPr>
        <p:spPr>
          <a:xfrm>
            <a:off x="5183188" y="987425"/>
            <a:ext cx="6172200" cy="4873625"/>
          </a:xfrm>
          <a:prstGeom prst="rect">
            <a:avLst/>
          </a:prstGeom>
          <a:noFill/>
          <a:ln>
            <a:noFill/>
          </a:ln>
        </p:spPr>
      </p:sp>
      <p:sp>
        <p:nvSpPr>
          <p:cNvPr id="68" name="Google Shape;68;p2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vmlDrawing" Target="../drawings/vmlDrawing1.vml"/><Relationship Id="rId4" Type="http://schemas.openxmlformats.org/officeDocument/2006/relationships/oleObject" Target="../embeddings/oleObject1.bin"/><Relationship Id="rId9" Type="http://schemas.openxmlformats.org/officeDocument/2006/relationships/image" Target="../media/image10.png"/><Relationship Id="rId5" Type="http://schemas.openxmlformats.org/officeDocument/2006/relationships/oleObject" Target="../embeddings/oleObject1.bin"/><Relationship Id="rId6" Type="http://schemas.openxmlformats.org/officeDocument/2006/relationships/image" Target="../media/image7.png"/><Relationship Id="rId7" Type="http://schemas.openxmlformats.org/officeDocument/2006/relationships/oleObject" Target="../embeddings/oleObject2.bin"/><Relationship Id="rId8"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vmlDrawing" Target="../drawings/vmlDrawing2.vml"/><Relationship Id="rId4" Type="http://schemas.openxmlformats.org/officeDocument/2006/relationships/oleObject" Target="../embeddings/oleObject3.bin"/><Relationship Id="rId9" Type="http://schemas.openxmlformats.org/officeDocument/2006/relationships/image" Target="../media/image12.png"/><Relationship Id="rId5" Type="http://schemas.openxmlformats.org/officeDocument/2006/relationships/oleObject" Target="../embeddings/oleObject3.bin"/><Relationship Id="rId6" Type="http://schemas.openxmlformats.org/officeDocument/2006/relationships/image" Target="../media/image11.png"/><Relationship Id="rId7" Type="http://schemas.openxmlformats.org/officeDocument/2006/relationships/oleObject" Target="../embeddings/oleObject4.bin"/><Relationship Id="rId8"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8.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nvSpPr>
        <p:spPr>
          <a:xfrm>
            <a:off x="370390" y="1020409"/>
            <a:ext cx="11389488" cy="286232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6000"/>
              <a:buFont typeface="Arial"/>
              <a:buNone/>
            </a:pPr>
            <a:r>
              <a:rPr b="0" i="0" lang="en-US" sz="6000" u="none" cap="none" strike="noStrike">
                <a:solidFill>
                  <a:srgbClr val="FF3300"/>
                </a:solidFill>
                <a:latin typeface="Times New Roman"/>
                <a:ea typeface="Times New Roman"/>
                <a:cs typeface="Times New Roman"/>
                <a:sym typeface="Times New Roman"/>
              </a:rPr>
              <a:t>BÀI 25: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6000"/>
              <a:buFont typeface="Arial"/>
              <a:buNone/>
            </a:pPr>
            <a:r>
              <a:rPr b="0" i="0" lang="en-US" sz="6000" u="none" cap="none" strike="noStrike">
                <a:solidFill>
                  <a:srgbClr val="FF3300"/>
                </a:solidFill>
                <a:latin typeface="Times New Roman"/>
                <a:ea typeface="Times New Roman"/>
                <a:cs typeface="Times New Roman"/>
                <a:sym typeface="Times New Roman"/>
              </a:rPr>
              <a:t>MỘT SỐ LỆNH LÀM VIỆC VỚI XÂU KÝ TỰ</a:t>
            </a:r>
            <a:endParaRPr b="0" i="0" sz="6000" u="none" cap="none" strike="noStrike">
              <a:solidFill>
                <a:srgbClr val="FF3300"/>
              </a:solidFill>
              <a:latin typeface="Times New Roman"/>
              <a:ea typeface="Times New Roman"/>
              <a:cs typeface="Times New Roman"/>
              <a:sym typeface="Times New Roman"/>
            </a:endParaRPr>
          </a:p>
        </p:txBody>
      </p:sp>
      <p:sp>
        <p:nvSpPr>
          <p:cNvPr id="89" name="Google Shape;89;p1"/>
          <p:cNvSpPr txBox="1"/>
          <p:nvPr/>
        </p:nvSpPr>
        <p:spPr>
          <a:xfrm>
            <a:off x="559013" y="6396335"/>
            <a:ext cx="11057681"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rgbClr val="FF0000"/>
                </a:solidFill>
                <a:latin typeface="Calibri"/>
                <a:ea typeface="Calibri"/>
                <a:cs typeface="Calibri"/>
                <a:sym typeface="Calibri"/>
              </a:rPr>
              <a:t>GV: NGÔ XUÂN LAN – TRƯỜNG THPT PHAN THÚC TRỰC – YÊN THÀNH – NGHỆ AN</a:t>
            </a:r>
            <a:endParaRPr b="1" i="0" sz="2400" u="none" cap="none" strike="noStrike">
              <a:solidFill>
                <a:srgbClr val="FF0000"/>
              </a:solidFill>
              <a:latin typeface="Calibri"/>
              <a:ea typeface="Calibri"/>
              <a:cs typeface="Calibri"/>
              <a:sym typeface="Calibri"/>
            </a:endParaRPr>
          </a:p>
        </p:txBody>
      </p:sp>
      <p:sp>
        <p:nvSpPr>
          <p:cNvPr id="90" name="Google Shape;90;p1"/>
          <p:cNvSpPr txBox="1"/>
          <p:nvPr>
            <p:ph idx="11" type="ftr"/>
          </p:nvPr>
        </p:nvSpPr>
        <p:spPr>
          <a:xfrm>
            <a:off x="4038600" y="6308400"/>
            <a:ext cx="4959600" cy="3651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Ngô Xuân Lan - GV trường THPT Phan Thúc Trực - Yên Thành - Nghệ AN</a:t>
            </a:r>
            <a:endParaRPr/>
          </a:p>
        </p:txBody>
      </p:sp>
    </p:spTree>
  </p:cSld>
  <p:clrMapOvr>
    <a:masterClrMapping/>
  </p:clrMapOvr>
  <p:transition p14:dur="100">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10"/>
          <p:cNvSpPr/>
          <p:nvPr/>
        </p:nvSpPr>
        <p:spPr>
          <a:xfrm>
            <a:off x="4285104" y="20138"/>
            <a:ext cx="2414444"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n-US" sz="2800" u="none" cap="none" strike="noStrike">
                <a:solidFill>
                  <a:schemeClr val="dk1"/>
                </a:solidFill>
                <a:latin typeface="Times New Roman"/>
                <a:ea typeface="Times New Roman"/>
                <a:cs typeface="Times New Roman"/>
                <a:sym typeface="Times New Roman"/>
              </a:rPr>
              <a:t>THỰC HÀNH</a:t>
            </a:r>
            <a:endParaRPr b="1" i="0" sz="2800" u="none" cap="none" strike="noStrike">
              <a:solidFill>
                <a:schemeClr val="dk1"/>
              </a:solidFill>
              <a:latin typeface="Calibri"/>
              <a:ea typeface="Calibri"/>
              <a:cs typeface="Calibri"/>
              <a:sym typeface="Calibri"/>
            </a:endParaRPr>
          </a:p>
        </p:txBody>
      </p:sp>
      <p:sp>
        <p:nvSpPr>
          <p:cNvPr id="178" name="Google Shape;178;p10"/>
          <p:cNvSpPr/>
          <p:nvPr/>
        </p:nvSpPr>
        <p:spPr>
          <a:xfrm>
            <a:off x="125690" y="303240"/>
            <a:ext cx="9789491" cy="1402435"/>
          </a:xfrm>
          <a:prstGeom prst="rect">
            <a:avLst/>
          </a:prstGeom>
          <a:noFill/>
          <a:ln>
            <a:noFill/>
          </a:ln>
        </p:spPr>
        <p:txBody>
          <a:bodyPr anchorCtr="0" anchor="t" bIns="45700" lIns="91425" spcFirstLastPara="1" rIns="91425" wrap="square" tIns="45700">
            <a:spAutoFit/>
          </a:bodyPr>
          <a:lstStyle/>
          <a:p>
            <a:pPr indent="0" lvl="0" marL="0" marR="0" rtl="0" algn="l">
              <a:lnSpc>
                <a:spcPct val="120000"/>
              </a:lnSpc>
              <a:spcBef>
                <a:spcPts val="0"/>
              </a:spcBef>
              <a:spcAft>
                <a:spcPts val="0"/>
              </a:spcAft>
              <a:buClr>
                <a:srgbClr val="000000"/>
              </a:buClr>
              <a:buSzPts val="2400"/>
              <a:buFont typeface="Arial"/>
              <a:buNone/>
            </a:pPr>
            <a:r>
              <a:rPr b="1" i="0" lang="en-US" sz="2400" u="none" cap="none" strike="noStrike">
                <a:solidFill>
                  <a:schemeClr val="dk1"/>
                </a:solidFill>
                <a:latin typeface="Times New Roman"/>
                <a:ea typeface="Times New Roman"/>
                <a:cs typeface="Times New Roman"/>
                <a:sym typeface="Times New Roman"/>
              </a:rPr>
              <a:t>Bài 3:</a:t>
            </a:r>
            <a:endParaRPr b="0" i="0" sz="24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1000"/>
              </a:spcBef>
              <a:spcAft>
                <a:spcPts val="0"/>
              </a:spcAft>
              <a:buClr>
                <a:srgbClr val="000000"/>
              </a:buClr>
              <a:buSzPts val="2400"/>
              <a:buFont typeface="Arial"/>
              <a:buNone/>
            </a:pPr>
            <a:r>
              <a:rPr b="0" i="0" lang="en-US" sz="2400" u="none" cap="none" strike="noStrike">
                <a:solidFill>
                  <a:schemeClr val="dk1"/>
                </a:solidFill>
                <a:latin typeface="Calibri"/>
                <a:ea typeface="Calibri"/>
                <a:cs typeface="Calibri"/>
                <a:sym typeface="Calibri"/>
              </a:rPr>
              <a:t>Viết chương trình nhập số tự nhiên n, rồi nhập họ tên của n học sinh. Sau đó in ra danh sách tên học sinh theo hai cột, cột 1 là tên, cột 2 là họ đệm.</a:t>
            </a:r>
            <a:endParaRPr b="0" i="0" sz="1400" u="none" cap="none" strike="noStrike">
              <a:solidFill>
                <a:srgbClr val="000000"/>
              </a:solidFill>
              <a:latin typeface="Arial"/>
              <a:ea typeface="Arial"/>
              <a:cs typeface="Arial"/>
              <a:sym typeface="Arial"/>
            </a:endParaRPr>
          </a:p>
        </p:txBody>
      </p:sp>
      <p:sp>
        <p:nvSpPr>
          <p:cNvPr id="179" name="Google Shape;179;p10"/>
          <p:cNvSpPr txBox="1"/>
          <p:nvPr/>
        </p:nvSpPr>
        <p:spPr>
          <a:xfrm>
            <a:off x="191679" y="1700664"/>
            <a:ext cx="11874631" cy="120032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chemeClr val="dk1"/>
                </a:solidFill>
                <a:latin typeface="Calibri"/>
                <a:ea typeface="Calibri"/>
                <a:cs typeface="Calibri"/>
                <a:sym typeface="Calibri"/>
              </a:rPr>
              <a:t>HƯỚNG DẪN:</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US" sz="2400" u="none" cap="none" strike="noStrike">
                <a:solidFill>
                  <a:schemeClr val="dk1"/>
                </a:solidFill>
                <a:latin typeface="Calibri"/>
                <a:ea typeface="Calibri"/>
                <a:cs typeface="Calibri"/>
                <a:sym typeface="Calibri"/>
              </a:rPr>
              <a:t>Họ tên ban đầu tách ra thành tên và họ đệm bằng lệnh split(). Các tên được đưa vào danh sách </a:t>
            </a:r>
            <a:r>
              <a:rPr b="1" i="0" lang="en-US" sz="2400" u="none" cap="none" strike="noStrike">
                <a:solidFill>
                  <a:schemeClr val="dk1"/>
                </a:solidFill>
                <a:latin typeface="Calibri"/>
                <a:ea typeface="Calibri"/>
                <a:cs typeface="Calibri"/>
                <a:sym typeface="Calibri"/>
              </a:rPr>
              <a:t>ten</a:t>
            </a:r>
            <a:r>
              <a:rPr b="0" i="0" lang="en-US" sz="2400" u="none" cap="none" strike="noStrike">
                <a:solidFill>
                  <a:schemeClr val="dk1"/>
                </a:solidFill>
                <a:latin typeface="Calibri"/>
                <a:ea typeface="Calibri"/>
                <a:cs typeface="Calibri"/>
                <a:sym typeface="Calibri"/>
              </a:rPr>
              <a:t>, các họ đệm được đưa vào danh sách </a:t>
            </a:r>
            <a:r>
              <a:rPr b="1" i="0" lang="en-US" sz="2400" u="none" cap="none" strike="noStrike">
                <a:solidFill>
                  <a:schemeClr val="dk1"/>
                </a:solidFill>
                <a:latin typeface="Calibri"/>
                <a:ea typeface="Calibri"/>
                <a:cs typeface="Calibri"/>
                <a:sym typeface="Calibri"/>
              </a:rPr>
              <a:t>hodem</a:t>
            </a:r>
            <a:r>
              <a:rPr b="0" i="0" lang="en-US" sz="2400" u="none" cap="none" strike="noStrike">
                <a:solidFill>
                  <a:schemeClr val="dk1"/>
                </a:solidFill>
                <a:latin typeface="Calibri"/>
                <a:ea typeface="Calibri"/>
                <a:cs typeface="Calibri"/>
                <a:sym typeface="Calibri"/>
              </a:rPr>
              <a:t>. Sau đó in ra danh sách theo yêu cầu.</a:t>
            </a:r>
            <a:endParaRPr b="0" i="0" sz="1400" u="none" cap="none" strike="noStrike">
              <a:solidFill>
                <a:srgbClr val="000000"/>
              </a:solidFill>
              <a:latin typeface="Arial"/>
              <a:ea typeface="Arial"/>
              <a:cs typeface="Arial"/>
              <a:sym typeface="Arial"/>
            </a:endParaRPr>
          </a:p>
        </p:txBody>
      </p:sp>
      <p:pic>
        <p:nvPicPr>
          <p:cNvPr id="180" name="Google Shape;180;p10"/>
          <p:cNvPicPr preferRelativeResize="0"/>
          <p:nvPr/>
        </p:nvPicPr>
        <p:blipFill rotWithShape="1">
          <a:blip r:embed="rId3">
            <a:alphaModFix/>
          </a:blip>
          <a:srcRect b="0" l="0" r="0" t="0"/>
          <a:stretch/>
        </p:blipFill>
        <p:spPr>
          <a:xfrm>
            <a:off x="125690" y="2965962"/>
            <a:ext cx="11177048" cy="3727069"/>
          </a:xfrm>
          <a:prstGeom prst="rect">
            <a:avLst/>
          </a:prstGeom>
          <a:noFill/>
          <a:ln>
            <a:noFill/>
          </a:ln>
        </p:spPr>
      </p:pic>
      <p:sp>
        <p:nvSpPr>
          <p:cNvPr id="181" name="Google Shape;181;p10"/>
          <p:cNvSpPr txBox="1"/>
          <p:nvPr>
            <p:ph idx="11" type="ftr"/>
          </p:nvPr>
        </p:nvSpPr>
        <p:spPr>
          <a:xfrm>
            <a:off x="7232400" y="6492900"/>
            <a:ext cx="49596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400"/>
              <a:buNone/>
            </a:pPr>
            <a:r>
              <a:rPr lang="en-US"/>
              <a:t>Ngô Xuân Lan - GV trường THPT Phan Thúc Trực - Yên Thành - Nghệ AN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8"/>
                                        </p:tgtEl>
                                        <p:attrNameLst>
                                          <p:attrName>style.visibility</p:attrName>
                                        </p:attrNameLst>
                                      </p:cBhvr>
                                      <p:to>
                                        <p:strVal val="visible"/>
                                      </p:to>
                                    </p:set>
                                    <p:animEffect filter="fade" transition="in">
                                      <p:cBhvr>
                                        <p:cTn dur="2000"/>
                                        <p:tgtEl>
                                          <p:spTgt spid="17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gtEl>
                                        <p:attrNameLst>
                                          <p:attrName>style.visibility</p:attrName>
                                        </p:attrNameLst>
                                      </p:cBhvr>
                                      <p:to>
                                        <p:strVal val="visible"/>
                                      </p:to>
                                    </p:set>
                                    <p:animEffect filter="fade" transition="in">
                                      <p:cBhvr>
                                        <p:cTn dur="2000"/>
                                        <p:tgtEl>
                                          <p:spTgt spid="17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gtEl>
                                        <p:attrNameLst>
                                          <p:attrName>style.visibility</p:attrName>
                                        </p:attrNameLst>
                                      </p:cBhvr>
                                      <p:to>
                                        <p:strVal val="visible"/>
                                      </p:to>
                                    </p:set>
                                    <p:animEffect filter="fade" transition="in">
                                      <p:cBhvr>
                                        <p:cTn dur="2000"/>
                                        <p:tgtEl>
                                          <p:spTgt spid="18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1"/>
          <p:cNvSpPr/>
          <p:nvPr/>
        </p:nvSpPr>
        <p:spPr>
          <a:xfrm>
            <a:off x="4285104" y="152342"/>
            <a:ext cx="2414444"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n-US" sz="2800" u="none" cap="none" strike="noStrike">
                <a:solidFill>
                  <a:schemeClr val="dk1"/>
                </a:solidFill>
                <a:latin typeface="Times New Roman"/>
                <a:ea typeface="Times New Roman"/>
                <a:cs typeface="Times New Roman"/>
                <a:sym typeface="Times New Roman"/>
              </a:rPr>
              <a:t>THỰC HÀNH</a:t>
            </a:r>
            <a:endParaRPr b="1" i="0" sz="2800" u="none" cap="none" strike="noStrike">
              <a:solidFill>
                <a:schemeClr val="dk1"/>
              </a:solidFill>
              <a:latin typeface="Calibri"/>
              <a:ea typeface="Calibri"/>
              <a:cs typeface="Calibri"/>
              <a:sym typeface="Calibri"/>
            </a:endParaRPr>
          </a:p>
        </p:txBody>
      </p:sp>
      <p:sp>
        <p:nvSpPr>
          <p:cNvPr id="188" name="Google Shape;188;p11"/>
          <p:cNvSpPr/>
          <p:nvPr/>
        </p:nvSpPr>
        <p:spPr>
          <a:xfrm>
            <a:off x="270235" y="564782"/>
            <a:ext cx="11921765" cy="798745"/>
          </a:xfrm>
          <a:prstGeom prst="rect">
            <a:avLst/>
          </a:prstGeom>
          <a:noFill/>
          <a:ln>
            <a:noFill/>
          </a:ln>
        </p:spPr>
        <p:txBody>
          <a:bodyPr anchorCtr="0" anchor="t" bIns="45700" lIns="91425" spcFirstLastPara="1" rIns="91425" wrap="square" tIns="45700">
            <a:spAutoFit/>
          </a:bodyPr>
          <a:lstStyle/>
          <a:p>
            <a:pPr indent="0" lvl="0" marL="0" marR="0" rtl="0" algn="l">
              <a:lnSpc>
                <a:spcPct val="120000"/>
              </a:lnSpc>
              <a:spcBef>
                <a:spcPts val="0"/>
              </a:spcBef>
              <a:spcAft>
                <a:spcPts val="0"/>
              </a:spcAft>
              <a:buClr>
                <a:srgbClr val="000000"/>
              </a:buClr>
              <a:buSzPts val="2000"/>
              <a:buFont typeface="Arial"/>
              <a:buNone/>
            </a:pPr>
            <a:r>
              <a:rPr b="1" i="1" lang="en-US" sz="2000" u="none" cap="none" strike="noStrike">
                <a:solidFill>
                  <a:srgbClr val="FF0000"/>
                </a:solidFill>
                <a:latin typeface="Times New Roman"/>
                <a:ea typeface="Times New Roman"/>
                <a:cs typeface="Times New Roman"/>
                <a:sym typeface="Times New Roman"/>
              </a:rPr>
              <a:t>Bài tập 1: </a:t>
            </a:r>
            <a:r>
              <a:rPr b="0" i="1" lang="en-US" sz="2000" u="none" cap="none" strike="noStrike">
                <a:solidFill>
                  <a:schemeClr val="dk1"/>
                </a:solidFill>
                <a:latin typeface="Times New Roman"/>
                <a:ea typeface="Times New Roman"/>
                <a:cs typeface="Times New Roman"/>
                <a:sym typeface="Times New Roman"/>
              </a:rPr>
              <a:t>Viết chương trình nhập nhiều số (số nguyên hoặc số thực) từ bàn phím, các số cách nhau bởi dấu cách. Sau đó in ra màn hình tổng các số vừa nhập.</a:t>
            </a:r>
            <a:endParaRPr b="0" i="0" sz="2000" u="none" cap="none" strike="noStrike">
              <a:solidFill>
                <a:schemeClr val="dk1"/>
              </a:solidFill>
              <a:latin typeface="Times New Roman"/>
              <a:ea typeface="Times New Roman"/>
              <a:cs typeface="Times New Roman"/>
              <a:sym typeface="Times New Roman"/>
            </a:endParaRPr>
          </a:p>
        </p:txBody>
      </p:sp>
      <p:sp>
        <p:nvSpPr>
          <p:cNvPr id="189" name="Google Shape;189;p11"/>
          <p:cNvSpPr txBox="1"/>
          <p:nvPr/>
        </p:nvSpPr>
        <p:spPr>
          <a:xfrm>
            <a:off x="540470" y="1325927"/>
            <a:ext cx="11972041" cy="2211183"/>
          </a:xfrm>
          <a:prstGeom prst="rect">
            <a:avLst/>
          </a:prstGeom>
          <a:noFill/>
          <a:ln>
            <a:noFill/>
          </a:ln>
        </p:spPr>
        <p:txBody>
          <a:bodyPr anchorCtr="0" anchor="t" bIns="45700" lIns="91425" spcFirstLastPara="1" rIns="91425" wrap="square" tIns="45700">
            <a:spAutoFit/>
          </a:bodyPr>
          <a:lstStyle/>
          <a:p>
            <a:pPr indent="0" lvl="0" marL="0" marR="0" rtl="0" algn="l">
              <a:lnSpc>
                <a:spcPct val="120000"/>
              </a:lnSpc>
              <a:spcBef>
                <a:spcPts val="0"/>
              </a:spcBef>
              <a:spcAft>
                <a:spcPts val="0"/>
              </a:spcAft>
              <a:buClr>
                <a:srgbClr val="000000"/>
              </a:buClr>
              <a:buSzPts val="2400"/>
              <a:buFont typeface="Arial"/>
              <a:buNone/>
            </a:pPr>
            <a:r>
              <a:rPr b="0" i="1" lang="en-US" sz="2400" u="none" cap="none" strike="noStrike">
                <a:solidFill>
                  <a:schemeClr val="dk1"/>
                </a:solidFill>
                <a:latin typeface="Times New Roman"/>
                <a:ea typeface="Times New Roman"/>
                <a:cs typeface="Times New Roman"/>
                <a:sym typeface="Times New Roman"/>
              </a:rPr>
              <a:t>Gợi ý:</a:t>
            </a:r>
            <a:endParaRPr b="0" i="0" sz="1400" u="none" cap="none" strike="noStrike">
              <a:solidFill>
                <a:srgbClr val="000000"/>
              </a:solidFill>
              <a:latin typeface="Arial"/>
              <a:ea typeface="Arial"/>
              <a:cs typeface="Arial"/>
              <a:sym typeface="Arial"/>
            </a:endParaRPr>
          </a:p>
          <a:p>
            <a:pPr indent="0" lvl="0" marL="0" marR="0" rtl="0" algn="l">
              <a:lnSpc>
                <a:spcPct val="120000"/>
              </a:lnSpc>
              <a:spcBef>
                <a:spcPts val="1000"/>
              </a:spcBef>
              <a:spcAft>
                <a:spcPts val="0"/>
              </a:spcAft>
              <a:buClr>
                <a:srgbClr val="000000"/>
              </a:buClr>
              <a:buSzPts val="2400"/>
              <a:buFont typeface="Arial"/>
              <a:buNone/>
            </a:pPr>
            <a:r>
              <a:rPr b="0" i="1" lang="en-US" sz="2400" u="none" cap="none" strike="noStrike">
                <a:solidFill>
                  <a:schemeClr val="dk1"/>
                </a:solidFill>
                <a:latin typeface="Times New Roman"/>
                <a:ea typeface="Times New Roman"/>
                <a:cs typeface="Times New Roman"/>
                <a:sym typeface="Times New Roman"/>
              </a:rPr>
              <a:t>	- Dữ liệu nhập vào là xâu</a:t>
            </a:r>
            <a:endParaRPr b="0" i="1" sz="2400" u="none" cap="none" strike="noStrike">
              <a:solidFill>
                <a:schemeClr val="dk1"/>
              </a:solidFill>
              <a:latin typeface="Times New Roman"/>
              <a:ea typeface="Times New Roman"/>
              <a:cs typeface="Times New Roman"/>
              <a:sym typeface="Times New Roman"/>
            </a:endParaRPr>
          </a:p>
          <a:p>
            <a:pPr indent="0" lvl="0" marL="0" marR="0" rtl="0" algn="l">
              <a:lnSpc>
                <a:spcPct val="120000"/>
              </a:lnSpc>
              <a:spcBef>
                <a:spcPts val="1000"/>
              </a:spcBef>
              <a:spcAft>
                <a:spcPts val="0"/>
              </a:spcAft>
              <a:buClr>
                <a:srgbClr val="000000"/>
              </a:buClr>
              <a:buSzPts val="2400"/>
              <a:buFont typeface="Arial"/>
              <a:buNone/>
            </a:pPr>
            <a:r>
              <a:rPr b="0" i="1" lang="en-US" sz="2400" u="none" cap="none" strike="noStrike">
                <a:solidFill>
                  <a:schemeClr val="dk1"/>
                </a:solidFill>
                <a:latin typeface="Times New Roman"/>
                <a:ea typeface="Times New Roman"/>
                <a:cs typeface="Times New Roman"/>
                <a:sym typeface="Times New Roman"/>
              </a:rPr>
              <a:t>	-  Tách xâu, chuyễn ký tự thành số. Lưu vào 1 danh sách</a:t>
            </a:r>
            <a:endParaRPr b="0" i="1" sz="2400" u="none" cap="none" strike="noStrike">
              <a:solidFill>
                <a:schemeClr val="dk1"/>
              </a:solidFill>
              <a:latin typeface="Times New Roman"/>
              <a:ea typeface="Times New Roman"/>
              <a:cs typeface="Times New Roman"/>
              <a:sym typeface="Times New Roman"/>
            </a:endParaRPr>
          </a:p>
          <a:p>
            <a:pPr indent="0" lvl="0" marL="0" marR="0" rtl="0" algn="l">
              <a:lnSpc>
                <a:spcPct val="120000"/>
              </a:lnSpc>
              <a:spcBef>
                <a:spcPts val="1000"/>
              </a:spcBef>
              <a:spcAft>
                <a:spcPts val="0"/>
              </a:spcAft>
              <a:buClr>
                <a:srgbClr val="000000"/>
              </a:buClr>
              <a:buSzPts val="2400"/>
              <a:buFont typeface="Arial"/>
              <a:buNone/>
            </a:pPr>
            <a:r>
              <a:rPr b="0" i="1" lang="en-US" sz="2400" u="none" cap="none" strike="noStrike">
                <a:solidFill>
                  <a:schemeClr val="dk1"/>
                </a:solidFill>
                <a:latin typeface="Times New Roman"/>
                <a:ea typeface="Times New Roman"/>
                <a:cs typeface="Times New Roman"/>
                <a:sym typeface="Times New Roman"/>
              </a:rPr>
              <a:t>	- Tính tổng và in kết quả.</a:t>
            </a:r>
            <a:endParaRPr b="0" i="1" sz="2400" u="none" cap="none" strike="noStrike">
              <a:solidFill>
                <a:schemeClr val="dk1"/>
              </a:solidFill>
              <a:latin typeface="Times New Roman"/>
              <a:ea typeface="Times New Roman"/>
              <a:cs typeface="Times New Roman"/>
              <a:sym typeface="Times New Roman"/>
            </a:endParaRPr>
          </a:p>
        </p:txBody>
      </p:sp>
      <p:sp>
        <p:nvSpPr>
          <p:cNvPr id="190" name="Google Shape;190;p11"/>
          <p:cNvSpPr/>
          <p:nvPr/>
        </p:nvSpPr>
        <p:spPr>
          <a:xfrm>
            <a:off x="270235" y="3627805"/>
            <a:ext cx="11921765" cy="429413"/>
          </a:xfrm>
          <a:prstGeom prst="rect">
            <a:avLst/>
          </a:prstGeom>
          <a:noFill/>
          <a:ln>
            <a:noFill/>
          </a:ln>
        </p:spPr>
        <p:txBody>
          <a:bodyPr anchorCtr="0" anchor="t" bIns="45700" lIns="91425" spcFirstLastPara="1" rIns="91425" wrap="square" tIns="45700">
            <a:spAutoFit/>
          </a:bodyPr>
          <a:lstStyle/>
          <a:p>
            <a:pPr indent="0" lvl="0" marL="0" marR="0" rtl="0" algn="l">
              <a:lnSpc>
                <a:spcPct val="120000"/>
              </a:lnSpc>
              <a:spcBef>
                <a:spcPts val="0"/>
              </a:spcBef>
              <a:spcAft>
                <a:spcPts val="0"/>
              </a:spcAft>
              <a:buClr>
                <a:srgbClr val="000000"/>
              </a:buClr>
              <a:buSzPts val="2000"/>
              <a:buFont typeface="Arial"/>
              <a:buNone/>
            </a:pPr>
            <a:r>
              <a:rPr b="1" i="1" lang="en-US" sz="2000" u="none" cap="none" strike="noStrike">
                <a:solidFill>
                  <a:srgbClr val="FF0000"/>
                </a:solidFill>
                <a:latin typeface="Times New Roman"/>
                <a:ea typeface="Times New Roman"/>
                <a:cs typeface="Times New Roman"/>
                <a:sym typeface="Times New Roman"/>
              </a:rPr>
              <a:t>Bài tập 2: </a:t>
            </a:r>
            <a:r>
              <a:rPr b="0" i="1" lang="en-US" sz="2000" u="none" cap="none" strike="noStrike">
                <a:solidFill>
                  <a:schemeClr val="dk1"/>
                </a:solidFill>
                <a:latin typeface="Times New Roman"/>
                <a:ea typeface="Times New Roman"/>
                <a:cs typeface="Times New Roman"/>
                <a:sym typeface="Times New Roman"/>
              </a:rPr>
              <a:t>Viết chương trình nhập họ tên đầy đủ của người dùng, sau đó in thông báo tên và họ đệm của người đó</a:t>
            </a:r>
            <a:endParaRPr b="0" i="1" sz="2000" u="none" cap="none" strike="noStrike">
              <a:solidFill>
                <a:schemeClr val="dk1"/>
              </a:solidFill>
              <a:latin typeface="Times New Roman"/>
              <a:ea typeface="Times New Roman"/>
              <a:cs typeface="Times New Roman"/>
              <a:sym typeface="Times New Roman"/>
            </a:endParaRPr>
          </a:p>
        </p:txBody>
      </p:sp>
      <p:sp>
        <p:nvSpPr>
          <p:cNvPr id="191" name="Google Shape;191;p11"/>
          <p:cNvSpPr txBox="1"/>
          <p:nvPr/>
        </p:nvSpPr>
        <p:spPr>
          <a:xfrm>
            <a:off x="270235" y="4207981"/>
            <a:ext cx="11972041" cy="2323713"/>
          </a:xfrm>
          <a:prstGeom prst="rect">
            <a:avLst/>
          </a:prstGeom>
          <a:noFill/>
          <a:ln>
            <a:noFill/>
          </a:ln>
        </p:spPr>
        <p:txBody>
          <a:bodyPr anchorCtr="0" anchor="t" bIns="45700" lIns="91425" spcFirstLastPara="1" rIns="91425" wrap="square" tIns="45700">
            <a:spAutoFit/>
          </a:bodyPr>
          <a:lstStyle/>
          <a:p>
            <a:pPr indent="0" lvl="0" marL="0" marR="0" rtl="0" algn="l">
              <a:lnSpc>
                <a:spcPct val="120000"/>
              </a:lnSpc>
              <a:spcBef>
                <a:spcPts val="0"/>
              </a:spcBef>
              <a:spcAft>
                <a:spcPts val="0"/>
              </a:spcAft>
              <a:buClr>
                <a:srgbClr val="000000"/>
              </a:buClr>
              <a:buSzPts val="2000"/>
              <a:buFont typeface="Arial"/>
              <a:buNone/>
            </a:pPr>
            <a:r>
              <a:rPr b="0" i="1" lang="en-US" sz="2000" u="none" cap="none" strike="noStrike">
                <a:solidFill>
                  <a:schemeClr val="dk1"/>
                </a:solidFill>
                <a:latin typeface="Times New Roman"/>
                <a:ea typeface="Times New Roman"/>
                <a:cs typeface="Times New Roman"/>
                <a:sym typeface="Times New Roman"/>
              </a:rPr>
              <a:t>Gợi ý:</a:t>
            </a:r>
            <a:endParaRPr b="0" i="0" sz="1400" u="none" cap="none" strike="noStrike">
              <a:solidFill>
                <a:srgbClr val="000000"/>
              </a:solidFill>
              <a:latin typeface="Arial"/>
              <a:ea typeface="Arial"/>
              <a:cs typeface="Arial"/>
              <a:sym typeface="Arial"/>
            </a:endParaRPr>
          </a:p>
          <a:p>
            <a:pPr indent="0" lvl="0" marL="0" marR="0" rtl="0" algn="l">
              <a:lnSpc>
                <a:spcPct val="120000"/>
              </a:lnSpc>
              <a:spcBef>
                <a:spcPts val="1000"/>
              </a:spcBef>
              <a:spcAft>
                <a:spcPts val="0"/>
              </a:spcAft>
              <a:buClr>
                <a:srgbClr val="000000"/>
              </a:buClr>
              <a:buSzPts val="2000"/>
              <a:buFont typeface="Arial"/>
              <a:buNone/>
            </a:pPr>
            <a:r>
              <a:rPr b="0" i="1" lang="en-US" sz="2000" u="none" cap="none" strike="noStrike">
                <a:solidFill>
                  <a:schemeClr val="dk1"/>
                </a:solidFill>
                <a:latin typeface="Times New Roman"/>
                <a:ea typeface="Times New Roman"/>
                <a:cs typeface="Times New Roman"/>
                <a:sym typeface="Times New Roman"/>
              </a:rPr>
              <a:t>	- Dữ liệu nhập vào là xâu</a:t>
            </a:r>
            <a:endParaRPr b="0" i="1" sz="2000" u="none" cap="none" strike="noStrike">
              <a:solidFill>
                <a:schemeClr val="dk1"/>
              </a:solidFill>
              <a:latin typeface="Times New Roman"/>
              <a:ea typeface="Times New Roman"/>
              <a:cs typeface="Times New Roman"/>
              <a:sym typeface="Times New Roman"/>
            </a:endParaRPr>
          </a:p>
          <a:p>
            <a:pPr indent="0" lvl="0" marL="0" marR="0" rtl="0" algn="l">
              <a:lnSpc>
                <a:spcPct val="120000"/>
              </a:lnSpc>
              <a:spcBef>
                <a:spcPts val="1000"/>
              </a:spcBef>
              <a:spcAft>
                <a:spcPts val="0"/>
              </a:spcAft>
              <a:buClr>
                <a:srgbClr val="000000"/>
              </a:buClr>
              <a:buSzPts val="2000"/>
              <a:buFont typeface="Arial"/>
              <a:buNone/>
            </a:pPr>
            <a:r>
              <a:rPr b="0" i="1" lang="en-US" sz="2000" u="none" cap="none" strike="noStrike">
                <a:solidFill>
                  <a:schemeClr val="dk1"/>
                </a:solidFill>
                <a:latin typeface="Times New Roman"/>
                <a:ea typeface="Times New Roman"/>
                <a:cs typeface="Times New Roman"/>
                <a:sym typeface="Times New Roman"/>
              </a:rPr>
              <a:t>	-  Tách xâu, tính độ dài của xâu</a:t>
            </a:r>
            <a:endParaRPr b="0" i="1" sz="2000" u="none" cap="none" strike="noStrike">
              <a:solidFill>
                <a:schemeClr val="dk1"/>
              </a:solidFill>
              <a:latin typeface="Times New Roman"/>
              <a:ea typeface="Times New Roman"/>
              <a:cs typeface="Times New Roman"/>
              <a:sym typeface="Times New Roman"/>
            </a:endParaRPr>
          </a:p>
          <a:p>
            <a:pPr indent="0" lvl="0" marL="0" marR="0" rtl="0" algn="l">
              <a:lnSpc>
                <a:spcPct val="120000"/>
              </a:lnSpc>
              <a:spcBef>
                <a:spcPts val="1000"/>
              </a:spcBef>
              <a:spcAft>
                <a:spcPts val="0"/>
              </a:spcAft>
              <a:buClr>
                <a:srgbClr val="000000"/>
              </a:buClr>
              <a:buSzPts val="2000"/>
              <a:buFont typeface="Arial"/>
              <a:buNone/>
            </a:pPr>
            <a:r>
              <a:rPr b="0" i="1" lang="en-US" sz="2000" u="none" cap="none" strike="noStrike">
                <a:solidFill>
                  <a:schemeClr val="dk1"/>
                </a:solidFill>
                <a:latin typeface="Times New Roman"/>
                <a:ea typeface="Times New Roman"/>
                <a:cs typeface="Times New Roman"/>
                <a:sym typeface="Times New Roman"/>
              </a:rPr>
              <a:t>	- In phần tử cuối cùng của danh sách( Tên) sau đó xóa và gộp các phần tử còn lại thành 1 xâu rồi in ra( họ đệm)</a:t>
            </a:r>
            <a:endParaRPr b="0" i="1" sz="2000" u="none" cap="none" strike="noStrike">
              <a:solidFill>
                <a:schemeClr val="dk1"/>
              </a:solidFill>
              <a:latin typeface="Times New Roman"/>
              <a:ea typeface="Times New Roman"/>
              <a:cs typeface="Times New Roman"/>
              <a:sym typeface="Times New Roman"/>
            </a:endParaRPr>
          </a:p>
        </p:txBody>
      </p:sp>
      <p:sp>
        <p:nvSpPr>
          <p:cNvPr id="192" name="Google Shape;192;p11"/>
          <p:cNvSpPr/>
          <p:nvPr/>
        </p:nvSpPr>
        <p:spPr>
          <a:xfrm>
            <a:off x="270235" y="-10253"/>
            <a:ext cx="12192000" cy="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aphicFrame>
        <p:nvGraphicFramePr>
          <p:cNvPr id="193" name="Google Shape;193;p11"/>
          <p:cNvGraphicFramePr/>
          <p:nvPr/>
        </p:nvGraphicFramePr>
        <p:xfrm>
          <a:off x="5624659" y="1325927"/>
          <a:ext cx="5555530" cy="1195494"/>
        </p:xfrm>
        <a:graphic>
          <a:graphicData uri="http://schemas.openxmlformats.org/presentationml/2006/ole">
            <mc:AlternateContent>
              <mc:Choice Requires="v">
                <p:oleObj r:id="rId4" imgH="1195494" imgW="5555530" progId="Paint.Picture" spid="_x0000_s1">
                  <p:embed/>
                </p:oleObj>
              </mc:Choice>
              <mc:Fallback>
                <p:oleObj r:id="rId5" imgH="1195494" imgW="5555530" progId="Paint.Picture">
                  <p:embed/>
                  <p:pic>
                    <p:nvPicPr>
                      <p:cNvPr id="193" name="Google Shape;193;p11"/>
                      <p:cNvPicPr preferRelativeResize="0"/>
                      <p:nvPr/>
                    </p:nvPicPr>
                    <p:blipFill rotWithShape="1">
                      <a:blip r:embed="rId6">
                        <a:alphaModFix/>
                      </a:blip>
                      <a:srcRect b="0" l="0" r="0" t="0"/>
                      <a:stretch/>
                    </p:blipFill>
                    <p:spPr>
                      <a:xfrm>
                        <a:off x="5624659" y="1325927"/>
                        <a:ext cx="5555530" cy="1195494"/>
                      </a:xfrm>
                      <a:prstGeom prst="rect">
                        <a:avLst/>
                      </a:prstGeom>
                      <a:noFill/>
                      <a:ln>
                        <a:noFill/>
                      </a:ln>
                    </p:spPr>
                  </p:pic>
                </p:oleObj>
              </mc:Fallback>
            </mc:AlternateContent>
          </a:graphicData>
        </a:graphic>
      </p:graphicFrame>
      <p:sp>
        <p:nvSpPr>
          <p:cNvPr id="194" name="Google Shape;194;p11"/>
          <p:cNvSpPr/>
          <p:nvPr/>
        </p:nvSpPr>
        <p:spPr>
          <a:xfrm>
            <a:off x="0" y="0"/>
            <a:ext cx="12192000" cy="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aphicFrame>
        <p:nvGraphicFramePr>
          <p:cNvPr id="195" name="Google Shape;195;p11"/>
          <p:cNvGraphicFramePr/>
          <p:nvPr/>
        </p:nvGraphicFramePr>
        <p:xfrm>
          <a:off x="5624659" y="4298255"/>
          <a:ext cx="5410486" cy="1318234"/>
        </p:xfrm>
        <a:graphic>
          <a:graphicData uri="http://schemas.openxmlformats.org/presentationml/2006/ole">
            <mc:AlternateContent>
              <mc:Choice Requires="v">
                <p:oleObj r:id="rId7" imgH="1318234" imgW="5410486" progId="Paint.Picture" spid="_x0000_s2">
                  <p:embed/>
                </p:oleObj>
              </mc:Choice>
              <mc:Fallback>
                <p:oleObj r:id="rId8" imgH="1318234" imgW="5410486" progId="Paint.Picture">
                  <p:embed/>
                  <p:pic>
                    <p:nvPicPr>
                      <p:cNvPr id="195" name="Google Shape;195;p11"/>
                      <p:cNvPicPr preferRelativeResize="0"/>
                      <p:nvPr/>
                    </p:nvPicPr>
                    <p:blipFill rotWithShape="1">
                      <a:blip r:embed="rId9">
                        <a:alphaModFix/>
                      </a:blip>
                      <a:srcRect b="0" l="0" r="0" t="0"/>
                      <a:stretch/>
                    </p:blipFill>
                    <p:spPr>
                      <a:xfrm>
                        <a:off x="5624659" y="4298255"/>
                        <a:ext cx="5410486" cy="1318234"/>
                      </a:xfrm>
                      <a:prstGeom prst="rect">
                        <a:avLst/>
                      </a:prstGeom>
                      <a:noFill/>
                      <a:ln>
                        <a:noFill/>
                      </a:ln>
                    </p:spPr>
                  </p:pic>
                </p:oleObj>
              </mc:Fallback>
            </mc:AlternateContent>
          </a:graphicData>
        </a:graphic>
      </p:graphicFrame>
      <p:sp>
        <p:nvSpPr>
          <p:cNvPr id="196" name="Google Shape;196;p11"/>
          <p:cNvSpPr txBox="1"/>
          <p:nvPr>
            <p:ph idx="11" type="ftr"/>
          </p:nvPr>
        </p:nvSpPr>
        <p:spPr>
          <a:xfrm>
            <a:off x="4038600" y="6308400"/>
            <a:ext cx="4959600" cy="3651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Ngô Xuân Lan - GV trường THPT Phan Thúc Trực - Yên Thành - Nghệ AN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500"/>
                                        <p:tgtEl>
                                          <p:spTgt spid="1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9">
                                            <p:txEl>
                                              <p:pRg end="0" st="0"/>
                                            </p:txEl>
                                          </p:spTgt>
                                        </p:tgtEl>
                                        <p:attrNameLst>
                                          <p:attrName>style.visibility</p:attrName>
                                        </p:attrNameLst>
                                      </p:cBhvr>
                                      <p:to>
                                        <p:strVal val="visible"/>
                                      </p:to>
                                    </p:set>
                                    <p:animEffect filter="fade" transition="in">
                                      <p:cBhvr>
                                        <p:cTn dur="1000"/>
                                        <p:tgtEl>
                                          <p:spTgt spid="18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9">
                                            <p:txEl>
                                              <p:pRg end="1" st="1"/>
                                            </p:txEl>
                                          </p:spTgt>
                                        </p:tgtEl>
                                        <p:attrNameLst>
                                          <p:attrName>style.visibility</p:attrName>
                                        </p:attrNameLst>
                                      </p:cBhvr>
                                      <p:to>
                                        <p:strVal val="visible"/>
                                      </p:to>
                                    </p:set>
                                    <p:animEffect filter="fade" transition="in">
                                      <p:cBhvr>
                                        <p:cTn dur="1000"/>
                                        <p:tgtEl>
                                          <p:spTgt spid="18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9">
                                            <p:txEl>
                                              <p:pRg end="2" st="2"/>
                                            </p:txEl>
                                          </p:spTgt>
                                        </p:tgtEl>
                                        <p:attrNameLst>
                                          <p:attrName>style.visibility</p:attrName>
                                        </p:attrNameLst>
                                      </p:cBhvr>
                                      <p:to>
                                        <p:strVal val="visible"/>
                                      </p:to>
                                    </p:set>
                                    <p:animEffect filter="fade" transition="in">
                                      <p:cBhvr>
                                        <p:cTn dur="1000"/>
                                        <p:tgtEl>
                                          <p:spTgt spid="18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9">
                                            <p:txEl>
                                              <p:pRg end="3" st="3"/>
                                            </p:txEl>
                                          </p:spTgt>
                                        </p:tgtEl>
                                        <p:attrNameLst>
                                          <p:attrName>style.visibility</p:attrName>
                                        </p:attrNameLst>
                                      </p:cBhvr>
                                      <p:to>
                                        <p:strVal val="visible"/>
                                      </p:to>
                                    </p:set>
                                    <p:animEffect filter="fade" transition="in">
                                      <p:cBhvr>
                                        <p:cTn dur="1000"/>
                                        <p:tgtEl>
                                          <p:spTgt spid="18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90"/>
                                        </p:tgtEl>
                                        <p:attrNameLst>
                                          <p:attrName>style.visibility</p:attrName>
                                        </p:attrNameLst>
                                      </p:cBhvr>
                                      <p:to>
                                        <p:strVal val="visible"/>
                                      </p:to>
                                    </p:set>
                                    <p:anim calcmode="lin" valueType="num">
                                      <p:cBhvr additive="base">
                                        <p:cTn dur="500"/>
                                        <p:tgtEl>
                                          <p:spTgt spid="190"/>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xEl>
                                              <p:pRg end="0" st="0"/>
                                            </p:txEl>
                                          </p:spTgt>
                                        </p:tgtEl>
                                        <p:attrNameLst>
                                          <p:attrName>style.visibility</p:attrName>
                                        </p:attrNameLst>
                                      </p:cBhvr>
                                      <p:to>
                                        <p:strVal val="visible"/>
                                      </p:to>
                                    </p:set>
                                    <p:animEffect filter="fade" transition="in">
                                      <p:cBhvr>
                                        <p:cTn dur="1000"/>
                                        <p:tgtEl>
                                          <p:spTgt spid="19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xEl>
                                              <p:pRg end="1" st="1"/>
                                            </p:txEl>
                                          </p:spTgt>
                                        </p:tgtEl>
                                        <p:attrNameLst>
                                          <p:attrName>style.visibility</p:attrName>
                                        </p:attrNameLst>
                                      </p:cBhvr>
                                      <p:to>
                                        <p:strVal val="visible"/>
                                      </p:to>
                                    </p:set>
                                    <p:animEffect filter="fade" transition="in">
                                      <p:cBhvr>
                                        <p:cTn dur="1000"/>
                                        <p:tgtEl>
                                          <p:spTgt spid="19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xEl>
                                              <p:pRg end="2" st="2"/>
                                            </p:txEl>
                                          </p:spTgt>
                                        </p:tgtEl>
                                        <p:attrNameLst>
                                          <p:attrName>style.visibility</p:attrName>
                                        </p:attrNameLst>
                                      </p:cBhvr>
                                      <p:to>
                                        <p:strVal val="visible"/>
                                      </p:to>
                                    </p:set>
                                    <p:animEffect filter="fade" transition="in">
                                      <p:cBhvr>
                                        <p:cTn dur="1000"/>
                                        <p:tgtEl>
                                          <p:spTgt spid="19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xEl>
                                              <p:pRg end="3" st="3"/>
                                            </p:txEl>
                                          </p:spTgt>
                                        </p:tgtEl>
                                        <p:attrNameLst>
                                          <p:attrName>style.visibility</p:attrName>
                                        </p:attrNameLst>
                                      </p:cBhvr>
                                      <p:to>
                                        <p:strVal val="visible"/>
                                      </p:to>
                                    </p:set>
                                    <p:animEffect filter="fade" transition="in">
                                      <p:cBhvr>
                                        <p:cTn dur="1000"/>
                                        <p:tgtEl>
                                          <p:spTgt spid="191">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2"/>
          <p:cNvSpPr/>
          <p:nvPr/>
        </p:nvSpPr>
        <p:spPr>
          <a:xfrm>
            <a:off x="4285104" y="152342"/>
            <a:ext cx="3086038"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n-US" sz="2800" u="none" cap="none" strike="noStrike">
                <a:solidFill>
                  <a:schemeClr val="dk1"/>
                </a:solidFill>
                <a:latin typeface="Times New Roman"/>
                <a:ea typeface="Times New Roman"/>
                <a:cs typeface="Times New Roman"/>
                <a:sym typeface="Times New Roman"/>
              </a:rPr>
              <a:t>CHƯƠNG TRÌNH</a:t>
            </a:r>
            <a:endParaRPr b="1" i="0" sz="2800" u="none" cap="none" strike="noStrike">
              <a:solidFill>
                <a:schemeClr val="dk1"/>
              </a:solidFill>
              <a:latin typeface="Calibri"/>
              <a:ea typeface="Calibri"/>
              <a:cs typeface="Calibri"/>
              <a:sym typeface="Calibri"/>
            </a:endParaRPr>
          </a:p>
        </p:txBody>
      </p:sp>
      <p:sp>
        <p:nvSpPr>
          <p:cNvPr id="203" name="Google Shape;203;p12"/>
          <p:cNvSpPr/>
          <p:nvPr/>
        </p:nvSpPr>
        <p:spPr>
          <a:xfrm>
            <a:off x="0" y="0"/>
            <a:ext cx="12192000" cy="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nvGrpSpPr>
          <p:cNvPr id="204" name="Google Shape;204;p12"/>
          <p:cNvGrpSpPr/>
          <p:nvPr/>
        </p:nvGrpSpPr>
        <p:grpSpPr>
          <a:xfrm>
            <a:off x="391530" y="1012723"/>
            <a:ext cx="3559175" cy="4807974"/>
            <a:chOff x="391530" y="1012723"/>
            <a:chExt cx="3559175" cy="4807974"/>
          </a:xfrm>
        </p:grpSpPr>
        <p:sp>
          <p:nvSpPr>
            <p:cNvPr id="205" name="Google Shape;205;p12"/>
            <p:cNvSpPr txBox="1"/>
            <p:nvPr/>
          </p:nvSpPr>
          <p:spPr>
            <a:xfrm>
              <a:off x="580104" y="1012723"/>
              <a:ext cx="2753032" cy="83099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chemeClr val="dk1"/>
                  </a:solidFill>
                  <a:latin typeface="Calibri"/>
                  <a:ea typeface="Calibri"/>
                  <a:cs typeface="Calibri"/>
                  <a:sym typeface="Calibri"/>
                </a:rPr>
                <a:t>BÀI TẬP 1</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t/>
              </a:r>
              <a:endParaRPr b="1" i="0" sz="2400" u="none" cap="none" strike="noStrike">
                <a:solidFill>
                  <a:schemeClr val="dk1"/>
                </a:solidFill>
                <a:latin typeface="Calibri"/>
                <a:ea typeface="Calibri"/>
                <a:cs typeface="Calibri"/>
                <a:sym typeface="Calibri"/>
              </a:endParaRPr>
            </a:p>
          </p:txBody>
        </p:sp>
        <p:graphicFrame>
          <p:nvGraphicFramePr>
            <p:cNvPr id="206" name="Google Shape;206;p12"/>
            <p:cNvGraphicFramePr/>
            <p:nvPr/>
          </p:nvGraphicFramePr>
          <p:xfrm>
            <a:off x="391530" y="1567760"/>
            <a:ext cx="3559175" cy="4252937"/>
          </p:xfrm>
          <a:graphic>
            <a:graphicData uri="http://schemas.openxmlformats.org/presentationml/2006/ole">
              <mc:AlternateContent>
                <mc:Choice Requires="v">
                  <p:oleObj r:id="rId4" imgH="4252937" imgW="3559175" progId="Paint.Picture" spid="_x0000_s1">
                    <p:embed/>
                  </p:oleObj>
                </mc:Choice>
                <mc:Fallback>
                  <p:oleObj r:id="rId5" imgH="4252937" imgW="3559175" progId="Paint.Picture">
                    <p:embed/>
                    <p:pic>
                      <p:nvPicPr>
                        <p:cNvPr id="206" name="Google Shape;206;p12"/>
                        <p:cNvPicPr preferRelativeResize="0"/>
                        <p:nvPr/>
                      </p:nvPicPr>
                      <p:blipFill rotWithShape="1">
                        <a:blip r:embed="rId6">
                          <a:alphaModFix/>
                        </a:blip>
                        <a:srcRect b="0" l="0" r="0" t="0"/>
                        <a:stretch/>
                      </p:blipFill>
                      <p:spPr>
                        <a:xfrm>
                          <a:off x="391530" y="1567760"/>
                          <a:ext cx="3559175" cy="4252937"/>
                        </a:xfrm>
                        <a:prstGeom prst="rect">
                          <a:avLst/>
                        </a:prstGeom>
                        <a:noFill/>
                        <a:ln>
                          <a:noFill/>
                        </a:ln>
                      </p:spPr>
                    </p:pic>
                  </p:oleObj>
                </mc:Fallback>
              </mc:AlternateContent>
            </a:graphicData>
          </a:graphic>
        </p:graphicFrame>
      </p:grpSp>
      <p:sp>
        <p:nvSpPr>
          <p:cNvPr id="207" name="Google Shape;207;p12"/>
          <p:cNvSpPr/>
          <p:nvPr/>
        </p:nvSpPr>
        <p:spPr>
          <a:xfrm>
            <a:off x="5447071" y="1567759"/>
            <a:ext cx="16772104" cy="45719"/>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nvGrpSpPr>
          <p:cNvPr id="208" name="Google Shape;208;p12"/>
          <p:cNvGrpSpPr/>
          <p:nvPr/>
        </p:nvGrpSpPr>
        <p:grpSpPr>
          <a:xfrm>
            <a:off x="5447071" y="1012723"/>
            <a:ext cx="4424516" cy="3352799"/>
            <a:chOff x="5447071" y="1012723"/>
            <a:chExt cx="4424516" cy="3352799"/>
          </a:xfrm>
        </p:grpSpPr>
        <p:sp>
          <p:nvSpPr>
            <p:cNvPr id="209" name="Google Shape;209;p12"/>
            <p:cNvSpPr txBox="1"/>
            <p:nvPr/>
          </p:nvSpPr>
          <p:spPr>
            <a:xfrm>
              <a:off x="5668298" y="1012723"/>
              <a:ext cx="2753032" cy="83099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chemeClr val="dk1"/>
                  </a:solidFill>
                  <a:latin typeface="Calibri"/>
                  <a:ea typeface="Calibri"/>
                  <a:cs typeface="Calibri"/>
                  <a:sym typeface="Calibri"/>
                </a:rPr>
                <a:t>BÀI TẬP 2</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t/>
              </a:r>
              <a:endParaRPr b="1" i="0" sz="2400" u="none" cap="none" strike="noStrike">
                <a:solidFill>
                  <a:schemeClr val="dk1"/>
                </a:solidFill>
                <a:latin typeface="Calibri"/>
                <a:ea typeface="Calibri"/>
                <a:cs typeface="Calibri"/>
                <a:sym typeface="Calibri"/>
              </a:endParaRPr>
            </a:p>
          </p:txBody>
        </p:sp>
        <p:graphicFrame>
          <p:nvGraphicFramePr>
            <p:cNvPr id="210" name="Google Shape;210;p12"/>
            <p:cNvGraphicFramePr/>
            <p:nvPr/>
          </p:nvGraphicFramePr>
          <p:xfrm>
            <a:off x="5447071" y="1567759"/>
            <a:ext cx="4424516" cy="2797763"/>
          </p:xfrm>
          <a:graphic>
            <a:graphicData uri="http://schemas.openxmlformats.org/presentationml/2006/ole">
              <mc:AlternateContent>
                <mc:Choice Requires="v">
                  <p:oleObj r:id="rId7" imgH="2797763" imgW="4424516" progId="Paint.Picture" spid="_x0000_s2">
                    <p:embed/>
                  </p:oleObj>
                </mc:Choice>
                <mc:Fallback>
                  <p:oleObj r:id="rId8" imgH="2797763" imgW="4424516" progId="Paint.Picture">
                    <p:embed/>
                    <p:pic>
                      <p:nvPicPr>
                        <p:cNvPr id="210" name="Google Shape;210;p12"/>
                        <p:cNvPicPr preferRelativeResize="0"/>
                        <p:nvPr/>
                      </p:nvPicPr>
                      <p:blipFill rotWithShape="1">
                        <a:blip r:embed="rId9">
                          <a:alphaModFix/>
                        </a:blip>
                        <a:srcRect b="0" l="0" r="0" t="0"/>
                        <a:stretch/>
                      </p:blipFill>
                      <p:spPr>
                        <a:xfrm>
                          <a:off x="5447071" y="1567759"/>
                          <a:ext cx="4424516" cy="2797763"/>
                        </a:xfrm>
                        <a:prstGeom prst="rect">
                          <a:avLst/>
                        </a:prstGeom>
                        <a:noFill/>
                        <a:ln>
                          <a:noFill/>
                        </a:ln>
                      </p:spPr>
                    </p:pic>
                  </p:oleObj>
                </mc:Fallback>
              </mc:AlternateContent>
            </a:graphicData>
          </a:graphic>
        </p:graphicFrame>
      </p:grpSp>
      <p:sp>
        <p:nvSpPr>
          <p:cNvPr id="211" name="Google Shape;211;p12"/>
          <p:cNvSpPr/>
          <p:nvPr/>
        </p:nvSpPr>
        <p:spPr>
          <a:xfrm>
            <a:off x="1116682" y="5533555"/>
            <a:ext cx="10312631" cy="95410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rgbClr val="0070C0"/>
                </a:solidFill>
                <a:latin typeface="Calibri"/>
                <a:ea typeface="Calibri"/>
                <a:cs typeface="Calibri"/>
                <a:sym typeface="Calibri"/>
              </a:rPr>
              <a:t>Bài học đến đây kết thúc. </a:t>
            </a:r>
            <a:endParaRPr b="0" i="0" sz="1400" u="none" cap="none" strike="noStrike">
              <a:solidFill>
                <a:srgbClr val="0070C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800"/>
              <a:buFont typeface="Arial"/>
              <a:buNone/>
            </a:pPr>
            <a:r>
              <a:rPr b="1" i="0" lang="en-US" sz="2800" u="none" cap="none" strike="noStrike">
                <a:solidFill>
                  <a:srgbClr val="0070C0"/>
                </a:solidFill>
                <a:latin typeface="Calibri"/>
                <a:ea typeface="Calibri"/>
                <a:cs typeface="Calibri"/>
                <a:sym typeface="Calibri"/>
              </a:rPr>
              <a:t>Xin chân thành cảm ơn các quý thầy cô và các bạn học sinh thân yêu</a:t>
            </a:r>
            <a:endParaRPr b="1" i="0" sz="2800" u="none" cap="none" strike="noStrike">
              <a:solidFill>
                <a:srgbClr val="0070C0"/>
              </a:solidFill>
              <a:latin typeface="Calibri"/>
              <a:ea typeface="Calibri"/>
              <a:cs typeface="Calibri"/>
              <a:sym typeface="Calibri"/>
            </a:endParaRPr>
          </a:p>
        </p:txBody>
      </p:sp>
      <p:sp>
        <p:nvSpPr>
          <p:cNvPr id="212" name="Google Shape;212;p12"/>
          <p:cNvSpPr txBox="1"/>
          <p:nvPr>
            <p:ph idx="11" type="ftr"/>
          </p:nvPr>
        </p:nvSpPr>
        <p:spPr>
          <a:xfrm>
            <a:off x="4038600" y="6308400"/>
            <a:ext cx="4959600" cy="3651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Ngô Xuân Lan - GV trường THPT Phan Thúc Trực - Yên Thành - Nghệ AN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2"/>
                                        </p:tgtEl>
                                        <p:attrNameLst>
                                          <p:attrName>style.visibility</p:attrName>
                                        </p:attrNameLst>
                                      </p:cBhvr>
                                      <p:to>
                                        <p:strVal val="visible"/>
                                      </p:to>
                                    </p:set>
                                    <p:animEffect filter="fade" transition="in">
                                      <p:cBhvr>
                                        <p:cTn dur="1000"/>
                                        <p:tgtEl>
                                          <p:spTgt spid="2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gtEl>
                                        <p:attrNameLst>
                                          <p:attrName>style.visibility</p:attrName>
                                        </p:attrNameLst>
                                      </p:cBhvr>
                                      <p:to>
                                        <p:strVal val="visible"/>
                                      </p:to>
                                    </p:set>
                                    <p:animEffect filter="fade" transition="in">
                                      <p:cBhvr>
                                        <p:cTn dur="1000"/>
                                        <p:tgtEl>
                                          <p:spTgt spid="2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8"/>
                                        </p:tgtEl>
                                        <p:attrNameLst>
                                          <p:attrName>style.visibility</p:attrName>
                                        </p:attrNameLst>
                                      </p:cBhvr>
                                      <p:to>
                                        <p:strVal val="visible"/>
                                      </p:to>
                                    </p:set>
                                    <p:animEffect filter="fade" transition="in">
                                      <p:cBhvr>
                                        <p:cTn dur="1000"/>
                                        <p:tgtEl>
                                          <p:spTgt spid="2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gtEl>
                                        <p:attrNameLst>
                                          <p:attrName>style.visibility</p:attrName>
                                        </p:attrNameLst>
                                      </p:cBhvr>
                                      <p:to>
                                        <p:strVal val="visible"/>
                                      </p:to>
                                    </p:set>
                                    <p:animEffect filter="fade" transition="in">
                                      <p:cBhvr>
                                        <p:cTn dur="2000"/>
                                        <p:tgtEl>
                                          <p:spTgt spid="21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
          <p:cNvSpPr txBox="1"/>
          <p:nvPr/>
        </p:nvSpPr>
        <p:spPr>
          <a:xfrm>
            <a:off x="486137" y="312516"/>
            <a:ext cx="10498238" cy="5847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b="1" i="0" lang="en-US" sz="3200" u="none" cap="none" strike="noStrike">
                <a:solidFill>
                  <a:srgbClr val="FF0000"/>
                </a:solidFill>
                <a:latin typeface="Calibri"/>
                <a:ea typeface="Calibri"/>
                <a:cs typeface="Calibri"/>
                <a:sym typeface="Calibri"/>
              </a:rPr>
              <a:t>KIỂM TRA BÀI CŨ:</a:t>
            </a:r>
            <a:endParaRPr b="1" i="0" sz="3200" u="none" cap="none" strike="noStrike">
              <a:solidFill>
                <a:srgbClr val="FF0000"/>
              </a:solidFill>
              <a:latin typeface="Calibri"/>
              <a:ea typeface="Calibri"/>
              <a:cs typeface="Calibri"/>
              <a:sym typeface="Calibri"/>
            </a:endParaRPr>
          </a:p>
        </p:txBody>
      </p:sp>
      <p:sp>
        <p:nvSpPr>
          <p:cNvPr id="96" name="Google Shape;96;p2"/>
          <p:cNvSpPr txBox="1"/>
          <p:nvPr/>
        </p:nvSpPr>
        <p:spPr>
          <a:xfrm>
            <a:off x="486138" y="1076446"/>
            <a:ext cx="11053822"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chemeClr val="dk1"/>
                </a:solidFill>
                <a:latin typeface="Calibri"/>
                <a:ea typeface="Calibri"/>
                <a:cs typeface="Calibri"/>
                <a:sym typeface="Calibri"/>
              </a:rPr>
              <a:t>Câu 1: Cho 2 xâu: S1=“lop 10A1”, S2 =“lop 10A1 truong THPT Phan Thuc Truc”. Các biểu thức logic sau cho kết quả là đúng hay sai</a:t>
            </a:r>
            <a:endParaRPr b="1" i="0" sz="2400" u="none" cap="none" strike="noStrike">
              <a:solidFill>
                <a:schemeClr val="dk1"/>
              </a:solidFill>
              <a:latin typeface="Calibri"/>
              <a:ea typeface="Calibri"/>
              <a:cs typeface="Calibri"/>
              <a:sym typeface="Calibri"/>
            </a:endParaRPr>
          </a:p>
        </p:txBody>
      </p:sp>
      <p:sp>
        <p:nvSpPr>
          <p:cNvPr id="97" name="Google Shape;97;p2"/>
          <p:cNvSpPr txBox="1"/>
          <p:nvPr/>
        </p:nvSpPr>
        <p:spPr>
          <a:xfrm>
            <a:off x="613458" y="2118166"/>
            <a:ext cx="9815332" cy="1077218"/>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chemeClr val="dk1"/>
              </a:buClr>
              <a:buSzPts val="3200"/>
              <a:buFont typeface="Calibri"/>
              <a:buAutoNum type="alphaUcPeriod"/>
            </a:pPr>
            <a:r>
              <a:rPr b="0" i="0" lang="en-US" sz="3200" u="none" cap="none" strike="noStrike">
                <a:solidFill>
                  <a:schemeClr val="dk1"/>
                </a:solidFill>
                <a:latin typeface="Calibri"/>
                <a:ea typeface="Calibri"/>
                <a:cs typeface="Calibri"/>
                <a:sym typeface="Calibri"/>
              </a:rPr>
              <a:t> S1 in S2					B. S1 +S2 in S2</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200"/>
              <a:buFont typeface="Arial"/>
              <a:buNone/>
            </a:pPr>
            <a:r>
              <a:rPr b="0" i="0" lang="en-US" sz="3200" u="none" cap="none" strike="noStrike">
                <a:solidFill>
                  <a:schemeClr val="dk1"/>
                </a:solidFill>
                <a:latin typeface="Calibri"/>
                <a:ea typeface="Calibri"/>
                <a:cs typeface="Calibri"/>
                <a:sym typeface="Calibri"/>
              </a:rPr>
              <a:t>C. “truong” in S1			C. truongT in S2</a:t>
            </a:r>
            <a:endParaRPr b="0" i="0" sz="3200" u="none" cap="none" strike="noStrike">
              <a:solidFill>
                <a:schemeClr val="dk1"/>
              </a:solidFill>
              <a:latin typeface="Calibri"/>
              <a:ea typeface="Calibri"/>
              <a:cs typeface="Calibri"/>
              <a:sym typeface="Calibri"/>
            </a:endParaRPr>
          </a:p>
        </p:txBody>
      </p:sp>
      <p:sp>
        <p:nvSpPr>
          <p:cNvPr id="98" name="Google Shape;98;p2"/>
          <p:cNvSpPr/>
          <p:nvPr/>
        </p:nvSpPr>
        <p:spPr>
          <a:xfrm>
            <a:off x="578738" y="2152892"/>
            <a:ext cx="520860" cy="520862"/>
          </a:xfrm>
          <a:prstGeom prst="ellipse">
            <a:avLst/>
          </a:prstGeom>
          <a:no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9" name="Google Shape;99;p2"/>
          <p:cNvSpPr/>
          <p:nvPr/>
        </p:nvSpPr>
        <p:spPr>
          <a:xfrm>
            <a:off x="486137" y="3195384"/>
            <a:ext cx="11580172" cy="3082895"/>
          </a:xfrm>
          <a:prstGeom prst="rect">
            <a:avLst/>
          </a:prstGeom>
          <a:noFill/>
          <a:ln>
            <a:noFill/>
          </a:ln>
        </p:spPr>
        <p:txBody>
          <a:bodyPr anchorCtr="0" anchor="t" bIns="45700" lIns="91425" spcFirstLastPara="1" rIns="91425" wrap="square" tIns="45700">
            <a:spAutoFit/>
          </a:bodyPr>
          <a:lstStyle/>
          <a:p>
            <a:pPr indent="0" lvl="0" marL="0" marR="0" rtl="0" algn="just">
              <a:lnSpc>
                <a:spcPct val="115000"/>
              </a:lnSpc>
              <a:spcBef>
                <a:spcPts val="0"/>
              </a:spcBef>
              <a:spcAft>
                <a:spcPts val="0"/>
              </a:spcAft>
              <a:buClr>
                <a:srgbClr val="000000"/>
              </a:buClr>
              <a:buSzPts val="2800"/>
              <a:buFont typeface="Arial"/>
              <a:buNone/>
            </a:pPr>
            <a:r>
              <a:rPr b="1" i="1" lang="en-US" sz="2800" u="none" cap="none" strike="noStrike">
                <a:solidFill>
                  <a:schemeClr val="dk1"/>
                </a:solidFill>
                <a:latin typeface="Times New Roman"/>
                <a:ea typeface="Times New Roman"/>
                <a:cs typeface="Times New Roman"/>
                <a:sym typeface="Times New Roman"/>
              </a:rPr>
              <a:t>Câu 2. Điểm khác nhau cơ bản giữa xâu và danh sách là:</a:t>
            </a:r>
            <a:endParaRPr b="0" i="0" sz="2000" u="none" cap="none" strike="noStrike">
              <a:solidFill>
                <a:schemeClr val="dk1"/>
              </a:solidFill>
              <a:latin typeface="Calibri"/>
              <a:ea typeface="Calibri"/>
              <a:cs typeface="Calibri"/>
              <a:sym typeface="Calibri"/>
            </a:endParaRPr>
          </a:p>
          <a:p>
            <a:pPr indent="0" lvl="0" marL="0" marR="0" rtl="0" algn="just">
              <a:lnSpc>
                <a:spcPct val="115000"/>
              </a:lnSpc>
              <a:spcBef>
                <a:spcPts val="1000"/>
              </a:spcBef>
              <a:spcAft>
                <a:spcPts val="0"/>
              </a:spcAft>
              <a:buClr>
                <a:srgbClr val="000000"/>
              </a:buClr>
              <a:buSzPts val="2800"/>
              <a:buFont typeface="Arial"/>
              <a:buNone/>
            </a:pPr>
            <a:r>
              <a:rPr b="0" i="0" lang="en-US" sz="2800" u="none" cap="none" strike="noStrike">
                <a:solidFill>
                  <a:schemeClr val="dk1"/>
                </a:solidFill>
                <a:latin typeface="Times New Roman"/>
                <a:ea typeface="Times New Roman"/>
                <a:cs typeface="Times New Roman"/>
                <a:sym typeface="Times New Roman"/>
              </a:rPr>
              <a:t>a. các phần tử của xâu được đánh số bắt đầu từ 0.</a:t>
            </a:r>
            <a:endParaRPr b="0" i="0" sz="2000" u="none" cap="none" strike="noStrike">
              <a:solidFill>
                <a:schemeClr val="dk1"/>
              </a:solidFill>
              <a:latin typeface="Calibri"/>
              <a:ea typeface="Calibri"/>
              <a:cs typeface="Calibri"/>
              <a:sym typeface="Calibri"/>
            </a:endParaRPr>
          </a:p>
          <a:p>
            <a:pPr indent="0" lvl="0" marL="0" marR="0" rtl="0" algn="just">
              <a:lnSpc>
                <a:spcPct val="115000"/>
              </a:lnSpc>
              <a:spcBef>
                <a:spcPts val="1000"/>
              </a:spcBef>
              <a:spcAft>
                <a:spcPts val="0"/>
              </a:spcAft>
              <a:buClr>
                <a:srgbClr val="000000"/>
              </a:buClr>
              <a:buSzPts val="2800"/>
              <a:buFont typeface="Arial"/>
              <a:buNone/>
            </a:pPr>
            <a:r>
              <a:rPr b="0" i="0" lang="en-US" sz="2800" u="none" cap="none" strike="noStrike">
                <a:solidFill>
                  <a:schemeClr val="dk1"/>
                </a:solidFill>
                <a:latin typeface="Times New Roman"/>
                <a:ea typeface="Times New Roman"/>
                <a:cs typeface="Times New Roman"/>
                <a:sym typeface="Times New Roman"/>
              </a:rPr>
              <a:t>b. không thể thay đổi được từng kí tự của xâu</a:t>
            </a:r>
            <a:endParaRPr b="0" i="0" sz="2000" u="none" cap="none" strike="noStrike">
              <a:solidFill>
                <a:schemeClr val="dk1"/>
              </a:solidFill>
              <a:latin typeface="Calibri"/>
              <a:ea typeface="Calibri"/>
              <a:cs typeface="Calibri"/>
              <a:sym typeface="Calibri"/>
            </a:endParaRPr>
          </a:p>
          <a:p>
            <a:pPr indent="0" lvl="0" marL="0" marR="0" rtl="0" algn="just">
              <a:lnSpc>
                <a:spcPct val="115000"/>
              </a:lnSpc>
              <a:spcBef>
                <a:spcPts val="1000"/>
              </a:spcBef>
              <a:spcAft>
                <a:spcPts val="0"/>
              </a:spcAft>
              <a:buClr>
                <a:srgbClr val="000000"/>
              </a:buClr>
              <a:buSzPts val="2800"/>
              <a:buFont typeface="Arial"/>
              <a:buNone/>
            </a:pPr>
            <a:r>
              <a:rPr b="0" i="0" lang="en-US" sz="2800" u="none" cap="none" strike="noStrike">
                <a:solidFill>
                  <a:schemeClr val="dk1"/>
                </a:solidFill>
                <a:latin typeface="Times New Roman"/>
                <a:ea typeface="Times New Roman"/>
                <a:cs typeface="Times New Roman"/>
                <a:sym typeface="Times New Roman"/>
              </a:rPr>
              <a:t>c. có thể thay đổi được từng kí tự của xâu</a:t>
            </a:r>
            <a:endParaRPr b="0" i="0" sz="2000" u="none" cap="none" strike="noStrike">
              <a:solidFill>
                <a:schemeClr val="dk1"/>
              </a:solidFill>
              <a:latin typeface="Calibri"/>
              <a:ea typeface="Calibri"/>
              <a:cs typeface="Calibri"/>
              <a:sym typeface="Calibri"/>
            </a:endParaRPr>
          </a:p>
          <a:p>
            <a:pPr indent="0" lvl="0" marL="0" marR="0" rtl="0" algn="just">
              <a:lnSpc>
                <a:spcPct val="115000"/>
              </a:lnSpc>
              <a:spcBef>
                <a:spcPts val="1000"/>
              </a:spcBef>
              <a:spcAft>
                <a:spcPts val="0"/>
              </a:spcAft>
              <a:buClr>
                <a:srgbClr val="000000"/>
              </a:buClr>
              <a:buSzPts val="2800"/>
              <a:buFont typeface="Arial"/>
              <a:buNone/>
            </a:pPr>
            <a:r>
              <a:rPr b="0" i="0" lang="en-US" sz="2800" u="none" cap="none" strike="noStrike">
                <a:solidFill>
                  <a:schemeClr val="dk1"/>
                </a:solidFill>
                <a:latin typeface="Times New Roman"/>
                <a:ea typeface="Times New Roman"/>
                <a:cs typeface="Times New Roman"/>
                <a:sym typeface="Times New Roman"/>
              </a:rPr>
              <a:t>d. truy cập đến phần tử của xâu thông qua tên biến xâu và chỉ số.</a:t>
            </a:r>
            <a:endParaRPr b="0" i="0" sz="2000" u="none" cap="none" strike="noStrike">
              <a:solidFill>
                <a:schemeClr val="dk1"/>
              </a:solidFill>
              <a:latin typeface="Calibri"/>
              <a:ea typeface="Calibri"/>
              <a:cs typeface="Calibri"/>
              <a:sym typeface="Calibri"/>
            </a:endParaRPr>
          </a:p>
        </p:txBody>
      </p:sp>
      <p:sp>
        <p:nvSpPr>
          <p:cNvPr id="100" name="Google Shape;100;p2"/>
          <p:cNvSpPr/>
          <p:nvPr/>
        </p:nvSpPr>
        <p:spPr>
          <a:xfrm>
            <a:off x="424206" y="4487159"/>
            <a:ext cx="499621" cy="480767"/>
          </a:xfrm>
          <a:prstGeom prst="ellipse">
            <a:avLst/>
          </a:prstGeom>
          <a:no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1" name="Google Shape;101;p2"/>
          <p:cNvSpPr txBox="1"/>
          <p:nvPr>
            <p:ph idx="11" type="ftr"/>
          </p:nvPr>
        </p:nvSpPr>
        <p:spPr>
          <a:xfrm>
            <a:off x="4038600" y="6308400"/>
            <a:ext cx="4959600" cy="3651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Ngô Xuân Lan - GV trường THPT Phan Thúc Trực - Yên Thành - Nghệ AN</a:t>
            </a:r>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2000"/>
                                        <p:tgtEl>
                                          <p:spTgt spid="9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2000"/>
                                        <p:tgtEl>
                                          <p:spTgt spid="9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gtEl>
                                        <p:attrNameLst>
                                          <p:attrName>style.visibility</p:attrName>
                                        </p:attrNameLst>
                                      </p:cBhvr>
                                      <p:to>
                                        <p:strVal val="visible"/>
                                      </p:to>
                                    </p:set>
                                    <p:animEffect filter="fade" transition="in">
                                      <p:cBhvr>
                                        <p:cTn dur="2000"/>
                                        <p:tgtEl>
                                          <p:spTgt spid="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gtEl>
                                        <p:attrNameLst>
                                          <p:attrName>style.visibility</p:attrName>
                                        </p:attrNameLst>
                                      </p:cBhvr>
                                      <p:to>
                                        <p:strVal val="visible"/>
                                      </p:to>
                                    </p:set>
                                    <p:animEffect filter="fade" transition="in">
                                      <p:cBhvr>
                                        <p:cTn dur="2000"/>
                                        <p:tgtEl>
                                          <p:spTgt spid="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500"/>
                                        <p:tgtEl>
                                          <p:spTgt spid="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gtEl>
                                        <p:attrNameLst>
                                          <p:attrName>style.visibility</p:attrName>
                                        </p:attrNameLst>
                                      </p:cBhvr>
                                      <p:to>
                                        <p:strVal val="visible"/>
                                      </p:to>
                                    </p:set>
                                    <p:animEffect filter="fade" transition="in">
                                      <p:cBhvr>
                                        <p:cTn dur="1000"/>
                                        <p:tgtEl>
                                          <p:spTgt spid="1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3"/>
          <p:cNvSpPr/>
          <p:nvPr/>
        </p:nvSpPr>
        <p:spPr>
          <a:xfrm>
            <a:off x="351099" y="372926"/>
            <a:ext cx="8804476" cy="2530180"/>
          </a:xfrm>
          <a:prstGeom prst="rect">
            <a:avLst/>
          </a:prstGeom>
          <a:noFill/>
          <a:ln>
            <a:noFill/>
          </a:ln>
        </p:spPr>
        <p:txBody>
          <a:bodyPr anchorCtr="0" anchor="t" bIns="45700" lIns="91425" spcFirstLastPara="1" rIns="91425" wrap="square" tIns="45700">
            <a:spAutoFit/>
          </a:bodyPr>
          <a:lstStyle/>
          <a:p>
            <a:pPr indent="457200" lvl="0" marL="0" marR="0" rtl="0" algn="just">
              <a:lnSpc>
                <a:spcPct val="115000"/>
              </a:lnSpc>
              <a:spcBef>
                <a:spcPts val="0"/>
              </a:spcBef>
              <a:spcAft>
                <a:spcPts val="0"/>
              </a:spcAft>
              <a:buClr>
                <a:srgbClr val="000000"/>
              </a:buClr>
              <a:buSzPts val="2800"/>
              <a:buFont typeface="Arial"/>
              <a:buNone/>
            </a:pPr>
            <a:r>
              <a:rPr b="0" i="0" lang="en-US" sz="2800" u="none" cap="none" strike="noStrike">
                <a:solidFill>
                  <a:schemeClr val="dk1"/>
                </a:solidFill>
                <a:latin typeface="Times New Roman"/>
                <a:ea typeface="Times New Roman"/>
                <a:cs typeface="Times New Roman"/>
                <a:sym typeface="Times New Roman"/>
              </a:rPr>
              <a:t>Bài toán tìm kiếm xâu con trong một xâu là một trong những bài toán tin học được ứng dụng nhiều trong thực tế. Công cụ tìm kiếm thông tin trên Internet hay lệnh tìm kiếm trong soạn thảo văn bản được xây dựng trên cơ sở bài toán tìm xâu con.</a:t>
            </a:r>
            <a:endParaRPr b="0" i="0" sz="2800" u="none" cap="none" strike="noStrike">
              <a:solidFill>
                <a:schemeClr val="dk1"/>
              </a:solidFill>
              <a:latin typeface="Times New Roman"/>
              <a:ea typeface="Times New Roman"/>
              <a:cs typeface="Times New Roman"/>
              <a:sym typeface="Times New Roman"/>
            </a:endParaRPr>
          </a:p>
        </p:txBody>
      </p:sp>
      <p:sp>
        <p:nvSpPr>
          <p:cNvPr id="107" name="Google Shape;107;p3"/>
          <p:cNvSpPr/>
          <p:nvPr/>
        </p:nvSpPr>
        <p:spPr>
          <a:xfrm>
            <a:off x="351099" y="2851185"/>
            <a:ext cx="11659391" cy="683224"/>
          </a:xfrm>
          <a:prstGeom prst="rect">
            <a:avLst/>
          </a:prstGeom>
          <a:noFill/>
          <a:ln>
            <a:noFill/>
          </a:ln>
        </p:spPr>
        <p:txBody>
          <a:bodyPr anchorCtr="0" anchor="t" bIns="45700" lIns="91425" spcFirstLastPara="1" rIns="91425" wrap="square" tIns="45700">
            <a:spAutoFit/>
          </a:bodyPr>
          <a:lstStyle/>
          <a:p>
            <a:pPr indent="0" lvl="0" marL="0" marR="0" rtl="0" algn="l">
              <a:lnSpc>
                <a:spcPct val="120000"/>
              </a:lnSpc>
              <a:spcBef>
                <a:spcPts val="0"/>
              </a:spcBef>
              <a:spcAft>
                <a:spcPts val="0"/>
              </a:spcAft>
              <a:buClr>
                <a:srgbClr val="000000"/>
              </a:buClr>
              <a:buSzPts val="3200"/>
              <a:buFont typeface="Arial"/>
              <a:buNone/>
            </a:pPr>
            <a:r>
              <a:rPr b="0" i="0" lang="en-US" sz="3200" u="none" cap="none" strike="noStrike">
                <a:solidFill>
                  <a:schemeClr val="dk1"/>
                </a:solidFill>
                <a:latin typeface="Times New Roman"/>
                <a:ea typeface="Times New Roman"/>
                <a:cs typeface="Times New Roman"/>
                <a:sym typeface="Times New Roman"/>
              </a:rPr>
              <a:t>VD: C</a:t>
            </a:r>
            <a:r>
              <a:rPr b="0" i="0" lang="en-US" sz="3200" u="none" cap="none" strike="noStrike">
                <a:solidFill>
                  <a:srgbClr val="0070C0"/>
                </a:solidFill>
                <a:latin typeface="Times New Roman"/>
                <a:ea typeface="Times New Roman"/>
                <a:cs typeface="Times New Roman"/>
                <a:sym typeface="Times New Roman"/>
              </a:rPr>
              <a:t>=”Trường Sơn” </a:t>
            </a:r>
            <a:r>
              <a:rPr b="0" i="0" lang="en-US" sz="3200" u="none" cap="none" strike="noStrike">
                <a:solidFill>
                  <a:schemeClr val="dk1"/>
                </a:solidFill>
                <a:latin typeface="Times New Roman"/>
                <a:ea typeface="Times New Roman"/>
                <a:cs typeface="Times New Roman"/>
                <a:sym typeface="Times New Roman"/>
              </a:rPr>
              <a:t>và Xâu M = </a:t>
            </a:r>
            <a:r>
              <a:rPr b="0" i="0" lang="en-US" sz="3200" u="none" cap="none" strike="noStrike">
                <a:solidFill>
                  <a:srgbClr val="0000FF"/>
                </a:solidFill>
                <a:latin typeface="Times New Roman"/>
                <a:ea typeface="Times New Roman"/>
                <a:cs typeface="Times New Roman"/>
                <a:sym typeface="Times New Roman"/>
              </a:rPr>
              <a:t>“Bước chân trên dải Trường Sơn”.</a:t>
            </a:r>
            <a:endParaRPr b="0" i="0" sz="1400" u="none" cap="none" strike="noStrike">
              <a:solidFill>
                <a:srgbClr val="0000FF"/>
              </a:solidFill>
              <a:latin typeface="Arial"/>
              <a:ea typeface="Arial"/>
              <a:cs typeface="Arial"/>
              <a:sym typeface="Arial"/>
            </a:endParaRPr>
          </a:p>
        </p:txBody>
      </p:sp>
      <p:sp>
        <p:nvSpPr>
          <p:cNvPr id="108" name="Google Shape;108;p3"/>
          <p:cNvSpPr/>
          <p:nvPr/>
        </p:nvSpPr>
        <p:spPr>
          <a:xfrm>
            <a:off x="351099" y="3703355"/>
            <a:ext cx="9655930" cy="1274195"/>
          </a:xfrm>
          <a:prstGeom prst="rect">
            <a:avLst/>
          </a:prstGeom>
          <a:noFill/>
          <a:ln>
            <a:noFill/>
          </a:ln>
        </p:spPr>
        <p:txBody>
          <a:bodyPr anchorCtr="0" anchor="t" bIns="45700" lIns="91425" spcFirstLastPara="1" rIns="91425" wrap="square" tIns="45700">
            <a:spAutoFit/>
          </a:bodyPr>
          <a:lstStyle/>
          <a:p>
            <a:pPr indent="0" lvl="0" marL="0" marR="0" rtl="0" algn="l">
              <a:lnSpc>
                <a:spcPct val="120000"/>
              </a:lnSpc>
              <a:spcBef>
                <a:spcPts val="0"/>
              </a:spcBef>
              <a:spcAft>
                <a:spcPts val="0"/>
              </a:spcAft>
              <a:buClr>
                <a:srgbClr val="000000"/>
              </a:buClr>
              <a:buSzPts val="3200"/>
              <a:buFont typeface="Arial"/>
              <a:buNone/>
            </a:pPr>
            <a:r>
              <a:rPr b="0" i="0" lang="en-US" sz="3200" u="none" cap="none" strike="noStrike">
                <a:solidFill>
                  <a:schemeClr val="dk1"/>
                </a:solidFill>
                <a:latin typeface="Times New Roman"/>
                <a:ea typeface="Times New Roman"/>
                <a:cs typeface="Times New Roman"/>
                <a:sym typeface="Times New Roman"/>
              </a:rPr>
              <a:t>Hãy cho biết xâu C có phải là xâu con của xâu  M không? Nếu có thì tìm vị trí của xâu C trong xâu M?</a:t>
            </a:r>
            <a:endParaRPr b="0" i="0" sz="3200" u="none" cap="none" strike="noStrike">
              <a:solidFill>
                <a:schemeClr val="dk1"/>
              </a:solidFill>
              <a:latin typeface="Times New Roman"/>
              <a:ea typeface="Times New Roman"/>
              <a:cs typeface="Times New Roman"/>
              <a:sym typeface="Times New Roman"/>
            </a:endParaRPr>
          </a:p>
        </p:txBody>
      </p:sp>
      <p:sp>
        <p:nvSpPr>
          <p:cNvPr id="109" name="Google Shape;109;p3"/>
          <p:cNvSpPr txBox="1"/>
          <p:nvPr/>
        </p:nvSpPr>
        <p:spPr>
          <a:xfrm>
            <a:off x="351099" y="5381365"/>
            <a:ext cx="8677154"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rgbClr val="FF0000"/>
                </a:solidFill>
                <a:latin typeface="Calibri"/>
                <a:ea typeface="Calibri"/>
                <a:cs typeface="Calibri"/>
                <a:sym typeface="Calibri"/>
              </a:rPr>
              <a:t>Đáp án: </a:t>
            </a:r>
            <a:r>
              <a:rPr b="0" i="0" lang="en-US" sz="2800" u="none" cap="none" strike="noStrike">
                <a:solidFill>
                  <a:schemeClr val="dk1"/>
                </a:solidFill>
                <a:latin typeface="Calibri"/>
                <a:ea typeface="Calibri"/>
                <a:cs typeface="Calibri"/>
                <a:sym typeface="Calibri"/>
              </a:rPr>
              <a:t>C là xâu con của M. vị trí của C trong M là 19</a:t>
            </a:r>
            <a:endParaRPr b="0" i="0" sz="2800" u="none" cap="none" strike="noStrike">
              <a:solidFill>
                <a:schemeClr val="dk1"/>
              </a:solidFill>
              <a:latin typeface="Calibri"/>
              <a:ea typeface="Calibri"/>
              <a:cs typeface="Calibri"/>
              <a:sym typeface="Calibri"/>
            </a:endParaRPr>
          </a:p>
        </p:txBody>
      </p:sp>
      <p:sp>
        <p:nvSpPr>
          <p:cNvPr id="110" name="Google Shape;110;p3"/>
          <p:cNvSpPr txBox="1"/>
          <p:nvPr>
            <p:ph idx="11" type="ftr"/>
          </p:nvPr>
        </p:nvSpPr>
        <p:spPr>
          <a:xfrm>
            <a:off x="4038600" y="6308400"/>
            <a:ext cx="4959600" cy="3651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Ngô Xuân Lan - GV trường THPT Phan Thúc Trực - Yên Thành - Nghệ AN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gtEl>
                                        <p:attrNameLst>
                                          <p:attrName>style.visibility</p:attrName>
                                        </p:attrNameLst>
                                      </p:cBhvr>
                                      <p:to>
                                        <p:strVal val="visible"/>
                                      </p:to>
                                    </p:set>
                                    <p:animEffect filter="fade" transition="in">
                                      <p:cBhvr>
                                        <p:cTn dur="2000"/>
                                        <p:tgtEl>
                                          <p:spTgt spid="1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7"/>
                                        </p:tgtEl>
                                        <p:attrNameLst>
                                          <p:attrName>style.visibility</p:attrName>
                                        </p:attrNameLst>
                                      </p:cBhvr>
                                      <p:to>
                                        <p:strVal val="visible"/>
                                      </p:to>
                                    </p:set>
                                    <p:animEffect filter="fade" transition="in">
                                      <p:cBhvr>
                                        <p:cTn dur="2000"/>
                                        <p:tgtEl>
                                          <p:spTgt spid="1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8"/>
                                        </p:tgtEl>
                                        <p:attrNameLst>
                                          <p:attrName>style.visibility</p:attrName>
                                        </p:attrNameLst>
                                      </p:cBhvr>
                                      <p:to>
                                        <p:strVal val="visible"/>
                                      </p:to>
                                    </p:set>
                                    <p:animEffect filter="fade" transition="in">
                                      <p:cBhvr>
                                        <p:cTn dur="2000"/>
                                        <p:tgtEl>
                                          <p:spTgt spid="1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gtEl>
                                        <p:attrNameLst>
                                          <p:attrName>style.visibility</p:attrName>
                                        </p:attrNameLst>
                                      </p:cBhvr>
                                      <p:to>
                                        <p:strVal val="visible"/>
                                      </p:to>
                                    </p:set>
                                    <p:animEffect filter="fade" transition="in">
                                      <p:cBhvr>
                                        <p:cTn dur="2000"/>
                                        <p:tgtEl>
                                          <p:spTgt spid="10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4"/>
          <p:cNvSpPr/>
          <p:nvPr/>
        </p:nvSpPr>
        <p:spPr>
          <a:xfrm>
            <a:off x="131180" y="269640"/>
            <a:ext cx="12060820"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600"/>
              <a:buFont typeface="Arial"/>
              <a:buNone/>
            </a:pPr>
            <a:r>
              <a:rPr b="1" i="1" lang="en-US" sz="3600" u="none" cap="none" strike="noStrike">
                <a:solidFill>
                  <a:srgbClr val="FF0000"/>
                </a:solidFill>
                <a:latin typeface="Times New Roman"/>
                <a:ea typeface="Times New Roman"/>
                <a:cs typeface="Times New Roman"/>
                <a:sym typeface="Times New Roman"/>
              </a:rPr>
              <a:t>BÀI 25: MỘT SỐ LỆNH LÀM VIỆC VỚI XÂU KÍ TỰ.</a:t>
            </a:r>
            <a:endParaRPr b="0" i="0" sz="3600" u="none" cap="none" strike="noStrike">
              <a:solidFill>
                <a:srgbClr val="FF0000"/>
              </a:solidFill>
              <a:latin typeface="Calibri"/>
              <a:ea typeface="Calibri"/>
              <a:cs typeface="Calibri"/>
              <a:sym typeface="Calibri"/>
            </a:endParaRPr>
          </a:p>
        </p:txBody>
      </p:sp>
      <p:sp>
        <p:nvSpPr>
          <p:cNvPr id="116" name="Google Shape;116;p4"/>
          <p:cNvSpPr/>
          <p:nvPr/>
        </p:nvSpPr>
        <p:spPr>
          <a:xfrm>
            <a:off x="131180" y="1126167"/>
            <a:ext cx="6519734"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chemeClr val="dk1"/>
                </a:solidFill>
                <a:latin typeface="Times New Roman"/>
                <a:ea typeface="Times New Roman"/>
                <a:cs typeface="Times New Roman"/>
                <a:sym typeface="Times New Roman"/>
              </a:rPr>
              <a:t>1. Xâu con và lệnh tìm vị trí xâu con</a:t>
            </a:r>
            <a:endParaRPr b="0" i="0" sz="3200" u="none" cap="none" strike="noStrike">
              <a:solidFill>
                <a:schemeClr val="dk1"/>
              </a:solidFill>
              <a:latin typeface="Calibri"/>
              <a:ea typeface="Calibri"/>
              <a:cs typeface="Calibri"/>
              <a:sym typeface="Calibri"/>
            </a:endParaRPr>
          </a:p>
        </p:txBody>
      </p:sp>
      <p:sp>
        <p:nvSpPr>
          <p:cNvPr id="117" name="Google Shape;117;p4"/>
          <p:cNvSpPr txBox="1"/>
          <p:nvPr/>
        </p:nvSpPr>
        <p:spPr>
          <a:xfrm>
            <a:off x="131180" y="1951348"/>
            <a:ext cx="9248400" cy="1385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n-US" sz="2800" u="none" cap="none" strike="noStrike">
                <a:solidFill>
                  <a:schemeClr val="dk1"/>
                </a:solidFill>
                <a:latin typeface="Calibri"/>
                <a:ea typeface="Calibri"/>
                <a:cs typeface="Calibri"/>
                <a:sym typeface="Calibri"/>
              </a:rPr>
              <a:t>Hai Bạn tạo thành 1 nhóm và hoàn thành nhiệm vụ sau:</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800"/>
              <a:buFont typeface="Arial"/>
              <a:buNone/>
            </a:pPr>
            <a:r>
              <a:rPr b="0" i="0" lang="en-US" sz="2800" u="none" cap="none" strike="noStrike">
                <a:solidFill>
                  <a:schemeClr val="dk1"/>
                </a:solidFill>
                <a:latin typeface="Times New Roman"/>
                <a:ea typeface="Times New Roman"/>
                <a:cs typeface="Times New Roman"/>
                <a:sym typeface="Times New Roman"/>
              </a:rPr>
              <a:t>? Quan sát các ví dụ như sau để tìm hiểu cách kiểm tra xâu con và tìm kiếm vị trí xâu con trong xâu kí tự</a:t>
            </a:r>
            <a:r>
              <a:rPr b="0" i="1" lang="en-US" sz="2800" u="none" cap="none" strike="noStrike">
                <a:solidFill>
                  <a:schemeClr val="dk1"/>
                </a:solidFill>
                <a:latin typeface="Times New Roman"/>
                <a:ea typeface="Times New Roman"/>
                <a:cs typeface="Times New Roman"/>
                <a:sym typeface="Times New Roman"/>
              </a:rPr>
              <a:t>?</a:t>
            </a:r>
            <a:endParaRPr b="0" i="0" sz="2800" u="none" cap="none" strike="noStrike">
              <a:solidFill>
                <a:schemeClr val="dk1"/>
              </a:solidFill>
              <a:latin typeface="Times New Roman"/>
              <a:ea typeface="Times New Roman"/>
              <a:cs typeface="Times New Roman"/>
              <a:sym typeface="Times New Roman"/>
            </a:endParaRPr>
          </a:p>
        </p:txBody>
      </p:sp>
      <p:sp>
        <p:nvSpPr>
          <p:cNvPr id="118" name="Google Shape;118;p4"/>
          <p:cNvSpPr/>
          <p:nvPr/>
        </p:nvSpPr>
        <p:spPr>
          <a:xfrm>
            <a:off x="131180" y="2389994"/>
            <a:ext cx="8400078" cy="548099"/>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0"/>
              </a:spcBef>
              <a:spcAft>
                <a:spcPts val="0"/>
              </a:spcAft>
              <a:buClr>
                <a:srgbClr val="000000"/>
              </a:buClr>
              <a:buSzPts val="2800"/>
              <a:buFont typeface="Arial"/>
              <a:buNone/>
            </a:pPr>
            <a:r>
              <a:t/>
            </a:r>
            <a:endParaRPr b="0" i="0" sz="2800" u="none" cap="none" strike="noStrike">
              <a:solidFill>
                <a:schemeClr val="dk1"/>
              </a:solidFill>
              <a:latin typeface="Times New Roman"/>
              <a:ea typeface="Times New Roman"/>
              <a:cs typeface="Times New Roman"/>
              <a:sym typeface="Times New Roman"/>
            </a:endParaRPr>
          </a:p>
        </p:txBody>
      </p:sp>
      <p:cxnSp>
        <p:nvCxnSpPr>
          <p:cNvPr id="119" name="Google Shape;119;p4"/>
          <p:cNvCxnSpPr/>
          <p:nvPr/>
        </p:nvCxnSpPr>
        <p:spPr>
          <a:xfrm>
            <a:off x="3676454" y="3695307"/>
            <a:ext cx="37707" cy="3007151"/>
          </a:xfrm>
          <a:prstGeom prst="straightConnector1">
            <a:avLst/>
          </a:prstGeom>
          <a:noFill/>
          <a:ln cap="flat" cmpd="sng" w="9525">
            <a:solidFill>
              <a:schemeClr val="accent1"/>
            </a:solidFill>
            <a:prstDash val="solid"/>
            <a:miter lim="800000"/>
            <a:headEnd len="sm" w="sm" type="none"/>
            <a:tailEnd len="sm" w="sm" type="none"/>
          </a:ln>
        </p:spPr>
      </p:cxnSp>
      <p:sp>
        <p:nvSpPr>
          <p:cNvPr id="120" name="Google Shape;120;p4"/>
          <p:cNvSpPr txBox="1"/>
          <p:nvPr/>
        </p:nvSpPr>
        <p:spPr>
          <a:xfrm>
            <a:off x="840356" y="3691678"/>
            <a:ext cx="2397011" cy="2400617"/>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“abc” in “123abc”</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000"/>
              <a:buFont typeface="Arial"/>
              <a:buNone/>
            </a:pPr>
            <a:r>
              <a:rPr b="1" i="0" lang="en-US" sz="2000" u="none" cap="none" strike="noStrike">
                <a:solidFill>
                  <a:srgbClr val="FF0000"/>
                </a:solidFill>
                <a:latin typeface="Calibri"/>
                <a:ea typeface="Calibri"/>
                <a:cs typeface="Calibri"/>
                <a:sym typeface="Calibri"/>
              </a:rPr>
              <a:t>KQ: ?????</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“010” in “1101”</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000"/>
              <a:buFont typeface="Arial"/>
              <a:buNone/>
            </a:pPr>
            <a:r>
              <a:rPr b="1" i="0" lang="en-US" sz="2000" u="none" cap="none" strike="noStrike">
                <a:solidFill>
                  <a:srgbClr val="FF0000"/>
                </a:solidFill>
                <a:latin typeface="Calibri"/>
                <a:ea typeface="Calibri"/>
                <a:cs typeface="Calibri"/>
                <a:sym typeface="Calibri"/>
              </a:rPr>
              <a:t>KQ: ?????</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000"/>
              <a:buFont typeface="Arial"/>
              <a:buNone/>
            </a:pPr>
            <a:r>
              <a:t/>
            </a:r>
            <a:endParaRPr b="0" i="0" sz="2000" u="none" cap="none" strike="noStrike">
              <a:solidFill>
                <a:schemeClr val="dk1"/>
              </a:solidFill>
              <a:latin typeface="Calibri"/>
              <a:ea typeface="Calibri"/>
              <a:cs typeface="Calibri"/>
              <a:sym typeface="Calibri"/>
            </a:endParaRPr>
          </a:p>
        </p:txBody>
      </p:sp>
      <p:sp>
        <p:nvSpPr>
          <p:cNvPr id="121" name="Google Shape;121;p4"/>
          <p:cNvSpPr txBox="1"/>
          <p:nvPr/>
        </p:nvSpPr>
        <p:spPr>
          <a:xfrm>
            <a:off x="840356" y="3691677"/>
            <a:ext cx="2577934" cy="2400617"/>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“abc” in “123abc”</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000"/>
              <a:buFont typeface="Arial"/>
              <a:buNone/>
            </a:pPr>
            <a:r>
              <a:rPr b="1" i="0" lang="en-US" sz="2000" u="none" cap="none" strike="noStrike">
                <a:solidFill>
                  <a:srgbClr val="FF0000"/>
                </a:solidFill>
                <a:latin typeface="Calibri"/>
                <a:ea typeface="Calibri"/>
                <a:cs typeface="Calibri"/>
                <a:sym typeface="Calibri"/>
              </a:rPr>
              <a:t>KQ: True</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“010” in “1101”</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000"/>
              <a:buFont typeface="Arial"/>
              <a:buNone/>
            </a:pPr>
            <a:r>
              <a:rPr b="1" i="0" lang="en-US" sz="2000" u="none" cap="none" strike="noStrike">
                <a:solidFill>
                  <a:srgbClr val="FF0000"/>
                </a:solidFill>
                <a:latin typeface="Calibri"/>
                <a:ea typeface="Calibri"/>
                <a:cs typeface="Calibri"/>
                <a:sym typeface="Calibri"/>
              </a:rPr>
              <a:t>KQ: False</a:t>
            </a:r>
            <a:endParaRPr b="1" i="0" sz="2000" u="none" cap="none" strike="noStrike">
              <a:solidFill>
                <a:srgbClr val="FF0000"/>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000"/>
              <a:buFont typeface="Arial"/>
              <a:buNone/>
            </a:pPr>
            <a:r>
              <a:t/>
            </a:r>
            <a:endParaRPr b="1" i="0" sz="2000" u="none" cap="none" strike="noStrike">
              <a:solidFill>
                <a:srgbClr val="FF0000"/>
              </a:solidFill>
              <a:latin typeface="Calibri"/>
              <a:ea typeface="Calibri"/>
              <a:cs typeface="Calibri"/>
              <a:sym typeface="Calibri"/>
            </a:endParaRPr>
          </a:p>
        </p:txBody>
      </p:sp>
      <p:sp>
        <p:nvSpPr>
          <p:cNvPr id="122" name="Google Shape;122;p4"/>
          <p:cNvSpPr txBox="1"/>
          <p:nvPr/>
        </p:nvSpPr>
        <p:spPr>
          <a:xfrm>
            <a:off x="3809309" y="3494914"/>
            <a:ext cx="5100000" cy="3478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S=“ab bc cd 123 456 00”</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S.find(“b”)</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rgbClr val="FF3300"/>
                </a:solidFill>
                <a:latin typeface="Calibri"/>
                <a:ea typeface="Calibri"/>
                <a:cs typeface="Calibri"/>
                <a:sym typeface="Calibri"/>
              </a:rPr>
              <a:t>KQ=????</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	S=“ab bc cd 123 456 00”</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	S.find(“12”)</a:t>
            </a:r>
            <a:endParaRPr b="1" i="0" sz="20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rgbClr val="FF3300"/>
                </a:solidFill>
                <a:latin typeface="Calibri"/>
                <a:ea typeface="Calibri"/>
                <a:cs typeface="Calibri"/>
                <a:sym typeface="Calibri"/>
              </a:rPr>
              <a:t>	KQ=????</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		S=“ab bc cd 123 456 00”</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		S.find(“AB”)</a:t>
            </a:r>
            <a:endParaRPr b="1" i="0" sz="20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rgbClr val="FF3300"/>
                </a:solidFill>
                <a:latin typeface="Calibri"/>
                <a:ea typeface="Calibri"/>
                <a:cs typeface="Calibri"/>
                <a:sym typeface="Calibri"/>
              </a:rPr>
              <a:t>		KQ=????</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1" i="0" sz="20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Calibri"/>
              <a:ea typeface="Calibri"/>
              <a:cs typeface="Calibri"/>
              <a:sym typeface="Calibri"/>
            </a:endParaRPr>
          </a:p>
        </p:txBody>
      </p:sp>
      <p:sp>
        <p:nvSpPr>
          <p:cNvPr id="123" name="Google Shape;123;p4"/>
          <p:cNvSpPr txBox="1"/>
          <p:nvPr/>
        </p:nvSpPr>
        <p:spPr>
          <a:xfrm>
            <a:off x="3821320" y="3500949"/>
            <a:ext cx="5100000" cy="3478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S=“ab bc cd 123 456 00”</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S.find(“b”)</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rgbClr val="FF3300"/>
                </a:solidFill>
                <a:latin typeface="Calibri"/>
                <a:ea typeface="Calibri"/>
                <a:cs typeface="Calibri"/>
                <a:sym typeface="Calibri"/>
              </a:rPr>
              <a:t>KQ= 1</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	S=“ab bc cd 123 456 00”</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	S.find(“12”)</a:t>
            </a:r>
            <a:endParaRPr b="1" i="0" sz="20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rgbClr val="FF3300"/>
                </a:solidFill>
                <a:latin typeface="Calibri"/>
                <a:ea typeface="Calibri"/>
                <a:cs typeface="Calibri"/>
                <a:sym typeface="Calibri"/>
              </a:rPr>
              <a:t>	KQ=9</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rgbClr val="FF3300"/>
                </a:solidFill>
                <a:latin typeface="Calibri"/>
                <a:ea typeface="Calibri"/>
                <a:cs typeface="Calibri"/>
                <a:sym typeface="Calibri"/>
              </a:rPr>
              <a:t> 		</a:t>
            </a:r>
            <a:r>
              <a:rPr b="1" i="0" lang="en-US" sz="2000" u="none" cap="none" strike="noStrike">
                <a:solidFill>
                  <a:schemeClr val="dk1"/>
                </a:solidFill>
                <a:latin typeface="Calibri"/>
                <a:ea typeface="Calibri"/>
                <a:cs typeface="Calibri"/>
                <a:sym typeface="Calibri"/>
              </a:rPr>
              <a:t>S=“ab bc cd 123 456 00”</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chemeClr val="dk1"/>
                </a:solidFill>
                <a:latin typeface="Calibri"/>
                <a:ea typeface="Calibri"/>
                <a:cs typeface="Calibri"/>
                <a:sym typeface="Calibri"/>
              </a:rPr>
              <a:t>		S.find(“AB”)</a:t>
            </a:r>
            <a:endParaRPr b="1" i="0" sz="20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rgbClr val="FF3300"/>
                </a:solidFill>
                <a:latin typeface="Calibri"/>
                <a:ea typeface="Calibri"/>
                <a:cs typeface="Calibri"/>
                <a:sym typeface="Calibri"/>
              </a:rPr>
              <a:t>		KQ=-1</a:t>
            </a:r>
            <a:endParaRPr b="1" i="0" sz="2000" u="none" cap="none" strike="noStrike">
              <a:solidFill>
                <a:srgbClr val="FF33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t/>
            </a:r>
            <a:endParaRPr b="1" i="0" sz="20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Calibri"/>
              <a:ea typeface="Calibri"/>
              <a:cs typeface="Calibri"/>
              <a:sym typeface="Calibri"/>
            </a:endParaRPr>
          </a:p>
        </p:txBody>
      </p:sp>
      <p:sp>
        <p:nvSpPr>
          <p:cNvPr id="124" name="Google Shape;124;p4"/>
          <p:cNvSpPr txBox="1"/>
          <p:nvPr>
            <p:ph idx="11" type="ftr"/>
          </p:nvPr>
        </p:nvSpPr>
        <p:spPr>
          <a:xfrm>
            <a:off x="4038600" y="6308400"/>
            <a:ext cx="4959600" cy="3651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Ngô Xuân Lan - GV trường THPT Phan Thúc Trực - Yên Thành - Nghệ AN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6"/>
                                        </p:tgtEl>
                                        <p:attrNameLst>
                                          <p:attrName>style.visibility</p:attrName>
                                        </p:attrNameLst>
                                      </p:cBhvr>
                                      <p:to>
                                        <p:strVal val="visible"/>
                                      </p:to>
                                    </p:set>
                                    <p:anim calcmode="lin" valueType="num">
                                      <p:cBhvr additive="base">
                                        <p:cTn dur="1000"/>
                                        <p:tgtEl>
                                          <p:spTgt spid="116"/>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17"/>
                                        </p:tgtEl>
                                        <p:attrNameLst>
                                          <p:attrName>style.visibility</p:attrName>
                                        </p:attrNameLst>
                                      </p:cBhvr>
                                      <p:to>
                                        <p:strVal val="visible"/>
                                      </p:to>
                                    </p:set>
                                    <p:anim calcmode="lin" valueType="num">
                                      <p:cBhvr additive="base">
                                        <p:cTn dur="1000"/>
                                        <p:tgtEl>
                                          <p:spTgt spid="117"/>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20"/>
                                        </p:tgtEl>
                                        <p:attrNameLst>
                                          <p:attrName>style.visibility</p:attrName>
                                        </p:attrNameLst>
                                      </p:cBhvr>
                                      <p:to>
                                        <p:strVal val="visible"/>
                                      </p:to>
                                    </p:set>
                                    <p:anim calcmode="lin" valueType="num">
                                      <p:cBhvr additive="base">
                                        <p:cTn dur="1000"/>
                                        <p:tgtEl>
                                          <p:spTgt spid="120"/>
                                        </p:tgtEl>
                                        <p:attrNameLst>
                                          <p:attrName>ppt_y</p:attrName>
                                        </p:attrNameLst>
                                      </p:cBhvr>
                                      <p:tavLst>
                                        <p:tav fmla="" tm="0">
                                          <p:val>
                                            <p:strVal val="#ppt_y+1"/>
                                          </p:val>
                                        </p:tav>
                                        <p:tav fmla="" tm="100000">
                                          <p:val>
                                            <p:strVal val="#ppt_y"/>
                                          </p:val>
                                        </p:tav>
                                      </p:tavLst>
                                    </p:anim>
                                  </p:childTnLst>
                                </p:cTn>
                              </p:par>
                            </p:childTnLst>
                          </p:cTn>
                        </p:par>
                        <p:par>
                          <p:cTn fill="hold">
                            <p:stCondLst>
                              <p:cond delay="1000"/>
                            </p:stCondLst>
                            <p:childTnLst>
                              <p:par>
                                <p:cTn fill="hold" nodeType="afterEffect" presetClass="entr" presetID="1" presetSubtype="0">
                                  <p:stCondLst>
                                    <p:cond delay="0"/>
                                  </p:stCondLst>
                                  <p:childTnLst>
                                    <p:set>
                                      <p:cBhvr>
                                        <p:cTn dur="1" fill="hold">
                                          <p:stCondLst>
                                            <p:cond delay="0"/>
                                          </p:stCondLst>
                                        </p:cTn>
                                        <p:tgtEl>
                                          <p:spTgt spid="119"/>
                                        </p:tgtEl>
                                        <p:attrNameLst>
                                          <p:attrName>style.visibility</p:attrName>
                                        </p:attrNameLst>
                                      </p:cBhvr>
                                      <p:to>
                                        <p:strVal val="visible"/>
                                      </p:to>
                                    </p:set>
                                  </p:childTnLst>
                                </p:cTn>
                              </p:par>
                            </p:childTnLst>
                          </p:cTn>
                        </p:par>
                        <p:par>
                          <p:cTn fill="hold">
                            <p:stCondLst>
                              <p:cond delay="1001"/>
                            </p:stCondLst>
                            <p:childTnLst>
                              <p:par>
                                <p:cTn fill="hold" nodeType="afterEffect" presetClass="entr" presetID="2" presetSubtype="4">
                                  <p:stCondLst>
                                    <p:cond delay="0"/>
                                  </p:stCondLst>
                                  <p:childTnLst>
                                    <p:set>
                                      <p:cBhvr>
                                        <p:cTn dur="1" fill="hold">
                                          <p:stCondLst>
                                            <p:cond delay="0"/>
                                          </p:stCondLst>
                                        </p:cTn>
                                        <p:tgtEl>
                                          <p:spTgt spid="122"/>
                                        </p:tgtEl>
                                        <p:attrNameLst>
                                          <p:attrName>style.visibility</p:attrName>
                                        </p:attrNameLst>
                                      </p:cBhvr>
                                      <p:to>
                                        <p:strVal val="visible"/>
                                      </p:to>
                                    </p:set>
                                    <p:anim calcmode="lin" valueType="num">
                                      <p:cBhvr additive="base">
                                        <p:cTn dur="1000"/>
                                        <p:tgtEl>
                                          <p:spTgt spid="12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20"/>
                                        </p:tgtEl>
                                      </p:cBhvr>
                                    </p:animEffect>
                                    <p:set>
                                      <p:cBhvr>
                                        <p:cTn dur="1" fill="hold">
                                          <p:stCondLst>
                                            <p:cond delay="500"/>
                                          </p:stCondLst>
                                        </p:cTn>
                                        <p:tgtEl>
                                          <p:spTgt spid="120"/>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22"/>
                                        </p:tgtEl>
                                      </p:cBhvr>
                                    </p:animEffect>
                                    <p:set>
                                      <p:cBhvr>
                                        <p:cTn dur="1" fill="hold">
                                          <p:stCondLst>
                                            <p:cond delay="500"/>
                                          </p:stCondLst>
                                        </p:cTn>
                                        <p:tgtEl>
                                          <p:spTgt spid="122"/>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121"/>
                                        </p:tgtEl>
                                        <p:attrNameLst>
                                          <p:attrName>style.visibility</p:attrName>
                                        </p:attrNameLst>
                                      </p:cBhvr>
                                      <p:to>
                                        <p:strVal val="visible"/>
                                      </p:to>
                                    </p:set>
                                    <p:animEffect filter="fade" transition="in">
                                      <p:cBhvr>
                                        <p:cTn dur="750"/>
                                        <p:tgtEl>
                                          <p:spTgt spid="12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3"/>
                                        </p:tgtEl>
                                        <p:attrNameLst>
                                          <p:attrName>style.visibility</p:attrName>
                                        </p:attrNameLst>
                                      </p:cBhvr>
                                      <p:to>
                                        <p:strVal val="visible"/>
                                      </p:to>
                                    </p:set>
                                    <p:animEffect filter="fade" transition="in">
                                      <p:cBhvr>
                                        <p:cTn dur="750"/>
                                        <p:tgtEl>
                                          <p:spTgt spid="12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5"/>
          <p:cNvSpPr txBox="1"/>
          <p:nvPr/>
        </p:nvSpPr>
        <p:spPr>
          <a:xfrm>
            <a:off x="287457" y="0"/>
            <a:ext cx="10767537" cy="5655354"/>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rgbClr val="000000"/>
              </a:buClr>
              <a:buSzPts val="2500"/>
              <a:buFont typeface="Arial"/>
              <a:buNone/>
            </a:pPr>
            <a:r>
              <a:rPr b="1" i="1" lang="en-US" sz="2500" u="sng" cap="none" strike="noStrike">
                <a:solidFill>
                  <a:srgbClr val="FF3300"/>
                </a:solidFill>
                <a:latin typeface="Calibri"/>
                <a:ea typeface="Calibri"/>
                <a:cs typeface="Calibri"/>
                <a:sym typeface="Calibri"/>
              </a:rPr>
              <a:t>Ghi nhớ: </a:t>
            </a:r>
            <a:endParaRPr b="1" i="1" sz="2100" u="sng"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400"/>
              <a:buFont typeface="Arial"/>
              <a:buNone/>
            </a:pPr>
            <a:r>
              <a:rPr b="0" i="0" lang="en-US" sz="2400" u="none" cap="none" strike="noStrike">
                <a:solidFill>
                  <a:schemeClr val="dk1"/>
                </a:solidFill>
                <a:latin typeface="Calibri"/>
                <a:ea typeface="Calibri"/>
                <a:cs typeface="Calibri"/>
                <a:sym typeface="Calibri"/>
              </a:rPr>
              <a:t>- Để kiểm tra kiểm tra &lt;xâu 1&gt; có nằm trong &lt;xâu 2&gt;, cú pháp</a:t>
            </a:r>
            <a:r>
              <a:rPr b="0" i="0" lang="en-US" sz="1800" u="none" cap="none" strike="noStrike">
                <a:solidFill>
                  <a:schemeClr val="dk1"/>
                </a:solidFill>
                <a:latin typeface="Calibri"/>
                <a:ea typeface="Calibri"/>
                <a:cs typeface="Calibri"/>
                <a:sym typeface="Calibri"/>
              </a:rPr>
              <a:t>:</a:t>
            </a:r>
            <a:endParaRPr b="0" i="0" sz="1400" u="none" cap="none" strike="noStrike">
              <a:solidFill>
                <a:srgbClr val="000000"/>
              </a:solidFill>
              <a:latin typeface="Arial"/>
              <a:ea typeface="Arial"/>
              <a:cs typeface="Arial"/>
              <a:sym typeface="Arial"/>
            </a:endParaRPr>
          </a:p>
          <a:p>
            <a:pPr indent="0" lvl="0" marL="0" marR="0" rtl="0" algn="ctr">
              <a:lnSpc>
                <a:spcPct val="150000"/>
              </a:lnSpc>
              <a:spcBef>
                <a:spcPts val="0"/>
              </a:spcBef>
              <a:spcAft>
                <a:spcPts val="0"/>
              </a:spcAft>
              <a:buClr>
                <a:srgbClr val="000000"/>
              </a:buClr>
              <a:buSzPts val="2800"/>
              <a:buFont typeface="Arial"/>
              <a:buNone/>
            </a:pPr>
            <a:r>
              <a:rPr b="1" i="0" lang="en-US" sz="2800" u="none" cap="none" strike="noStrike">
                <a:solidFill>
                  <a:schemeClr val="dk1"/>
                </a:solidFill>
                <a:latin typeface="Calibri"/>
                <a:ea typeface="Calibri"/>
                <a:cs typeface="Calibri"/>
                <a:sym typeface="Calibri"/>
              </a:rPr>
              <a:t>&lt;xâu 1&gt; </a:t>
            </a:r>
            <a:r>
              <a:rPr b="1" i="0" lang="en-US" sz="2800" u="none" cap="none" strike="noStrike">
                <a:solidFill>
                  <a:srgbClr val="FF3300"/>
                </a:solidFill>
                <a:latin typeface="Calibri"/>
                <a:ea typeface="Calibri"/>
                <a:cs typeface="Calibri"/>
                <a:sym typeface="Calibri"/>
              </a:rPr>
              <a:t>in</a:t>
            </a:r>
            <a:r>
              <a:rPr b="1" i="0" lang="en-US" sz="2800" u="none" cap="none" strike="noStrike">
                <a:solidFill>
                  <a:schemeClr val="dk1"/>
                </a:solidFill>
                <a:latin typeface="Calibri"/>
                <a:ea typeface="Calibri"/>
                <a:cs typeface="Calibri"/>
                <a:sym typeface="Calibri"/>
              </a:rPr>
              <a:t> &lt;xâu 2&gt;</a:t>
            </a:r>
            <a:endParaRPr b="0" i="0" sz="1400" u="none" cap="none" strike="noStrike">
              <a:solidFill>
                <a:srgbClr val="000000"/>
              </a:solidFill>
              <a:latin typeface="Arial"/>
              <a:ea typeface="Arial"/>
              <a:cs typeface="Arial"/>
              <a:sym typeface="Arial"/>
            </a:endParaRPr>
          </a:p>
          <a:p>
            <a:pPr indent="0" lvl="0" marL="0" marR="0" rtl="0" algn="r">
              <a:lnSpc>
                <a:spcPct val="150000"/>
              </a:lnSpc>
              <a:spcBef>
                <a:spcPts val="0"/>
              </a:spcBef>
              <a:spcAft>
                <a:spcPts val="0"/>
              </a:spcAft>
              <a:buClr>
                <a:srgbClr val="000000"/>
              </a:buClr>
              <a:buSzPts val="2400"/>
              <a:buFont typeface="Arial"/>
              <a:buNone/>
            </a:pPr>
            <a:r>
              <a:rPr b="0" i="0" lang="en-US" sz="2400" u="none" cap="none" strike="noStrike">
                <a:solidFill>
                  <a:schemeClr val="dk1"/>
                </a:solidFill>
                <a:latin typeface="Calibri"/>
                <a:ea typeface="Calibri"/>
                <a:cs typeface="Calibri"/>
                <a:sym typeface="Calibri"/>
              </a:rPr>
              <a:t>Nếu đúng thì trả lại giá trị True, nếu sai trả lại giá trị False.</a:t>
            </a:r>
            <a:endParaRPr b="0" i="0" sz="14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400"/>
              <a:buFont typeface="Arial"/>
              <a:buNone/>
            </a:pPr>
            <a:r>
              <a:rPr b="0" i="0" lang="en-US" sz="2400" u="none" cap="none" strike="noStrike">
                <a:solidFill>
                  <a:schemeClr val="dk1"/>
                </a:solidFill>
                <a:latin typeface="Calibri"/>
                <a:ea typeface="Calibri"/>
                <a:cs typeface="Calibri"/>
                <a:sym typeface="Calibri"/>
              </a:rPr>
              <a:t>🔼</a:t>
            </a:r>
            <a:r>
              <a:rPr b="0" i="1" lang="en-US" sz="2600" u="none" cap="none" strike="noStrike">
                <a:solidFill>
                  <a:srgbClr val="0000FF"/>
                </a:solidFill>
                <a:latin typeface="Calibri"/>
                <a:ea typeface="Calibri"/>
                <a:cs typeface="Calibri"/>
                <a:sym typeface="Calibri"/>
              </a:rPr>
              <a:t>Một số lệnh đặc biệt dành riêng cho xâu kí tự (phương thức). </a:t>
            </a:r>
            <a:br>
              <a:rPr b="0" i="1" lang="en-US" sz="2600" u="none" cap="none" strike="noStrike">
                <a:solidFill>
                  <a:srgbClr val="0000FF"/>
                </a:solidFill>
                <a:latin typeface="Calibri"/>
                <a:ea typeface="Calibri"/>
                <a:cs typeface="Calibri"/>
                <a:sym typeface="Calibri"/>
              </a:rPr>
            </a:br>
            <a:r>
              <a:rPr b="0" i="1" lang="en-US" sz="2600" u="none" cap="none" strike="noStrike">
                <a:solidFill>
                  <a:srgbClr val="0000FF"/>
                </a:solidFill>
                <a:latin typeface="Calibri"/>
                <a:ea typeface="Calibri"/>
                <a:cs typeface="Calibri"/>
                <a:sym typeface="Calibri"/>
              </a:rPr>
              <a:t>Cách thực hiện phương thức là:</a:t>
            </a:r>
            <a:r>
              <a:rPr b="0" i="1" lang="en-US" sz="1600" u="none" cap="none" strike="noStrike">
                <a:solidFill>
                  <a:srgbClr val="0000FF"/>
                </a:solidFill>
                <a:latin typeface="Arial"/>
                <a:ea typeface="Arial"/>
                <a:cs typeface="Arial"/>
                <a:sym typeface="Arial"/>
              </a:rPr>
              <a:t>     </a:t>
            </a:r>
            <a:r>
              <a:rPr b="1" i="0" lang="en-US" sz="2400" u="none" cap="none" strike="noStrike">
                <a:solidFill>
                  <a:schemeClr val="dk1"/>
                </a:solidFill>
                <a:latin typeface="Calibri"/>
                <a:ea typeface="Calibri"/>
                <a:cs typeface="Calibri"/>
                <a:sym typeface="Calibri"/>
              </a:rPr>
              <a:t>&lt;xâu&gt;. &lt;phương thức&gt;</a:t>
            </a:r>
            <a:endParaRPr b="0" i="0" sz="2400" u="none" cap="none" strike="noStrike">
              <a:solidFill>
                <a:schemeClr val="dk1"/>
              </a:solidFill>
              <a:latin typeface="Calibri"/>
              <a:ea typeface="Calibri"/>
              <a:cs typeface="Calibri"/>
              <a:sym typeface="Calibri"/>
            </a:endParaRPr>
          </a:p>
          <a:p>
            <a:pPr indent="-342900" lvl="0" marL="342900" marR="0" rtl="0" algn="l">
              <a:lnSpc>
                <a:spcPct val="150000"/>
              </a:lnSpc>
              <a:spcBef>
                <a:spcPts val="0"/>
              </a:spcBef>
              <a:spcAft>
                <a:spcPts val="0"/>
              </a:spcAft>
              <a:buClr>
                <a:srgbClr val="000000"/>
              </a:buClr>
              <a:buSzPts val="2400"/>
              <a:buFont typeface="Arial"/>
              <a:buChar char="-"/>
            </a:pPr>
            <a:r>
              <a:rPr b="0" i="0" lang="en-US" sz="2400" u="none" cap="none" strike="noStrike">
                <a:solidFill>
                  <a:schemeClr val="dk1"/>
                </a:solidFill>
                <a:latin typeface="Calibri"/>
                <a:ea typeface="Calibri"/>
                <a:cs typeface="Calibri"/>
                <a:sym typeface="Calibri"/>
              </a:rPr>
              <a:t>Cú pháp đơn của lệnh find( ):  </a:t>
            </a:r>
            <a:r>
              <a:rPr b="1" i="0" lang="en-US" sz="2400" u="none" cap="none" strike="noStrike">
                <a:solidFill>
                  <a:schemeClr val="dk1"/>
                </a:solidFill>
                <a:latin typeface="Calibri"/>
                <a:ea typeface="Calibri"/>
                <a:cs typeface="Calibri"/>
                <a:sym typeface="Calibri"/>
              </a:rPr>
              <a:t>&lt;xâu mẹ&gt;. </a:t>
            </a:r>
            <a:r>
              <a:rPr b="1" i="0" lang="en-US" sz="2400" u="none" cap="none" strike="noStrike">
                <a:solidFill>
                  <a:srgbClr val="FF0000"/>
                </a:solidFill>
                <a:latin typeface="Calibri"/>
                <a:ea typeface="Calibri"/>
                <a:cs typeface="Calibri"/>
                <a:sym typeface="Calibri"/>
              </a:rPr>
              <a:t>find</a:t>
            </a:r>
            <a:r>
              <a:rPr b="1" i="0" lang="en-US" sz="2400" u="none" cap="none" strike="noStrike">
                <a:solidFill>
                  <a:schemeClr val="dk1"/>
                </a:solidFill>
                <a:latin typeface="Calibri"/>
                <a:ea typeface="Calibri"/>
                <a:cs typeface="Calibri"/>
                <a:sym typeface="Calibri"/>
              </a:rPr>
              <a:t> (&lt;xâu con&gt;)   </a:t>
            </a:r>
            <a:endParaRPr/>
          </a:p>
          <a:p>
            <a:pPr indent="0" lvl="0" marL="0" marR="0" rtl="0" algn="r">
              <a:lnSpc>
                <a:spcPct val="100000"/>
              </a:lnSpc>
              <a:spcBef>
                <a:spcPts val="0"/>
              </a:spcBef>
              <a:spcAft>
                <a:spcPts val="0"/>
              </a:spcAft>
              <a:buNone/>
            </a:pPr>
            <a:r>
              <a:rPr b="0" i="0" lang="en-US" sz="2400" u="none" cap="none" strike="noStrike">
                <a:solidFill>
                  <a:schemeClr val="dk1"/>
                </a:solidFill>
                <a:latin typeface="Calibri"/>
                <a:ea typeface="Calibri"/>
                <a:cs typeface="Calibri"/>
                <a:sym typeface="Calibri"/>
              </a:rPr>
              <a:t>→Lệnh sẽ tìm vị trí đầu tiên của xâu con trong xâu mẹ và trả về vị trí đó. </a:t>
            </a:r>
            <a:br>
              <a:rPr b="0" i="0" lang="en-US" sz="2400" u="none" cap="none" strike="noStrike">
                <a:solidFill>
                  <a:schemeClr val="dk1"/>
                </a:solidFill>
                <a:latin typeface="Calibri"/>
                <a:ea typeface="Calibri"/>
                <a:cs typeface="Calibri"/>
                <a:sym typeface="Calibri"/>
              </a:rPr>
            </a:br>
            <a:r>
              <a:rPr b="0" i="0" lang="en-US" sz="2400" u="none" cap="none" strike="noStrike">
                <a:solidFill>
                  <a:schemeClr val="dk1"/>
                </a:solidFill>
                <a:latin typeface="Calibri"/>
                <a:ea typeface="Calibri"/>
                <a:cs typeface="Calibri"/>
                <a:sym typeface="Calibri"/>
              </a:rPr>
              <a:t>Nếu không tìm thấy thì trả về -1.</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0"/>
              </a:spcBef>
              <a:spcAft>
                <a:spcPts val="0"/>
              </a:spcAft>
              <a:buClr>
                <a:srgbClr val="000000"/>
              </a:buClr>
              <a:buSzPts val="2400"/>
              <a:buFont typeface="Arial"/>
              <a:buChar char="-"/>
            </a:pPr>
            <a:r>
              <a:rPr b="0" i="0" lang="en-US" sz="2400" u="none" cap="none" strike="noStrike">
                <a:solidFill>
                  <a:schemeClr val="dk1"/>
                </a:solidFill>
                <a:latin typeface="Calibri"/>
                <a:ea typeface="Calibri"/>
                <a:cs typeface="Calibri"/>
                <a:sym typeface="Calibri"/>
              </a:rPr>
              <a:t>Cú pháp đầy đủ của lệnh find( ):  </a:t>
            </a:r>
            <a:r>
              <a:rPr b="1" i="0" lang="en-US" sz="2400" u="none" cap="none" strike="noStrike">
                <a:solidFill>
                  <a:schemeClr val="dk1"/>
                </a:solidFill>
                <a:latin typeface="Calibri"/>
                <a:ea typeface="Calibri"/>
                <a:cs typeface="Calibri"/>
                <a:sym typeface="Calibri"/>
              </a:rPr>
              <a:t>&lt;xâu mẹ&gt;. </a:t>
            </a:r>
            <a:r>
              <a:rPr b="1" i="0" lang="en-US" sz="2400" u="none" cap="none" strike="noStrike">
                <a:solidFill>
                  <a:srgbClr val="FF0000"/>
                </a:solidFill>
                <a:latin typeface="Calibri"/>
                <a:ea typeface="Calibri"/>
                <a:cs typeface="Calibri"/>
                <a:sym typeface="Calibri"/>
              </a:rPr>
              <a:t>find</a:t>
            </a:r>
            <a:r>
              <a:rPr b="1" i="0" lang="en-US" sz="2400" u="none" cap="none" strike="noStrike">
                <a:solidFill>
                  <a:schemeClr val="dk1"/>
                </a:solidFill>
                <a:latin typeface="Calibri"/>
                <a:ea typeface="Calibri"/>
                <a:cs typeface="Calibri"/>
                <a:sym typeface="Calibri"/>
              </a:rPr>
              <a:t> (&lt;xâu con&gt;, start) </a:t>
            </a:r>
            <a:r>
              <a:rPr b="0" i="0" lang="en-US" sz="2400" u="none" cap="none" strike="noStrike">
                <a:solidFill>
                  <a:schemeClr val="dk1"/>
                </a:solidFill>
                <a:latin typeface="Calibri"/>
                <a:ea typeface="Calibri"/>
                <a:cs typeface="Calibri"/>
                <a:sym typeface="Calibri"/>
              </a:rPr>
              <a:t> </a:t>
            </a:r>
            <a:endParaRPr/>
          </a:p>
          <a:p>
            <a:pPr indent="0" lvl="0" marL="0" marR="0" rtl="0" algn="r">
              <a:lnSpc>
                <a:spcPct val="100000"/>
              </a:lnSpc>
              <a:spcBef>
                <a:spcPts val="0"/>
              </a:spcBef>
              <a:spcAft>
                <a:spcPts val="0"/>
              </a:spcAft>
              <a:buNone/>
            </a:pPr>
            <a:r>
              <a:rPr b="0" i="0" lang="en-US" sz="2400" u="none" cap="none" strike="noStrike">
                <a:solidFill>
                  <a:schemeClr val="dk1"/>
                </a:solidFill>
                <a:latin typeface="Calibri"/>
                <a:ea typeface="Calibri"/>
                <a:cs typeface="Calibri"/>
                <a:sym typeface="Calibri"/>
              </a:rPr>
              <a:t>→Lệnh sẽ tìm xâu con bắt đầu từ vị trí </a:t>
            </a:r>
            <a:r>
              <a:rPr b="1" i="0" lang="en-US" sz="2400" u="none" cap="none" strike="noStrike">
                <a:solidFill>
                  <a:schemeClr val="dk1"/>
                </a:solidFill>
                <a:latin typeface="Calibri"/>
                <a:ea typeface="Calibri"/>
                <a:cs typeface="Calibri"/>
                <a:sym typeface="Calibri"/>
              </a:rPr>
              <a:t>start</a:t>
            </a:r>
            <a:endParaRPr b="1" i="0" sz="2400" u="none" cap="none" strike="noStrike">
              <a:solidFill>
                <a:schemeClr val="dk1"/>
              </a:solidFill>
              <a:latin typeface="Calibri"/>
              <a:ea typeface="Calibri"/>
              <a:cs typeface="Calibri"/>
              <a:sym typeface="Calibri"/>
            </a:endParaRPr>
          </a:p>
        </p:txBody>
      </p:sp>
      <p:sp>
        <p:nvSpPr>
          <p:cNvPr id="130" name="Google Shape;130;p5"/>
          <p:cNvSpPr/>
          <p:nvPr/>
        </p:nvSpPr>
        <p:spPr>
          <a:xfrm>
            <a:off x="287457" y="5748541"/>
            <a:ext cx="10029217"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2400" u="none" cap="none" strike="noStrike">
                <a:solidFill>
                  <a:srgbClr val="0070C0"/>
                </a:solidFill>
                <a:latin typeface="Times New Roman"/>
                <a:ea typeface="Times New Roman"/>
                <a:cs typeface="Times New Roman"/>
                <a:sym typeface="Times New Roman"/>
              </a:rPr>
              <a:t>VD: </a:t>
            </a:r>
            <a:r>
              <a:rPr b="0" i="0" lang="en-US" sz="2400" u="none" cap="none" strike="noStrike">
                <a:solidFill>
                  <a:schemeClr val="dk1"/>
                </a:solidFill>
                <a:latin typeface="Times New Roman"/>
                <a:ea typeface="Times New Roman"/>
                <a:cs typeface="Times New Roman"/>
                <a:sym typeface="Times New Roman"/>
              </a:rPr>
              <a:t>Hãy cho kết quả của lệnh sau:  </a:t>
            </a:r>
            <a:r>
              <a:rPr b="1" i="0" lang="en-US" sz="2400" u="none" cap="none" strike="noStrike">
                <a:solidFill>
                  <a:srgbClr val="FF3300"/>
                </a:solidFill>
                <a:latin typeface="Times New Roman"/>
                <a:ea typeface="Times New Roman"/>
                <a:cs typeface="Times New Roman"/>
                <a:sym typeface="Times New Roman"/>
              </a:rPr>
              <a:t>&gt;&gt;&gt; “ababababab”.find(“ab”, 4)</a:t>
            </a:r>
            <a:endParaRPr/>
          </a:p>
          <a:p>
            <a:pPr indent="0" lvl="0" marL="0" marR="0" rtl="0" algn="l">
              <a:lnSpc>
                <a:spcPct val="100000"/>
              </a:lnSpc>
              <a:spcBef>
                <a:spcPts val="0"/>
              </a:spcBef>
              <a:spcAft>
                <a:spcPts val="0"/>
              </a:spcAft>
              <a:buNone/>
            </a:pPr>
            <a:r>
              <a:rPr b="1" i="0" lang="en-US" sz="2400" u="none" cap="none" strike="noStrike">
                <a:solidFill>
                  <a:srgbClr val="FF3300"/>
                </a:solidFill>
                <a:latin typeface="Times New Roman"/>
                <a:ea typeface="Times New Roman"/>
                <a:cs typeface="Times New Roman"/>
                <a:sym typeface="Times New Roman"/>
              </a:rPr>
              <a:t>Đáp án:</a:t>
            </a:r>
            <a:r>
              <a:rPr b="1" lang="en-US" sz="2400">
                <a:solidFill>
                  <a:srgbClr val="FF3300"/>
                </a:solidFill>
                <a:latin typeface="Times New Roman"/>
                <a:ea typeface="Times New Roman"/>
                <a:cs typeface="Times New Roman"/>
                <a:sym typeface="Times New Roman"/>
              </a:rPr>
              <a:t>4</a:t>
            </a:r>
            <a:endParaRPr b="1" i="0" sz="2400" u="none" cap="none" strike="noStrike">
              <a:solidFill>
                <a:srgbClr val="FF3300"/>
              </a:solidFill>
              <a:latin typeface="Calibri"/>
              <a:ea typeface="Calibri"/>
              <a:cs typeface="Calibri"/>
              <a:sym typeface="Calibri"/>
            </a:endParaRPr>
          </a:p>
        </p:txBody>
      </p:sp>
      <p:sp>
        <p:nvSpPr>
          <p:cNvPr id="131" name="Google Shape;131;p5"/>
          <p:cNvSpPr txBox="1"/>
          <p:nvPr>
            <p:ph idx="11" type="ftr"/>
          </p:nvPr>
        </p:nvSpPr>
        <p:spPr>
          <a:xfrm>
            <a:off x="4038600" y="6459090"/>
            <a:ext cx="4714982" cy="35267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Ngô Xuân Lan - GV trường THPT Phan Thúc Trực - Yên Thành - Nghệ AN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0" st="0"/>
                                            </p:txEl>
                                          </p:spTgt>
                                        </p:tgtEl>
                                        <p:attrNameLst>
                                          <p:attrName>style.visibility</p:attrName>
                                        </p:attrNameLst>
                                      </p:cBhvr>
                                      <p:to>
                                        <p:strVal val="visible"/>
                                      </p:to>
                                    </p:set>
                                    <p:animEffect filter="fade" transition="in">
                                      <p:cBhvr>
                                        <p:cTn dur="1000"/>
                                        <p:tgtEl>
                                          <p:spTgt spid="12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1" st="1"/>
                                            </p:txEl>
                                          </p:spTgt>
                                        </p:tgtEl>
                                        <p:attrNameLst>
                                          <p:attrName>style.visibility</p:attrName>
                                        </p:attrNameLst>
                                      </p:cBhvr>
                                      <p:to>
                                        <p:strVal val="visible"/>
                                      </p:to>
                                    </p:set>
                                    <p:animEffect filter="fade" transition="in">
                                      <p:cBhvr>
                                        <p:cTn dur="1000"/>
                                        <p:tgtEl>
                                          <p:spTgt spid="12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2" st="2"/>
                                            </p:txEl>
                                          </p:spTgt>
                                        </p:tgtEl>
                                        <p:attrNameLst>
                                          <p:attrName>style.visibility</p:attrName>
                                        </p:attrNameLst>
                                      </p:cBhvr>
                                      <p:to>
                                        <p:strVal val="visible"/>
                                      </p:to>
                                    </p:set>
                                    <p:animEffect filter="fade" transition="in">
                                      <p:cBhvr>
                                        <p:cTn dur="1000"/>
                                        <p:tgtEl>
                                          <p:spTgt spid="12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3" st="3"/>
                                            </p:txEl>
                                          </p:spTgt>
                                        </p:tgtEl>
                                        <p:attrNameLst>
                                          <p:attrName>style.visibility</p:attrName>
                                        </p:attrNameLst>
                                      </p:cBhvr>
                                      <p:to>
                                        <p:strVal val="visible"/>
                                      </p:to>
                                    </p:set>
                                    <p:animEffect filter="fade" transition="in">
                                      <p:cBhvr>
                                        <p:cTn dur="1000"/>
                                        <p:tgtEl>
                                          <p:spTgt spid="12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4" st="4"/>
                                            </p:txEl>
                                          </p:spTgt>
                                        </p:tgtEl>
                                        <p:attrNameLst>
                                          <p:attrName>style.visibility</p:attrName>
                                        </p:attrNameLst>
                                      </p:cBhvr>
                                      <p:to>
                                        <p:strVal val="visible"/>
                                      </p:to>
                                    </p:set>
                                    <p:animEffect filter="fade" transition="in">
                                      <p:cBhvr>
                                        <p:cTn dur="1000"/>
                                        <p:tgtEl>
                                          <p:spTgt spid="12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5" st="5"/>
                                            </p:txEl>
                                          </p:spTgt>
                                        </p:tgtEl>
                                        <p:attrNameLst>
                                          <p:attrName>style.visibility</p:attrName>
                                        </p:attrNameLst>
                                      </p:cBhvr>
                                      <p:to>
                                        <p:strVal val="visible"/>
                                      </p:to>
                                    </p:set>
                                    <p:animEffect filter="fade" transition="in">
                                      <p:cBhvr>
                                        <p:cTn dur="1000"/>
                                        <p:tgtEl>
                                          <p:spTgt spid="12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6" st="6"/>
                                            </p:txEl>
                                          </p:spTgt>
                                        </p:tgtEl>
                                        <p:attrNameLst>
                                          <p:attrName>style.visibility</p:attrName>
                                        </p:attrNameLst>
                                      </p:cBhvr>
                                      <p:to>
                                        <p:strVal val="visible"/>
                                      </p:to>
                                    </p:set>
                                    <p:animEffect filter="fade" transition="in">
                                      <p:cBhvr>
                                        <p:cTn dur="1000"/>
                                        <p:tgtEl>
                                          <p:spTgt spid="12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7" st="7"/>
                                            </p:txEl>
                                          </p:spTgt>
                                        </p:tgtEl>
                                        <p:attrNameLst>
                                          <p:attrName>style.visibility</p:attrName>
                                        </p:attrNameLst>
                                      </p:cBhvr>
                                      <p:to>
                                        <p:strVal val="visible"/>
                                      </p:to>
                                    </p:set>
                                    <p:animEffect filter="fade" transition="in">
                                      <p:cBhvr>
                                        <p:cTn dur="1000"/>
                                        <p:tgtEl>
                                          <p:spTgt spid="12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xEl>
                                              <p:pRg end="8" st="8"/>
                                            </p:txEl>
                                          </p:spTgt>
                                        </p:tgtEl>
                                        <p:attrNameLst>
                                          <p:attrName>style.visibility</p:attrName>
                                        </p:attrNameLst>
                                      </p:cBhvr>
                                      <p:to>
                                        <p:strVal val="visible"/>
                                      </p:to>
                                    </p:set>
                                    <p:animEffect filter="fade" transition="in">
                                      <p:cBhvr>
                                        <p:cTn dur="1000"/>
                                        <p:tgtEl>
                                          <p:spTgt spid="129">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xEl>
                                              <p:pRg end="0" st="0"/>
                                            </p:txEl>
                                          </p:spTgt>
                                        </p:tgtEl>
                                        <p:attrNameLst>
                                          <p:attrName>style.visibility</p:attrName>
                                        </p:attrNameLst>
                                      </p:cBhvr>
                                      <p:to>
                                        <p:strVal val="visible"/>
                                      </p:to>
                                    </p:set>
                                    <p:animEffect filter="fade" transition="in">
                                      <p:cBhvr>
                                        <p:cTn dur="1000"/>
                                        <p:tgtEl>
                                          <p:spTgt spid="13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xEl>
                                              <p:pRg end="1" st="1"/>
                                            </p:txEl>
                                          </p:spTgt>
                                        </p:tgtEl>
                                        <p:attrNameLst>
                                          <p:attrName>style.visibility</p:attrName>
                                        </p:attrNameLst>
                                      </p:cBhvr>
                                      <p:to>
                                        <p:strVal val="visible"/>
                                      </p:to>
                                    </p:set>
                                    <p:animEffect filter="fade" transition="in">
                                      <p:cBhvr>
                                        <p:cTn dur="1000"/>
                                        <p:tgtEl>
                                          <p:spTgt spid="130">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6"/>
          <p:cNvSpPr/>
          <p:nvPr/>
        </p:nvSpPr>
        <p:spPr>
          <a:xfrm>
            <a:off x="326831" y="170394"/>
            <a:ext cx="9031178"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1" i="0" lang="en-US" sz="3200" u="none" cap="none" strike="noStrike">
                <a:solidFill>
                  <a:schemeClr val="dk1"/>
                </a:solidFill>
                <a:latin typeface="Times New Roman"/>
                <a:ea typeface="Times New Roman"/>
                <a:cs typeface="Times New Roman"/>
                <a:sym typeface="Times New Roman"/>
              </a:rPr>
              <a:t> 2. Một số lệnh thường dùng với xâu kí  tự</a:t>
            </a:r>
            <a:endParaRPr b="0" i="0" sz="3200" u="none" cap="none" strike="noStrike">
              <a:solidFill>
                <a:schemeClr val="dk1"/>
              </a:solidFill>
              <a:latin typeface="Calibri"/>
              <a:ea typeface="Calibri"/>
              <a:cs typeface="Calibri"/>
              <a:sym typeface="Calibri"/>
            </a:endParaRPr>
          </a:p>
        </p:txBody>
      </p:sp>
      <p:sp>
        <p:nvSpPr>
          <p:cNvPr id="137" name="Google Shape;137;p6"/>
          <p:cNvSpPr/>
          <p:nvPr/>
        </p:nvSpPr>
        <p:spPr>
          <a:xfrm>
            <a:off x="326831" y="763951"/>
            <a:ext cx="9031178" cy="1678408"/>
          </a:xfrm>
          <a:prstGeom prst="rect">
            <a:avLst/>
          </a:prstGeom>
          <a:noFill/>
          <a:ln>
            <a:noFill/>
          </a:ln>
        </p:spPr>
        <p:txBody>
          <a:bodyPr anchorCtr="0" anchor="t" bIns="45700" lIns="91425" spcFirstLastPara="1" rIns="91425" wrap="square" tIns="45700">
            <a:spAutoFit/>
          </a:bodyPr>
          <a:lstStyle/>
          <a:p>
            <a:pPr indent="0" lvl="0" marL="0" marR="0" rtl="0" algn="l">
              <a:lnSpc>
                <a:spcPct val="120000"/>
              </a:lnSpc>
              <a:spcBef>
                <a:spcPts val="0"/>
              </a:spcBef>
              <a:spcAft>
                <a:spcPts val="0"/>
              </a:spcAft>
              <a:buClr>
                <a:srgbClr val="000000"/>
              </a:buClr>
              <a:buSzPts val="2400"/>
              <a:buFont typeface="Arial"/>
              <a:buNone/>
            </a:pPr>
            <a:r>
              <a:rPr b="0" i="0" lang="en-US" sz="2400" u="none" cap="none" strike="noStrike">
                <a:solidFill>
                  <a:schemeClr val="dk1"/>
                </a:solidFill>
                <a:latin typeface="Times New Roman"/>
                <a:ea typeface="Times New Roman"/>
                <a:cs typeface="Times New Roman"/>
                <a:sym typeface="Times New Roman"/>
              </a:rPr>
              <a:t>Cho xâu s. hãy tách thành các từ trong xâu: </a:t>
            </a:r>
            <a:endParaRPr b="0" i="0" sz="2400" u="none" cap="none" strike="noStrike">
              <a:solidFill>
                <a:schemeClr val="dk1"/>
              </a:solidFill>
              <a:latin typeface="Times New Roman"/>
              <a:ea typeface="Times New Roman"/>
              <a:cs typeface="Times New Roman"/>
              <a:sym typeface="Times New Roman"/>
            </a:endParaRPr>
          </a:p>
          <a:p>
            <a:pPr indent="0" lvl="0" marL="0" marR="0" rtl="0" algn="l">
              <a:lnSpc>
                <a:spcPct val="120000"/>
              </a:lnSpc>
              <a:spcBef>
                <a:spcPts val="1000"/>
              </a:spcBef>
              <a:spcAft>
                <a:spcPts val="0"/>
              </a:spcAft>
              <a:buClr>
                <a:srgbClr val="000000"/>
              </a:buClr>
              <a:buSzPts val="2400"/>
              <a:buFont typeface="Arial"/>
              <a:buNone/>
            </a:pPr>
            <a:r>
              <a:rPr b="0" i="0" lang="en-US" sz="2400" u="none" cap="none" strike="noStrike">
                <a:solidFill>
                  <a:schemeClr val="dk1"/>
                </a:solidFill>
                <a:latin typeface="Times New Roman"/>
                <a:ea typeface="Times New Roman"/>
                <a:cs typeface="Times New Roman"/>
                <a:sym typeface="Times New Roman"/>
              </a:rPr>
              <a:t>s = “Tiên học lễ hậu học văn”</a:t>
            </a:r>
            <a:endParaRPr b="0" i="0" sz="1400" u="none" cap="none" strike="noStrike">
              <a:solidFill>
                <a:srgbClr val="000000"/>
              </a:solidFill>
              <a:latin typeface="Arial"/>
              <a:ea typeface="Arial"/>
              <a:cs typeface="Arial"/>
              <a:sym typeface="Arial"/>
            </a:endParaRPr>
          </a:p>
          <a:p>
            <a:pPr indent="0" lvl="0" marL="0" marR="0" rtl="0" algn="l">
              <a:lnSpc>
                <a:spcPct val="120000"/>
              </a:lnSpc>
              <a:spcBef>
                <a:spcPts val="1000"/>
              </a:spcBef>
              <a:spcAft>
                <a:spcPts val="0"/>
              </a:spcAft>
              <a:buClr>
                <a:srgbClr val="000000"/>
              </a:buClr>
              <a:buSzPts val="2400"/>
              <a:buFont typeface="Arial"/>
              <a:buNone/>
            </a:pPr>
            <a:r>
              <a:rPr b="1" i="0" lang="en-US" sz="2400" u="none" cap="none" strike="noStrike">
                <a:solidFill>
                  <a:schemeClr val="dk1"/>
                </a:solidFill>
                <a:latin typeface="Times New Roman"/>
                <a:ea typeface="Times New Roman"/>
                <a:cs typeface="Times New Roman"/>
                <a:sym typeface="Times New Roman"/>
              </a:rPr>
              <a:t>Đ/A: </a:t>
            </a:r>
            <a:r>
              <a:rPr b="1" i="1" lang="en-US" sz="2400" u="none" cap="none" strike="noStrike">
                <a:solidFill>
                  <a:schemeClr val="dk1"/>
                </a:solidFill>
                <a:latin typeface="Calibri"/>
                <a:ea typeface="Calibri"/>
                <a:cs typeface="Calibri"/>
                <a:sym typeface="Calibri"/>
              </a:rPr>
              <a:t>listS=[“Tiên”,”học”,”lễ”,”hậu”,”học”,”văn”]</a:t>
            </a:r>
            <a:endParaRPr b="1" i="0" sz="2400" u="none" cap="none" strike="noStrike">
              <a:solidFill>
                <a:schemeClr val="dk1"/>
              </a:solidFill>
              <a:latin typeface="Calibri"/>
              <a:ea typeface="Calibri"/>
              <a:cs typeface="Calibri"/>
              <a:sym typeface="Calibri"/>
            </a:endParaRPr>
          </a:p>
        </p:txBody>
      </p:sp>
      <p:sp>
        <p:nvSpPr>
          <p:cNvPr id="138" name="Google Shape;138;p6"/>
          <p:cNvSpPr/>
          <p:nvPr/>
        </p:nvSpPr>
        <p:spPr>
          <a:xfrm>
            <a:off x="326831" y="764521"/>
            <a:ext cx="7098538" cy="102075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1" i="0" lang="en-US" sz="2400" u="sng" cap="none" strike="noStrike">
                <a:solidFill>
                  <a:srgbClr val="0000FF"/>
                </a:solidFill>
                <a:latin typeface="Times New Roman"/>
                <a:ea typeface="Times New Roman"/>
                <a:cs typeface="Times New Roman"/>
                <a:sym typeface="Times New Roman"/>
              </a:rPr>
              <a:t>a) Cú pháp của lệnh split()</a:t>
            </a:r>
            <a:endParaRPr b="1" i="0" sz="2400" u="none" cap="none" strike="noStrike">
              <a:solidFill>
                <a:srgbClr val="0000FF"/>
              </a:solidFill>
              <a:latin typeface="Times New Roman"/>
              <a:ea typeface="Times New Roman"/>
              <a:cs typeface="Times New Roman"/>
              <a:sym typeface="Times New Roman"/>
            </a:endParaRPr>
          </a:p>
          <a:p>
            <a:pPr indent="0" lvl="0" marL="0" marR="0" rtl="0" algn="r">
              <a:lnSpc>
                <a:spcPct val="100000"/>
              </a:lnSpc>
              <a:spcBef>
                <a:spcPts val="1000"/>
              </a:spcBef>
              <a:spcAft>
                <a:spcPts val="0"/>
              </a:spcAft>
              <a:buClr>
                <a:srgbClr val="000000"/>
              </a:buClr>
              <a:buSzPts val="2800"/>
              <a:buFont typeface="Arial"/>
              <a:buNone/>
            </a:pPr>
            <a:r>
              <a:rPr b="1" i="0" lang="en-US" sz="2800" u="none" cap="none" strike="noStrike">
                <a:solidFill>
                  <a:schemeClr val="dk1"/>
                </a:solidFill>
                <a:latin typeface="Times New Roman"/>
                <a:ea typeface="Times New Roman"/>
                <a:cs typeface="Times New Roman"/>
                <a:sym typeface="Times New Roman"/>
              </a:rPr>
              <a:t>&lt;xâu mẹ&gt;.</a:t>
            </a:r>
            <a:r>
              <a:rPr b="1" i="0" lang="en-US" sz="2800" u="none" cap="none" strike="noStrike">
                <a:solidFill>
                  <a:srgbClr val="FF3300"/>
                </a:solidFill>
                <a:latin typeface="Times New Roman"/>
                <a:ea typeface="Times New Roman"/>
                <a:cs typeface="Times New Roman"/>
                <a:sym typeface="Times New Roman"/>
              </a:rPr>
              <a:t>split</a:t>
            </a:r>
            <a:r>
              <a:rPr b="1" i="0" lang="en-US" sz="2800" u="none" cap="none" strike="noStrike">
                <a:solidFill>
                  <a:schemeClr val="dk1"/>
                </a:solidFill>
                <a:latin typeface="Times New Roman"/>
                <a:ea typeface="Times New Roman"/>
                <a:cs typeface="Times New Roman"/>
                <a:sym typeface="Times New Roman"/>
              </a:rPr>
              <a:t>(&lt;kí tự tách&gt;)</a:t>
            </a:r>
            <a:endParaRPr b="0" i="0" sz="2800" u="none" cap="none" strike="noStrike">
              <a:solidFill>
                <a:schemeClr val="dk1"/>
              </a:solidFill>
              <a:latin typeface="Times New Roman"/>
              <a:ea typeface="Times New Roman"/>
              <a:cs typeface="Times New Roman"/>
              <a:sym typeface="Times New Roman"/>
            </a:endParaRPr>
          </a:p>
        </p:txBody>
      </p:sp>
      <p:sp>
        <p:nvSpPr>
          <p:cNvPr id="139" name="Google Shape;139;p6"/>
          <p:cNvSpPr txBox="1"/>
          <p:nvPr/>
        </p:nvSpPr>
        <p:spPr>
          <a:xfrm>
            <a:off x="326831" y="2442359"/>
            <a:ext cx="2620650"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chemeClr val="dk1"/>
                </a:solidFill>
                <a:latin typeface="Calibri"/>
                <a:ea typeface="Calibri"/>
                <a:cs typeface="Calibri"/>
                <a:sym typeface="Calibri"/>
              </a:rPr>
              <a:t>VD:</a:t>
            </a:r>
            <a:endParaRPr b="1" i="0" sz="2400" u="none" cap="none" strike="noStrike">
              <a:solidFill>
                <a:schemeClr val="dk1"/>
              </a:solidFill>
              <a:latin typeface="Calibri"/>
              <a:ea typeface="Calibri"/>
              <a:cs typeface="Calibri"/>
              <a:sym typeface="Calibri"/>
            </a:endParaRPr>
          </a:p>
        </p:txBody>
      </p:sp>
      <p:pic>
        <p:nvPicPr>
          <p:cNvPr id="140" name="Google Shape;140;p6"/>
          <p:cNvPicPr preferRelativeResize="0"/>
          <p:nvPr/>
        </p:nvPicPr>
        <p:blipFill rotWithShape="1">
          <a:blip r:embed="rId3">
            <a:alphaModFix/>
          </a:blip>
          <a:srcRect b="0" l="0" r="0" t="0"/>
          <a:stretch/>
        </p:blipFill>
        <p:spPr>
          <a:xfrm>
            <a:off x="326831" y="3082888"/>
            <a:ext cx="3953339" cy="1284832"/>
          </a:xfrm>
          <a:prstGeom prst="rect">
            <a:avLst/>
          </a:prstGeom>
          <a:noFill/>
          <a:ln>
            <a:noFill/>
          </a:ln>
        </p:spPr>
      </p:pic>
      <p:pic>
        <p:nvPicPr>
          <p:cNvPr id="141" name="Google Shape;141;p6"/>
          <p:cNvPicPr preferRelativeResize="0"/>
          <p:nvPr/>
        </p:nvPicPr>
        <p:blipFill rotWithShape="1">
          <a:blip r:embed="rId4">
            <a:alphaModFix/>
          </a:blip>
          <a:srcRect b="0" l="0" r="0" t="0"/>
          <a:stretch/>
        </p:blipFill>
        <p:spPr>
          <a:xfrm>
            <a:off x="4729797" y="3134042"/>
            <a:ext cx="7079582" cy="1233678"/>
          </a:xfrm>
          <a:prstGeom prst="rect">
            <a:avLst/>
          </a:prstGeom>
          <a:noFill/>
          <a:ln>
            <a:noFill/>
          </a:ln>
        </p:spPr>
      </p:pic>
      <p:sp>
        <p:nvSpPr>
          <p:cNvPr id="142" name="Google Shape;142;p6"/>
          <p:cNvSpPr/>
          <p:nvPr/>
        </p:nvSpPr>
        <p:spPr>
          <a:xfrm>
            <a:off x="236705" y="4367720"/>
            <a:ext cx="11572673" cy="1550128"/>
          </a:xfrm>
          <a:prstGeom prst="rect">
            <a:avLst/>
          </a:prstGeom>
          <a:noFill/>
          <a:ln>
            <a:noFill/>
          </a:ln>
        </p:spPr>
        <p:txBody>
          <a:bodyPr anchorCtr="0" anchor="t" bIns="45700" lIns="91425" spcFirstLastPara="1" rIns="91425" wrap="square" tIns="45700">
            <a:spAutoFit/>
          </a:bodyPr>
          <a:lstStyle/>
          <a:p>
            <a:pPr indent="0" lvl="0" marL="0" marR="0" rtl="0" algn="l">
              <a:lnSpc>
                <a:spcPct val="120000"/>
              </a:lnSpc>
              <a:spcBef>
                <a:spcPts val="0"/>
              </a:spcBef>
              <a:spcAft>
                <a:spcPts val="0"/>
              </a:spcAft>
              <a:buClr>
                <a:srgbClr val="000000"/>
              </a:buClr>
              <a:buSzPts val="2400"/>
              <a:buFont typeface="Arial"/>
              <a:buNone/>
            </a:pPr>
            <a:r>
              <a:rPr b="1" i="0" lang="en-US" sz="2400" u="sng" cap="none" strike="noStrike">
                <a:solidFill>
                  <a:schemeClr val="dk1"/>
                </a:solidFill>
                <a:latin typeface="Times New Roman"/>
                <a:ea typeface="Times New Roman"/>
                <a:cs typeface="Times New Roman"/>
                <a:sym typeface="Times New Roman"/>
              </a:rPr>
              <a:t>trong đó:</a:t>
            </a:r>
            <a:r>
              <a:rPr b="0" i="0" lang="en-US" sz="2400" u="none" cap="none" strike="noStrike">
                <a:solidFill>
                  <a:schemeClr val="dk1"/>
                </a:solidFill>
                <a:latin typeface="Times New Roman"/>
                <a:ea typeface="Times New Roman"/>
                <a:cs typeface="Times New Roman"/>
                <a:sym typeface="Times New Roman"/>
              </a:rPr>
              <a:t> </a:t>
            </a:r>
            <a:r>
              <a:rPr b="1" i="0" lang="en-US" sz="2400" u="none" cap="none" strike="noStrike">
                <a:solidFill>
                  <a:schemeClr val="dk1"/>
                </a:solidFill>
                <a:latin typeface="Times New Roman"/>
                <a:ea typeface="Times New Roman"/>
                <a:cs typeface="Times New Roman"/>
                <a:sym typeface="Times New Roman"/>
              </a:rPr>
              <a:t>Lệnh split()</a:t>
            </a:r>
            <a:r>
              <a:rPr b="0" i="0" lang="en-US" sz="2400" u="none" cap="none" strike="noStrike">
                <a:solidFill>
                  <a:schemeClr val="dk1"/>
                </a:solidFill>
                <a:latin typeface="Times New Roman"/>
                <a:ea typeface="Times New Roman"/>
                <a:cs typeface="Times New Roman"/>
                <a:sym typeface="Times New Roman"/>
              </a:rPr>
              <a:t> là dùng để tách một xâu thành các từ và đưa vào một danh sách.</a:t>
            </a:r>
            <a:endParaRPr b="0" i="0" sz="1400" u="none" cap="none" strike="noStrike">
              <a:solidFill>
                <a:srgbClr val="000000"/>
              </a:solidFill>
              <a:latin typeface="Arial"/>
              <a:ea typeface="Arial"/>
              <a:cs typeface="Arial"/>
              <a:sym typeface="Arial"/>
            </a:endParaRPr>
          </a:p>
          <a:p>
            <a:pPr indent="0" lvl="0" marL="0" marR="0" rtl="0" algn="l">
              <a:lnSpc>
                <a:spcPct val="120000"/>
              </a:lnSpc>
              <a:spcBef>
                <a:spcPts val="1000"/>
              </a:spcBef>
              <a:spcAft>
                <a:spcPts val="0"/>
              </a:spcAft>
              <a:buClr>
                <a:srgbClr val="000000"/>
              </a:buClr>
              <a:buSzPts val="2400"/>
              <a:buFont typeface="Arial"/>
              <a:buNone/>
            </a:pPr>
            <a:r>
              <a:rPr b="1" i="0" lang="en-US" sz="2400" u="none" cap="none" strike="noStrike">
                <a:solidFill>
                  <a:schemeClr val="dk1"/>
                </a:solidFill>
                <a:latin typeface="Times New Roman"/>
                <a:ea typeface="Times New Roman"/>
                <a:cs typeface="Times New Roman"/>
                <a:sym typeface="Times New Roman"/>
              </a:rPr>
              <a:t>Kí tự tách</a:t>
            </a:r>
            <a:r>
              <a:rPr b="0" i="0" lang="en-US" sz="2400" u="none" cap="none" strike="noStrike">
                <a:solidFill>
                  <a:schemeClr val="dk1"/>
                </a:solidFill>
                <a:latin typeface="Times New Roman"/>
                <a:ea typeface="Times New Roman"/>
                <a:cs typeface="Times New Roman"/>
                <a:sym typeface="Times New Roman"/>
              </a:rPr>
              <a:t> là dùng để phân tách các từ mặc định là dấu cách, tuy nhiên có thể thay thế kí tự tách thành kí tự khác. </a:t>
            </a:r>
            <a:endParaRPr b="0" i="0" sz="2400" u="none" cap="none" strike="noStrike">
              <a:solidFill>
                <a:schemeClr val="dk1"/>
              </a:solidFill>
              <a:latin typeface="Times New Roman"/>
              <a:ea typeface="Times New Roman"/>
              <a:cs typeface="Times New Roman"/>
              <a:sym typeface="Times New Roman"/>
            </a:endParaRPr>
          </a:p>
        </p:txBody>
      </p:sp>
      <p:sp>
        <p:nvSpPr>
          <p:cNvPr id="143" name="Google Shape;143;p6"/>
          <p:cNvSpPr txBox="1"/>
          <p:nvPr>
            <p:ph idx="11" type="ftr"/>
          </p:nvPr>
        </p:nvSpPr>
        <p:spPr>
          <a:xfrm>
            <a:off x="4038600" y="6308400"/>
            <a:ext cx="4959600" cy="3651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Ngô Xuân Lan - GV trường THPT Phan Thúc Trực - Yên Thành - Nghệ AN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0" st="0"/>
                                            </p:txEl>
                                          </p:spTgt>
                                        </p:tgtEl>
                                        <p:attrNameLst>
                                          <p:attrName>style.visibility</p:attrName>
                                        </p:attrNameLst>
                                      </p:cBhvr>
                                      <p:to>
                                        <p:strVal val="visible"/>
                                      </p:to>
                                    </p:set>
                                    <p:animEffect filter="fade" transition="in">
                                      <p:cBhvr>
                                        <p:cTn dur="1000"/>
                                        <p:tgtEl>
                                          <p:spTgt spid="13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1" st="1"/>
                                            </p:txEl>
                                          </p:spTgt>
                                        </p:tgtEl>
                                        <p:attrNameLst>
                                          <p:attrName>style.visibility</p:attrName>
                                        </p:attrNameLst>
                                      </p:cBhvr>
                                      <p:to>
                                        <p:strVal val="visible"/>
                                      </p:to>
                                    </p:set>
                                    <p:animEffect filter="fade" transition="in">
                                      <p:cBhvr>
                                        <p:cTn dur="1000"/>
                                        <p:tgtEl>
                                          <p:spTgt spid="13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xEl>
                                              <p:pRg end="2" st="2"/>
                                            </p:txEl>
                                          </p:spTgt>
                                        </p:tgtEl>
                                        <p:attrNameLst>
                                          <p:attrName>style.visibility</p:attrName>
                                        </p:attrNameLst>
                                      </p:cBhvr>
                                      <p:to>
                                        <p:strVal val="visible"/>
                                      </p:to>
                                    </p:set>
                                    <p:animEffect filter="fade" transition="in">
                                      <p:cBhvr>
                                        <p:cTn dur="1000"/>
                                        <p:tgtEl>
                                          <p:spTgt spid="13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37">
                                            <p:txEl>
                                              <p:pRg end="0" st="0"/>
                                            </p:txEl>
                                          </p:spTgt>
                                        </p:tgtEl>
                                      </p:cBhvr>
                                    </p:animEffect>
                                    <p:set>
                                      <p:cBhvr>
                                        <p:cTn dur="1" fill="hold">
                                          <p:stCondLst>
                                            <p:cond delay="500"/>
                                          </p:stCondLst>
                                        </p:cTn>
                                        <p:tgtEl>
                                          <p:spTgt spid="137">
                                            <p:txEl>
                                              <p:pRg end="0" st="0"/>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37">
                                            <p:txEl>
                                              <p:pRg end="1" st="1"/>
                                            </p:txEl>
                                          </p:spTgt>
                                        </p:tgtEl>
                                      </p:cBhvr>
                                    </p:animEffect>
                                    <p:set>
                                      <p:cBhvr>
                                        <p:cTn dur="1" fill="hold">
                                          <p:stCondLst>
                                            <p:cond delay="500"/>
                                          </p:stCondLst>
                                        </p:cTn>
                                        <p:tgtEl>
                                          <p:spTgt spid="137">
                                            <p:txEl>
                                              <p:pRg end="1" st="1"/>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37">
                                            <p:txEl>
                                              <p:pRg end="2" st="2"/>
                                            </p:txEl>
                                          </p:spTgt>
                                        </p:tgtEl>
                                      </p:cBhvr>
                                    </p:animEffect>
                                    <p:set>
                                      <p:cBhvr>
                                        <p:cTn dur="1" fill="hold">
                                          <p:stCondLst>
                                            <p:cond delay="500"/>
                                          </p:stCondLst>
                                        </p:cTn>
                                        <p:tgtEl>
                                          <p:spTgt spid="137">
                                            <p:txEl>
                                              <p:pRg end="2" st="2"/>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1000"/>
                                        <p:tgtEl>
                                          <p:spTgt spid="1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500"/>
                                        <p:tgtEl>
                                          <p:spTgt spid="139"/>
                                        </p:tgtEl>
                                      </p:cBhvr>
                                    </p:animEffect>
                                  </p:childTnLst>
                                </p:cTn>
                              </p:par>
                            </p:childTnLst>
                          </p:cTn>
                        </p:par>
                        <p:par>
                          <p:cTn fill="hold">
                            <p:stCondLst>
                              <p:cond delay="500"/>
                            </p:stCondLst>
                            <p:childTnLst>
                              <p:par>
                                <p:cTn fill="hold" nodeType="afterEffect" presetClass="entr" presetID="10" presetSubtype="0">
                                  <p:stCondLst>
                                    <p:cond delay="0"/>
                                  </p:stCondLst>
                                  <p:childTnLst>
                                    <p:set>
                                      <p:cBhvr>
                                        <p:cTn dur="1" fill="hold">
                                          <p:stCondLst>
                                            <p:cond delay="0"/>
                                          </p:stCondLst>
                                        </p:cTn>
                                        <p:tgtEl>
                                          <p:spTgt spid="140"/>
                                        </p:tgtEl>
                                        <p:attrNameLst>
                                          <p:attrName>style.visibility</p:attrName>
                                        </p:attrNameLst>
                                      </p:cBhvr>
                                      <p:to>
                                        <p:strVal val="visible"/>
                                      </p:to>
                                    </p:set>
                                    <p:animEffect filter="fade" transition="in">
                                      <p:cBhvr>
                                        <p:cTn dur="4500"/>
                                        <p:tgtEl>
                                          <p:spTgt spid="1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1"/>
                                        </p:tgtEl>
                                        <p:attrNameLst>
                                          <p:attrName>style.visibility</p:attrName>
                                        </p:attrNameLst>
                                      </p:cBhvr>
                                      <p:to>
                                        <p:strVal val="visible"/>
                                      </p:to>
                                    </p:set>
                                    <p:animEffect filter="fade" transition="in">
                                      <p:cBhvr>
                                        <p:cTn dur="1000"/>
                                        <p:tgtEl>
                                          <p:spTgt spid="14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2"/>
                                        </p:tgtEl>
                                        <p:attrNameLst>
                                          <p:attrName>style.visibility</p:attrName>
                                        </p:attrNameLst>
                                      </p:cBhvr>
                                      <p:to>
                                        <p:strVal val="visible"/>
                                      </p:to>
                                    </p:set>
                                    <p:animEffect filter="fade" transition="in">
                                      <p:cBhvr>
                                        <p:cTn dur="1000"/>
                                        <p:tgtEl>
                                          <p:spTgt spid="14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7"/>
          <p:cNvSpPr/>
          <p:nvPr/>
        </p:nvSpPr>
        <p:spPr>
          <a:xfrm>
            <a:off x="157150" y="349170"/>
            <a:ext cx="9031178" cy="1678408"/>
          </a:xfrm>
          <a:prstGeom prst="rect">
            <a:avLst/>
          </a:prstGeom>
          <a:noFill/>
          <a:ln>
            <a:noFill/>
          </a:ln>
        </p:spPr>
        <p:txBody>
          <a:bodyPr anchorCtr="0" anchor="t" bIns="45700" lIns="91425" spcFirstLastPara="1" rIns="91425" wrap="square" tIns="45700">
            <a:spAutoFit/>
          </a:bodyPr>
          <a:lstStyle/>
          <a:p>
            <a:pPr indent="0" lvl="0" marL="0" marR="0" rtl="0" algn="l">
              <a:lnSpc>
                <a:spcPct val="120000"/>
              </a:lnSpc>
              <a:spcBef>
                <a:spcPts val="0"/>
              </a:spcBef>
              <a:spcAft>
                <a:spcPts val="0"/>
              </a:spcAft>
              <a:buClr>
                <a:srgbClr val="000000"/>
              </a:buClr>
              <a:buSzPts val="2400"/>
              <a:buFont typeface="Arial"/>
              <a:buNone/>
            </a:pPr>
            <a:r>
              <a:rPr b="0" i="0" lang="en-US" sz="2400" u="none" cap="none" strike="noStrike">
                <a:solidFill>
                  <a:schemeClr val="dk1"/>
                </a:solidFill>
                <a:latin typeface="Times New Roman"/>
                <a:ea typeface="Times New Roman"/>
                <a:cs typeface="Times New Roman"/>
                <a:sym typeface="Times New Roman"/>
              </a:rPr>
              <a:t>Cho danh sách gồm các từ trong 1 xâu s. hãy gộp các từ đó thành xâu s: </a:t>
            </a:r>
            <a:endParaRPr b="0" i="0" sz="2400" u="none" cap="none" strike="noStrike">
              <a:solidFill>
                <a:schemeClr val="dk1"/>
              </a:solidFill>
              <a:latin typeface="Times New Roman"/>
              <a:ea typeface="Times New Roman"/>
              <a:cs typeface="Times New Roman"/>
              <a:sym typeface="Times New Roman"/>
            </a:endParaRPr>
          </a:p>
          <a:p>
            <a:pPr indent="0" lvl="0" marL="0" marR="0" rtl="0" algn="l">
              <a:lnSpc>
                <a:spcPct val="120000"/>
              </a:lnSpc>
              <a:spcBef>
                <a:spcPts val="1000"/>
              </a:spcBef>
              <a:spcAft>
                <a:spcPts val="0"/>
              </a:spcAft>
              <a:buClr>
                <a:srgbClr val="000000"/>
              </a:buClr>
              <a:buSzPts val="2400"/>
              <a:buFont typeface="Arial"/>
              <a:buNone/>
            </a:pPr>
            <a:r>
              <a:rPr b="1" i="1" lang="en-US" sz="2400" u="none" cap="none" strike="noStrike">
                <a:solidFill>
                  <a:schemeClr val="dk1"/>
                </a:solidFill>
                <a:latin typeface="Calibri"/>
                <a:ea typeface="Calibri"/>
                <a:cs typeface="Calibri"/>
                <a:sym typeface="Calibri"/>
              </a:rPr>
              <a:t>s=[“tiên”,”học”,”lễ”,”hậu”,”học”,”văn”]</a:t>
            </a:r>
            <a:endParaRPr b="0" i="0" sz="1400" u="none" cap="none" strike="noStrike">
              <a:solidFill>
                <a:srgbClr val="000000"/>
              </a:solidFill>
              <a:latin typeface="Arial"/>
              <a:ea typeface="Arial"/>
              <a:cs typeface="Arial"/>
              <a:sym typeface="Arial"/>
            </a:endParaRPr>
          </a:p>
          <a:p>
            <a:pPr indent="0" lvl="0" marL="0" marR="0" rtl="0" algn="l">
              <a:lnSpc>
                <a:spcPct val="120000"/>
              </a:lnSpc>
              <a:spcBef>
                <a:spcPts val="1000"/>
              </a:spcBef>
              <a:spcAft>
                <a:spcPts val="0"/>
              </a:spcAft>
              <a:buClr>
                <a:srgbClr val="000000"/>
              </a:buClr>
              <a:buSzPts val="2400"/>
              <a:buFont typeface="Arial"/>
              <a:buNone/>
            </a:pPr>
            <a:r>
              <a:rPr b="1" i="1" lang="en-US" sz="2400" u="none" cap="none" strike="noStrike">
                <a:solidFill>
                  <a:schemeClr val="dk1"/>
                </a:solidFill>
                <a:latin typeface="Calibri"/>
                <a:ea typeface="Calibri"/>
                <a:cs typeface="Calibri"/>
                <a:sym typeface="Calibri"/>
              </a:rPr>
              <a:t>Đ/A: S= “tiên học lễ hậu học văn”</a:t>
            </a:r>
            <a:endParaRPr b="1" i="0" sz="2400" u="none" cap="none" strike="noStrike">
              <a:solidFill>
                <a:schemeClr val="dk1"/>
              </a:solidFill>
              <a:latin typeface="Calibri"/>
              <a:ea typeface="Calibri"/>
              <a:cs typeface="Calibri"/>
              <a:sym typeface="Calibri"/>
            </a:endParaRPr>
          </a:p>
        </p:txBody>
      </p:sp>
      <p:sp>
        <p:nvSpPr>
          <p:cNvPr id="149" name="Google Shape;149;p7"/>
          <p:cNvSpPr/>
          <p:nvPr/>
        </p:nvSpPr>
        <p:spPr>
          <a:xfrm>
            <a:off x="157150" y="369333"/>
            <a:ext cx="7084114" cy="1180836"/>
          </a:xfrm>
          <a:prstGeom prst="rect">
            <a:avLst/>
          </a:prstGeom>
          <a:noFill/>
          <a:ln>
            <a:noFill/>
          </a:ln>
        </p:spPr>
        <p:txBody>
          <a:bodyPr anchorCtr="0" anchor="t" bIns="45700" lIns="91425" spcFirstLastPara="1" rIns="91425" wrap="square" tIns="45700">
            <a:spAutoFit/>
          </a:bodyPr>
          <a:lstStyle/>
          <a:p>
            <a:pPr indent="0" lvl="0" marL="0" marR="0" rtl="0" algn="l">
              <a:lnSpc>
                <a:spcPct val="120000"/>
              </a:lnSpc>
              <a:spcBef>
                <a:spcPts val="0"/>
              </a:spcBef>
              <a:spcAft>
                <a:spcPts val="0"/>
              </a:spcAft>
              <a:buClr>
                <a:srgbClr val="000000"/>
              </a:buClr>
              <a:buSzPts val="2400"/>
              <a:buFont typeface="Arial"/>
              <a:buNone/>
            </a:pPr>
            <a:r>
              <a:rPr b="1" i="0" lang="en-US" sz="2400" u="sng" cap="none" strike="noStrike">
                <a:solidFill>
                  <a:srgbClr val="0000FF"/>
                </a:solidFill>
                <a:latin typeface="Times New Roman"/>
                <a:ea typeface="Times New Roman"/>
                <a:cs typeface="Times New Roman"/>
                <a:sym typeface="Times New Roman"/>
              </a:rPr>
              <a:t>b) Cú pháp của lệnh Join()</a:t>
            </a:r>
            <a:endParaRPr b="1" i="0" sz="2400" u="none" cap="none" strike="noStrike">
              <a:solidFill>
                <a:srgbClr val="0000FF"/>
              </a:solidFill>
              <a:latin typeface="Times New Roman"/>
              <a:ea typeface="Times New Roman"/>
              <a:cs typeface="Times New Roman"/>
              <a:sym typeface="Times New Roman"/>
            </a:endParaRPr>
          </a:p>
          <a:p>
            <a:pPr indent="0" lvl="0" marL="0" marR="0" rtl="0" algn="r">
              <a:lnSpc>
                <a:spcPct val="120000"/>
              </a:lnSpc>
              <a:spcBef>
                <a:spcPts val="1000"/>
              </a:spcBef>
              <a:spcAft>
                <a:spcPts val="0"/>
              </a:spcAft>
              <a:buClr>
                <a:srgbClr val="000000"/>
              </a:buClr>
              <a:buSzPts val="2800"/>
              <a:buFont typeface="Arial"/>
              <a:buNone/>
            </a:pPr>
            <a:r>
              <a:rPr b="1" i="0" lang="en-US" sz="2800" u="none" cap="none" strike="noStrike">
                <a:solidFill>
                  <a:schemeClr val="dk1"/>
                </a:solidFill>
                <a:latin typeface="Times New Roman"/>
                <a:ea typeface="Times New Roman"/>
                <a:cs typeface="Times New Roman"/>
                <a:sym typeface="Times New Roman"/>
              </a:rPr>
              <a:t>&lt; kí tự nối &gt;.</a:t>
            </a:r>
            <a:r>
              <a:rPr b="1" i="0" lang="en-US" sz="2800" u="none" cap="none" strike="noStrike">
                <a:solidFill>
                  <a:srgbClr val="FF3300"/>
                </a:solidFill>
                <a:latin typeface="Times New Roman"/>
                <a:ea typeface="Times New Roman"/>
                <a:cs typeface="Times New Roman"/>
                <a:sym typeface="Times New Roman"/>
              </a:rPr>
              <a:t>join</a:t>
            </a:r>
            <a:r>
              <a:rPr b="1" i="0" lang="en-US" sz="2800" u="none" cap="none" strike="noStrike">
                <a:solidFill>
                  <a:schemeClr val="dk1"/>
                </a:solidFill>
                <a:latin typeface="Times New Roman"/>
                <a:ea typeface="Times New Roman"/>
                <a:cs typeface="Times New Roman"/>
                <a:sym typeface="Times New Roman"/>
              </a:rPr>
              <a:t>(&lt;danh sách&gt;)</a:t>
            </a:r>
            <a:endParaRPr b="0" i="0" sz="2800" u="none" cap="none" strike="noStrike">
              <a:solidFill>
                <a:schemeClr val="dk1"/>
              </a:solidFill>
              <a:latin typeface="Times New Roman"/>
              <a:ea typeface="Times New Roman"/>
              <a:cs typeface="Times New Roman"/>
              <a:sym typeface="Times New Roman"/>
            </a:endParaRPr>
          </a:p>
        </p:txBody>
      </p:sp>
      <p:sp>
        <p:nvSpPr>
          <p:cNvPr id="150" name="Google Shape;150;p7"/>
          <p:cNvSpPr txBox="1"/>
          <p:nvPr/>
        </p:nvSpPr>
        <p:spPr>
          <a:xfrm>
            <a:off x="223134" y="1329996"/>
            <a:ext cx="2620650"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chemeClr val="dk1"/>
                </a:solidFill>
                <a:latin typeface="Calibri"/>
                <a:ea typeface="Calibri"/>
                <a:cs typeface="Calibri"/>
                <a:sym typeface="Calibri"/>
              </a:rPr>
              <a:t>VD:</a:t>
            </a:r>
            <a:endParaRPr b="1" i="0" sz="2400" u="none" cap="none" strike="noStrike">
              <a:solidFill>
                <a:schemeClr val="dk1"/>
              </a:solidFill>
              <a:latin typeface="Calibri"/>
              <a:ea typeface="Calibri"/>
              <a:cs typeface="Calibri"/>
              <a:sym typeface="Calibri"/>
            </a:endParaRPr>
          </a:p>
        </p:txBody>
      </p:sp>
      <p:pic>
        <p:nvPicPr>
          <p:cNvPr id="151" name="Google Shape;151;p7"/>
          <p:cNvPicPr preferRelativeResize="0"/>
          <p:nvPr/>
        </p:nvPicPr>
        <p:blipFill rotWithShape="1">
          <a:blip r:embed="rId3">
            <a:alphaModFix/>
          </a:blip>
          <a:srcRect b="0" l="0" r="0" t="0"/>
          <a:stretch/>
        </p:blipFill>
        <p:spPr>
          <a:xfrm>
            <a:off x="223134" y="2021679"/>
            <a:ext cx="4402966" cy="1233678"/>
          </a:xfrm>
          <a:prstGeom prst="rect">
            <a:avLst/>
          </a:prstGeom>
          <a:noFill/>
          <a:ln>
            <a:noFill/>
          </a:ln>
        </p:spPr>
      </p:pic>
      <p:pic>
        <p:nvPicPr>
          <p:cNvPr id="152" name="Google Shape;152;p7"/>
          <p:cNvPicPr preferRelativeResize="0"/>
          <p:nvPr/>
        </p:nvPicPr>
        <p:blipFill rotWithShape="1">
          <a:blip r:embed="rId4">
            <a:alphaModFix/>
          </a:blip>
          <a:srcRect b="0" l="0" r="0" t="0"/>
          <a:stretch/>
        </p:blipFill>
        <p:spPr>
          <a:xfrm>
            <a:off x="4691591" y="2042340"/>
            <a:ext cx="6639428" cy="1213017"/>
          </a:xfrm>
          <a:prstGeom prst="rect">
            <a:avLst/>
          </a:prstGeom>
          <a:noFill/>
          <a:ln>
            <a:noFill/>
          </a:ln>
        </p:spPr>
      </p:pic>
      <p:sp>
        <p:nvSpPr>
          <p:cNvPr id="153" name="Google Shape;153;p7"/>
          <p:cNvSpPr txBox="1"/>
          <p:nvPr/>
        </p:nvSpPr>
        <p:spPr>
          <a:xfrm>
            <a:off x="223133" y="3657600"/>
            <a:ext cx="11399661" cy="252372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rgbClr val="FF0000"/>
                </a:solidFill>
                <a:latin typeface="Calibri"/>
                <a:ea typeface="Calibri"/>
                <a:cs typeface="Calibri"/>
                <a:sym typeface="Calibri"/>
              </a:rPr>
              <a:t>Ghi nhớ:</a:t>
            </a:r>
            <a:endParaRPr b="0" i="0" sz="14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FF0000"/>
              </a:buClr>
              <a:buSzPts val="2400"/>
              <a:buFont typeface="Calibri"/>
              <a:buChar char="-"/>
            </a:pPr>
            <a:r>
              <a:rPr b="0" i="0" lang="en-US" sz="2400" u="none" cap="none" strike="noStrike">
                <a:solidFill>
                  <a:srgbClr val="FF0000"/>
                </a:solidFill>
                <a:latin typeface="Calibri"/>
                <a:ea typeface="Calibri"/>
                <a:cs typeface="Calibri"/>
                <a:sym typeface="Calibri"/>
              </a:rPr>
              <a:t>Python</a:t>
            </a:r>
            <a:r>
              <a:rPr b="0" i="0" lang="en-US" sz="2400" u="none" cap="none" strike="noStrike">
                <a:solidFill>
                  <a:schemeClr val="dk1"/>
                </a:solidFill>
                <a:latin typeface="Calibri"/>
                <a:ea typeface="Calibri"/>
                <a:cs typeface="Calibri"/>
                <a:sym typeface="Calibri"/>
              </a:rPr>
              <a:t> có các lệnh đặc biệt để tách xâu thành các từ dựa vào ký tự tách là  split() </a:t>
            </a:r>
            <a:br>
              <a:rPr b="0" i="0" lang="en-US" sz="2400" u="none" cap="none" strike="noStrike">
                <a:solidFill>
                  <a:schemeClr val="dk1"/>
                </a:solidFill>
                <a:latin typeface="Calibri"/>
                <a:ea typeface="Calibri"/>
                <a:cs typeface="Calibri"/>
                <a:sym typeface="Calibri"/>
              </a:rPr>
            </a:br>
            <a:r>
              <a:rPr b="0" i="0" lang="en-US" sz="2400" u="none" cap="none" strike="noStrike">
                <a:solidFill>
                  <a:schemeClr val="dk1"/>
                </a:solidFill>
                <a:latin typeface="Calibri"/>
                <a:ea typeface="Calibri"/>
                <a:cs typeface="Calibri"/>
                <a:sym typeface="Calibri"/>
              </a:rPr>
              <a:t>với cú pháp: </a:t>
            </a:r>
            <a:r>
              <a:rPr b="1" i="0" lang="en-US" sz="2400" u="none" cap="none" strike="noStrike">
                <a:solidFill>
                  <a:schemeClr val="dk1"/>
                </a:solidFill>
                <a:latin typeface="Calibri"/>
                <a:ea typeface="Calibri"/>
                <a:cs typeface="Calibri"/>
                <a:sym typeface="Calibri"/>
              </a:rPr>
              <a:t>&lt;xâu mẹ&gt;.split(&lt;kí tự tách&gt;)</a:t>
            </a:r>
            <a:r>
              <a:rPr b="0" i="0" lang="en-US" sz="2400" u="none" cap="none" strike="noStrike">
                <a:solidFill>
                  <a:schemeClr val="dk1"/>
                </a:solidFill>
                <a:latin typeface="Calibri"/>
                <a:ea typeface="Calibri"/>
                <a:cs typeface="Calibri"/>
                <a:sym typeface="Calibri"/>
              </a:rPr>
              <a:t>.</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US" sz="2400" u="none" cap="none" strike="noStrike">
                <a:solidFill>
                  <a:schemeClr val="dk1"/>
                </a:solidFill>
                <a:latin typeface="Calibri"/>
                <a:ea typeface="Calibri"/>
                <a:cs typeface="Calibri"/>
                <a:sym typeface="Calibri"/>
              </a:rPr>
              <a:t>- </a:t>
            </a:r>
            <a:r>
              <a:rPr b="0" i="0" lang="en-US" sz="2400" u="none" cap="none" strike="noStrike">
                <a:solidFill>
                  <a:srgbClr val="FF0000"/>
                </a:solidFill>
                <a:latin typeface="Calibri"/>
                <a:ea typeface="Calibri"/>
                <a:cs typeface="Calibri"/>
                <a:sym typeface="Calibri"/>
              </a:rPr>
              <a:t>Python</a:t>
            </a:r>
            <a:r>
              <a:rPr b="0" i="0" lang="en-US" sz="2400" u="none" cap="none" strike="noStrike">
                <a:solidFill>
                  <a:schemeClr val="dk1"/>
                </a:solidFill>
                <a:latin typeface="Calibri"/>
                <a:ea typeface="Calibri"/>
                <a:cs typeface="Calibri"/>
                <a:sym typeface="Calibri"/>
              </a:rPr>
              <a:t> có các lệnh đặc biệt để tách gộp các từ thành 1 xâu dựa vào ký tự kết nối là join() với cú pháp: </a:t>
            </a:r>
            <a:r>
              <a:rPr b="1" i="0" lang="en-US" sz="2400" u="none" cap="none" strike="noStrike">
                <a:solidFill>
                  <a:schemeClr val="dk1"/>
                </a:solidFill>
                <a:latin typeface="Calibri"/>
                <a:ea typeface="Calibri"/>
                <a:cs typeface="Calibri"/>
                <a:sym typeface="Calibri"/>
              </a:rPr>
              <a:t>&lt;kí tự nối&gt;.join(&lt;danh sách&gt;)</a:t>
            </a:r>
            <a:endParaRPr b="0" i="0" sz="2400" u="none" cap="none" strike="noStrike">
              <a:solidFill>
                <a:schemeClr val="dk1"/>
              </a:solidFill>
              <a:latin typeface="Calibri"/>
              <a:ea typeface="Calibri"/>
              <a:cs typeface="Calibri"/>
              <a:sym typeface="Calibri"/>
            </a:endParaRPr>
          </a:p>
          <a:p>
            <a:pPr indent="-133350" lvl="0" marL="285750" marR="0" rtl="0" algn="l">
              <a:lnSpc>
                <a:spcPct val="100000"/>
              </a:lnSpc>
              <a:spcBef>
                <a:spcPts val="0"/>
              </a:spcBef>
              <a:spcAft>
                <a:spcPts val="0"/>
              </a:spcAft>
              <a:buClr>
                <a:schemeClr val="dk1"/>
              </a:buClr>
              <a:buSzPts val="2400"/>
              <a:buFont typeface="Calibri"/>
              <a:buNone/>
            </a:pPr>
            <a:r>
              <a:t/>
            </a:r>
            <a:endParaRPr b="0" i="0" sz="2400" u="none" cap="none" strike="noStrike">
              <a:solidFill>
                <a:schemeClr val="dk1"/>
              </a:solidFill>
              <a:latin typeface="Calibri"/>
              <a:ea typeface="Calibri"/>
              <a:cs typeface="Calibri"/>
              <a:sym typeface="Calibri"/>
            </a:endParaRPr>
          </a:p>
        </p:txBody>
      </p:sp>
      <p:sp>
        <p:nvSpPr>
          <p:cNvPr id="154" name="Google Shape;154;p7"/>
          <p:cNvSpPr txBox="1"/>
          <p:nvPr>
            <p:ph idx="11" type="ftr"/>
          </p:nvPr>
        </p:nvSpPr>
        <p:spPr>
          <a:xfrm>
            <a:off x="4038600" y="6308400"/>
            <a:ext cx="4959600" cy="3651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Ngô Xuân Lan - GV trường THPT Phan Thúc Trực - Yên Thành - Nghệ AN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xEl>
                                              <p:pRg end="0" st="0"/>
                                            </p:txEl>
                                          </p:spTgt>
                                        </p:tgtEl>
                                        <p:attrNameLst>
                                          <p:attrName>style.visibility</p:attrName>
                                        </p:attrNameLst>
                                      </p:cBhvr>
                                      <p:to>
                                        <p:strVal val="visible"/>
                                      </p:to>
                                    </p:set>
                                    <p:animEffect filter="fade" transition="in">
                                      <p:cBhvr>
                                        <p:cTn dur="1000"/>
                                        <p:tgtEl>
                                          <p:spTgt spid="14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xEl>
                                              <p:pRg end="1" st="1"/>
                                            </p:txEl>
                                          </p:spTgt>
                                        </p:tgtEl>
                                        <p:attrNameLst>
                                          <p:attrName>style.visibility</p:attrName>
                                        </p:attrNameLst>
                                      </p:cBhvr>
                                      <p:to>
                                        <p:strVal val="visible"/>
                                      </p:to>
                                    </p:set>
                                    <p:animEffect filter="fade" transition="in">
                                      <p:cBhvr>
                                        <p:cTn dur="1000"/>
                                        <p:tgtEl>
                                          <p:spTgt spid="14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8">
                                            <p:txEl>
                                              <p:pRg end="2" st="2"/>
                                            </p:txEl>
                                          </p:spTgt>
                                        </p:tgtEl>
                                        <p:attrNameLst>
                                          <p:attrName>style.visibility</p:attrName>
                                        </p:attrNameLst>
                                      </p:cBhvr>
                                      <p:to>
                                        <p:strVal val="visible"/>
                                      </p:to>
                                    </p:set>
                                    <p:animEffect filter="fade" transition="in">
                                      <p:cBhvr>
                                        <p:cTn dur="1000"/>
                                        <p:tgtEl>
                                          <p:spTgt spid="14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48">
                                            <p:txEl>
                                              <p:pRg end="0" st="0"/>
                                            </p:txEl>
                                          </p:spTgt>
                                        </p:tgtEl>
                                      </p:cBhvr>
                                    </p:animEffect>
                                    <p:set>
                                      <p:cBhvr>
                                        <p:cTn dur="1" fill="hold">
                                          <p:stCondLst>
                                            <p:cond delay="500"/>
                                          </p:stCondLst>
                                        </p:cTn>
                                        <p:tgtEl>
                                          <p:spTgt spid="148">
                                            <p:txEl>
                                              <p:pRg end="0" st="0"/>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48">
                                            <p:txEl>
                                              <p:pRg end="1" st="1"/>
                                            </p:txEl>
                                          </p:spTgt>
                                        </p:tgtEl>
                                      </p:cBhvr>
                                    </p:animEffect>
                                    <p:set>
                                      <p:cBhvr>
                                        <p:cTn dur="1" fill="hold">
                                          <p:stCondLst>
                                            <p:cond delay="500"/>
                                          </p:stCondLst>
                                        </p:cTn>
                                        <p:tgtEl>
                                          <p:spTgt spid="148">
                                            <p:txEl>
                                              <p:pRg end="1" st="1"/>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48">
                                            <p:txEl>
                                              <p:pRg end="2" st="2"/>
                                            </p:txEl>
                                          </p:spTgt>
                                        </p:tgtEl>
                                      </p:cBhvr>
                                    </p:animEffect>
                                    <p:set>
                                      <p:cBhvr>
                                        <p:cTn dur="1" fill="hold">
                                          <p:stCondLst>
                                            <p:cond delay="500"/>
                                          </p:stCondLst>
                                        </p:cTn>
                                        <p:tgtEl>
                                          <p:spTgt spid="148">
                                            <p:txEl>
                                              <p:pRg end="2" st="2"/>
                                            </p:txEl>
                                          </p:spTgt>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9"/>
                                        </p:tgtEl>
                                        <p:attrNameLst>
                                          <p:attrName>style.visibility</p:attrName>
                                        </p:attrNameLst>
                                      </p:cBhvr>
                                      <p:to>
                                        <p:strVal val="visible"/>
                                      </p:to>
                                    </p:set>
                                    <p:animEffect filter="fade" transition="in">
                                      <p:cBhvr>
                                        <p:cTn dur="1000"/>
                                        <p:tgtEl>
                                          <p:spTgt spid="14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0"/>
                                        </p:tgtEl>
                                        <p:attrNameLst>
                                          <p:attrName>style.visibility</p:attrName>
                                        </p:attrNameLst>
                                      </p:cBhvr>
                                      <p:to>
                                        <p:strVal val="visible"/>
                                      </p:to>
                                    </p:set>
                                    <p:animEffect filter="fade" transition="in">
                                      <p:cBhvr>
                                        <p:cTn dur="500"/>
                                        <p:tgtEl>
                                          <p:spTgt spid="15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gtEl>
                                        <p:attrNameLst>
                                          <p:attrName>style.visibility</p:attrName>
                                        </p:attrNameLst>
                                      </p:cBhvr>
                                      <p:to>
                                        <p:strVal val="visible"/>
                                      </p:to>
                                    </p:set>
                                    <p:animEffect filter="fade" transition="in">
                                      <p:cBhvr>
                                        <p:cTn dur="3000"/>
                                        <p:tgtEl>
                                          <p:spTgt spid="151"/>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1000"/>
                                        <p:tgtEl>
                                          <p:spTgt spid="15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0" st="0"/>
                                            </p:txEl>
                                          </p:spTgt>
                                        </p:tgtEl>
                                        <p:attrNameLst>
                                          <p:attrName>style.visibility</p:attrName>
                                        </p:attrNameLst>
                                      </p:cBhvr>
                                      <p:to>
                                        <p:strVal val="visible"/>
                                      </p:to>
                                    </p:set>
                                    <p:animEffect filter="fade" transition="in">
                                      <p:cBhvr>
                                        <p:cTn dur="1000"/>
                                        <p:tgtEl>
                                          <p:spTgt spid="15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1" st="1"/>
                                            </p:txEl>
                                          </p:spTgt>
                                        </p:tgtEl>
                                        <p:attrNameLst>
                                          <p:attrName>style.visibility</p:attrName>
                                        </p:attrNameLst>
                                      </p:cBhvr>
                                      <p:to>
                                        <p:strVal val="visible"/>
                                      </p:to>
                                    </p:set>
                                    <p:animEffect filter="fade" transition="in">
                                      <p:cBhvr>
                                        <p:cTn dur="1000"/>
                                        <p:tgtEl>
                                          <p:spTgt spid="15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2" st="2"/>
                                            </p:txEl>
                                          </p:spTgt>
                                        </p:tgtEl>
                                        <p:attrNameLst>
                                          <p:attrName>style.visibility</p:attrName>
                                        </p:attrNameLst>
                                      </p:cBhvr>
                                      <p:to>
                                        <p:strVal val="visible"/>
                                      </p:to>
                                    </p:set>
                                    <p:animEffect filter="fade" transition="in">
                                      <p:cBhvr>
                                        <p:cTn dur="1000"/>
                                        <p:tgtEl>
                                          <p:spTgt spid="15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3" st="3"/>
                                            </p:txEl>
                                          </p:spTgt>
                                        </p:tgtEl>
                                        <p:attrNameLst>
                                          <p:attrName>style.visibility</p:attrName>
                                        </p:attrNameLst>
                                      </p:cBhvr>
                                      <p:to>
                                        <p:strVal val="visible"/>
                                      </p:to>
                                    </p:set>
                                    <p:animEffect filter="fade" transition="in">
                                      <p:cBhvr>
                                        <p:cTn dur="1000"/>
                                        <p:tgtEl>
                                          <p:spTgt spid="15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xEl>
                                              <p:pRg end="4" st="4"/>
                                            </p:txEl>
                                          </p:spTgt>
                                        </p:tgtEl>
                                        <p:attrNameLst>
                                          <p:attrName>style.visibility</p:attrName>
                                        </p:attrNameLst>
                                      </p:cBhvr>
                                      <p:to>
                                        <p:strVal val="visible"/>
                                      </p:to>
                                    </p:set>
                                    <p:animEffect filter="fade" transition="in">
                                      <p:cBhvr>
                                        <p:cTn dur="1000"/>
                                        <p:tgtEl>
                                          <p:spTgt spid="153">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8"/>
          <p:cNvSpPr/>
          <p:nvPr/>
        </p:nvSpPr>
        <p:spPr>
          <a:xfrm>
            <a:off x="4285104" y="142915"/>
            <a:ext cx="2414444"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n-US" sz="2800" u="none" cap="none" strike="noStrike">
                <a:solidFill>
                  <a:schemeClr val="dk1"/>
                </a:solidFill>
                <a:latin typeface="Times New Roman"/>
                <a:ea typeface="Times New Roman"/>
                <a:cs typeface="Times New Roman"/>
                <a:sym typeface="Times New Roman"/>
              </a:rPr>
              <a:t>THỰC HÀNH</a:t>
            </a:r>
            <a:endParaRPr b="1" i="0" sz="2800" u="none" cap="none" strike="noStrike">
              <a:solidFill>
                <a:schemeClr val="dk1"/>
              </a:solidFill>
              <a:latin typeface="Calibri"/>
              <a:ea typeface="Calibri"/>
              <a:cs typeface="Calibri"/>
              <a:sym typeface="Calibri"/>
            </a:endParaRPr>
          </a:p>
        </p:txBody>
      </p:sp>
      <p:sp>
        <p:nvSpPr>
          <p:cNvPr id="160" name="Google Shape;160;p8"/>
          <p:cNvSpPr/>
          <p:nvPr/>
        </p:nvSpPr>
        <p:spPr>
          <a:xfrm>
            <a:off x="125690" y="353771"/>
            <a:ext cx="11874631" cy="1550168"/>
          </a:xfrm>
          <a:prstGeom prst="rect">
            <a:avLst/>
          </a:prstGeom>
          <a:noFill/>
          <a:ln>
            <a:noFill/>
          </a:ln>
        </p:spPr>
        <p:txBody>
          <a:bodyPr anchorCtr="0" anchor="t" bIns="45700" lIns="91425" spcFirstLastPara="1" rIns="91425" wrap="square" tIns="45700">
            <a:spAutoFit/>
          </a:bodyPr>
          <a:lstStyle/>
          <a:p>
            <a:pPr indent="0" lvl="0" marL="0" marR="0" rtl="0" algn="l">
              <a:lnSpc>
                <a:spcPct val="120000"/>
              </a:lnSpc>
              <a:spcBef>
                <a:spcPts val="0"/>
              </a:spcBef>
              <a:spcAft>
                <a:spcPts val="0"/>
              </a:spcAft>
              <a:buClr>
                <a:srgbClr val="000000"/>
              </a:buClr>
              <a:buSzPts val="2400"/>
              <a:buFont typeface="Arial"/>
              <a:buNone/>
            </a:pPr>
            <a:r>
              <a:rPr b="1" i="0" lang="en-US" sz="2400" u="none" cap="none" strike="noStrike">
                <a:solidFill>
                  <a:schemeClr val="dk1"/>
                </a:solidFill>
                <a:latin typeface="Times New Roman"/>
                <a:ea typeface="Times New Roman"/>
                <a:cs typeface="Times New Roman"/>
                <a:sym typeface="Times New Roman"/>
              </a:rPr>
              <a:t>Bài 1:</a:t>
            </a:r>
            <a:endParaRPr b="0" i="0" sz="2400" u="none" cap="none" strike="noStrike">
              <a:solidFill>
                <a:schemeClr val="dk1"/>
              </a:solidFill>
              <a:latin typeface="Times New Roman"/>
              <a:ea typeface="Times New Roman"/>
              <a:cs typeface="Times New Roman"/>
              <a:sym typeface="Times New Roman"/>
            </a:endParaRPr>
          </a:p>
          <a:p>
            <a:pPr indent="0" lvl="0" marL="0" marR="0" rtl="0" algn="l">
              <a:lnSpc>
                <a:spcPct val="120000"/>
              </a:lnSpc>
              <a:spcBef>
                <a:spcPts val="1000"/>
              </a:spcBef>
              <a:spcAft>
                <a:spcPts val="0"/>
              </a:spcAft>
              <a:buClr>
                <a:srgbClr val="000000"/>
              </a:buClr>
              <a:buSzPts val="2400"/>
              <a:buFont typeface="Arial"/>
              <a:buNone/>
            </a:pPr>
            <a:r>
              <a:rPr b="0" i="0" lang="en-US" sz="2400" u="none" cap="none" strike="noStrike">
                <a:solidFill>
                  <a:schemeClr val="dk1"/>
                </a:solidFill>
                <a:latin typeface="Times New Roman"/>
                <a:ea typeface="Times New Roman"/>
                <a:cs typeface="Times New Roman"/>
                <a:sym typeface="Times New Roman"/>
              </a:rPr>
              <a:t>Viết chương trình nhập nhiều số nguyên từ bàn phím, các số cách nhau bởi dấu cách. Khi nhập xong thông báo số lượng các số đã nhập và in các số này thành hàng ngang</a:t>
            </a:r>
            <a:r>
              <a:rPr b="0" i="1" lang="en-US" sz="2400" u="none" cap="none" strike="noStrike">
                <a:solidFill>
                  <a:schemeClr val="dk1"/>
                </a:solidFill>
                <a:latin typeface="Times New Roman"/>
                <a:ea typeface="Times New Roman"/>
                <a:cs typeface="Times New Roman"/>
                <a:sym typeface="Times New Roman"/>
              </a:rPr>
              <a:t>.</a:t>
            </a:r>
            <a:endParaRPr b="0" i="0" sz="2400" u="none" cap="none" strike="noStrike">
              <a:solidFill>
                <a:schemeClr val="dk1"/>
              </a:solidFill>
              <a:latin typeface="Times New Roman"/>
              <a:ea typeface="Times New Roman"/>
              <a:cs typeface="Times New Roman"/>
              <a:sym typeface="Times New Roman"/>
            </a:endParaRPr>
          </a:p>
        </p:txBody>
      </p:sp>
      <p:sp>
        <p:nvSpPr>
          <p:cNvPr id="161" name="Google Shape;161;p8"/>
          <p:cNvSpPr txBox="1"/>
          <p:nvPr/>
        </p:nvSpPr>
        <p:spPr>
          <a:xfrm>
            <a:off x="150827" y="1762536"/>
            <a:ext cx="11444140" cy="2308324"/>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D917BD"/>
              </a:buClr>
              <a:buSzPts val="2400"/>
              <a:buFont typeface="Calibri"/>
              <a:buChar char="-"/>
            </a:pPr>
            <a:r>
              <a:rPr b="0" i="0" lang="en-US" sz="2400" u="none" cap="none" strike="noStrike">
                <a:solidFill>
                  <a:srgbClr val="D917BD"/>
                </a:solidFill>
                <a:latin typeface="Calibri"/>
                <a:ea typeface="Calibri"/>
                <a:cs typeface="Calibri"/>
                <a:sym typeface="Calibri"/>
              </a:rPr>
              <a:t>Dữ liệu nhập vào là 1 xâu hay là 1 dãy số?</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rgbClr val="FF0000"/>
                </a:solidFill>
                <a:latin typeface="Calibri"/>
                <a:ea typeface="Calibri"/>
                <a:cs typeface="Calibri"/>
                <a:sym typeface="Calibri"/>
              </a:rPr>
              <a:t>Đ/A: </a:t>
            </a:r>
            <a:r>
              <a:rPr b="0" i="0" lang="en-US" sz="2400" u="none" cap="none" strike="noStrike">
                <a:solidFill>
                  <a:schemeClr val="dk1"/>
                </a:solidFill>
                <a:latin typeface="Calibri"/>
                <a:ea typeface="Calibri"/>
                <a:cs typeface="Calibri"/>
                <a:sym typeface="Calibri"/>
              </a:rPr>
              <a:t>là 1 xâu</a:t>
            </a:r>
            <a:endParaRPr b="0" i="0" sz="2400" u="none" cap="none" strike="noStrike">
              <a:solidFill>
                <a:schemeClr val="dk1"/>
              </a:solidFill>
              <a:latin typeface="Calibri"/>
              <a:ea typeface="Calibri"/>
              <a:cs typeface="Calibri"/>
              <a:sym typeface="Calibri"/>
            </a:endParaRPr>
          </a:p>
          <a:p>
            <a:pPr indent="-285750" lvl="0" marL="285750" marR="0" rtl="0" algn="l">
              <a:lnSpc>
                <a:spcPct val="100000"/>
              </a:lnSpc>
              <a:spcBef>
                <a:spcPts val="0"/>
              </a:spcBef>
              <a:spcAft>
                <a:spcPts val="0"/>
              </a:spcAft>
              <a:buClr>
                <a:srgbClr val="D917BD"/>
              </a:buClr>
              <a:buSzPts val="2400"/>
              <a:buFont typeface="Calibri"/>
              <a:buChar char="-"/>
            </a:pPr>
            <a:r>
              <a:rPr b="0" i="0" lang="en-US" sz="2400" u="none" cap="none" strike="noStrike">
                <a:solidFill>
                  <a:srgbClr val="D917BD"/>
                </a:solidFill>
                <a:latin typeface="Calibri"/>
                <a:ea typeface="Calibri"/>
                <a:cs typeface="Calibri"/>
                <a:sym typeface="Calibri"/>
              </a:rPr>
              <a:t>Để tính số lượng các số vừa nhập ta phải làm như thế nào?</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rgbClr val="FF0000"/>
                </a:solidFill>
                <a:latin typeface="Calibri"/>
                <a:ea typeface="Calibri"/>
                <a:cs typeface="Calibri"/>
                <a:sym typeface="Calibri"/>
              </a:rPr>
              <a:t>Đ/A: </a:t>
            </a:r>
            <a:r>
              <a:rPr b="0" i="0" lang="en-US" sz="2400" u="none" cap="none" strike="noStrike">
                <a:solidFill>
                  <a:schemeClr val="dk1"/>
                </a:solidFill>
                <a:latin typeface="Calibri"/>
                <a:ea typeface="Calibri"/>
                <a:cs typeface="Calibri"/>
                <a:sym typeface="Calibri"/>
              </a:rPr>
              <a:t>Dùng lệnh split() để tách thành danh sách. Chuyển các phần tử danh sách này thành số và in ra màn hình.</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en-US" sz="2400" u="none" cap="none" strike="noStrike">
                <a:solidFill>
                  <a:schemeClr val="dk1"/>
                </a:solidFill>
                <a:latin typeface="Calibri"/>
                <a:ea typeface="Calibri"/>
                <a:cs typeface="Calibri"/>
                <a:sym typeface="Calibri"/>
              </a:rPr>
              <a:t>- </a:t>
            </a:r>
            <a:r>
              <a:rPr b="0" i="0" lang="en-US" sz="2400" u="none" cap="none" strike="noStrike">
                <a:solidFill>
                  <a:srgbClr val="D917BD"/>
                </a:solidFill>
                <a:latin typeface="Calibri"/>
                <a:ea typeface="Calibri"/>
                <a:cs typeface="Calibri"/>
                <a:sym typeface="Calibri"/>
              </a:rPr>
              <a:t>Các nhóm thảo luận và thực hiện giải bài toán trên máy tính.</a:t>
            </a:r>
            <a:endParaRPr b="0" i="0" sz="2400" u="none" cap="none" strike="noStrike">
              <a:solidFill>
                <a:srgbClr val="D917BD"/>
              </a:solidFill>
              <a:latin typeface="Calibri"/>
              <a:ea typeface="Calibri"/>
              <a:cs typeface="Calibri"/>
              <a:sym typeface="Calibri"/>
            </a:endParaRPr>
          </a:p>
        </p:txBody>
      </p:sp>
      <p:pic>
        <p:nvPicPr>
          <p:cNvPr id="162" name="Google Shape;162;p8"/>
          <p:cNvPicPr preferRelativeResize="0"/>
          <p:nvPr/>
        </p:nvPicPr>
        <p:blipFill rotWithShape="1">
          <a:blip r:embed="rId3">
            <a:alphaModFix/>
          </a:blip>
          <a:srcRect b="0" l="0" r="0" t="0"/>
          <a:stretch/>
        </p:blipFill>
        <p:spPr>
          <a:xfrm>
            <a:off x="381374" y="4184115"/>
            <a:ext cx="10016392" cy="2591020"/>
          </a:xfrm>
          <a:prstGeom prst="rect">
            <a:avLst/>
          </a:prstGeom>
          <a:noFill/>
          <a:ln>
            <a:noFill/>
          </a:ln>
        </p:spPr>
      </p:pic>
      <p:sp>
        <p:nvSpPr>
          <p:cNvPr id="163" name="Google Shape;163;p8"/>
          <p:cNvSpPr txBox="1"/>
          <p:nvPr>
            <p:ph idx="11" type="ftr"/>
          </p:nvPr>
        </p:nvSpPr>
        <p:spPr>
          <a:xfrm>
            <a:off x="7232400" y="6492900"/>
            <a:ext cx="4959600" cy="3651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Ngô Xuân Lan - GV trường THPT Phan Thúc Trực - Yên Thành - Nghệ AN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xEl>
                                              <p:pRg end="0" st="0"/>
                                            </p:txEl>
                                          </p:spTgt>
                                        </p:tgtEl>
                                        <p:attrNameLst>
                                          <p:attrName>style.visibility</p:attrName>
                                        </p:attrNameLst>
                                      </p:cBhvr>
                                      <p:to>
                                        <p:strVal val="visible"/>
                                      </p:to>
                                    </p:set>
                                    <p:animEffect filter="fade" transition="in">
                                      <p:cBhvr>
                                        <p:cTn dur="1000"/>
                                        <p:tgtEl>
                                          <p:spTgt spid="16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xEl>
                                              <p:pRg end="1" st="1"/>
                                            </p:txEl>
                                          </p:spTgt>
                                        </p:tgtEl>
                                        <p:attrNameLst>
                                          <p:attrName>style.visibility</p:attrName>
                                        </p:attrNameLst>
                                      </p:cBhvr>
                                      <p:to>
                                        <p:strVal val="visible"/>
                                      </p:to>
                                    </p:set>
                                    <p:animEffect filter="fade" transition="in">
                                      <p:cBhvr>
                                        <p:cTn dur="1000"/>
                                        <p:tgtEl>
                                          <p:spTgt spid="16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xEl>
                                              <p:pRg end="0" st="0"/>
                                            </p:txEl>
                                          </p:spTgt>
                                        </p:tgtEl>
                                        <p:attrNameLst>
                                          <p:attrName>style.visibility</p:attrName>
                                        </p:attrNameLst>
                                      </p:cBhvr>
                                      <p:to>
                                        <p:strVal val="visible"/>
                                      </p:to>
                                    </p:set>
                                    <p:animEffect filter="fade" transition="in">
                                      <p:cBhvr>
                                        <p:cTn dur="1000"/>
                                        <p:tgtEl>
                                          <p:spTgt spid="16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xEl>
                                              <p:pRg end="1" st="1"/>
                                            </p:txEl>
                                          </p:spTgt>
                                        </p:tgtEl>
                                        <p:attrNameLst>
                                          <p:attrName>style.visibility</p:attrName>
                                        </p:attrNameLst>
                                      </p:cBhvr>
                                      <p:to>
                                        <p:strVal val="visible"/>
                                      </p:to>
                                    </p:set>
                                    <p:animEffect filter="fade" transition="in">
                                      <p:cBhvr>
                                        <p:cTn dur="1000"/>
                                        <p:tgtEl>
                                          <p:spTgt spid="16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xEl>
                                              <p:pRg end="2" st="2"/>
                                            </p:txEl>
                                          </p:spTgt>
                                        </p:tgtEl>
                                        <p:attrNameLst>
                                          <p:attrName>style.visibility</p:attrName>
                                        </p:attrNameLst>
                                      </p:cBhvr>
                                      <p:to>
                                        <p:strVal val="visible"/>
                                      </p:to>
                                    </p:set>
                                    <p:animEffect filter="fade" transition="in">
                                      <p:cBhvr>
                                        <p:cTn dur="1000"/>
                                        <p:tgtEl>
                                          <p:spTgt spid="16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xEl>
                                              <p:pRg end="3" st="3"/>
                                            </p:txEl>
                                          </p:spTgt>
                                        </p:tgtEl>
                                        <p:attrNameLst>
                                          <p:attrName>style.visibility</p:attrName>
                                        </p:attrNameLst>
                                      </p:cBhvr>
                                      <p:to>
                                        <p:strVal val="visible"/>
                                      </p:to>
                                    </p:set>
                                    <p:animEffect filter="fade" transition="in">
                                      <p:cBhvr>
                                        <p:cTn dur="1000"/>
                                        <p:tgtEl>
                                          <p:spTgt spid="16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xEl>
                                              <p:pRg end="4" st="4"/>
                                            </p:txEl>
                                          </p:spTgt>
                                        </p:tgtEl>
                                        <p:attrNameLst>
                                          <p:attrName>style.visibility</p:attrName>
                                        </p:attrNameLst>
                                      </p:cBhvr>
                                      <p:to>
                                        <p:strVal val="visible"/>
                                      </p:to>
                                    </p:set>
                                    <p:animEffect filter="fade" transition="in">
                                      <p:cBhvr>
                                        <p:cTn dur="1000"/>
                                        <p:tgtEl>
                                          <p:spTgt spid="16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gtEl>
                                        <p:attrNameLst>
                                          <p:attrName>style.visibility</p:attrName>
                                        </p:attrNameLst>
                                      </p:cBhvr>
                                      <p:to>
                                        <p:strVal val="visible"/>
                                      </p:to>
                                    </p:set>
                                    <p:animEffect filter="fade" transition="in">
                                      <p:cBhvr>
                                        <p:cTn dur="500"/>
                                        <p:tgtEl>
                                          <p:spTgt spid="16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9"/>
          <p:cNvSpPr/>
          <p:nvPr/>
        </p:nvSpPr>
        <p:spPr>
          <a:xfrm>
            <a:off x="4285104" y="152342"/>
            <a:ext cx="2414444"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1" i="0" lang="en-US" sz="2800" u="none" cap="none" strike="noStrike">
                <a:solidFill>
                  <a:schemeClr val="dk1"/>
                </a:solidFill>
                <a:latin typeface="Times New Roman"/>
                <a:ea typeface="Times New Roman"/>
                <a:cs typeface="Times New Roman"/>
                <a:sym typeface="Times New Roman"/>
              </a:rPr>
              <a:t>THỰC HÀNH</a:t>
            </a:r>
            <a:endParaRPr b="1" i="0" sz="2800" u="none" cap="none" strike="noStrike">
              <a:solidFill>
                <a:schemeClr val="dk1"/>
              </a:solidFill>
              <a:latin typeface="Calibri"/>
              <a:ea typeface="Calibri"/>
              <a:cs typeface="Calibri"/>
              <a:sym typeface="Calibri"/>
            </a:endParaRPr>
          </a:p>
        </p:txBody>
      </p:sp>
      <p:sp>
        <p:nvSpPr>
          <p:cNvPr id="169" name="Google Shape;169;p9"/>
          <p:cNvSpPr/>
          <p:nvPr/>
        </p:nvSpPr>
        <p:spPr>
          <a:xfrm>
            <a:off x="125690" y="363198"/>
            <a:ext cx="11874631" cy="1402435"/>
          </a:xfrm>
          <a:prstGeom prst="rect">
            <a:avLst/>
          </a:prstGeom>
          <a:noFill/>
          <a:ln>
            <a:noFill/>
          </a:ln>
        </p:spPr>
        <p:txBody>
          <a:bodyPr anchorCtr="0" anchor="t" bIns="45700" lIns="91425" spcFirstLastPara="1" rIns="91425" wrap="square" tIns="45700">
            <a:spAutoFit/>
          </a:bodyPr>
          <a:lstStyle/>
          <a:p>
            <a:pPr indent="0" lvl="0" marL="0" marR="0" rtl="0" algn="l">
              <a:lnSpc>
                <a:spcPct val="120000"/>
              </a:lnSpc>
              <a:spcBef>
                <a:spcPts val="0"/>
              </a:spcBef>
              <a:spcAft>
                <a:spcPts val="0"/>
              </a:spcAft>
              <a:buClr>
                <a:srgbClr val="000000"/>
              </a:buClr>
              <a:buSzPts val="2400"/>
              <a:buFont typeface="Arial"/>
              <a:buNone/>
            </a:pPr>
            <a:r>
              <a:rPr b="1" i="0" lang="en-US" sz="2400" u="none" cap="none" strike="noStrike">
                <a:solidFill>
                  <a:schemeClr val="dk1"/>
                </a:solidFill>
                <a:latin typeface="Times New Roman"/>
                <a:ea typeface="Times New Roman"/>
                <a:cs typeface="Times New Roman"/>
                <a:sym typeface="Times New Roman"/>
              </a:rPr>
              <a:t>Bài 2:</a:t>
            </a:r>
            <a:endParaRPr b="0" i="0" sz="24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1000"/>
              </a:spcBef>
              <a:spcAft>
                <a:spcPts val="0"/>
              </a:spcAft>
              <a:buClr>
                <a:srgbClr val="000000"/>
              </a:buClr>
              <a:buSzPts val="2400"/>
              <a:buFont typeface="Arial"/>
              <a:buNone/>
            </a:pPr>
            <a:r>
              <a:rPr b="0" i="0" lang="en-US" sz="2400" u="none" cap="none" strike="noStrike">
                <a:solidFill>
                  <a:schemeClr val="dk1"/>
                </a:solidFill>
                <a:latin typeface="Calibri"/>
                <a:ea typeface="Calibri"/>
                <a:cs typeface="Calibri"/>
                <a:sym typeface="Calibri"/>
              </a:rPr>
              <a:t>Viết chương trình nhập một xâu kí tự có thể có nhiều dấu cách giữa các từ. sau đó chỉnh sửa xâu kí tự đó sao cho giữa các từ chỉ có một dấu cách. In xâu kq ra màn hình.</a:t>
            </a:r>
            <a:endParaRPr b="0" i="0" sz="2400" u="none" cap="none" strike="noStrike">
              <a:solidFill>
                <a:schemeClr val="dk1"/>
              </a:solidFill>
              <a:latin typeface="Calibri"/>
              <a:ea typeface="Calibri"/>
              <a:cs typeface="Calibri"/>
              <a:sym typeface="Calibri"/>
            </a:endParaRPr>
          </a:p>
        </p:txBody>
      </p:sp>
      <p:sp>
        <p:nvSpPr>
          <p:cNvPr id="170" name="Google Shape;170;p9"/>
          <p:cNvSpPr txBox="1"/>
          <p:nvPr/>
        </p:nvSpPr>
        <p:spPr>
          <a:xfrm>
            <a:off x="150828" y="1693682"/>
            <a:ext cx="11849493" cy="1938992"/>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chemeClr val="dk1"/>
              </a:buClr>
              <a:buSzPts val="2400"/>
              <a:buFont typeface="Calibri"/>
              <a:buChar char="-"/>
            </a:pPr>
            <a:r>
              <a:rPr b="0" i="0" lang="en-US" sz="2400" u="none" cap="none" strike="noStrike">
                <a:solidFill>
                  <a:schemeClr val="dk1"/>
                </a:solidFill>
                <a:latin typeface="Calibri"/>
                <a:ea typeface="Calibri"/>
                <a:cs typeface="Calibri"/>
                <a:sym typeface="Calibri"/>
              </a:rPr>
              <a:t>Để giải bài toán này ta cần làm những thao tác nào?</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1" i="0" lang="en-US" sz="2400" u="none" cap="none" strike="noStrike">
                <a:solidFill>
                  <a:srgbClr val="FF0000"/>
                </a:solidFill>
                <a:latin typeface="Calibri"/>
                <a:ea typeface="Calibri"/>
                <a:cs typeface="Calibri"/>
                <a:sym typeface="Calibri"/>
              </a:rPr>
              <a:t>Đ/A: </a:t>
            </a:r>
            <a:r>
              <a:rPr b="0" i="0" lang="en-US" sz="2400" u="none" cap="none" strike="noStrike">
                <a:solidFill>
                  <a:schemeClr val="dk1"/>
                </a:solidFill>
                <a:latin typeface="Calibri"/>
                <a:ea typeface="Calibri"/>
                <a:cs typeface="Calibri"/>
                <a:sym typeface="Calibri"/>
              </a:rPr>
              <a:t>	- Nhập xâu</a:t>
            </a:r>
            <a:endParaRPr b="0" i="0" sz="2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b="0" i="0" lang="en-US" sz="2400" u="none" cap="none" strike="noStrike">
                <a:solidFill>
                  <a:schemeClr val="dk1"/>
                </a:solidFill>
                <a:latin typeface="Calibri"/>
                <a:ea typeface="Calibri"/>
                <a:cs typeface="Calibri"/>
                <a:sym typeface="Calibri"/>
              </a:rPr>
              <a:t>	- Tách xâu thành các từ</a:t>
            </a:r>
            <a:endParaRPr b="0" i="0" sz="2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b="0" i="0" lang="en-US" sz="2400" u="none" cap="none" strike="noStrike">
                <a:solidFill>
                  <a:schemeClr val="dk1"/>
                </a:solidFill>
                <a:latin typeface="Calibri"/>
                <a:ea typeface="Calibri"/>
                <a:cs typeface="Calibri"/>
                <a:sym typeface="Calibri"/>
              </a:rPr>
              <a:t>	- Gộp các từ thành 1 xâu với ký tự nối là 1 dấu cách</a:t>
            </a:r>
            <a:endParaRPr b="0" i="0" sz="2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b="0" i="0" lang="en-US" sz="2400" u="none" cap="none" strike="noStrike">
                <a:solidFill>
                  <a:schemeClr val="dk1"/>
                </a:solidFill>
                <a:latin typeface="Calibri"/>
                <a:ea typeface="Calibri"/>
                <a:cs typeface="Calibri"/>
                <a:sym typeface="Calibri"/>
              </a:rPr>
              <a:t>- Thực hành trên máy tính.</a:t>
            </a:r>
            <a:endParaRPr b="0" i="0" sz="2400" u="none" cap="none" strike="noStrike">
              <a:solidFill>
                <a:schemeClr val="dk1"/>
              </a:solidFill>
              <a:latin typeface="Calibri"/>
              <a:ea typeface="Calibri"/>
              <a:cs typeface="Calibri"/>
              <a:sym typeface="Calibri"/>
            </a:endParaRPr>
          </a:p>
        </p:txBody>
      </p:sp>
      <p:pic>
        <p:nvPicPr>
          <p:cNvPr id="171" name="Google Shape;171;p9"/>
          <p:cNvPicPr preferRelativeResize="0"/>
          <p:nvPr/>
        </p:nvPicPr>
        <p:blipFill rotWithShape="1">
          <a:blip r:embed="rId3">
            <a:alphaModFix/>
          </a:blip>
          <a:srcRect b="0" l="0" r="0" t="0"/>
          <a:stretch/>
        </p:blipFill>
        <p:spPr>
          <a:xfrm>
            <a:off x="678730" y="3751868"/>
            <a:ext cx="8455843" cy="2620651"/>
          </a:xfrm>
          <a:prstGeom prst="rect">
            <a:avLst/>
          </a:prstGeom>
          <a:noFill/>
          <a:ln>
            <a:noFill/>
          </a:ln>
        </p:spPr>
      </p:pic>
      <p:sp>
        <p:nvSpPr>
          <p:cNvPr id="172" name="Google Shape;172;p9"/>
          <p:cNvSpPr txBox="1"/>
          <p:nvPr>
            <p:ph idx="11" type="ftr"/>
          </p:nvPr>
        </p:nvSpPr>
        <p:spPr>
          <a:xfrm>
            <a:off x="4038600" y="6308400"/>
            <a:ext cx="4959600" cy="3651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400"/>
              <a:buNone/>
            </a:pPr>
            <a:r>
              <a:rPr lang="en-US"/>
              <a:t>Ngô Xuân Lan - GV trường THPT Phan Thúc Trực - Yên Thành - Nghệ AN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0" st="0"/>
                                            </p:txEl>
                                          </p:spTgt>
                                        </p:tgtEl>
                                        <p:attrNameLst>
                                          <p:attrName>style.visibility</p:attrName>
                                        </p:attrNameLst>
                                      </p:cBhvr>
                                      <p:to>
                                        <p:strVal val="visible"/>
                                      </p:to>
                                    </p:set>
                                    <p:animEffect filter="fade" transition="in">
                                      <p:cBhvr>
                                        <p:cTn dur="1000"/>
                                        <p:tgtEl>
                                          <p:spTgt spid="16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xEl>
                                              <p:pRg end="1" st="1"/>
                                            </p:txEl>
                                          </p:spTgt>
                                        </p:tgtEl>
                                        <p:attrNameLst>
                                          <p:attrName>style.visibility</p:attrName>
                                        </p:attrNameLst>
                                      </p:cBhvr>
                                      <p:to>
                                        <p:strVal val="visible"/>
                                      </p:to>
                                    </p:set>
                                    <p:animEffect filter="fade" transition="in">
                                      <p:cBhvr>
                                        <p:cTn dur="1000"/>
                                        <p:tgtEl>
                                          <p:spTgt spid="16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xEl>
                                              <p:pRg end="0" st="0"/>
                                            </p:txEl>
                                          </p:spTgt>
                                        </p:tgtEl>
                                        <p:attrNameLst>
                                          <p:attrName>style.visibility</p:attrName>
                                        </p:attrNameLst>
                                      </p:cBhvr>
                                      <p:to>
                                        <p:strVal val="visible"/>
                                      </p:to>
                                    </p:set>
                                    <p:animEffect filter="fade" transition="in">
                                      <p:cBhvr>
                                        <p:cTn dur="1000"/>
                                        <p:tgtEl>
                                          <p:spTgt spid="17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xEl>
                                              <p:pRg end="1" st="1"/>
                                            </p:txEl>
                                          </p:spTgt>
                                        </p:tgtEl>
                                        <p:attrNameLst>
                                          <p:attrName>style.visibility</p:attrName>
                                        </p:attrNameLst>
                                      </p:cBhvr>
                                      <p:to>
                                        <p:strVal val="visible"/>
                                      </p:to>
                                    </p:set>
                                    <p:animEffect filter="fade" transition="in">
                                      <p:cBhvr>
                                        <p:cTn dur="1000"/>
                                        <p:tgtEl>
                                          <p:spTgt spid="17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xEl>
                                              <p:pRg end="2" st="2"/>
                                            </p:txEl>
                                          </p:spTgt>
                                        </p:tgtEl>
                                        <p:attrNameLst>
                                          <p:attrName>style.visibility</p:attrName>
                                        </p:attrNameLst>
                                      </p:cBhvr>
                                      <p:to>
                                        <p:strVal val="visible"/>
                                      </p:to>
                                    </p:set>
                                    <p:animEffect filter="fade" transition="in">
                                      <p:cBhvr>
                                        <p:cTn dur="1000"/>
                                        <p:tgtEl>
                                          <p:spTgt spid="17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xEl>
                                              <p:pRg end="3" st="3"/>
                                            </p:txEl>
                                          </p:spTgt>
                                        </p:tgtEl>
                                        <p:attrNameLst>
                                          <p:attrName>style.visibility</p:attrName>
                                        </p:attrNameLst>
                                      </p:cBhvr>
                                      <p:to>
                                        <p:strVal val="visible"/>
                                      </p:to>
                                    </p:set>
                                    <p:animEffect filter="fade" transition="in">
                                      <p:cBhvr>
                                        <p:cTn dur="1000"/>
                                        <p:tgtEl>
                                          <p:spTgt spid="17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0">
                                            <p:txEl>
                                              <p:pRg end="4" st="4"/>
                                            </p:txEl>
                                          </p:spTgt>
                                        </p:tgtEl>
                                        <p:attrNameLst>
                                          <p:attrName>style.visibility</p:attrName>
                                        </p:attrNameLst>
                                      </p:cBhvr>
                                      <p:to>
                                        <p:strVal val="visible"/>
                                      </p:to>
                                    </p:set>
                                    <p:animEffect filter="fade" transition="in">
                                      <p:cBhvr>
                                        <p:cTn dur="1000"/>
                                        <p:tgtEl>
                                          <p:spTgt spid="170">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71"/>
                                        </p:tgtEl>
                                        <p:attrNameLst>
                                          <p:attrName>style.visibility</p:attrName>
                                        </p:attrNameLst>
                                      </p:cBhvr>
                                      <p:to>
                                        <p:strVal val="visible"/>
                                      </p:to>
                                    </p:set>
                                    <p:anim calcmode="lin" valueType="num">
                                      <p:cBhvr additive="base">
                                        <p:cTn dur="1000"/>
                                        <p:tgtEl>
                                          <p:spTgt spid="17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2021-09-15T08:59:32Z</dcterms:created>
  <dc:creator>Admin</dc:creator>
</cp:coreProperties>
</file>