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9" r:id="rId4"/>
    <p:sldId id="266" r:id="rId5"/>
    <p:sldId id="271" r:id="rId6"/>
    <p:sldId id="304" r:id="rId7"/>
    <p:sldId id="272" r:id="rId8"/>
    <p:sldId id="274" r:id="rId9"/>
    <p:sldId id="284" r:id="rId10"/>
    <p:sldId id="285" r:id="rId11"/>
    <p:sldId id="286" r:id="rId12"/>
    <p:sldId id="309" r:id="rId13"/>
    <p:sldId id="276" r:id="rId14"/>
    <p:sldId id="310" r:id="rId15"/>
    <p:sldId id="306" r:id="rId16"/>
    <p:sldId id="312" r:id="rId17"/>
    <p:sldId id="314" r:id="rId18"/>
    <p:sldId id="288" r:id="rId19"/>
    <p:sldId id="292" r:id="rId20"/>
    <p:sldId id="293" r:id="rId21"/>
    <p:sldId id="300" r:id="rId22"/>
    <p:sldId id="318" r:id="rId23"/>
    <p:sldId id="270" r:id="rId24"/>
    <p:sldId id="265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FFE89F"/>
    <a:srgbClr val="FFE07D"/>
    <a:srgbClr val="F5770F"/>
    <a:srgbClr val="37A234"/>
    <a:srgbClr val="4A6EBE"/>
    <a:srgbClr val="4C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22" autoAdjust="0"/>
  </p:normalViewPr>
  <p:slideViewPr>
    <p:cSldViewPr>
      <p:cViewPr varScale="1">
        <p:scale>
          <a:sx n="49" d="100"/>
          <a:sy n="49" d="100"/>
        </p:scale>
        <p:origin x="4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BCDD-8CC2-4E38-BDEB-524D7EC285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61FD-7CA8-48C5-BD11-E1D7A9E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61FD-7CA8-48C5-BD11-E1D7A9ED78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0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1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svg"/><Relationship Id="rId7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3.svg"/><Relationship Id="rId5" Type="http://schemas.openxmlformats.org/officeDocument/2006/relationships/image" Target="../media/image50.png"/><Relationship Id="rId10" Type="http://schemas.openxmlformats.org/officeDocument/2006/relationships/image" Target="../media/image52.png"/><Relationship Id="rId4" Type="http://schemas.openxmlformats.org/officeDocument/2006/relationships/image" Target="../media/image39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26" Type="http://schemas.openxmlformats.org/officeDocument/2006/relationships/image" Target="../media/image270.png"/><Relationship Id="rId3" Type="http://schemas.openxmlformats.org/officeDocument/2006/relationships/image" Target="../media/image38.svg"/><Relationship Id="rId7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9.png"/><Relationship Id="rId9" Type="http://schemas.openxmlformats.org/officeDocument/2006/relationships/image" Target="../media/image53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4.svg"/><Relationship Id="rId7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21.svg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svg"/><Relationship Id="rId7" Type="http://schemas.openxmlformats.org/officeDocument/2006/relationships/image" Target="../media/image3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54.png"/><Relationship Id="rId4" Type="http://schemas.openxmlformats.org/officeDocument/2006/relationships/image" Target="../media/image33.png"/><Relationship Id="rId9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3" Type="http://schemas.openxmlformats.org/officeDocument/2006/relationships/image" Target="../media/image21.svg"/><Relationship Id="rId2" Type="http://schemas.openxmlformats.org/officeDocument/2006/relationships/image" Target="../media/image32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15" Type="http://schemas.openxmlformats.org/officeDocument/2006/relationships/image" Target="../media/image62.png"/><Relationship Id="rId4" Type="http://schemas.openxmlformats.org/officeDocument/2006/relationships/image" Target="../media/image22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3.svg"/><Relationship Id="rId5" Type="http://schemas.openxmlformats.org/officeDocument/2006/relationships/image" Target="../media/image21.svg"/><Relationship Id="rId10" Type="http://schemas.openxmlformats.org/officeDocument/2006/relationships/image" Target="../media/image22.png"/><Relationship Id="rId4" Type="http://schemas.openxmlformats.org/officeDocument/2006/relationships/image" Target="../media/image32.png"/><Relationship Id="rId9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svg"/><Relationship Id="rId7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3.svg"/><Relationship Id="rId4" Type="http://schemas.openxmlformats.org/officeDocument/2006/relationships/image" Target="../media/image39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4.svg"/><Relationship Id="rId7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21.svg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3.svg"/><Relationship Id="rId5" Type="http://schemas.openxmlformats.org/officeDocument/2006/relationships/image" Target="../media/image21.svg"/><Relationship Id="rId10" Type="http://schemas.openxmlformats.org/officeDocument/2006/relationships/image" Target="../media/image22.png"/><Relationship Id="rId4" Type="http://schemas.openxmlformats.org/officeDocument/2006/relationships/image" Target="../media/image32.png"/><Relationship Id="rId9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6.png"/><Relationship Id="rId3" Type="http://schemas.openxmlformats.org/officeDocument/2006/relationships/image" Target="../media/image74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57.png"/><Relationship Id="rId1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36.svg"/><Relationship Id="rId5" Type="http://schemas.openxmlformats.org/officeDocument/2006/relationships/image" Target="../media/image22.png"/><Relationship Id="rId10" Type="http://schemas.openxmlformats.org/officeDocument/2006/relationships/image" Target="../media/image64.png"/><Relationship Id="rId4" Type="http://schemas.openxmlformats.org/officeDocument/2006/relationships/image" Target="../media/image21.svg"/><Relationship Id="rId9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5" Type="http://schemas.openxmlformats.org/officeDocument/2006/relationships/image" Target="../media/image34.svg"/><Relationship Id="rId4" Type="http://schemas.openxmlformats.org/officeDocument/2006/relationships/image" Target="../media/image21.svg"/><Relationship Id="rId1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38.sv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11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3.svg"/><Relationship Id="rId5" Type="http://schemas.openxmlformats.org/officeDocument/2006/relationships/image" Target="../media/image21.svg"/><Relationship Id="rId10" Type="http://schemas.openxmlformats.org/officeDocument/2006/relationships/image" Target="../media/image22.png"/><Relationship Id="rId4" Type="http://schemas.openxmlformats.org/officeDocument/2006/relationships/image" Target="../media/image32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52.pn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sv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90.png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microsoft.com/office/2007/relationships/hdphoto" Target="../media/hdphoto1.wdp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21.svg"/><Relationship Id="rId5" Type="http://schemas.openxmlformats.org/officeDocument/2006/relationships/image" Target="../media/image44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3.svg"/><Relationship Id="rId5" Type="http://schemas.openxmlformats.org/officeDocument/2006/relationships/image" Target="../media/image21.svg"/><Relationship Id="rId10" Type="http://schemas.openxmlformats.org/officeDocument/2006/relationships/image" Target="../media/image22.png"/><Relationship Id="rId4" Type="http://schemas.openxmlformats.org/officeDocument/2006/relationships/image" Target="../media/image32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70336" y="8505156"/>
            <a:ext cx="4540247" cy="70993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2071">
            <a:off x="5315449" y="859672"/>
            <a:ext cx="2112024" cy="1520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06301" y="-190500"/>
            <a:ext cx="12044201" cy="10641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19511">
            <a:off x="15187155" y="7566976"/>
            <a:ext cx="2351173" cy="2586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12033">
            <a:off x="-35064" y="6671421"/>
            <a:ext cx="2127528" cy="30080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33004"/>
          <a:stretch>
            <a:fillRect/>
          </a:stretch>
        </p:blipFill>
        <p:spPr>
          <a:xfrm>
            <a:off x="215608" y="4686300"/>
            <a:ext cx="6155853" cy="5600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79271">
            <a:off x="554475" y="1378064"/>
            <a:ext cx="1663945" cy="24535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35685">
            <a:off x="16269607" y="688712"/>
            <a:ext cx="1502077" cy="19859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28700" y="114888"/>
            <a:ext cx="3744379" cy="408478"/>
          </a:xfrm>
          <a:prstGeom prst="rect">
            <a:avLst/>
          </a:prstGeom>
        </p:spPr>
      </p:pic>
      <p:sp>
        <p:nvSpPr>
          <p:cNvPr id="12" name="Google Shape;7484;p29"/>
          <p:cNvSpPr txBox="1">
            <a:spLocks/>
          </p:cNvSpPr>
          <p:nvPr/>
        </p:nvSpPr>
        <p:spPr>
          <a:xfrm>
            <a:off x="6400800" y="32793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64111" y="9064467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774"/>
            <a:ext cx="1224738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4338" y="458859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 2:</a:t>
            </a:r>
            <a:endParaRPr lang="en-US" sz="45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310148" y="-1355799"/>
            <a:ext cx="8923179" cy="3195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437147" y="3619500"/>
            <a:ext cx="17479131" cy="4191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90600" y="1375708"/>
            <a:ext cx="165899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Cho điểm A nằm ngoài đường thẳng a, quan sát cách vẽ đường thẳng b đi qua A và song song với a ở Hình 8.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8028294"/>
            <a:ext cx="15389631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Em hãy dự đoán xem có tất cả bao nhiêu đường thẳng b đi qua A và song song với đường thẳng a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6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59200" y="8068430"/>
            <a:ext cx="1785591" cy="22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5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434617">
            <a:off x="10178003" y="-880739"/>
            <a:ext cx="9922756" cy="3553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516433" y="1028700"/>
            <a:ext cx="17479131" cy="4191000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38200" y="6353716"/>
            <a:ext cx="2840893" cy="3590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19800" y="6438900"/>
                <a:ext cx="8915400" cy="1938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Chỉ có 1 đường thẳng b đi qua A và song song với đường thẳng a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438900"/>
                <a:ext cx="8915400" cy="193899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6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391400" y="7239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1600200" y="2247900"/>
            <a:ext cx="22051013" cy="13106400"/>
            <a:chOff x="-457200" y="2569028"/>
            <a:chExt cx="19236701" cy="10209762"/>
          </a:xfrm>
        </p:grpSpPr>
        <p:grpSp>
          <p:nvGrpSpPr>
            <p:cNvPr id="19" name="Group 18"/>
            <p:cNvGrpSpPr/>
            <p:nvPr/>
          </p:nvGrpSpPr>
          <p:grpSpPr>
            <a:xfrm>
              <a:off x="-457200" y="2569028"/>
              <a:ext cx="19236701" cy="10209762"/>
              <a:chOff x="-457200" y="2569028"/>
              <a:chExt cx="19236701" cy="10209762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-457200" y="2569028"/>
                <a:ext cx="19236701" cy="4098848"/>
                <a:chOff x="0" y="0"/>
                <a:chExt cx="7497111" cy="1597442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7497111" cy="1597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111" h="1597442">
                      <a:moveTo>
                        <a:pt x="0" y="0"/>
                      </a:moveTo>
                      <a:lnTo>
                        <a:pt x="7497111" y="0"/>
                      </a:lnTo>
                      <a:lnTo>
                        <a:pt x="7497111" y="1597442"/>
                      </a:lnTo>
                      <a:lnTo>
                        <a:pt x="0" y="1597442"/>
                      </a:lnTo>
                      <a:close/>
                    </a:path>
                  </a:pathLst>
                </a:custGeom>
                <a:solidFill>
                  <a:srgbClr val="499478"/>
                </a:solidFill>
              </p:spPr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07277" y="2908300"/>
                <a:ext cx="6095029" cy="9870490"/>
                <a:chOff x="307277" y="2893010"/>
                <a:chExt cx="6095029" cy="9870490"/>
              </a:xfrm>
            </p:grpSpPr>
            <p:pic>
              <p:nvPicPr>
                <p:cNvPr id="7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07277" y="2893010"/>
                  <a:ext cx="6095029" cy="987049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797661">
                  <a:off x="3428262" y="3629945"/>
                  <a:ext cx="1332279" cy="1351713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537746">
                  <a:off x="4744624" y="4561295"/>
                  <a:ext cx="1332279" cy="521146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537746">
                  <a:off x="4444701" y="3826456"/>
                  <a:ext cx="1332279" cy="521146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AutoShape 8"/>
            <p:cNvSpPr/>
            <p:nvPr/>
          </p:nvSpPr>
          <p:spPr>
            <a:xfrm>
              <a:off x="6387065" y="6596441"/>
              <a:ext cx="11900935" cy="0"/>
            </a:xfrm>
            <a:prstGeom prst="line">
              <a:avLst/>
            </a:prstGeom>
            <a:ln w="247650" cap="flat">
              <a:solidFill>
                <a:srgbClr val="C4863B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2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967663" y="-1278200"/>
            <a:ext cx="8923179" cy="3195503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04800" y="301189"/>
            <a:ext cx="1371600" cy="1189610"/>
            <a:chOff x="1028700" y="3663315"/>
            <a:chExt cx="3215601" cy="3215601"/>
          </a:xfrm>
        </p:grpSpPr>
        <p:grpSp>
          <p:nvGrpSpPr>
            <p:cNvPr id="27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20825730" flipH="1">
            <a:off x="11367660" y="8381260"/>
            <a:ext cx="9372600" cy="3811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48380" y="4499908"/>
            <a:ext cx="12363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một điểm nằm ngoài một đường thẳng chỉ có một đường thẳng song song với đường thẳng đó.</a:t>
            </a:r>
            <a:endParaRPr lang="en-US" sz="4000" b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004019"/>
            <a:ext cx="4116806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 đề Euclid: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306800" cy="83058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38" name="Group 37"/>
          <p:cNvGrpSpPr/>
          <p:nvPr/>
        </p:nvGrpSpPr>
        <p:grpSpPr>
          <a:xfrm>
            <a:off x="6362698" y="723900"/>
            <a:ext cx="5562600" cy="1066800"/>
            <a:chOff x="381000" y="190500"/>
            <a:chExt cx="5562600" cy="1066800"/>
          </a:xfrm>
        </p:grpSpPr>
        <p:sp>
          <p:nvSpPr>
            <p:cNvPr id="39" name="Rectangle 3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78</a:t>
              </a: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81200" y="2171700"/>
            <a:ext cx="1432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Cho điểm M nằm ngoài đường thẳng a. Đường thẳng b đi qua điểm M và song song với đường thẳng a là duy nhất. (Hình 9)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686" y="205228"/>
            <a:ext cx="1739828" cy="1619787"/>
            <a:chOff x="1028700" y="3663315"/>
            <a:chExt cx="3215601" cy="3215601"/>
          </a:xfrm>
        </p:grpSpPr>
        <p:grpSp>
          <p:nvGrpSpPr>
            <p:cNvPr id="20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335065" y="170913"/>
            <a:ext cx="1724335" cy="1619787"/>
            <a:chOff x="9639248" y="3663315"/>
            <a:chExt cx="3215601" cy="3215601"/>
          </a:xfrm>
        </p:grpSpPr>
        <p:grpSp>
          <p:nvGrpSpPr>
            <p:cNvPr id="2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2643" y="8545964"/>
            <a:ext cx="1732064" cy="1619787"/>
            <a:chOff x="5250279" y="3663315"/>
            <a:chExt cx="3215601" cy="3215601"/>
          </a:xfrm>
        </p:grpSpPr>
        <p:grpSp>
          <p:nvGrpSpPr>
            <p:cNvPr id="28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06800" y="8476713"/>
            <a:ext cx="1716640" cy="161978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4704" y="4838700"/>
            <a:ext cx="6091096" cy="39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362698" y="419100"/>
            <a:ext cx="5562600" cy="1066800"/>
            <a:chOff x="381000" y="190500"/>
            <a:chExt cx="5562600" cy="1066800"/>
          </a:xfrm>
        </p:grpSpPr>
        <p:sp>
          <p:nvSpPr>
            <p:cNvPr id="39" name="Rectangle 3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4 (SGK – tr</a:t>
              </a:r>
              <a:r>
                <a:rPr lang="en-US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78</a:t>
              </a: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0686" y="205228"/>
            <a:ext cx="1739828" cy="1619787"/>
            <a:chOff x="1028700" y="3663315"/>
            <a:chExt cx="3215601" cy="3215601"/>
          </a:xfrm>
        </p:grpSpPr>
        <p:grpSp>
          <p:nvGrpSpPr>
            <p:cNvPr id="20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447651" y="205227"/>
            <a:ext cx="1732065" cy="161978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3600" y="1680508"/>
                <a:ext cx="13944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hai đường thẳng phân biệt a và b cùng song song với đường thẳng c. Hãy giải thích tại sao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80508"/>
                <a:ext cx="13944600" cy="1938992"/>
              </a:xfrm>
              <a:prstGeom prst="rect">
                <a:avLst/>
              </a:prstGeom>
              <a:blipFill rotWithShape="0">
                <a:blip r:embed="rId13"/>
                <a:stretch>
                  <a:fillRect r="-393" b="-7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30105" y="6496430"/>
            <a:ext cx="5348295" cy="2990470"/>
          </a:xfrm>
          <a:prstGeom prst="rect">
            <a:avLst/>
          </a:prstGeom>
        </p:spPr>
      </p:pic>
      <p:sp>
        <p:nvSpPr>
          <p:cNvPr id="35" name="Oval Callout 34"/>
          <p:cNvSpPr/>
          <p:nvPr/>
        </p:nvSpPr>
        <p:spPr>
          <a:xfrm>
            <a:off x="4982088" y="4000500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4096" y="5082719"/>
                <a:ext cx="10929704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 khác b).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a có điểm chung M với b thì qua điểm M ta vẽ được hai đường thẳng là a và b cùng song song với 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a không có điểm chung với b, suy ra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96" y="5082719"/>
                <a:ext cx="10929704" cy="4708981"/>
              </a:xfrm>
              <a:prstGeom prst="rect">
                <a:avLst/>
              </a:prstGeom>
              <a:blipFill rotWithShape="0">
                <a:blip r:embed="rId15"/>
                <a:stretch>
                  <a:fillRect l="-2008" r="-1952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0400" y="7842584"/>
                <a:ext cx="785182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Điều này trái với tiên đề Euclid.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7842584"/>
                <a:ext cx="7851829" cy="1015663"/>
              </a:xfrm>
              <a:prstGeom prst="rect">
                <a:avLst/>
              </a:prstGeom>
              <a:blipFill rotWithShape="0">
                <a:blip r:embed="rId16"/>
                <a:stretch>
                  <a:fillRect r="-163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7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1925672" y="4533900"/>
            <a:ext cx="14533528" cy="120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Tính chất của hai đường thẳng song song.</a:t>
            </a:r>
          </a:p>
        </p:txBody>
      </p:sp>
      <p:sp>
        <p:nvSpPr>
          <p:cNvPr id="44" name="Oval 43"/>
          <p:cNvSpPr/>
          <p:nvPr/>
        </p:nvSpPr>
        <p:spPr>
          <a:xfrm>
            <a:off x="8482052" y="2699244"/>
            <a:ext cx="1469989" cy="14256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288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849" y="8677275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"/>
            <a:ext cx="1224738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4338" y="5981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 3:</a:t>
            </a:r>
            <a:endParaRPr lang="en-US" sz="45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310148" y="-1355799"/>
            <a:ext cx="8923179" cy="3195503"/>
          </a:xfrm>
          <a:prstGeom prst="rect">
            <a:avLst/>
          </a:prstGeom>
        </p:spPr>
      </p:pic>
      <p:pic>
        <p:nvPicPr>
          <p:cNvPr id="36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35608" y="7543953"/>
            <a:ext cx="1785591" cy="22566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34842" y="653071"/>
            <a:ext cx="2066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7742" y="1562100"/>
            <a:ext cx="153634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- Vẽ hai đường thẳng a và b song song với nhau.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- Vẽ đường thẳng c cắt đường thẳng a và b lần lượt tại A và B.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a) Chọn và đo một cặp góc so le trong, so sánh cặp góc này.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b) Chọn và đo một cặp góc đồng vị, so sánh cặp góc này.</a:t>
            </a:r>
            <a:endParaRPr lang="vi-VN" sz="4000" b="0" i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6324600" y="5753100"/>
            <a:ext cx="518160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65456" y="6477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1828800" y="2324100"/>
            <a:ext cx="25327613" cy="14630400"/>
            <a:chOff x="-457200" y="2569028"/>
            <a:chExt cx="19236701" cy="10209762"/>
          </a:xfrm>
        </p:grpSpPr>
        <p:grpSp>
          <p:nvGrpSpPr>
            <p:cNvPr id="19" name="Group 18"/>
            <p:cNvGrpSpPr/>
            <p:nvPr/>
          </p:nvGrpSpPr>
          <p:grpSpPr>
            <a:xfrm>
              <a:off x="-457200" y="2569028"/>
              <a:ext cx="19236701" cy="10209762"/>
              <a:chOff x="-457200" y="2569028"/>
              <a:chExt cx="19236701" cy="10209762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-457200" y="2569028"/>
                <a:ext cx="19236701" cy="4098848"/>
                <a:chOff x="0" y="0"/>
                <a:chExt cx="7497111" cy="1597442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7497111" cy="1597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111" h="1597442">
                      <a:moveTo>
                        <a:pt x="0" y="0"/>
                      </a:moveTo>
                      <a:lnTo>
                        <a:pt x="7497111" y="0"/>
                      </a:lnTo>
                      <a:lnTo>
                        <a:pt x="7497111" y="1597442"/>
                      </a:lnTo>
                      <a:lnTo>
                        <a:pt x="0" y="1597442"/>
                      </a:lnTo>
                      <a:close/>
                    </a:path>
                  </a:pathLst>
                </a:custGeom>
                <a:solidFill>
                  <a:srgbClr val="499478"/>
                </a:solidFill>
              </p:spPr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07277" y="2908300"/>
                <a:ext cx="6095029" cy="9870490"/>
                <a:chOff x="307277" y="2893010"/>
                <a:chExt cx="6095029" cy="9870490"/>
              </a:xfrm>
            </p:grpSpPr>
            <p:pic>
              <p:nvPicPr>
                <p:cNvPr id="7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07277" y="2893010"/>
                  <a:ext cx="6095029" cy="987049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797661">
                  <a:off x="3428262" y="3629945"/>
                  <a:ext cx="1332279" cy="1351713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537746">
                  <a:off x="4744624" y="4561295"/>
                  <a:ext cx="1332279" cy="521146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537746">
                  <a:off x="4444701" y="3826456"/>
                  <a:ext cx="1332279" cy="521146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AutoShape 8"/>
            <p:cNvSpPr/>
            <p:nvPr/>
          </p:nvSpPr>
          <p:spPr>
            <a:xfrm>
              <a:off x="6387065" y="6596441"/>
              <a:ext cx="11900935" cy="0"/>
            </a:xfrm>
            <a:prstGeom prst="line">
              <a:avLst/>
            </a:prstGeom>
            <a:ln w="247650" cap="flat">
              <a:solidFill>
                <a:srgbClr val="C4863B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2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967663" y="-1278200"/>
            <a:ext cx="8923179" cy="3195503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04800" y="301189"/>
            <a:ext cx="1371600" cy="1189610"/>
            <a:chOff x="1028700" y="3663315"/>
            <a:chExt cx="3215601" cy="3215601"/>
          </a:xfrm>
        </p:grpSpPr>
        <p:grpSp>
          <p:nvGrpSpPr>
            <p:cNvPr id="27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flipH="1">
            <a:off x="11367660" y="8381260"/>
            <a:ext cx="9372600" cy="3811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71674" y="3830686"/>
            <a:ext cx="11277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b="1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Nếu một đường thẳng cắt hai đường thẳng song song thì: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b="1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a) Hai góc so le trong bằng nhau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b="1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b) Hai góc đồng vị bằng nhau.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3474" y="2723018"/>
            <a:ext cx="3429000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chất:</a:t>
            </a:r>
            <a:endParaRPr lang="en-US" sz="4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58118" y="-1300006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999572" y="6502918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81800" y="952500"/>
            <a:ext cx="5562600" cy="1066800"/>
            <a:chOff x="381000" y="190500"/>
            <a:chExt cx="5562600" cy="10668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79</a:t>
              </a: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43800" y="2790544"/>
                <a:ext cx="9753600" cy="6010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hình bên, đường thẳng c cắt hai đường thẳng song song a và b lần lượt tại A và B nên ta có: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( các cặp góc so le trong).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 các cặp góc đồng vị).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790544"/>
                <a:ext cx="9753600" cy="6010556"/>
              </a:xfrm>
              <a:prstGeom prst="rect">
                <a:avLst/>
              </a:prstGeom>
              <a:blipFill rotWithShape="0">
                <a:blip r:embed="rId4"/>
                <a:stretch>
                  <a:fillRect l="-2250" r="-2188" b="-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065865" y="3171544"/>
            <a:ext cx="571613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715000" y="4533900"/>
            <a:ext cx="70104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6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9100"/>
            <a:ext cx="18288000" cy="1437304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4071"/>
          <a:stretch>
            <a:fillRect/>
          </a:stretch>
        </p:blipFill>
        <p:spPr>
          <a:xfrm>
            <a:off x="744113" y="9271911"/>
            <a:ext cx="18288000" cy="547494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76472" y="419100"/>
            <a:ext cx="1480928" cy="1437299"/>
            <a:chOff x="1028700" y="3663315"/>
            <a:chExt cx="3215601" cy="3215601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5685504" y="495300"/>
            <a:ext cx="1688096" cy="1323824"/>
            <a:chOff x="14043699" y="3663315"/>
            <a:chExt cx="3215601" cy="3215601"/>
          </a:xfrm>
        </p:grpSpPr>
        <p:grpSp>
          <p:nvGrpSpPr>
            <p:cNvPr id="10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2" name="Google Shape;7771;p33"/>
          <p:cNvSpPr txBox="1">
            <a:spLocks/>
          </p:cNvSpPr>
          <p:nvPr/>
        </p:nvSpPr>
        <p:spPr>
          <a:xfrm>
            <a:off x="3733800" y="8001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>
                <a:solidFill>
                  <a:srgbClr val="04596F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16936" y="2590834"/>
            <a:ext cx="8991600" cy="3845442"/>
            <a:chOff x="304800" y="2669658"/>
            <a:chExt cx="8991600" cy="3845442"/>
          </a:xfrm>
        </p:grpSpPr>
        <p:sp>
          <p:nvSpPr>
            <p:cNvPr id="8" name="Rectangle 7"/>
            <p:cNvSpPr/>
            <p:nvPr/>
          </p:nvSpPr>
          <p:spPr>
            <a:xfrm>
              <a:off x="304800" y="2669658"/>
              <a:ext cx="8991600" cy="38454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1713" y="2717192"/>
              <a:ext cx="8476087" cy="3686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vi-VN" sz="400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“Hai đường thẳng a và b không có điểm nào chung thì được gọi là hai đường thẳng song song và được kí hiệu a // b hoặc b //a”</a:t>
              </a:r>
              <a:endParaRPr lang="en-US" sz="40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11880940" y="2528303"/>
            <a:ext cx="5943647" cy="49773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7005578"/>
            <a:ext cx="114416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400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Có dấu hiệu gì về số đo của các góc đỉnh A và các góc đỉnh B trong hình bên để nhận biết hai đường thẳng a và b song song hay không?</a:t>
            </a:r>
            <a:endParaRPr lang="en-US" sz="400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4020800" y="7962641"/>
            <a:ext cx="2057400" cy="2543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140669" y="1104900"/>
                <a:ext cx="1576808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Trong Hình 15, cho biết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Tìm số đo các góc đỉnh A và B.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69" y="1104900"/>
                <a:ext cx="15768086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353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331618" y="2667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(SGK – tr.80)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447800" y="10128404"/>
            <a:ext cx="20955000" cy="9934286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680731" y="214568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84046" y="190500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11348890" y="2665209"/>
            <a:ext cx="6307848" cy="443820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4646208" y="2309812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3090" y="3314700"/>
                <a:ext cx="10532110" cy="4859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đối đỉnh)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0">
                    <a:effectLst/>
                    <a:ea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180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kề bù)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=148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=148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so le trong)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" y="3314700"/>
                <a:ext cx="10532110" cy="4859985"/>
              </a:xfrm>
              <a:prstGeom prst="rect">
                <a:avLst/>
              </a:prstGeom>
              <a:blipFill rotWithShape="0">
                <a:blip r:embed="rId13"/>
                <a:stretch>
                  <a:fillRect l="-2025" r="-1273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7378" y="8115300"/>
                <a:ext cx="17909222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=148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baseline="30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góc so le trong)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đối đỉnh)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baseline="30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góc đối đỉnh)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78" y="8115300"/>
                <a:ext cx="17909222" cy="1993366"/>
              </a:xfrm>
              <a:prstGeom prst="rect">
                <a:avLst/>
              </a:prstGeom>
              <a:blipFill rotWithShape="0">
                <a:blip r:embed="rId14"/>
                <a:stretch>
                  <a:fillRect b="-6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6674893" y="8856916"/>
            <a:ext cx="1308307" cy="1160515"/>
            <a:chOff x="14043699" y="3663315"/>
            <a:chExt cx="3215601" cy="3215601"/>
          </a:xfrm>
        </p:grpSpPr>
        <p:grpSp>
          <p:nvGrpSpPr>
            <p:cNvPr id="29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0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8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84851" y="10172700"/>
            <a:ext cx="20955000" cy="1371600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926685" y="49231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0360" y="38904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6553200" y="3429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(SGK – tr.80)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9566" y="1263196"/>
            <a:ext cx="16972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Vẽ một đường thẳng cắt hai đường thẳng sao cho trong các góc tạo thành có một cặp góc so le trong bằng nhau. Đặt tên cho các góc đó.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a) Vì sao cặp góc so le trong còn lại cũng bằng nhau?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b) Vì sao các cặp góc đồng vị cũng bằng nhau?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18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757498" y="5143500"/>
            <a:ext cx="6967902" cy="4733262"/>
          </a:xfrm>
          <a:prstGeom prst="rect">
            <a:avLst/>
          </a:prstGeom>
          <a:ln/>
        </p:spPr>
      </p:pic>
      <p:grpSp>
        <p:nvGrpSpPr>
          <p:cNvPr id="34" name="Group 33"/>
          <p:cNvGrpSpPr/>
          <p:nvPr/>
        </p:nvGrpSpPr>
        <p:grpSpPr>
          <a:xfrm>
            <a:off x="16926685" y="8853502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28600" y="8877301"/>
            <a:ext cx="1267374" cy="1108734"/>
            <a:chOff x="5250279" y="3663315"/>
            <a:chExt cx="3215601" cy="3215601"/>
          </a:xfrm>
        </p:grpSpPr>
        <p:grpSp>
          <p:nvGrpSpPr>
            <p:cNvPr id="39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41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0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0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84851" y="10172700"/>
            <a:ext cx="20955000" cy="1371600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611600" y="8724900"/>
            <a:ext cx="1454869" cy="1305550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39493" y="96785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pic>
        <p:nvPicPr>
          <p:cNvPr id="32" name="image18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2039600" y="2209800"/>
            <a:ext cx="5796790" cy="4114800"/>
          </a:xfrm>
          <a:prstGeom prst="rect">
            <a:avLst/>
          </a:prstGeom>
          <a:ln/>
        </p:spPr>
      </p:pic>
      <p:sp>
        <p:nvSpPr>
          <p:cNvPr id="16" name="Oval Callout 15"/>
          <p:cNvSpPr/>
          <p:nvPr/>
        </p:nvSpPr>
        <p:spPr>
          <a:xfrm>
            <a:off x="8382000" y="375410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1638300"/>
                <a:ext cx="10744200" cy="840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đường thẳng c cắt hai đường thẳng a và b tạo thành một cặp góc so le trong (Giả sử 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 A</a:t>
                </a:r>
                <a:r>
                  <a:rPr lang="en-US" sz="4000" baseline="-25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B</a:t>
                </a:r>
                <a:r>
                  <a:rPr lang="en-US" sz="4000" baseline="-25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400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 nhau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ea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 Dấu hiệu nhận biết 2 đường thẳng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song song)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theo tính chất của hai đường thẳng song song:</a:t>
                </a:r>
                <a:endPara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a) Các góc so le trong bằng nhau</a:t>
                </a:r>
                <a:endPara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b) Các góc đồng vị bằng nhau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38300"/>
                <a:ext cx="10744200" cy="8402300"/>
              </a:xfrm>
              <a:prstGeom prst="rect">
                <a:avLst/>
              </a:prstGeom>
              <a:blipFill rotWithShape="0">
                <a:blip r:embed="rId13"/>
                <a:stretch>
                  <a:fillRect l="-1816" r="-1986" b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6708174" y="237906"/>
            <a:ext cx="1261719" cy="1171229"/>
            <a:chOff x="9639248" y="3663315"/>
            <a:chExt cx="3215601" cy="3215601"/>
          </a:xfrm>
        </p:grpSpPr>
        <p:grpSp>
          <p:nvGrpSpPr>
            <p:cNvPr id="2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3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33500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38" name="Google Shape;7771;p33"/>
          <p:cNvSpPr txBox="1">
            <a:spLocks/>
          </p:cNvSpPr>
          <p:nvPr/>
        </p:nvSpPr>
        <p:spPr>
          <a:xfrm>
            <a:off x="4007997" y="1745781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>
                <a:solidFill>
                  <a:srgbClr val="04596F"/>
                </a:solidFill>
                <a:latin typeface="Arial" panose="020B0604020202020204" pitchFamily="34" charset="0"/>
              </a:rPr>
              <a:t>HƯỚNG DẪN VỀ NHÀ</a:t>
            </a:r>
            <a:endParaRPr lang="vi-VN" sz="6000" b="1" kern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9443395" y="5696374"/>
            <a:ext cx="9987606" cy="4574583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-914399" y="5680332"/>
            <a:ext cx="10357794" cy="4574583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28600" y="4838700"/>
            <a:ext cx="5562600" cy="3657600"/>
            <a:chOff x="609600" y="3867574"/>
            <a:chExt cx="5562600" cy="3657600"/>
          </a:xfrm>
        </p:grpSpPr>
        <p:grpSp>
          <p:nvGrpSpPr>
            <p:cNvPr id="41" name="Group 4"/>
            <p:cNvGrpSpPr/>
            <p:nvPr/>
          </p:nvGrpSpPr>
          <p:grpSpPr>
            <a:xfrm>
              <a:off x="609600" y="3867574"/>
              <a:ext cx="5562600" cy="3657600"/>
              <a:chOff x="0" y="0"/>
              <a:chExt cx="1669403" cy="2066396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3" name="Rectangle 42"/>
            <p:cNvSpPr/>
            <p:nvPr/>
          </p:nvSpPr>
          <p:spPr>
            <a:xfrm>
              <a:off x="785317" y="4649932"/>
              <a:ext cx="5200127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72200" y="4816279"/>
            <a:ext cx="5562600" cy="3657600"/>
            <a:chOff x="6699571" y="3867574"/>
            <a:chExt cx="5562600" cy="3657600"/>
          </a:xfrm>
        </p:grpSpPr>
        <p:grpSp>
          <p:nvGrpSpPr>
            <p:cNvPr id="44" name="Group 4"/>
            <p:cNvGrpSpPr/>
            <p:nvPr/>
          </p:nvGrpSpPr>
          <p:grpSpPr>
            <a:xfrm>
              <a:off x="6699571" y="3867574"/>
              <a:ext cx="5562600" cy="3657600"/>
              <a:chOff x="0" y="0"/>
              <a:chExt cx="1669403" cy="2066396"/>
            </a:xfrm>
          </p:grpSpPr>
          <p:sp>
            <p:nvSpPr>
              <p:cNvPr id="45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8" name="Rectangle 47"/>
            <p:cNvSpPr/>
            <p:nvPr/>
          </p:nvSpPr>
          <p:spPr>
            <a:xfrm>
              <a:off x="7079701" y="4649933"/>
              <a:ext cx="472738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09841" y="4838700"/>
            <a:ext cx="5949561" cy="3657600"/>
            <a:chOff x="12451103" y="3527258"/>
            <a:chExt cx="5949561" cy="3657600"/>
          </a:xfrm>
        </p:grpSpPr>
        <p:grpSp>
          <p:nvGrpSpPr>
            <p:cNvPr id="46" name="Group 4"/>
            <p:cNvGrpSpPr/>
            <p:nvPr/>
          </p:nvGrpSpPr>
          <p:grpSpPr>
            <a:xfrm>
              <a:off x="12451103" y="3527258"/>
              <a:ext cx="5949561" cy="3657600"/>
              <a:chOff x="768" y="0"/>
              <a:chExt cx="1700843" cy="2066396"/>
            </a:xfrm>
          </p:grpSpPr>
          <p:sp>
            <p:nvSpPr>
              <p:cNvPr id="47" name="Freeform 5"/>
              <p:cNvSpPr/>
              <p:nvPr/>
            </p:nvSpPr>
            <p:spPr>
              <a:xfrm>
                <a:off x="768" y="0"/>
                <a:ext cx="170084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9" name="Rectangle 48"/>
            <p:cNvSpPr/>
            <p:nvPr/>
          </p:nvSpPr>
          <p:spPr>
            <a:xfrm>
              <a:off x="12487001" y="3673750"/>
              <a:ext cx="5837461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4 – </a:t>
              </a:r>
              <a:r>
                <a:rPr lang="en-US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Định lí và </a:t>
              </a: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chứng minh một định lí</a:t>
              </a:r>
              <a:endParaRPr lang="pt-BR" sz="4000" b="1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5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1" y="-54941"/>
            <a:ext cx="1905000" cy="1966451"/>
          </a:xfrm>
          <a:prstGeom prst="rect">
            <a:avLst/>
          </a:prstGeom>
        </p:spPr>
      </p:pic>
      <p:pic>
        <p:nvPicPr>
          <p:cNvPr id="54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97693" y="7957597"/>
            <a:ext cx="2183606" cy="22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6975"/>
          <a:stretch>
            <a:fillRect/>
          </a:stretch>
        </p:blipFill>
        <p:spPr>
          <a:xfrm>
            <a:off x="0" y="7881750"/>
            <a:ext cx="18288000" cy="2381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6975"/>
          <a:stretch>
            <a:fillRect/>
          </a:stretch>
        </p:blipFill>
        <p:spPr>
          <a:xfrm>
            <a:off x="0" y="0"/>
            <a:ext cx="18288000" cy="2381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7700" y="1706462"/>
            <a:ext cx="12001500" cy="68740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3004"/>
          <a:stretch>
            <a:fillRect/>
          </a:stretch>
        </p:blipFill>
        <p:spPr>
          <a:xfrm flipH="1">
            <a:off x="11803153" y="4363454"/>
            <a:ext cx="6408647" cy="5925552"/>
          </a:xfrm>
          <a:prstGeom prst="rect">
            <a:avLst/>
          </a:prstGeom>
        </p:spPr>
      </p:pic>
      <p:sp>
        <p:nvSpPr>
          <p:cNvPr id="10" name="Google Shape;7484;p29"/>
          <p:cNvSpPr txBox="1">
            <a:spLocks/>
          </p:cNvSpPr>
          <p:nvPr/>
        </p:nvSpPr>
        <p:spPr>
          <a:xfrm>
            <a:off x="1143000" y="3235078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0" y="5712417"/>
            <a:ext cx="8948623" cy="45745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867400" y="-266700"/>
            <a:ext cx="11963400" cy="11353800"/>
            <a:chOff x="0" y="0"/>
            <a:chExt cx="1669403" cy="20663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3620461"/>
            <a:ext cx="5283501" cy="748949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6324600" y="5735277"/>
            <a:ext cx="11939087" cy="45745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46879" y="5082213"/>
            <a:ext cx="11455321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700" b="1" kern="0">
                <a:solidFill>
                  <a:srgbClr val="4A6EB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6700" b="1" kern="0">
                <a:solidFill>
                  <a:srgbClr val="4A6EB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6700" b="1" kern="0">
                <a:solidFill>
                  <a:srgbClr val="4A6EB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6700" b="1" kern="0">
                <a:solidFill>
                  <a:srgbClr val="4A6EB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ĐƯỜNG THẲNG SONG SONG </a:t>
            </a:r>
            <a:endParaRPr kumimoji="0" lang="en-US" sz="6700" b="1" i="0" u="none" strike="noStrike" kern="0" cap="none" spc="0" normalizeH="0" baseline="0" noProof="0">
              <a:ln>
                <a:noFill/>
              </a:ln>
              <a:solidFill>
                <a:srgbClr val="4A6EB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190500"/>
            <a:ext cx="11070407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6500" b="1" kern="0">
                <a:latin typeface="Arial" panose="020B0604020202020204" pitchFamily="34" charset="0"/>
                <a:cs typeface="Arial" panose="020B0604020202020204" pitchFamily="34" charset="0"/>
              </a:rPr>
              <a:t>CHƯƠNG 4: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n-NO" sz="6500" b="1" kern="0">
                <a:latin typeface="Arial" panose="020B0604020202020204" pitchFamily="34" charset="0"/>
                <a:cs typeface="Arial" panose="020B0604020202020204" pitchFamily="34" charset="0"/>
              </a:rPr>
              <a:t>GÓC VÀ ĐƯỜNG THẲNG SONG SONG</a:t>
            </a:r>
            <a:endParaRPr lang="en-US" sz="6500" b="1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4572000" y="4188410"/>
            <a:ext cx="9448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 hai đường thẳng song song.</a:t>
            </a:r>
          </a:p>
        </p:txBody>
      </p:sp>
      <p:sp>
        <p:nvSpPr>
          <p:cNvPr id="39" name="Oval 38"/>
          <p:cNvSpPr/>
          <p:nvPr/>
        </p:nvSpPr>
        <p:spPr>
          <a:xfrm>
            <a:off x="8482052" y="2673298"/>
            <a:ext cx="1469989" cy="14256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798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6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493946"/>
            <a:ext cx="10473715" cy="3750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6378" y="406990"/>
            <a:ext cx="11264622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b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góc so le trong và hai góc đồng vị</a:t>
            </a:r>
            <a:endParaRPr lang="en-US" sz="450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317170" y="2171700"/>
            <a:ext cx="5285030" cy="5906920"/>
            <a:chOff x="7391400" y="2805439"/>
            <a:chExt cx="5285030" cy="5906920"/>
          </a:xfrm>
        </p:grpSpPr>
        <p:sp>
          <p:nvSpPr>
            <p:cNvPr id="33" name="Rectangle 32"/>
            <p:cNvSpPr/>
            <p:nvPr/>
          </p:nvSpPr>
          <p:spPr>
            <a:xfrm>
              <a:off x="7391400" y="2805439"/>
              <a:ext cx="5257800" cy="590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642" y="2827822"/>
              <a:ext cx="5238788" cy="582087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46378" y="1714500"/>
            <a:ext cx="1079647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1, đường thẳng c cắt hai    đường thẳng a và b lần lượt tại A và B.            </a:t>
            </a:r>
            <a:endParaRPr lang="en-US" sz="4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6377" y="3763987"/>
                <a:ext cx="10796479" cy="3815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mỗi cặp góc gồm một góc đỉnh A và một góc đỉnh B, ta có:</a:t>
                </a:r>
              </a:p>
              <a:p>
                <a:pPr marL="742950" lvl="0" indent="-742950" algn="just">
                  <a:lnSpc>
                    <a:spcPct val="150000"/>
                  </a:lnSpc>
                  <a:buFontTx/>
                  <a:buAutoNum type="alphaLcParenR"/>
                </a:pPr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(tương tự: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gọi </a:t>
                </a:r>
                <a:r>
                  <a:rPr lang="en-US" sz="4000" b="1" i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so le trong.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77" y="3763987"/>
                <a:ext cx="10796479" cy="3815853"/>
              </a:xfrm>
              <a:prstGeom prst="rect">
                <a:avLst/>
              </a:prstGeom>
              <a:blipFill rotWithShape="0">
                <a:blip r:embed="rId11"/>
                <a:stretch>
                  <a:fillRect l="-2033" r="-1976" b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6376" y="7734300"/>
                <a:ext cx="1079648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ự: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à </m:t>
                    </m:r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gọi </a:t>
                </a:r>
                <a:r>
                  <a:rPr lang="en-US" sz="4000" b="1" i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đồng vị.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76" y="7734300"/>
                <a:ext cx="10796480" cy="1877309"/>
              </a:xfrm>
              <a:prstGeom prst="rect">
                <a:avLst/>
              </a:prstGeom>
              <a:blipFill rotWithShape="0">
                <a:blip r:embed="rId12"/>
                <a:stretch>
                  <a:fillRect l="-203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3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5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493946"/>
            <a:ext cx="10473715" cy="3750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6378" y="406990"/>
            <a:ext cx="11264622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b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góc so le trong và hai góc đồng vị</a:t>
            </a:r>
            <a:endParaRPr lang="en-US" sz="450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3496" y="6002817"/>
            <a:ext cx="9984740" cy="3941283"/>
            <a:chOff x="7264107" y="4775020"/>
            <a:chExt cx="9984740" cy="394128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33603">
              <a:off x="7264107" y="7050546"/>
              <a:ext cx="1462557" cy="1462557"/>
            </a:xfrm>
            <a:prstGeom prst="rect">
              <a:avLst/>
            </a:prstGeom>
          </p:spPr>
        </p:pic>
        <p:sp>
          <p:nvSpPr>
            <p:cNvPr id="26" name="Cloud Callout 25"/>
            <p:cNvSpPr/>
            <p:nvPr/>
          </p:nvSpPr>
          <p:spPr>
            <a:xfrm>
              <a:off x="9702272" y="4775020"/>
              <a:ext cx="7546575" cy="3941283"/>
            </a:xfrm>
            <a:prstGeom prst="cloudCallout">
              <a:avLst>
                <a:gd name="adj1" fmla="val -59475"/>
                <a:gd name="adj2" fmla="val 2685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311872" y="5341698"/>
              <a:ext cx="65532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4000">
                  <a:solidFill>
                    <a:prstClr val="black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Em hãy chỉ ra các cặp góc so le trong và các cặp góc đồng vị trong hình </a:t>
              </a: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2?</a:t>
              </a:r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125200" y="1943100"/>
            <a:ext cx="6324365" cy="5791200"/>
            <a:chOff x="10592035" y="2405453"/>
            <a:chExt cx="6324365" cy="5791200"/>
          </a:xfrm>
        </p:grpSpPr>
        <p:sp>
          <p:nvSpPr>
            <p:cNvPr id="8" name="Rectangle 7"/>
            <p:cNvSpPr/>
            <p:nvPr/>
          </p:nvSpPr>
          <p:spPr>
            <a:xfrm>
              <a:off x="10592035" y="2405453"/>
              <a:ext cx="6324365" cy="579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235" y="2476500"/>
              <a:ext cx="6171965" cy="552231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0537" y="1714500"/>
                <a:ext cx="9510658" cy="3882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cặp góc so le trong là: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cặp góc đồng vị là: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37" y="1714500"/>
                <a:ext cx="9510658" cy="3882345"/>
              </a:xfrm>
              <a:prstGeom prst="rect">
                <a:avLst/>
              </a:prstGeom>
              <a:blipFill rotWithShape="0">
                <a:blip r:embed="rId11"/>
                <a:stretch>
                  <a:fillRect l="-2051" b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9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-723881" y="8127636"/>
            <a:ext cx="12534881" cy="45275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91400" y="7239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600200" y="2247900"/>
            <a:ext cx="22051013" cy="13106400"/>
            <a:chOff x="-1600200" y="2247900"/>
            <a:chExt cx="22051013" cy="13106400"/>
          </a:xfrm>
        </p:grpSpPr>
        <p:grpSp>
          <p:nvGrpSpPr>
            <p:cNvPr id="20" name="Group 19"/>
            <p:cNvGrpSpPr/>
            <p:nvPr/>
          </p:nvGrpSpPr>
          <p:grpSpPr>
            <a:xfrm>
              <a:off x="-1600200" y="2247900"/>
              <a:ext cx="22051013" cy="13106400"/>
              <a:chOff x="-457200" y="2569028"/>
              <a:chExt cx="19236701" cy="1020976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-457200" y="2569028"/>
                <a:ext cx="19236701" cy="10209762"/>
                <a:chOff x="-457200" y="2569028"/>
                <a:chExt cx="19236701" cy="10209762"/>
              </a:xfrm>
            </p:grpSpPr>
            <p:grpSp>
              <p:nvGrpSpPr>
                <p:cNvPr id="2" name="Group 2"/>
                <p:cNvGrpSpPr/>
                <p:nvPr/>
              </p:nvGrpSpPr>
              <p:grpSpPr>
                <a:xfrm>
                  <a:off x="-457200" y="2569028"/>
                  <a:ext cx="19236701" cy="4098848"/>
                  <a:chOff x="0" y="0"/>
                  <a:chExt cx="7497111" cy="1597442"/>
                </a:xfrm>
              </p:grpSpPr>
              <p:sp>
                <p:nvSpPr>
                  <p:cNvPr id="3" name="Freeform 3"/>
                  <p:cNvSpPr/>
                  <p:nvPr/>
                </p:nvSpPr>
                <p:spPr>
                  <a:xfrm>
                    <a:off x="0" y="0"/>
                    <a:ext cx="7497111" cy="1597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97111" h="1597442">
                        <a:moveTo>
                          <a:pt x="0" y="0"/>
                        </a:moveTo>
                        <a:lnTo>
                          <a:pt x="7497111" y="0"/>
                        </a:lnTo>
                        <a:lnTo>
                          <a:pt x="7497111" y="1597442"/>
                        </a:lnTo>
                        <a:lnTo>
                          <a:pt x="0" y="1597442"/>
                        </a:lnTo>
                        <a:close/>
                      </a:path>
                    </a:pathLst>
                  </a:custGeom>
                  <a:solidFill>
                    <a:srgbClr val="499478"/>
                  </a:solidFill>
                </p:spPr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307277" y="2908300"/>
                  <a:ext cx="6095029" cy="9870490"/>
                  <a:chOff x="307277" y="2893010"/>
                  <a:chExt cx="6095029" cy="9870490"/>
                </a:xfrm>
              </p:grpSpPr>
              <p:pic>
                <p:nvPicPr>
                  <p:cNvPr id="7" name="Picture 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307277" y="2893010"/>
                    <a:ext cx="6095029" cy="9870490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1797661">
                    <a:off x="3428262" y="3629945"/>
                    <a:ext cx="1332279" cy="1351713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1537746">
                    <a:off x="4744624" y="4561295"/>
                    <a:ext cx="1332279" cy="521146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1537746">
                    <a:off x="4444701" y="3826456"/>
                    <a:ext cx="1332279" cy="521146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" name="AutoShape 8"/>
              <p:cNvSpPr/>
              <p:nvPr/>
            </p:nvSpPr>
            <p:spPr>
              <a:xfrm>
                <a:off x="6387065" y="6596441"/>
                <a:ext cx="11900935" cy="0"/>
              </a:xfrm>
              <a:prstGeom prst="line">
                <a:avLst/>
              </a:prstGeom>
              <a:ln w="247650" cap="flat">
                <a:solidFill>
                  <a:srgbClr val="C4863B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8" name="Rectangle 17"/>
            <p:cNvSpPr/>
            <p:nvPr/>
          </p:nvSpPr>
          <p:spPr>
            <a:xfrm>
              <a:off x="4419600" y="2995917"/>
              <a:ext cx="13270253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000" b="1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Nếu đường thẳng c cắt hai đường thẳng a, b và trong các góc tạo thành có một cặp góc so le trong bằng nhau (hoặc một cặp góc đồng vị bằng nhau) thì a và b song song với nhau.</a:t>
              </a:r>
              <a:endParaRPr lang="en-US" sz="4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967663" y="-1278200"/>
            <a:ext cx="8923179" cy="3195503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04800" y="301189"/>
            <a:ext cx="1371600" cy="1189610"/>
            <a:chOff x="1028700" y="3663315"/>
            <a:chExt cx="3215601" cy="3215601"/>
          </a:xfrm>
        </p:grpSpPr>
        <p:grpSp>
          <p:nvGrpSpPr>
            <p:cNvPr id="27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flipH="1">
            <a:off x="8915400" y="8191500"/>
            <a:ext cx="11133525" cy="45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8485" y="-1073148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782800" y="6134100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92215" y="419100"/>
            <a:ext cx="5562600" cy="1066800"/>
            <a:chOff x="381000" y="190500"/>
            <a:chExt cx="5562600" cy="10668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77</a:t>
              </a: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7209" y="6210300"/>
            <a:ext cx="15955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hình 4a, hai đường thẳng m và n song song vì chúng tạo với đường thẳng d hai góc đồng vị bằng nhau.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hình 4b, hai đường thẳng c và d song song vì chúng tạo với đường thẳng h hai góc so le trong bằng nhau.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78834" y="1980868"/>
            <a:ext cx="10210800" cy="3848432"/>
            <a:chOff x="3200400" y="5067300"/>
            <a:chExt cx="10591800" cy="4879155"/>
          </a:xfrm>
        </p:grpSpPr>
        <p:sp>
          <p:nvSpPr>
            <p:cNvPr id="7" name="Rectangle 6"/>
            <p:cNvSpPr/>
            <p:nvPr/>
          </p:nvSpPr>
          <p:spPr>
            <a:xfrm>
              <a:off x="3200400" y="5067300"/>
              <a:ext cx="10591800" cy="4879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680" y="5372100"/>
              <a:ext cx="9683850" cy="4381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3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1828800" y="4577915"/>
            <a:ext cx="1453352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Tiên đề Euclid về đường thẳng song song</a:t>
            </a:r>
          </a:p>
        </p:txBody>
      </p:sp>
      <p:sp>
        <p:nvSpPr>
          <p:cNvPr id="44" name="Oval 43"/>
          <p:cNvSpPr/>
          <p:nvPr/>
        </p:nvSpPr>
        <p:spPr>
          <a:xfrm>
            <a:off x="8482052" y="2699244"/>
            <a:ext cx="1469989" cy="14256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401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1168</Words>
  <PresentationFormat>Custom</PresentationFormat>
  <Paragraphs>94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Kavoon</vt:lpstr>
      <vt:lpstr>Cambria Math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2022-10-19T06:13:07Z</dcterms:modified>
  <dc:identifier>DAFNsfnz78Y</dc:identifier>
</cp:coreProperties>
</file>