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7" r:id="rId4"/>
    <p:sldId id="262" r:id="rId5"/>
    <p:sldId id="257" r:id="rId6"/>
    <p:sldId id="273" r:id="rId7"/>
    <p:sldId id="258" r:id="rId8"/>
    <p:sldId id="25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36C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2913"/>
            <a:ext cx="9144000" cy="2387600"/>
          </a:xfrm>
        </p:spPr>
        <p:txBody>
          <a:bodyPr>
            <a:noAutofit/>
          </a:bodyPr>
          <a:lstStyle/>
          <a:p>
            <a:r>
              <a:rPr lang="en-US" sz="4000" b="1" dirty="0">
                <a:solidFill>
                  <a:srgbClr val="FF0000"/>
                </a:solidFill>
                <a:latin typeface="Times New Roman" panose="02020603050405020304" charset="0"/>
                <a:cs typeface="Times New Roman" panose="02020603050405020304" charset="0"/>
              </a:rPr>
              <a:t>BÀI 5: BĂN KHOĂN TÌM LẼ SỐNG</a:t>
            </a:r>
            <a:br>
              <a:rPr lang="en-US" sz="4000" b="1" dirty="0">
                <a:solidFill>
                  <a:srgbClr val="FF0000"/>
                </a:solidFill>
                <a:latin typeface="Times New Roman" panose="02020603050405020304" charset="0"/>
                <a:cs typeface="Times New Roman" panose="02020603050405020304" charset="0"/>
              </a:rPr>
            </a:br>
            <a:r>
              <a:rPr lang="en-US" sz="4000" b="1" i="1" dirty="0">
                <a:solidFill>
                  <a:srgbClr val="0070C0"/>
                </a:solidFill>
                <a:latin typeface="Times New Roman" panose="02020603050405020304" charset="0"/>
                <a:cs typeface="Times New Roman" panose="02020603050405020304" charset="0"/>
              </a:rPr>
              <a:t>(BI KỊCH)</a:t>
            </a:r>
            <a:br>
              <a:rPr lang="en-US" sz="4000" b="1" dirty="0">
                <a:solidFill>
                  <a:srgbClr val="FF0000"/>
                </a:solidFill>
                <a:latin typeface="Times New Roman" panose="02020603050405020304" charset="0"/>
                <a:cs typeface="Times New Roman" panose="02020603050405020304" charset="0"/>
              </a:rPr>
            </a:br>
            <a:endParaRPr lang="en-US" sz="4000" b="1" dirty="0">
              <a:solidFill>
                <a:srgbClr val="FF0000"/>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a:xfrm>
            <a:off x="1524000" y="3754438"/>
            <a:ext cx="9144000" cy="1655762"/>
          </a:xfrm>
        </p:spPr>
        <p:txBody>
          <a:bodyPr/>
          <a:lstStyle/>
          <a:p>
            <a:r>
              <a:rPr lang="en-US" sz="4800" b="1" dirty="0">
                <a:solidFill>
                  <a:srgbClr val="FF0000"/>
                </a:solidFill>
                <a:latin typeface="Times New Roman" panose="02020603050405020304" charset="0"/>
                <a:cs typeface="Times New Roman" panose="02020603050405020304" charset="0"/>
                <a:sym typeface="+mn-ea"/>
              </a:rPr>
              <a:t>TRI THỨC NGỮ VĂN</a:t>
            </a:r>
            <a:endParaRPr lang="en-US" sz="4800" b="1" dirty="0">
              <a:solidFill>
                <a:srgbClr val="FF0000"/>
              </a:solidFill>
              <a:latin typeface="Times New Roman" panose="02020603050405020304" charset="0"/>
              <a:cs typeface="Times New Roman" panose="02020603050405020304" charset="0"/>
            </a:endParaRPr>
          </a:p>
          <a:p>
            <a:endParaRPr lang="en-US" sz="4800" b="1" dirty="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838200" y="365125"/>
            <a:ext cx="10515600" cy="1085215"/>
          </a:xfrm>
        </p:spPr>
        <p:txBody>
          <a:bodyPr/>
          <a:p>
            <a:pPr algn="ctr"/>
            <a:r>
              <a:rPr lang="en-US" b="1">
                <a:solidFill>
                  <a:srgbClr val="FF0000"/>
                </a:solidFill>
                <a:latin typeface="Times New Roman" panose="02020603050405020304" charset="0"/>
                <a:cs typeface="Times New Roman" panose="02020603050405020304" charset="0"/>
              </a:rPr>
              <a:t>MỤC TIÊU </a:t>
            </a:r>
            <a:endParaRPr lang="en-US" b="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838200" y="1450340"/>
            <a:ext cx="10515600" cy="4726940"/>
          </a:xfrm>
        </p:spPr>
        <p:txBody>
          <a:bodyPr>
            <a:noAutofit/>
          </a:bodyPr>
          <a:p>
            <a:pPr marL="0" indent="0">
              <a:buNone/>
            </a:pPr>
            <a:r>
              <a:rPr lang="en-US" sz="3200" i="1">
                <a:latin typeface="Times New Roman" panose="02020603050405020304" charset="0"/>
                <a:cs typeface="Times New Roman" panose="02020603050405020304" charset="0"/>
              </a:rPr>
              <a:t>- Nhận biết và phân tích được một số yếu tố của bi kịch như: xung đột, hành động, lời thoại, nhân vật, cốt truyện, hiệu ứng thanh lọc.</a:t>
            </a:r>
            <a:endParaRPr lang="en-US" sz="3200" i="1">
              <a:latin typeface="Times New Roman" panose="02020603050405020304" charset="0"/>
              <a:cs typeface="Times New Roman" panose="02020603050405020304" charset="0"/>
            </a:endParaRPr>
          </a:p>
          <a:p>
            <a:pPr marL="0" indent="0">
              <a:buNone/>
            </a:pPr>
            <a:r>
              <a:rPr lang="en-US" sz="3200" i="1">
                <a:latin typeface="Times New Roman" panose="02020603050405020304" charset="0"/>
                <a:cs typeface="Times New Roman" panose="02020603050405020304" charset="0"/>
              </a:rPr>
              <a:t>- Phân tích được các chi tiết tiêu biểu, đề tài, câu chuyện, sự kiện, nhân vật và mối quan hệ của chúng trong tính chỉnh thể của tác phẩm; nhận xét được những chi tiết quan trọng trong việc thể hiện nội dung văn bản kịch.</a:t>
            </a:r>
            <a:endParaRPr lang="en-US" sz="3200" i="1">
              <a:latin typeface="Times New Roman" panose="02020603050405020304" charset="0"/>
              <a:cs typeface="Times New Roman" panose="02020603050405020304" charset="0"/>
            </a:endParaRPr>
          </a:p>
          <a:p>
            <a:pPr marL="0" indent="0">
              <a:buNone/>
            </a:pPr>
            <a:r>
              <a:rPr lang="en-US" sz="3200" i="1">
                <a:latin typeface="Times New Roman" panose="02020603050405020304" charset="0"/>
                <a:cs typeface="Times New Roman" panose="02020603050405020304" charset="0"/>
              </a:rPr>
              <a:t>- Phân tích và đánh giá được chủ đề, tư tưởng, thông điệp mà tác giả muốn gửi đến người đọc thông qua hình thức nghệ thuật của tác phẩm; phân biệt chủ đề chính, chủ đề phụ trong một văn bản có nhiều chủ đề.</a:t>
            </a:r>
            <a:endParaRPr lang="en-US" sz="3200" i="1">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
        <p:nvSpPr>
          <p:cNvPr id="4" name="Title 1"/>
          <p:cNvSpPr>
            <a:spLocks noGrp="1"/>
          </p:cNvSpPr>
          <p:nvPr/>
        </p:nvSpPr>
        <p:spPr>
          <a:xfrm>
            <a:off x="1451610" y="2388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8000" b="1" baseline="30000">
                <a:solidFill>
                  <a:srgbClr val="FF0000"/>
                </a:solidFill>
                <a:latin typeface="Times New Roman" panose="02020603050405020304" charset="0"/>
                <a:cs typeface="Times New Roman" panose="02020603050405020304" charset="0"/>
              </a:rPr>
              <a:t> I. HOẠT ĐỘNG KHỞI ĐỘNG</a:t>
            </a:r>
            <a:endParaRPr lang="en-US" sz="8000" b="1" baseline="3000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pic>
        <p:nvPicPr>
          <p:cNvPr id="4" name="Picture 1" descr="THỂ VĂN HỌC KỊCH | VĂN HỌC VIỆT NAM"/>
          <p:cNvPicPr>
            <a:picLocks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94195" y="1343660"/>
            <a:ext cx="4057650" cy="3648075"/>
          </a:xfrm>
          <a:prstGeom prst="rect">
            <a:avLst/>
          </a:prstGeom>
          <a:noFill/>
          <a:ln>
            <a:noFill/>
          </a:ln>
        </p:spPr>
      </p:pic>
      <p:sp>
        <p:nvSpPr>
          <p:cNvPr id="100" name="Text Box 99"/>
          <p:cNvSpPr txBox="1"/>
          <p:nvPr/>
        </p:nvSpPr>
        <p:spPr>
          <a:xfrm>
            <a:off x="2612390" y="1435735"/>
            <a:ext cx="7881620" cy="521970"/>
          </a:xfrm>
          <a:prstGeom prst="rect">
            <a:avLst/>
          </a:prstGeom>
          <a:noFill/>
          <a:ln w="9525">
            <a:noFill/>
          </a:ln>
        </p:spPr>
        <p:txBody>
          <a:bodyPr wrap="square">
            <a:spAutoFit/>
          </a:bodyPr>
          <a:p>
            <a:pPr indent="0"/>
            <a:r>
              <a:rPr lang="en-US" sz="2800" b="0" i="1">
                <a:latin typeface="Times New Roman" panose="02020603050405020304" charset="0"/>
                <a:ea typeface="SimSun" panose="02010600030101010101" pitchFamily="2" charset="-122"/>
              </a:rPr>
              <a:t> </a:t>
            </a:r>
            <a:endParaRPr lang="en-US" sz="2800" b="0" i="1">
              <a:latin typeface="Times New Roman" panose="02020603050405020304" charset="0"/>
              <a:ea typeface="SimSun" panose="02010600030101010101" pitchFamily="2" charset="-122"/>
            </a:endParaRPr>
          </a:p>
        </p:txBody>
      </p:sp>
      <p:sp>
        <p:nvSpPr>
          <p:cNvPr id="5" name="Cloud Callout 4"/>
          <p:cNvSpPr/>
          <p:nvPr/>
        </p:nvSpPr>
        <p:spPr>
          <a:xfrm>
            <a:off x="3494405" y="1500505"/>
            <a:ext cx="3093085" cy="4297680"/>
          </a:xfrm>
          <a:prstGeom prst="cloudCallout">
            <a:avLst>
              <a:gd name="adj1" fmla="val -106743"/>
              <a:gd name="adj2" fmla="val 47635"/>
            </a:avLst>
          </a:prstGeom>
          <a:solidFill>
            <a:schemeClr val="bg1"/>
          </a:solidFill>
          <a:ln w="57150">
            <a:solidFill>
              <a:srgbClr val="E836C8"/>
            </a:solidFill>
          </a:ln>
        </p:spPr>
        <p:style>
          <a:lnRef idx="2">
            <a:schemeClr val="accent2"/>
          </a:lnRef>
          <a:fillRef idx="1">
            <a:schemeClr val="lt1"/>
          </a:fillRef>
          <a:effectRef idx="0">
            <a:schemeClr val="accent2"/>
          </a:effectRef>
          <a:fontRef idx="minor">
            <a:schemeClr val="dk1"/>
          </a:fontRef>
        </p:style>
        <p:txBody>
          <a:bodyPr rtlCol="0" anchor="ctr"/>
          <a:p>
            <a:pPr algn="ctr"/>
            <a:r>
              <a:rPr lang="en-US" sz="2400" b="1" i="1">
                <a:solidFill>
                  <a:srgbClr val="0070C0"/>
                </a:solidFill>
                <a:latin typeface="Times New Roman" panose="02020603050405020304" charset="0"/>
                <a:ea typeface="SimSun" panose="02010600030101010101" pitchFamily="2" charset="-122"/>
                <a:sym typeface="+mn-ea"/>
              </a:rPr>
              <a:t>Em đã bắt gặp hình ảnh này bao giờ chưa? Hãy chia sẻ những hiểu biết của em về hình ảnh. </a:t>
            </a:r>
            <a:endParaRPr lang="en-US" sz="2400" b="1" i="1">
              <a:solidFill>
                <a:srgbClr val="0070C0"/>
              </a:solidFill>
              <a:latin typeface="Times New Roman" panose="02020603050405020304" charset="0"/>
              <a:ea typeface="SimSun" panose="02010600030101010101" pitchFamily="2" charset="-122"/>
              <a:sym typeface="+mn-ea"/>
            </a:endParaRPr>
          </a:p>
        </p:txBody>
      </p:sp>
      <p:sp>
        <p:nvSpPr>
          <p:cNvPr id="6" name="Title 5"/>
          <p:cNvSpPr/>
          <p:nvPr>
            <p:ph type="title"/>
          </p:nvPr>
        </p:nvSpPr>
        <p:spPr/>
        <p:txBody>
          <a:bodyPr/>
          <a:p>
            <a:endParaRPr lang="en-US"/>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5"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660525" y="384175"/>
            <a:ext cx="9521825" cy="1325880"/>
          </a:xfrm>
        </p:spPr>
        <p:style>
          <a:lnRef idx="2">
            <a:schemeClr val="accent2"/>
          </a:lnRef>
          <a:fillRef idx="1">
            <a:schemeClr val="lt1"/>
          </a:fillRef>
          <a:effectRef idx="0">
            <a:schemeClr val="accent2"/>
          </a:effectRef>
          <a:fontRef idx="minor">
            <a:schemeClr val="dk1"/>
          </a:fontRef>
        </p:style>
        <p:txBody>
          <a:bodyPr/>
          <a:p>
            <a:r>
              <a:rPr lang="en-US" sz="3600" b="1">
                <a:solidFill>
                  <a:srgbClr val="C00000"/>
                </a:solidFill>
                <a:latin typeface="Times New Roman" panose="02020603050405020304" charset="0"/>
                <a:cs typeface="Times New Roman" panose="02020603050405020304" charset="0"/>
              </a:rPr>
              <a:t>Hình ảnh biểu tượng mặt nạ hài kịch và bi kịch</a:t>
            </a:r>
            <a:endParaRPr lang="en-US" sz="3600" b="1">
              <a:solidFill>
                <a:srgbClr val="C0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838200" y="1929130"/>
            <a:ext cx="10515600" cy="4077335"/>
          </a:xfrm>
        </p:spPr>
        <p:style>
          <a:lnRef idx="2">
            <a:schemeClr val="accent1"/>
          </a:lnRef>
          <a:fillRef idx="1">
            <a:schemeClr val="lt1"/>
          </a:fillRef>
          <a:effectRef idx="0">
            <a:schemeClr val="accent1"/>
          </a:effectRef>
          <a:fontRef idx="minor">
            <a:schemeClr val="dk1"/>
          </a:fontRef>
        </p:style>
        <p:txBody>
          <a:bodyPr/>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Kịch là một môn nghệ thuật sân khấu, một trong ba phương thức phản ánh hiện thực của văn học.</a:t>
            </a:r>
            <a:endParaRPr lang="en-US" sz="3200" b="1" i="1">
              <a:solidFill>
                <a:srgbClr val="002060"/>
              </a:solidFill>
              <a:latin typeface="Times New Roman" panose="02020603050405020304" charset="0"/>
              <a:cs typeface="Times New Roman" panose="02020603050405020304" charset="0"/>
            </a:endParaRPr>
          </a:p>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Thuật ngữ này bắt nguồn từ tiếng Hy Lạp có nghĩa là "hành động", kịch tính. Là sự kết hợp giữa 2 yếu tố bi kịch và hài kịch. </a:t>
            </a:r>
            <a:endParaRPr lang="en-US" sz="3200" b="1" i="1">
              <a:solidFill>
                <a:srgbClr val="002060"/>
              </a:solidFill>
              <a:latin typeface="Times New Roman" panose="02020603050405020304" charset="0"/>
              <a:cs typeface="Times New Roman" panose="02020603050405020304" charset="0"/>
            </a:endParaRPr>
          </a:p>
          <a:p>
            <a:pPr algn="l">
              <a:buFont typeface="Wingdings" panose="05000000000000000000" charset="0"/>
              <a:buChar char="v"/>
            </a:pPr>
            <a:r>
              <a:rPr lang="en-US" sz="3200" b="1" i="1">
                <a:solidFill>
                  <a:srgbClr val="002060"/>
                </a:solidFill>
                <a:latin typeface="Times New Roman" panose="02020603050405020304" charset="0"/>
                <a:cs typeface="Times New Roman" panose="02020603050405020304" charset="0"/>
              </a:rPr>
              <a:t> Mặc dù kịch bản văn học vẫn có thể đọc như các tác phẩm văn học khác, nhưng kịch chủ yếu để biểu diễn trên sân khấu.</a:t>
            </a:r>
            <a:endParaRPr lang="en-US" sz="3200" b="1" i="1">
              <a:solidFill>
                <a:srgbClr val="002060"/>
              </a:solidFill>
              <a:latin typeface="Times New Roman" panose="02020603050405020304" charset="0"/>
              <a:cs typeface="Times New Roman" panose="02020603050405020304" charset="0"/>
            </a:endParaRPr>
          </a:p>
        </p:txBody>
      </p:sp>
      <p:sp>
        <p:nvSpPr>
          <p:cNvPr id="4" name="Notched Right Arrow 3"/>
          <p:cNvSpPr/>
          <p:nvPr/>
        </p:nvSpPr>
        <p:spPr>
          <a:xfrm>
            <a:off x="1003935" y="762635"/>
            <a:ext cx="487045" cy="638810"/>
          </a:xfrm>
          <a:prstGeom prst="notch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ppt_x</p:attrName>
                                        </p:attrNameLst>
                                      </p:cBhvr>
                                      <p:tavLst>
                                        <p:tav tm="0">
                                          <p:val>
                                            <p:strVal val="#ppt_x-.2"/>
                                          </p:val>
                                        </p:tav>
                                        <p:tav tm="100000">
                                          <p:val>
                                            <p:strVal val="#ppt_x"/>
                                          </p:val>
                                        </p:tav>
                                      </p:tavLst>
                                    </p:anim>
                                    <p:anim calcmode="lin" valueType="num">
                                      <p:cBhvr>
                                        <p:cTn id="15"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ox(in)">
                                      <p:cBhvr>
                                        <p:cTn id="21" dur="2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ox(in)">
                                      <p:cBhvr>
                                        <p:cTn id="26" dur="2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ox(in)">
                                      <p:cBhvr>
                                        <p:cTn id="3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 grpId="0" animBg="1"/>
      <p:bldP spid="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376045" y="2362835"/>
            <a:ext cx="10515600" cy="1325563"/>
          </a:xfrm>
        </p:spPr>
        <p:txBody>
          <a:bodyPr/>
          <a:p>
            <a:r>
              <a:rPr lang="en-US" sz="6600" b="1">
                <a:solidFill>
                  <a:srgbClr val="FF0000"/>
                </a:solidFill>
                <a:latin typeface="Times New Roman" panose="02020603050405020304" charset="0"/>
                <a:cs typeface="Times New Roman" panose="02020603050405020304" charset="0"/>
              </a:rPr>
              <a:t>II. TRI THỨC NGỮ VĂN</a:t>
            </a:r>
            <a:endParaRPr lang="en-US" sz="66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Content Placeholder 3"/>
          <p:cNvGraphicFramePr/>
          <p:nvPr>
            <p:ph idx="1"/>
          </p:nvPr>
        </p:nvGraphicFramePr>
        <p:xfrm>
          <a:off x="215900" y="109855"/>
          <a:ext cx="11709400" cy="6258560"/>
        </p:xfrm>
        <a:graphic>
          <a:graphicData uri="http://schemas.openxmlformats.org/drawingml/2006/table">
            <a:tbl>
              <a:tblPr firstRow="1" bandRow="1">
                <a:tableStyleId>{5C22544A-7EE6-4342-B048-85BDC9FD1C3A}</a:tableStyleId>
              </a:tblPr>
              <a:tblGrid>
                <a:gridCol w="2002155"/>
                <a:gridCol w="1543685"/>
                <a:gridCol w="8163560"/>
              </a:tblGrid>
              <a:tr h="368300">
                <a:tc>
                  <a:txBody>
                    <a:bodyPr/>
                    <a:p>
                      <a:pPr algn="ctr">
                        <a:buNone/>
                      </a:pPr>
                      <a:r>
                        <a:rPr lang="en-US" b="1">
                          <a:solidFill>
                            <a:srgbClr val="FF0000"/>
                          </a:solidFill>
                          <a:latin typeface="Times New Roman" panose="02020603050405020304" charset="0"/>
                          <a:cs typeface="Times New Roman" panose="02020603050405020304" charset="0"/>
                        </a:rPr>
                        <a:t>KHÁI NIỆM</a:t>
                      </a:r>
                      <a:endParaRPr lang="en-US" b="1">
                        <a:solidFill>
                          <a:srgbClr val="FF0000"/>
                        </a:solidFill>
                        <a:latin typeface="Times New Roman" panose="02020603050405020304" charset="0"/>
                        <a:cs typeface="Times New Roman" panose="02020603050405020304" charset="0"/>
                      </a:endParaRPr>
                    </a:p>
                  </a:txBody>
                  <a:tcPr/>
                </a:tc>
                <a:tc>
                  <a:txBody>
                    <a:bodyPr/>
                    <a:p>
                      <a:pPr algn="ctr">
                        <a:buNone/>
                      </a:pPr>
                      <a:endParaRPr lang="en-US">
                        <a:latin typeface="Times New Roman" panose="02020603050405020304" charset="0"/>
                        <a:cs typeface="Times New Roman" panose="02020603050405020304" charset="0"/>
                      </a:endParaRPr>
                    </a:p>
                  </a:txBody>
                  <a:tcPr>
                    <a:noFill/>
                  </a:tcPr>
                </a:tc>
                <a:tc>
                  <a:txBody>
                    <a:bodyPr/>
                    <a:p>
                      <a:pPr algn="ctr">
                        <a:buNone/>
                      </a:pPr>
                      <a:r>
                        <a:rPr lang="en-US">
                          <a:latin typeface="Times New Roman" panose="02020603050405020304" charset="0"/>
                          <a:cs typeface="Times New Roman" panose="02020603050405020304" charset="0"/>
                        </a:rPr>
                        <a:t>ĐẶC ĐIỂM</a:t>
                      </a:r>
                      <a:endParaRPr lang="en-US">
                        <a:latin typeface="Times New Roman" panose="02020603050405020304" charset="0"/>
                        <a:cs typeface="Times New Roman" panose="02020603050405020304" charset="0"/>
                      </a:endParaRPr>
                    </a:p>
                  </a:txBody>
                  <a:tcPr/>
                </a:tc>
              </a:tr>
              <a:tr h="643890">
                <a:tc>
                  <a:txBody>
                    <a:bodyPr/>
                    <a:p>
                      <a:pPr>
                        <a:buNone/>
                      </a:pPr>
                      <a:r>
                        <a:rPr lang="en-US" b="1">
                          <a:solidFill>
                            <a:srgbClr val="FF0000"/>
                          </a:solidFill>
                          <a:latin typeface="Times New Roman" panose="02020603050405020304" charset="0"/>
                          <a:cs typeface="Times New Roman" panose="02020603050405020304" charset="0"/>
                        </a:rPr>
                        <a:t>1. Bi kịch </a:t>
                      </a:r>
                      <a:endParaRPr lang="en-US" b="1">
                        <a:solidFill>
                          <a:srgbClr val="FF0000"/>
                        </a:solidFill>
                        <a:latin typeface="Times New Roman" panose="02020603050405020304" charset="0"/>
                        <a:cs typeface="Times New Roman" panose="02020603050405020304" charset="0"/>
                      </a:endParaRPr>
                    </a:p>
                  </a:txBody>
                  <a:tcPr/>
                </a:tc>
                <a:tc>
                  <a:txBody>
                    <a:bodyPr/>
                    <a:p>
                      <a:pPr algn="ctr">
                        <a:buNone/>
                      </a:pPr>
                      <a:r>
                        <a:rPr lang="en-US" sz="1400" b="1">
                          <a:solidFill>
                            <a:srgbClr val="FF0000"/>
                          </a:solidFill>
                          <a:latin typeface="Times New Roman" panose="02020603050405020304" charset="0"/>
                          <a:cs typeface="Times New Roman" panose="02020603050405020304" charset="0"/>
                        </a:rPr>
                        <a:t>NỐI CỘT KHÁI NIỆM VÀ ĐẶC ĐIỂM</a:t>
                      </a:r>
                      <a:endParaRPr lang="en-US" sz="1400" b="1">
                        <a:solidFill>
                          <a:srgbClr val="FF0000"/>
                        </a:solidFill>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hệ thống hành động của các nhân vật được tổ chức và kết nối lại, tạo nên sự phát triển của cốt truyện bi kịch. </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2. Hành động trong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thể loại kịch tập trung khai thác những xung đột gay gắt giữa những khát vọng cao đẹp của con người với tình thế bi đát của thực tại, dẫn tới sự thảm bại hay cái chết của nhân vật.</a:t>
                      </a:r>
                      <a:endParaRPr lang="en-US">
                        <a:latin typeface="Times New Roman" panose="02020603050405020304" charset="0"/>
                        <a:cs typeface="Times New Roman" panose="02020603050405020304" charset="0"/>
                      </a:endParaRPr>
                    </a:p>
                  </a:txBody>
                  <a:tcPr/>
                </a:tc>
              </a:tr>
              <a:tr h="1196975">
                <a:tc>
                  <a:txBody>
                    <a:bodyPr/>
                    <a:p>
                      <a:pPr>
                        <a:buNone/>
                      </a:pPr>
                      <a:r>
                        <a:rPr lang="en-US" b="1">
                          <a:solidFill>
                            <a:srgbClr val="FF0000"/>
                          </a:solidFill>
                          <a:latin typeface="Times New Roman" panose="02020603050405020304" charset="0"/>
                          <a:cs typeface="Times New Roman" panose="02020603050405020304" charset="0"/>
                        </a:rPr>
                        <a:t>3. Cốt truyện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nhân tố tổ chức tác phẩm kịch, thể hiện sự va chạm, đấu tranh, loại trừ giữa các thế lực đối lập giữa các mặt khác nhau của cùng một tính cách, giữa các tính cách nhân vật khác nhau, hoặc giữa tính cách nhân vật với hoàn cảnh.</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4. Xung đột bi kịch </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là tiến trình của các sự việc, biến cố trong câu chuyện kịch được tổ chức tạo nên sự phát triển xung đột, cũng như sự phát triển hành động và tính cách các nhân vật.</a:t>
                      </a:r>
                      <a:endParaRPr lang="en-US">
                        <a:latin typeface="Times New Roman" panose="02020603050405020304" charset="0"/>
                        <a:cs typeface="Times New Roman" panose="02020603050405020304" charset="0"/>
                      </a:endParaRPr>
                    </a:p>
                  </a:txBody>
                  <a:tcPr/>
                </a:tc>
              </a:tr>
              <a:tr h="644525">
                <a:tc>
                  <a:txBody>
                    <a:bodyPr/>
                    <a:p>
                      <a:pPr>
                        <a:buNone/>
                      </a:pPr>
                      <a:r>
                        <a:rPr lang="en-US" b="1">
                          <a:solidFill>
                            <a:srgbClr val="FF0000"/>
                          </a:solidFill>
                          <a:latin typeface="Times New Roman" panose="02020603050405020304" charset="0"/>
                          <a:cs typeface="Times New Roman" panose="02020603050405020304" charset="0"/>
                        </a:rPr>
                        <a:t>5. Nhân vật chính của bi kịch </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khiến khán giả nhận ra, thức tỉnh và đồng cảm trước những giá trị tốt đẹp, có ý nghĩa trong đời; đau đớn trước sự huỷ diệt những giá trị đó.</a:t>
                      </a:r>
                      <a:endParaRPr lang="en-US">
                        <a:latin typeface="Times New Roman" panose="02020603050405020304" charset="0"/>
                        <a:cs typeface="Times New Roman" panose="02020603050405020304" charset="0"/>
                      </a:endParaRPr>
                    </a:p>
                  </a:txBody>
                  <a:tcPr/>
                </a:tc>
              </a:tr>
              <a:tr h="920115">
                <a:tc>
                  <a:txBody>
                    <a:bodyPr/>
                    <a:p>
                      <a:pPr>
                        <a:buNone/>
                      </a:pPr>
                      <a:r>
                        <a:rPr lang="en-US" b="1">
                          <a:solidFill>
                            <a:srgbClr val="FF0000"/>
                          </a:solidFill>
                          <a:latin typeface="Times New Roman" panose="02020603050405020304" charset="0"/>
                          <a:cs typeface="Times New Roman" panose="02020603050405020304" charset="0"/>
                        </a:rPr>
                        <a:t>6. Hiệu ứng thanh lọc của bi kịch</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thường có bản chất tốt đẹp, có khát vọng vượt lên và thách thức số phận, nhưng cũng có những nhược điểm trong hành xử hoặc sai lầm trong đánh giá.</a:t>
                      </a:r>
                      <a:endParaRPr lang="en-US">
                        <a:latin typeface="Times New Roman" panose="02020603050405020304" charset="0"/>
                        <a:cs typeface="Times New Roman" panose="02020603050405020304" charset="0"/>
                      </a:endParaRPr>
                    </a:p>
                  </a:txBody>
                  <a:tcPr/>
                </a:tc>
              </a:tr>
              <a:tr h="644525">
                <a:tc>
                  <a:txBody>
                    <a:bodyPr/>
                    <a:p>
                      <a:pPr>
                        <a:buNone/>
                      </a:pPr>
                      <a:r>
                        <a:rPr lang="en-US" b="1">
                          <a:solidFill>
                            <a:srgbClr val="FF0000"/>
                          </a:solidFill>
                          <a:latin typeface="Times New Roman" panose="02020603050405020304" charset="0"/>
                          <a:cs typeface="Times New Roman" panose="02020603050405020304" charset="0"/>
                        </a:rPr>
                        <a:t>7. Chủ đề chính và chủ đề phụ</a:t>
                      </a:r>
                      <a:endParaRPr lang="en-US" b="1">
                        <a:solidFill>
                          <a:srgbClr val="FF0000"/>
                        </a:solidFill>
                        <a:latin typeface="Times New Roman" panose="02020603050405020304" charset="0"/>
                        <a:cs typeface="Times New Roman" panose="02020603050405020304" charset="0"/>
                      </a:endParaRPr>
                    </a:p>
                  </a:txBody>
                  <a:tcPr/>
                </a:tc>
                <a:tc>
                  <a:txBody>
                    <a:bodyPr/>
                    <a:p>
                      <a:pPr>
                        <a:buNone/>
                      </a:pPr>
                      <a:endParaRPr lang="en-US">
                        <a:latin typeface="Times New Roman" panose="02020603050405020304" charset="0"/>
                        <a:cs typeface="Times New Roman" panose="02020603050405020304" charset="0"/>
                      </a:endParaRPr>
                    </a:p>
                  </a:txBody>
                  <a:tcPr>
                    <a:noFill/>
                  </a:tcPr>
                </a:tc>
                <a:tc>
                  <a:txBody>
                    <a:bodyPr/>
                    <a:p>
                      <a:pPr>
                        <a:buNone/>
                      </a:pPr>
                      <a:r>
                        <a:rPr lang="en-US">
                          <a:latin typeface="Times New Roman" panose="02020603050405020304" charset="0"/>
                          <a:cs typeface="Times New Roman" panose="02020603050405020304" charset="0"/>
                        </a:rPr>
                        <a:t>Trong những tác phẩm văn học cỡ lớn thường có nhiều chủ đề. Trong đó, có một chủ đề chính và một số chủ đề phụ xoay quanh chủ đề chính. </a:t>
                      </a:r>
                      <a:endParaRPr lang="en-US">
                        <a:latin typeface="Times New Roman" panose="02020603050405020304" charset="0"/>
                        <a:cs typeface="Times New Roman" panose="02020603050405020304" charset="0"/>
                      </a:endParaRPr>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graphicFrame>
        <p:nvGraphicFramePr>
          <p:cNvPr id="4" name="Content Placeholder 3"/>
          <p:cNvGraphicFramePr/>
          <p:nvPr>
            <p:ph idx="1"/>
          </p:nvPr>
        </p:nvGraphicFramePr>
        <p:xfrm>
          <a:off x="215900" y="186055"/>
          <a:ext cx="11709400" cy="6430010"/>
        </p:xfrm>
        <a:graphic>
          <a:graphicData uri="http://schemas.openxmlformats.org/drawingml/2006/table">
            <a:tbl>
              <a:tblPr firstRow="1" bandRow="1">
                <a:tableStyleId>{5C22544A-7EE6-4342-B048-85BDC9FD1C3A}</a:tableStyleId>
              </a:tblPr>
              <a:tblGrid>
                <a:gridCol w="2002155"/>
                <a:gridCol w="1543685"/>
                <a:gridCol w="8163560"/>
              </a:tblGrid>
              <a:tr h="378460">
                <a:tc>
                  <a:txBody>
                    <a:bodyPr/>
                    <a:p>
                      <a:pPr algn="ctr">
                        <a:buNone/>
                      </a:pPr>
                      <a:r>
                        <a:rPr lang="en-US" sz="1800" b="1">
                          <a:solidFill>
                            <a:srgbClr val="FF0000"/>
                          </a:solidFill>
                          <a:latin typeface="Times New Roman" panose="02020603050405020304" charset="0"/>
                          <a:cs typeface="Times New Roman" panose="02020603050405020304" charset="0"/>
                        </a:rPr>
                        <a:t>KHÁI NIỆM</a:t>
                      </a:r>
                      <a:endParaRPr lang="en-US" sz="1800" b="1">
                        <a:solidFill>
                          <a:srgbClr val="FF0000"/>
                        </a:solidFill>
                        <a:latin typeface="Times New Roman" panose="02020603050405020304" charset="0"/>
                        <a:cs typeface="Times New Roman" panose="02020603050405020304" charset="0"/>
                      </a:endParaRPr>
                    </a:p>
                  </a:txBody>
                  <a:tcPr/>
                </a:tc>
                <a:tc>
                  <a:txBody>
                    <a:bodyPr/>
                    <a:p>
                      <a:pPr algn="ctr">
                        <a:buNone/>
                      </a:pPr>
                      <a:endParaRPr lang="en-US"/>
                    </a:p>
                  </a:txBody>
                  <a:tcPr>
                    <a:noFill/>
                  </a:tcPr>
                </a:tc>
                <a:tc>
                  <a:txBody>
                    <a:bodyPr/>
                    <a:p>
                      <a:pPr algn="ctr">
                        <a:buNone/>
                      </a:pPr>
                      <a:r>
                        <a:rPr lang="en-US"/>
                        <a:t>ĐẶC ĐIỂM</a:t>
                      </a:r>
                      <a:endParaRPr lang="en-US"/>
                    </a:p>
                  </a:txBody>
                  <a:tcPr/>
                </a:tc>
              </a:tr>
              <a:tr h="661670">
                <a:tc>
                  <a:txBody>
                    <a:bodyPr/>
                    <a:p>
                      <a:pPr>
                        <a:buNone/>
                      </a:pPr>
                      <a:r>
                        <a:rPr lang="en-US" sz="1800" b="1">
                          <a:solidFill>
                            <a:srgbClr val="FF0000"/>
                          </a:solidFill>
                          <a:latin typeface="Times New Roman" panose="02020603050405020304" charset="0"/>
                          <a:cs typeface="Times New Roman" panose="02020603050405020304" charset="0"/>
                        </a:rPr>
                        <a:t>1.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a. là hệ thống hành động của các nhân vật được tổ chức và kết nối lại, tạo nên sự phát triển của cốt truyện bi kịch. </a:t>
                      </a:r>
                      <a:endParaRPr lang="en-US"/>
                    </a:p>
                  </a:txBody>
                  <a:tcPr/>
                </a:tc>
              </a:tr>
              <a:tr h="944880">
                <a:tc>
                  <a:txBody>
                    <a:bodyPr/>
                    <a:p>
                      <a:pPr>
                        <a:buNone/>
                      </a:pPr>
                      <a:r>
                        <a:rPr lang="en-US" sz="1800" b="1">
                          <a:solidFill>
                            <a:srgbClr val="FF0000"/>
                          </a:solidFill>
                          <a:latin typeface="Times New Roman" panose="02020603050405020304" charset="0"/>
                          <a:cs typeface="Times New Roman" panose="02020603050405020304" charset="0"/>
                        </a:rPr>
                        <a:t>2. Hành động trong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b. là thể loại kịch tập trung khai thác những xung đột gay gắt giữa những khát vọng cao đẹp của con người với tình thế bi đát của thực tại, dẫn tới sự thảm bại hay cái chết của nhân vật.</a:t>
                      </a:r>
                      <a:endParaRPr lang="en-US"/>
                    </a:p>
                  </a:txBody>
                  <a:tcPr/>
                </a:tc>
              </a:tr>
              <a:tr h="1229995">
                <a:tc>
                  <a:txBody>
                    <a:bodyPr/>
                    <a:p>
                      <a:pPr>
                        <a:buNone/>
                      </a:pPr>
                      <a:r>
                        <a:rPr lang="en-US" sz="1800" b="1">
                          <a:solidFill>
                            <a:srgbClr val="FF0000"/>
                          </a:solidFill>
                          <a:latin typeface="Times New Roman" panose="02020603050405020304" charset="0"/>
                          <a:cs typeface="Times New Roman" panose="02020603050405020304" charset="0"/>
                        </a:rPr>
                        <a:t>3. Cốt truyện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c. là nhân tố tổ chức tác phẩm kịch, thể hiện sự va chạm, đấu tranh, loại trừ giữa các thế lực đối lập giữa các mặt khác nhau của cùng một tính cách, giữa các tính cách nhân vật khác nhau, hoặc giữa tính cách nhân vật với hoàn cảnh.</a:t>
                      </a:r>
                      <a:endParaRPr lang="en-US"/>
                    </a:p>
                  </a:txBody>
                  <a:tcPr/>
                </a:tc>
              </a:tr>
              <a:tr h="945515">
                <a:tc>
                  <a:txBody>
                    <a:bodyPr/>
                    <a:p>
                      <a:pPr>
                        <a:buNone/>
                      </a:pPr>
                      <a:r>
                        <a:rPr lang="en-US" sz="1800" b="1">
                          <a:solidFill>
                            <a:srgbClr val="FF0000"/>
                          </a:solidFill>
                          <a:latin typeface="Times New Roman" panose="02020603050405020304" charset="0"/>
                          <a:cs typeface="Times New Roman" panose="02020603050405020304" charset="0"/>
                        </a:rPr>
                        <a:t>4. Xung đột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d. là tiến trình của các sự việc, biến cố trong câu chuyện kịch được tổ chức tạo nên sự phát triển xung đột, cũng như sự phát triển hành động và tính cách các nhân vật.</a:t>
                      </a:r>
                      <a:endParaRPr lang="en-US"/>
                    </a:p>
                  </a:txBody>
                  <a:tcPr/>
                </a:tc>
              </a:tr>
              <a:tr h="662305">
                <a:tc>
                  <a:txBody>
                    <a:bodyPr/>
                    <a:p>
                      <a:pPr>
                        <a:buNone/>
                      </a:pPr>
                      <a:r>
                        <a:rPr lang="en-US" sz="1800" b="1">
                          <a:solidFill>
                            <a:srgbClr val="FF0000"/>
                          </a:solidFill>
                          <a:latin typeface="Times New Roman" panose="02020603050405020304" charset="0"/>
                          <a:cs typeface="Times New Roman" panose="02020603050405020304" charset="0"/>
                        </a:rPr>
                        <a:t>5. Nhân vật chính của bi kịch </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e. khiến khán giả nhận ra, thức tỉnh và đồng cảm trước những giá trị tốt đẹp, có ý nghĩa trong đời; đau đớn trước sự huỷ diệt những giá trị đó.</a:t>
                      </a:r>
                      <a:endParaRPr lang="en-US"/>
                    </a:p>
                  </a:txBody>
                  <a:tcPr/>
                </a:tc>
              </a:tr>
              <a:tr h="944880">
                <a:tc>
                  <a:txBody>
                    <a:bodyPr/>
                    <a:p>
                      <a:pPr>
                        <a:buNone/>
                      </a:pPr>
                      <a:r>
                        <a:rPr lang="en-US" sz="1800" b="1">
                          <a:solidFill>
                            <a:srgbClr val="FF0000"/>
                          </a:solidFill>
                          <a:latin typeface="Times New Roman" panose="02020603050405020304" charset="0"/>
                          <a:cs typeface="Times New Roman" panose="02020603050405020304" charset="0"/>
                        </a:rPr>
                        <a:t>6. Hiệu ứng thanh lọc của bi kịch</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g. thường có bản chất tốt đẹp, có khát vọng vượt lên và thách thức số phận, nhưng cũng có những nhược điểm trong hành xử hoặc sai lầm trong đánh giá.</a:t>
                      </a:r>
                      <a:endParaRPr lang="en-US"/>
                    </a:p>
                  </a:txBody>
                  <a:tcPr/>
                </a:tc>
              </a:tr>
              <a:tr h="662305">
                <a:tc>
                  <a:txBody>
                    <a:bodyPr/>
                    <a:p>
                      <a:pPr>
                        <a:buNone/>
                      </a:pPr>
                      <a:r>
                        <a:rPr lang="en-US" sz="1800" b="1">
                          <a:solidFill>
                            <a:srgbClr val="FF0000"/>
                          </a:solidFill>
                          <a:latin typeface="Times New Roman" panose="02020603050405020304" charset="0"/>
                          <a:cs typeface="Times New Roman" panose="02020603050405020304" charset="0"/>
                        </a:rPr>
                        <a:t>7. Chủ đề chính và chủ đề phụ</a:t>
                      </a:r>
                      <a:endParaRPr lang="en-US" sz="1800" b="1">
                        <a:solidFill>
                          <a:srgbClr val="FF0000"/>
                        </a:solidFill>
                        <a:latin typeface="Times New Roman" panose="02020603050405020304" charset="0"/>
                        <a:cs typeface="Times New Roman" panose="02020603050405020304" charset="0"/>
                      </a:endParaRPr>
                    </a:p>
                  </a:txBody>
                  <a:tcPr/>
                </a:tc>
                <a:tc>
                  <a:txBody>
                    <a:bodyPr/>
                    <a:p>
                      <a:pPr>
                        <a:buNone/>
                      </a:pPr>
                      <a:endParaRPr lang="en-US"/>
                    </a:p>
                  </a:txBody>
                  <a:tcPr>
                    <a:noFill/>
                  </a:tcPr>
                </a:tc>
                <a:tc>
                  <a:txBody>
                    <a:bodyPr/>
                    <a:p>
                      <a:pPr>
                        <a:buNone/>
                      </a:pPr>
                      <a:r>
                        <a:rPr lang="en-US"/>
                        <a:t>h. Trong những tác phẩm văn học cỡ lớn thường có nhiều chủ đề. Trong đó, có một chủ đề chính và một số chủ đề phụ xoay quanh chủ đề chính. </a:t>
                      </a:r>
                      <a:endParaRPr lang="en-US"/>
                    </a:p>
                  </a:txBody>
                  <a:tcPr/>
                </a:tc>
              </a:tr>
            </a:tbl>
          </a:graphicData>
        </a:graphic>
      </p:graphicFrame>
      <p:cxnSp>
        <p:nvCxnSpPr>
          <p:cNvPr id="2" name="Straight Arrow Connector 1"/>
          <p:cNvCxnSpPr/>
          <p:nvPr/>
        </p:nvCxnSpPr>
        <p:spPr>
          <a:xfrm>
            <a:off x="2230755" y="87249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V="1">
            <a:off x="2160270" y="4726940"/>
            <a:ext cx="1581785" cy="76581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2160270" y="2870835"/>
            <a:ext cx="1551305" cy="99695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230755" y="963930"/>
            <a:ext cx="1511300" cy="85153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230755" y="292481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30755" y="4723130"/>
            <a:ext cx="1521460" cy="94297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30755" y="6127750"/>
            <a:ext cx="1572260" cy="64135"/>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ppt_x</p:attrName>
                                        </p:attrNameLst>
                                      </p:cBhvr>
                                      <p:tavLst>
                                        <p:tav tm="0">
                                          <p:val>
                                            <p:strVal val="#ppt_x-.2"/>
                                          </p:val>
                                        </p:tav>
                                        <p:tav tm="100000">
                                          <p:val>
                                            <p:strVal val="#ppt_x"/>
                                          </p:val>
                                        </p:tav>
                                      </p:tavLst>
                                    </p:anim>
                                    <p:anim calcmode="lin" valueType="num">
                                      <p:cBhvr>
                                        <p:cTn id="20"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1000" fill="hold"/>
                                        <p:tgtEl>
                                          <p:spTgt spid="5"/>
                                        </p:tgtEl>
                                        <p:attrNameLst>
                                          <p:attrName>ppt_x</p:attrName>
                                        </p:attrNameLst>
                                      </p:cBhvr>
                                      <p:tavLst>
                                        <p:tav tm="0">
                                          <p:val>
                                            <p:strVal val="#ppt_x-.2"/>
                                          </p:val>
                                        </p:tav>
                                        <p:tav tm="100000">
                                          <p:val>
                                            <p:strVal val="#ppt_x"/>
                                          </p:val>
                                        </p:tav>
                                      </p:tavLst>
                                    </p:anim>
                                    <p:anim calcmode="lin" valueType="num">
                                      <p:cBhvr>
                                        <p:cTn id="27"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ppt_x</p:attrName>
                                        </p:attrNameLst>
                                      </p:cBhvr>
                                      <p:tavLst>
                                        <p:tav tm="0">
                                          <p:val>
                                            <p:strVal val="#ppt_x-.2"/>
                                          </p:val>
                                        </p:tav>
                                        <p:tav tm="100000">
                                          <p:val>
                                            <p:strVal val="#ppt_x"/>
                                          </p:val>
                                        </p:tav>
                                      </p:tavLst>
                                    </p:anim>
                                    <p:anim calcmode="lin" valueType="num">
                                      <p:cBhvr>
                                        <p:cTn id="34"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p:cTn id="40" dur="1000" fill="hold"/>
                                        <p:tgtEl>
                                          <p:spTgt spid="3"/>
                                        </p:tgtEl>
                                        <p:attrNameLst>
                                          <p:attrName>ppt_x</p:attrName>
                                        </p:attrNameLst>
                                      </p:cBhvr>
                                      <p:tavLst>
                                        <p:tav tm="0">
                                          <p:val>
                                            <p:strVal val="#ppt_x-.2"/>
                                          </p:val>
                                        </p:tav>
                                        <p:tav tm="100000">
                                          <p:val>
                                            <p:strVal val="#ppt_x"/>
                                          </p:val>
                                        </p:tav>
                                      </p:tavLst>
                                    </p:anim>
                                    <p:anim calcmode="lin" valueType="num">
                                      <p:cBhvr>
                                        <p:cTn id="41"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1000" fill="hold"/>
                                        <p:tgtEl>
                                          <p:spTgt spid="9"/>
                                        </p:tgtEl>
                                        <p:attrNameLst>
                                          <p:attrName>ppt_x</p:attrName>
                                        </p:attrNameLst>
                                      </p:cBhvr>
                                      <p:tavLst>
                                        <p:tav tm="0">
                                          <p:val>
                                            <p:strVal val="#ppt_x-.2"/>
                                          </p:val>
                                        </p:tav>
                                        <p:tav tm="100000">
                                          <p:val>
                                            <p:strVal val="#ppt_x"/>
                                          </p:val>
                                        </p:tav>
                                      </p:tavLst>
                                    </p:anim>
                                    <p:anim calcmode="lin" valueType="num">
                                      <p:cBhvr>
                                        <p:cTn id="4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4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3791</Words>
  <PresentationFormat>Widescreen</PresentationFormat>
  <Paragraphs>91</Paragraphs>
  <Slides>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vt:i4>
      </vt:variant>
    </vt:vector>
  </HeadingPairs>
  <TitlesOfParts>
    <vt:vector size="18" baseType="lpstr">
      <vt:lpstr>Arial</vt:lpstr>
      <vt:lpstr>SimSun</vt:lpstr>
      <vt:lpstr>Wingdings</vt:lpstr>
      <vt:lpstr>Times New Roman</vt:lpstr>
      <vt:lpstr>Wingdings</vt:lpstr>
      <vt:lpstr>Microsoft YaHei</vt:lpstr>
      <vt:lpstr>Arial Unicode MS</vt:lpstr>
      <vt:lpstr>Calibri Light</vt:lpstr>
      <vt:lpstr>Calibri</vt:lpstr>
      <vt:lpstr>Office Theme</vt:lpstr>
      <vt:lpstr>BÀI 5: BĂN KHOĂN TÌM LẼ SỐNG (BI KỊCH) </vt:lpstr>
      <vt:lpstr>MỤC TIÊU </vt:lpstr>
      <vt:lpstr>PowerPoint 演示文稿</vt:lpstr>
      <vt:lpstr>PowerPoint 演示文稿</vt:lpstr>
      <vt:lpstr>Hình ảnh biểu tượng mặt nạ hài kịch và bi kịch</vt:lpstr>
      <vt:lpstr>II. TRI THỨC NGỮ VĂN</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2023-07-25T03:18:00Z</dcterms:created>
  <dcterms:modified xsi:type="dcterms:W3CDTF">2023-08-05T03:38:06Z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C1C7EC689A3744B59BB21B617C89F8B5</vt:lpwstr>
  </property>
  <property fmtid="{D5CDD505-2E9C-101B-9397-08002B2CF9AE}" pid="3" name="KSOProductBuildVer">
    <vt:lpwstr>1033-11.2.0.11537</vt:lpwstr>
  </property>
</Properties>
</file>