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4"/>
  </p:notesMasterIdLst>
  <p:sldIdLst>
    <p:sldId id="256" r:id="rId2"/>
    <p:sldId id="273" r:id="rId3"/>
    <p:sldId id="354" r:id="rId4"/>
    <p:sldId id="355" r:id="rId5"/>
    <p:sldId id="270" r:id="rId6"/>
    <p:sldId id="257" r:id="rId7"/>
    <p:sldId id="259" r:id="rId8"/>
    <p:sldId id="272" r:id="rId9"/>
    <p:sldId id="356" r:id="rId10"/>
    <p:sldId id="258" r:id="rId11"/>
    <p:sldId id="278" r:id="rId12"/>
    <p:sldId id="280" r:id="rId13"/>
    <p:sldId id="282" r:id="rId14"/>
    <p:sldId id="357" r:id="rId15"/>
    <p:sldId id="288" r:id="rId16"/>
    <p:sldId id="358" r:id="rId17"/>
    <p:sldId id="287" r:id="rId18"/>
    <p:sldId id="359" r:id="rId19"/>
    <p:sldId id="268" r:id="rId20"/>
    <p:sldId id="286" r:id="rId21"/>
    <p:sldId id="360" r:id="rId22"/>
    <p:sldId id="260" r:id="rId23"/>
    <p:sldId id="361" r:id="rId24"/>
    <p:sldId id="362" r:id="rId25"/>
    <p:sldId id="281" r:id="rId26"/>
    <p:sldId id="291" r:id="rId27"/>
    <p:sldId id="363" r:id="rId28"/>
    <p:sldId id="295" r:id="rId29"/>
    <p:sldId id="276" r:id="rId30"/>
    <p:sldId id="283" r:id="rId31"/>
    <p:sldId id="297" r:id="rId32"/>
    <p:sldId id="364" r:id="rId33"/>
    <p:sldId id="296" r:id="rId34"/>
    <p:sldId id="298" r:id="rId35"/>
    <p:sldId id="284" r:id="rId36"/>
    <p:sldId id="302" r:id="rId37"/>
    <p:sldId id="294" r:id="rId38"/>
    <p:sldId id="369" r:id="rId39"/>
    <p:sldId id="344" r:id="rId40"/>
    <p:sldId id="343" r:id="rId41"/>
    <p:sldId id="345" r:id="rId42"/>
    <p:sldId id="346" r:id="rId43"/>
    <p:sldId id="347" r:id="rId44"/>
    <p:sldId id="348" r:id="rId45"/>
    <p:sldId id="365" r:id="rId46"/>
    <p:sldId id="366" r:id="rId47"/>
    <p:sldId id="367" r:id="rId48"/>
    <p:sldId id="337" r:id="rId49"/>
    <p:sldId id="368" r:id="rId50"/>
    <p:sldId id="371" r:id="rId51"/>
    <p:sldId id="352" r:id="rId52"/>
    <p:sldId id="373" r:id="rId53"/>
    <p:sldId id="374" r:id="rId54"/>
    <p:sldId id="375" r:id="rId55"/>
    <p:sldId id="376" r:id="rId56"/>
    <p:sldId id="370" r:id="rId57"/>
    <p:sldId id="372" r:id="rId58"/>
    <p:sldId id="328" r:id="rId59"/>
    <p:sldId id="329" r:id="rId60"/>
    <p:sldId id="377" r:id="rId61"/>
    <p:sldId id="261" r:id="rId62"/>
    <p:sldId id="353" r:id="rId63"/>
  </p:sldIdLst>
  <p:sldSz cx="18288000" cy="10287000"/>
  <p:notesSz cx="6858000" cy="9144000"/>
  <p:embeddedFontLst>
    <p:embeddedFont>
      <p:font typeface="Calibri" panose="020F0502020204030204" pitchFamily="34" charset="0"/>
      <p:regular r:id="rId65"/>
      <p:bold r:id="rId66"/>
      <p:italic r:id="rId67"/>
      <p:boldItalic r:id="rId68"/>
    </p:embeddedFont>
    <p:embeddedFont>
      <p:font typeface="Cambria Math" panose="02040503050406030204" pitchFamily="18" charset="0"/>
      <p:regular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  <a:srgbClr val="FFFFCC"/>
    <a:srgbClr val="FFFF99"/>
    <a:srgbClr val="9AD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2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FE8F4-F68A-47EB-BF17-1A7362961D9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555CC-C205-44C7-902C-1A398AB80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555CC-C205-44C7-902C-1A398AB800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8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4.svg"/><Relationship Id="rId7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4.svg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4.svg"/><Relationship Id="rId7" Type="http://schemas.openxmlformats.org/officeDocument/2006/relationships/image" Target="../media/image1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58.svg"/><Relationship Id="rId5" Type="http://schemas.openxmlformats.org/officeDocument/2006/relationships/image" Target="../media/image6.svg"/><Relationship Id="rId10" Type="http://schemas.openxmlformats.org/officeDocument/2006/relationships/image" Target="../media/image57.png"/><Relationship Id="rId4" Type="http://schemas.openxmlformats.org/officeDocument/2006/relationships/image" Target="../media/image5.png"/><Relationship Id="rId9" Type="http://schemas.openxmlformats.org/officeDocument/2006/relationships/image" Target="../media/image5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svg"/><Relationship Id="rId7" Type="http://schemas.openxmlformats.org/officeDocument/2006/relationships/image" Target="../media/image2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10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4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0.svg"/><Relationship Id="rId3" Type="http://schemas.microsoft.com/office/2007/relationships/media" Target="../media/media2.mp3"/><Relationship Id="rId7" Type="http://schemas.openxmlformats.org/officeDocument/2006/relationships/image" Target="../media/image91.png"/><Relationship Id="rId12" Type="http://schemas.openxmlformats.org/officeDocument/2006/relationships/image" Target="../media/image8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0.png"/><Relationship Id="rId11" Type="http://schemas.openxmlformats.org/officeDocument/2006/relationships/image" Target="../media/image82.sv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1.png"/><Relationship Id="rId4" Type="http://schemas.openxmlformats.org/officeDocument/2006/relationships/audio" Target="../media/media2.mp3"/><Relationship Id="rId9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90.svg"/><Relationship Id="rId3" Type="http://schemas.microsoft.com/office/2007/relationships/media" Target="../media/media2.mp3"/><Relationship Id="rId7" Type="http://schemas.openxmlformats.org/officeDocument/2006/relationships/image" Target="../media/image99.png"/><Relationship Id="rId12" Type="http://schemas.openxmlformats.org/officeDocument/2006/relationships/image" Target="../media/image8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8.png"/><Relationship Id="rId11" Type="http://schemas.openxmlformats.org/officeDocument/2006/relationships/image" Target="../media/image82.sv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1.png"/><Relationship Id="rId4" Type="http://schemas.openxmlformats.org/officeDocument/2006/relationships/audio" Target="../media/media2.mp3"/><Relationship Id="rId9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82.svg"/><Relationship Id="rId3" Type="http://schemas.microsoft.com/office/2007/relationships/media" Target="../media/media2.mp3"/><Relationship Id="rId7" Type="http://schemas.openxmlformats.org/officeDocument/2006/relationships/image" Target="../media/image102.png"/><Relationship Id="rId12" Type="http://schemas.openxmlformats.org/officeDocument/2006/relationships/image" Target="../media/image8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1.png"/><Relationship Id="rId11" Type="http://schemas.openxmlformats.org/officeDocument/2006/relationships/image" Target="../media/image79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0.svg"/><Relationship Id="rId10" Type="http://schemas.openxmlformats.org/officeDocument/2006/relationships/image" Target="../media/image105.png"/><Relationship Id="rId4" Type="http://schemas.openxmlformats.org/officeDocument/2006/relationships/audio" Target="../media/media2.mp3"/><Relationship Id="rId9" Type="http://schemas.openxmlformats.org/officeDocument/2006/relationships/image" Target="../media/image104.png"/><Relationship Id="rId14" Type="http://schemas.openxmlformats.org/officeDocument/2006/relationships/image" Target="../media/image8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82.svg"/><Relationship Id="rId3" Type="http://schemas.microsoft.com/office/2007/relationships/media" Target="../media/media2.mp3"/><Relationship Id="rId7" Type="http://schemas.openxmlformats.org/officeDocument/2006/relationships/image" Target="../media/image107.png"/><Relationship Id="rId12" Type="http://schemas.openxmlformats.org/officeDocument/2006/relationships/image" Target="../media/image8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6.png"/><Relationship Id="rId11" Type="http://schemas.openxmlformats.org/officeDocument/2006/relationships/image" Target="../media/image79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0.svg"/><Relationship Id="rId10" Type="http://schemas.openxmlformats.org/officeDocument/2006/relationships/image" Target="../media/image110.png"/><Relationship Id="rId4" Type="http://schemas.openxmlformats.org/officeDocument/2006/relationships/audio" Target="../media/media2.mp3"/><Relationship Id="rId9" Type="http://schemas.openxmlformats.org/officeDocument/2006/relationships/image" Target="../media/image109.png"/><Relationship Id="rId14" Type="http://schemas.openxmlformats.org/officeDocument/2006/relationships/image" Target="../media/image8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90.svg"/><Relationship Id="rId3" Type="http://schemas.microsoft.com/office/2007/relationships/media" Target="../media/media2.mp3"/><Relationship Id="rId7" Type="http://schemas.openxmlformats.org/officeDocument/2006/relationships/image" Target="../media/image112.png"/><Relationship Id="rId12" Type="http://schemas.openxmlformats.org/officeDocument/2006/relationships/image" Target="../media/image8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1.png"/><Relationship Id="rId11" Type="http://schemas.openxmlformats.org/officeDocument/2006/relationships/image" Target="../media/image82.sv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1.png"/><Relationship Id="rId4" Type="http://schemas.openxmlformats.org/officeDocument/2006/relationships/audio" Target="../media/media2.mp3"/><Relationship Id="rId9" Type="http://schemas.openxmlformats.org/officeDocument/2006/relationships/image" Target="../media/image7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svg"/><Relationship Id="rId7" Type="http://schemas.openxmlformats.org/officeDocument/2006/relationships/image" Target="../media/image2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115376" y="527652"/>
            <a:ext cx="17319661" cy="9948534"/>
            <a:chOff x="0" y="0"/>
            <a:chExt cx="4561557" cy="26201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561557" cy="2620190"/>
            </a:xfrm>
            <a:custGeom>
              <a:avLst/>
              <a:gdLst/>
              <a:ahLst/>
              <a:cxnLst/>
              <a:rect l="l" t="t" r="r" b="b"/>
              <a:pathLst>
                <a:path w="4561557" h="2620190">
                  <a:moveTo>
                    <a:pt x="0" y="0"/>
                  </a:moveTo>
                  <a:lnTo>
                    <a:pt x="4561557" y="0"/>
                  </a:lnTo>
                  <a:lnTo>
                    <a:pt x="4561557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99DC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363921" y="527652"/>
            <a:ext cx="17568206" cy="11712137"/>
            <a:chOff x="0" y="0"/>
            <a:chExt cx="23424274" cy="1561618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7808091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2" y="0"/>
                  </a:lnTo>
                  <a:lnTo>
                    <a:pt x="7808092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5616183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7808091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2" y="0"/>
                  </a:lnTo>
                  <a:lnTo>
                    <a:pt x="7808092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5616183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28737" y="2237854"/>
            <a:ext cx="14900499" cy="6311473"/>
            <a:chOff x="0" y="0"/>
            <a:chExt cx="3454583" cy="146327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454583" cy="1463274"/>
            </a:xfrm>
            <a:custGeom>
              <a:avLst/>
              <a:gdLst/>
              <a:ahLst/>
              <a:cxnLst/>
              <a:rect l="l" t="t" r="r" b="b"/>
              <a:pathLst>
                <a:path w="3454583" h="1463274">
                  <a:moveTo>
                    <a:pt x="26498" y="0"/>
                  </a:moveTo>
                  <a:lnTo>
                    <a:pt x="3428085" y="0"/>
                  </a:lnTo>
                  <a:cubicBezTo>
                    <a:pt x="3435112" y="0"/>
                    <a:pt x="3441852" y="2792"/>
                    <a:pt x="3446822" y="7761"/>
                  </a:cubicBezTo>
                  <a:cubicBezTo>
                    <a:pt x="3451791" y="12731"/>
                    <a:pt x="3454583" y="19471"/>
                    <a:pt x="3454583" y="26498"/>
                  </a:cubicBezTo>
                  <a:lnTo>
                    <a:pt x="3454583" y="1436775"/>
                  </a:lnTo>
                  <a:cubicBezTo>
                    <a:pt x="3454583" y="1443803"/>
                    <a:pt x="3451791" y="1450543"/>
                    <a:pt x="3446822" y="1455512"/>
                  </a:cubicBezTo>
                  <a:cubicBezTo>
                    <a:pt x="3441852" y="1460482"/>
                    <a:pt x="3435112" y="1463274"/>
                    <a:pt x="3428085" y="1463274"/>
                  </a:cubicBezTo>
                  <a:lnTo>
                    <a:pt x="26498" y="1463274"/>
                  </a:lnTo>
                  <a:cubicBezTo>
                    <a:pt x="19471" y="1463274"/>
                    <a:pt x="12731" y="1460482"/>
                    <a:pt x="7761" y="1455512"/>
                  </a:cubicBezTo>
                  <a:cubicBezTo>
                    <a:pt x="2792" y="1450543"/>
                    <a:pt x="0" y="1443803"/>
                    <a:pt x="0" y="1436775"/>
                  </a:cubicBezTo>
                  <a:lnTo>
                    <a:pt x="0" y="26498"/>
                  </a:lnTo>
                  <a:cubicBezTo>
                    <a:pt x="0" y="19471"/>
                    <a:pt x="2792" y="12731"/>
                    <a:pt x="7761" y="7761"/>
                  </a:cubicBezTo>
                  <a:cubicBezTo>
                    <a:pt x="12731" y="2792"/>
                    <a:pt x="19471" y="0"/>
                    <a:pt x="2649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1815546" y="1169396"/>
            <a:ext cx="1563078" cy="1606902"/>
          </a:xfrm>
          <a:custGeom>
            <a:avLst/>
            <a:gdLst/>
            <a:ahLst/>
            <a:cxnLst/>
            <a:rect l="l" t="t" r="r" b="b"/>
            <a:pathLst>
              <a:path w="1563078" h="1606902">
                <a:moveTo>
                  <a:pt x="0" y="0"/>
                </a:moveTo>
                <a:lnTo>
                  <a:pt x="1563077" y="0"/>
                </a:lnTo>
                <a:lnTo>
                  <a:pt x="1563077" y="1606903"/>
                </a:lnTo>
                <a:lnTo>
                  <a:pt x="0" y="1606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828737" y="7495136"/>
            <a:ext cx="3332211" cy="2108380"/>
          </a:xfrm>
          <a:custGeom>
            <a:avLst/>
            <a:gdLst/>
            <a:ahLst/>
            <a:cxnLst/>
            <a:rect l="l" t="t" r="r" b="b"/>
            <a:pathLst>
              <a:path w="3332211" h="2108380">
                <a:moveTo>
                  <a:pt x="0" y="0"/>
                </a:moveTo>
                <a:lnTo>
                  <a:pt x="3332210" y="0"/>
                </a:lnTo>
                <a:lnTo>
                  <a:pt x="3332210" y="2108381"/>
                </a:lnTo>
                <a:lnTo>
                  <a:pt x="0" y="21083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 rot="-1358923">
            <a:off x="12722601" y="6957185"/>
            <a:ext cx="2703746" cy="3184283"/>
          </a:xfrm>
          <a:custGeom>
            <a:avLst/>
            <a:gdLst/>
            <a:ahLst/>
            <a:cxnLst/>
            <a:rect l="l" t="t" r="r" b="b"/>
            <a:pathLst>
              <a:path w="2703746" h="3184283">
                <a:moveTo>
                  <a:pt x="0" y="0"/>
                </a:moveTo>
                <a:lnTo>
                  <a:pt x="2703746" y="0"/>
                </a:lnTo>
                <a:lnTo>
                  <a:pt x="2703746" y="3184283"/>
                </a:lnTo>
                <a:lnTo>
                  <a:pt x="0" y="31842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 rot="-607473">
            <a:off x="14846935" y="6878444"/>
            <a:ext cx="524042" cy="1779154"/>
          </a:xfrm>
          <a:custGeom>
            <a:avLst/>
            <a:gdLst/>
            <a:ahLst/>
            <a:cxnLst/>
            <a:rect l="l" t="t" r="r" b="b"/>
            <a:pathLst>
              <a:path w="524042" h="1779154">
                <a:moveTo>
                  <a:pt x="0" y="0"/>
                </a:moveTo>
                <a:lnTo>
                  <a:pt x="524042" y="0"/>
                </a:lnTo>
                <a:lnTo>
                  <a:pt x="524042" y="1779154"/>
                </a:lnTo>
                <a:lnTo>
                  <a:pt x="0" y="1779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 rot="-1729736">
            <a:off x="14147400" y="811567"/>
            <a:ext cx="470779" cy="4388615"/>
          </a:xfrm>
          <a:custGeom>
            <a:avLst/>
            <a:gdLst/>
            <a:ahLst/>
            <a:cxnLst/>
            <a:rect l="l" t="t" r="r" b="b"/>
            <a:pathLst>
              <a:path w="470779" h="4388615">
                <a:moveTo>
                  <a:pt x="0" y="0"/>
                </a:moveTo>
                <a:lnTo>
                  <a:pt x="470778" y="0"/>
                </a:lnTo>
                <a:lnTo>
                  <a:pt x="470778" y="4388615"/>
                </a:lnTo>
                <a:lnTo>
                  <a:pt x="0" y="43886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 rot="-897102">
            <a:off x="15279507" y="809281"/>
            <a:ext cx="493296" cy="4598517"/>
          </a:xfrm>
          <a:custGeom>
            <a:avLst/>
            <a:gdLst/>
            <a:ahLst/>
            <a:cxnLst/>
            <a:rect l="l" t="t" r="r" b="b"/>
            <a:pathLst>
              <a:path w="493296" h="4598517">
                <a:moveTo>
                  <a:pt x="0" y="0"/>
                </a:moveTo>
                <a:lnTo>
                  <a:pt x="493296" y="0"/>
                </a:lnTo>
                <a:lnTo>
                  <a:pt x="493296" y="4598517"/>
                </a:lnTo>
                <a:lnTo>
                  <a:pt x="0" y="45985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41"/>
          <p:cNvSpPr txBox="1"/>
          <p:nvPr/>
        </p:nvSpPr>
        <p:spPr>
          <a:xfrm>
            <a:off x="2494842" y="3288228"/>
            <a:ext cx="1229905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 spc="204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CẢ LỚP ĐẾN VỚI BÀI HỌC MỚI!</a:t>
            </a:r>
            <a:endParaRPr lang="en-US" sz="8000" b="1" spc="204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1855329" y="2232552"/>
            <a:ext cx="4513438" cy="4554845"/>
            <a:chOff x="11770757" y="2758368"/>
            <a:chExt cx="4513438" cy="4554845"/>
          </a:xfrm>
        </p:grpSpPr>
        <p:sp>
          <p:nvSpPr>
            <p:cNvPr id="34" name="Freeform 34"/>
            <p:cNvSpPr/>
            <p:nvPr/>
          </p:nvSpPr>
          <p:spPr>
            <a:xfrm>
              <a:off x="11770757" y="2758368"/>
              <a:ext cx="4513438" cy="4554845"/>
            </a:xfrm>
            <a:custGeom>
              <a:avLst/>
              <a:gdLst/>
              <a:ahLst/>
              <a:cxnLst/>
              <a:rect l="l" t="t" r="r" b="b"/>
              <a:pathLst>
                <a:path w="4513438" h="4554845">
                  <a:moveTo>
                    <a:pt x="0" y="0"/>
                  </a:moveTo>
                  <a:lnTo>
                    <a:pt x="4513437" y="0"/>
                  </a:lnTo>
                  <a:lnTo>
                    <a:pt x="4513437" y="4554845"/>
                  </a:lnTo>
                  <a:lnTo>
                    <a:pt x="0" y="4554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 rot="21177288">
              <a:off x="12664295" y="4697115"/>
              <a:ext cx="3403815" cy="5770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517"/>
                </a:lnSpc>
              </a:pPr>
              <a:r>
                <a:rPr lang="vi-VN" sz="4800" b="1" spc="87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en-US" sz="4800" b="1" spc="87" dirty="0">
                  <a:latin typeface="Arial" panose="020B0604020202020204" pitchFamily="34" charset="0"/>
                  <a:cs typeface="Arial" panose="020B0604020202020204" pitchFamily="34" charset="0"/>
                </a:rPr>
                <a:t>HÁI NIỆM</a:t>
              </a:r>
            </a:p>
          </p:txBody>
        </p:sp>
      </p:grpSp>
      <p:sp>
        <p:nvSpPr>
          <p:cNvPr id="36" name="Freeform 36"/>
          <p:cNvSpPr/>
          <p:nvPr/>
        </p:nvSpPr>
        <p:spPr>
          <a:xfrm rot="291678">
            <a:off x="11577265" y="6242173"/>
            <a:ext cx="1856453" cy="3740106"/>
          </a:xfrm>
          <a:custGeom>
            <a:avLst/>
            <a:gdLst/>
            <a:ahLst/>
            <a:cxnLst/>
            <a:rect l="l" t="t" r="r" b="b"/>
            <a:pathLst>
              <a:path w="1856453" h="3740106">
                <a:moveTo>
                  <a:pt x="0" y="0"/>
                </a:moveTo>
                <a:lnTo>
                  <a:pt x="1856452" y="0"/>
                </a:lnTo>
                <a:lnTo>
                  <a:pt x="1856452" y="3740106"/>
                </a:lnTo>
                <a:lnTo>
                  <a:pt x="0" y="37401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29765" y="1376763"/>
                <a:ext cx="10608670" cy="7533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 hàm số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1;2;3;…;</m:t>
                        </m:r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0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 gọi là một dãy số hữu hạn.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mỗi số nguyên dương </a:t>
                </a:r>
                <a:r>
                  <a:rPr lang="vi-VN" sz="40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(1≤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0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 ứng với đúng một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vi-VN" sz="40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 ta có thể viết dãy số đó dưới dạng khai triển: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0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 gọi là số hạng đầu,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vi-VN" sz="40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 gọi là số hạng cuối của dãy số đó.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65" y="1376763"/>
                <a:ext cx="10608670" cy="7533473"/>
              </a:xfrm>
              <a:prstGeom prst="rect">
                <a:avLst/>
              </a:prstGeom>
              <a:blipFill>
                <a:blip r:embed="rId8"/>
                <a:stretch>
                  <a:fillRect l="-2069" r="-2011" b="-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838200" y="757386"/>
            <a:ext cx="5486400" cy="1219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latin typeface="Arial (Body)"/>
                <a:cs typeface="Arial" panose="020B0604020202020204" pitchFamily="34" charset="0"/>
              </a:rPr>
              <a:t>Ví</a:t>
            </a:r>
            <a:r>
              <a:rPr lang="en-US" sz="4200" b="1" dirty="0">
                <a:latin typeface="Arial (Body)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 (Body)"/>
                <a:cs typeface="Arial" panose="020B0604020202020204" pitchFamily="34" charset="0"/>
              </a:rPr>
              <a:t>dụ</a:t>
            </a:r>
            <a:r>
              <a:rPr lang="en-US" sz="4200" b="1" dirty="0">
                <a:latin typeface="Arial (Body)"/>
                <a:cs typeface="Arial" panose="020B0604020202020204" pitchFamily="34" charset="0"/>
              </a:rPr>
              <a:t> 1 (SGK </a:t>
            </a:r>
            <a:r>
              <a:rPr lang="vi-VN" sz="4200" b="1" dirty="0">
                <a:latin typeface="Arial (Body)"/>
                <a:cs typeface="Arial" panose="020B0604020202020204" pitchFamily="34" charset="0"/>
              </a:rPr>
              <a:t>-</a:t>
            </a:r>
            <a:r>
              <a:rPr lang="en-US" sz="4200" b="1" dirty="0">
                <a:latin typeface="Arial (Body)"/>
                <a:cs typeface="Arial" panose="020B0604020202020204" pitchFamily="34" charset="0"/>
              </a:rPr>
              <a:t> tr.44)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6589" y="2339023"/>
                <a:ext cx="16306800" cy="2881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Hàm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d>
                      <m:d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xác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định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trên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tập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hợp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1;2;3;4;5</m:t>
                        </m:r>
                      </m:e>
                    </m:d>
                  </m:oMath>
                </a14:m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một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hữu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hạn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.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Tìm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hạng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đầu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,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hạng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cuối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và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viết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dã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trên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dưới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dạng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khai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triển</a:t>
                </a:r>
                <a:endParaRPr lang="en-US" sz="4200" dirty="0"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589" y="2339023"/>
                <a:ext cx="16306800" cy="2881045"/>
              </a:xfrm>
              <a:prstGeom prst="rect">
                <a:avLst/>
              </a:prstGeom>
              <a:blipFill>
                <a:blip r:embed="rId3"/>
                <a:stretch>
                  <a:fillRect l="-1458" r="-1421" b="-8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Callout 22">
            <a:extLst>
              <a:ext uri="{FF2B5EF4-FFF2-40B4-BE49-F238E27FC236}">
                <a16:creationId xmlns:a16="http://schemas.microsoft.com/office/drawing/2014/main" id="{EC691DE5-EEC3-B4F0-3F84-65DD0240B814}"/>
              </a:ext>
            </a:extLst>
          </p:cNvPr>
          <p:cNvSpPr/>
          <p:nvPr/>
        </p:nvSpPr>
        <p:spPr>
          <a:xfrm>
            <a:off x="8264022" y="5859464"/>
            <a:ext cx="1751933" cy="888582"/>
          </a:xfrm>
          <a:prstGeom prst="wedgeEllipseCallout">
            <a:avLst/>
          </a:prstGeom>
          <a:solidFill>
            <a:srgbClr val="FFD34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7E2626-B3FD-4D00-A395-7E1A964E6CBF}"/>
                  </a:ext>
                </a:extLst>
              </p:cNvPr>
              <p:cNvSpPr txBox="1"/>
              <p:nvPr/>
            </p:nvSpPr>
            <p:spPr>
              <a:xfrm>
                <a:off x="986589" y="7168153"/>
                <a:ext cx="16306800" cy="1911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Số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hạng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đầu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,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hạng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cuối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lần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lượt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=2;</m:t>
                    </m:r>
                    <m:sSub>
                      <m:sSub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endParaRPr lang="en-US" sz="4200" dirty="0">
                  <a:latin typeface="Arial (Body)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Dạng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khai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triển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đó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 (Body)"/>
                    <a:cs typeface="Arial" panose="020B0604020202020204" pitchFamily="34" charset="0"/>
                  </a:rPr>
                  <a:t>: 2, 4, 6, 8, 10.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A7E2626-B3FD-4D00-A395-7E1A964E6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589" y="7168153"/>
                <a:ext cx="16306800" cy="1911549"/>
              </a:xfrm>
              <a:prstGeom prst="rect">
                <a:avLst/>
              </a:prstGeom>
              <a:blipFill>
                <a:blip r:embed="rId4"/>
                <a:stretch>
                  <a:fillRect l="-1458" b="-14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42551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284720" y="666750"/>
            <a:ext cx="3718560" cy="1485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  <a:endParaRPr 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2552700"/>
                <a:ext cx="16764000" cy="1954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d>
                      <m:dPr>
                        <m:ctrlP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  <m:r>
                      <a:rPr lang="en-US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1;2;3;4;5</m:t>
                        </m:r>
                      </m:e>
                    </m:d>
                  </m:oMath>
                </a14:m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cuối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khai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triển</a:t>
                </a:r>
                <a:endParaRPr lang="en-US" sz="4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552700"/>
                <a:ext cx="16764000" cy="1954831"/>
              </a:xfrm>
              <a:prstGeom prst="rect">
                <a:avLst/>
              </a:prstGeom>
              <a:blipFill>
                <a:blip r:embed="rId2"/>
                <a:stretch>
                  <a:fillRect l="-1418" r="-1418"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CE2D39D-9198-520E-1EBF-E1A10FB16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52922">
            <a:off x="304800" y="8457058"/>
            <a:ext cx="1062761" cy="1487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3A0D5B-2E0F-BAA2-25FB-6E8E45CA98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3" t="7315" r="18568" b="9206"/>
          <a:stretch/>
        </p:blipFill>
        <p:spPr>
          <a:xfrm>
            <a:off x="15332673" y="342900"/>
            <a:ext cx="2606440" cy="1954830"/>
          </a:xfrm>
          <a:prstGeom prst="rect">
            <a:avLst/>
          </a:prstGeom>
        </p:spPr>
      </p:pic>
      <p:sp>
        <p:nvSpPr>
          <p:cNvPr id="16" name="Oval Callout 22">
            <a:extLst>
              <a:ext uri="{FF2B5EF4-FFF2-40B4-BE49-F238E27FC236}">
                <a16:creationId xmlns:a16="http://schemas.microsoft.com/office/drawing/2014/main" id="{29BF205D-3638-DDF1-ADD7-19C30290FD6B}"/>
              </a:ext>
            </a:extLst>
          </p:cNvPr>
          <p:cNvSpPr/>
          <p:nvPr/>
        </p:nvSpPr>
        <p:spPr>
          <a:xfrm>
            <a:off x="1066800" y="5084769"/>
            <a:ext cx="1751933" cy="888582"/>
          </a:xfrm>
          <a:prstGeom prst="wedgeEllipseCallout">
            <a:avLst>
              <a:gd name="adj1" fmla="val 31360"/>
              <a:gd name="adj2" fmla="val 7604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(Body)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07DC654-8288-BDD0-A975-978202DEEEB0}"/>
                  </a:ext>
                </a:extLst>
              </p:cNvPr>
              <p:cNvSpPr txBox="1"/>
              <p:nvPr/>
            </p:nvSpPr>
            <p:spPr>
              <a:xfrm>
                <a:off x="3089995" y="6160024"/>
                <a:ext cx="14325370" cy="3078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hạng đầu của khai triển là:</a:t>
                </a:r>
                <a:r>
                  <a:rPr lang="en-US" sz="42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u</m:t>
                    </m:r>
                    <m:d>
                      <m:d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khai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42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u</m:t>
                    </m:r>
                    <m:d>
                      <m:d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r>
                      <a:rPr lang="en-US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=125</m:t>
                    </m:r>
                  </m:oMath>
                </a14:m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khai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1; 8; 27; 64; 125.</a:t>
                </a:r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07DC654-8288-BDD0-A975-978202DEE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995" y="6160024"/>
                <a:ext cx="14325370" cy="3078663"/>
              </a:xfrm>
              <a:prstGeom prst="rect">
                <a:avLst/>
              </a:prstGeom>
              <a:blipFill>
                <a:blip r:embed="rId5"/>
                <a:stretch>
                  <a:fillRect l="-1660" b="-8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00644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6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0" y="113689"/>
            <a:ext cx="3246680" cy="325559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4597" y="424702"/>
            <a:ext cx="1565547" cy="156554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17220" y="805717"/>
            <a:ext cx="15047008" cy="1580433"/>
            <a:chOff x="1002974" y="2845561"/>
            <a:chExt cx="15047008" cy="1580433"/>
          </a:xfrm>
        </p:grpSpPr>
        <p:sp>
          <p:nvSpPr>
            <p:cNvPr id="10" name="Rounded Rectangle 9"/>
            <p:cNvSpPr/>
            <p:nvPr/>
          </p:nvSpPr>
          <p:spPr>
            <a:xfrm>
              <a:off x="1002974" y="3033468"/>
              <a:ext cx="1676400" cy="119758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HĐ2</a:t>
              </a:r>
              <a:endPara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000216" y="2845561"/>
                  <a:ext cx="13049766" cy="1580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Cho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hàm</a:t>
                  </a:r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ℕ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Hãy</a:t>
                  </a:r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viết</a:t>
                  </a:r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các</a:t>
                  </a:r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(1)</m:t>
                      </m:r>
                    </m:oMath>
                  </a14:m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0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40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(2)</m:t>
                      </m:r>
                    </m:oMath>
                  </a14:m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… </a:t>
                  </a:r>
                  <a14:m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𝑢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a14:m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…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theo</a:t>
                  </a:r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hàng</a:t>
                  </a:r>
                  <a:r>
                    <a:rPr lang="en-US" sz="4000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ngang</a:t>
                  </a:r>
                  <a:endPara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0216" y="2845561"/>
                  <a:ext cx="13049766" cy="1580433"/>
                </a:xfrm>
                <a:prstGeom prst="rect">
                  <a:avLst/>
                </a:prstGeom>
                <a:blipFill>
                  <a:blip r:embed="rId3"/>
                  <a:stretch>
                    <a:fillRect l="-1682" r="-2710" b="-158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4D42CBF-6AAD-F107-CF00-E2A008AF1E1C}"/>
              </a:ext>
            </a:extLst>
          </p:cNvPr>
          <p:cNvSpPr txBox="1"/>
          <p:nvPr/>
        </p:nvSpPr>
        <p:spPr>
          <a:xfrm>
            <a:off x="8339380" y="3110018"/>
            <a:ext cx="139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54B2AA-9B82-9071-AD02-4DAE20AAFDBA}"/>
                  </a:ext>
                </a:extLst>
              </p:cNvPr>
              <p:cNvSpPr txBox="1"/>
              <p:nvPr/>
            </p:nvSpPr>
            <p:spPr>
              <a:xfrm>
                <a:off x="3551480" y="3848682"/>
                <a:ext cx="10972800" cy="2904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=1;</m:t>
                      </m:r>
                      <m:sSub>
                        <m:sSub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;….;</m:t>
                      </m:r>
                      <m:sSub>
                        <m:sSub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;…</m:t>
                      </m:r>
                    </m:oMath>
                  </m:oMathPara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54B2AA-9B82-9071-AD02-4DAE20AAF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480" y="3848682"/>
                <a:ext cx="10972800" cy="2904257"/>
              </a:xfrm>
              <a:prstGeom prst="rect">
                <a:avLst/>
              </a:prstGeom>
              <a:blipFill>
                <a:blip r:embed="rId4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ED57EE3F-26FE-8693-B703-1C72833CA672}"/>
              </a:ext>
            </a:extLst>
          </p:cNvPr>
          <p:cNvGrpSpPr/>
          <p:nvPr/>
        </p:nvGrpSpPr>
        <p:grpSpPr>
          <a:xfrm>
            <a:off x="707095" y="7047425"/>
            <a:ext cx="15861144" cy="2063084"/>
            <a:chOff x="381000" y="250215"/>
            <a:chExt cx="15861144" cy="2063084"/>
          </a:xfrm>
        </p:grpSpPr>
        <p:sp>
          <p:nvSpPr>
            <p:cNvPr id="22" name="Rounded Rectangular Callout 5">
              <a:extLst>
                <a:ext uri="{FF2B5EF4-FFF2-40B4-BE49-F238E27FC236}">
                  <a16:creationId xmlns:a16="http://schemas.microsoft.com/office/drawing/2014/main" id="{0F754C8A-4935-D7FC-D2FE-BAAB257BA769}"/>
                </a:ext>
              </a:extLst>
            </p:cNvPr>
            <p:cNvSpPr/>
            <p:nvPr/>
          </p:nvSpPr>
          <p:spPr>
            <a:xfrm>
              <a:off x="2459216" y="250215"/>
              <a:ext cx="13782928" cy="1136149"/>
            </a:xfrm>
            <a:prstGeom prst="wedgeRoundRectCallout">
              <a:avLst>
                <a:gd name="adj1" fmla="val -54646"/>
                <a:gd name="adj2" fmla="val 37129"/>
                <a:gd name="adj3" fmla="val 16667"/>
              </a:avLst>
            </a:prstGeom>
            <a:ln w="38100"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dãy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dãy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vô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hạn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hay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dãy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hữu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hạn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16642BE-6EAC-35B0-866C-725C3D3C6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647700"/>
              <a:ext cx="1190372" cy="1665599"/>
            </a:xfrm>
            <a:prstGeom prst="rect">
              <a:avLst/>
            </a:prstGeom>
          </p:spPr>
        </p:pic>
      </p:grpSp>
      <p:sp>
        <p:nvSpPr>
          <p:cNvPr id="24" name="Oval Callout 7">
            <a:extLst>
              <a:ext uri="{FF2B5EF4-FFF2-40B4-BE49-F238E27FC236}">
                <a16:creationId xmlns:a16="http://schemas.microsoft.com/office/drawing/2014/main" id="{6EB59F5E-EF3E-76E9-9C75-C10466B83F44}"/>
              </a:ext>
            </a:extLst>
          </p:cNvPr>
          <p:cNvSpPr/>
          <p:nvPr/>
        </p:nvSpPr>
        <p:spPr>
          <a:xfrm>
            <a:off x="14935200" y="7979638"/>
            <a:ext cx="2586413" cy="1582674"/>
          </a:xfrm>
          <a:prstGeom prst="wedgeEllipseCallout">
            <a:avLst>
              <a:gd name="adj1" fmla="val 49705"/>
              <a:gd name="adj2" fmla="val 4452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heelReverse spokes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7"/>
          <p:cNvGrpSpPr/>
          <p:nvPr/>
        </p:nvGrpSpPr>
        <p:grpSpPr>
          <a:xfrm>
            <a:off x="145542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27876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520748" y="238456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09658" y="802435"/>
                <a:ext cx="12251852" cy="7232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38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8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8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khai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</m:t>
                    </m:r>
                  </m:oMath>
                </a14:m>
                <a:endParaRPr lang="en-US" sz="3800" i="1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8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i="1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8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(hay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8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,…,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8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58" y="802435"/>
                <a:ext cx="12251852" cy="7232108"/>
              </a:xfrm>
              <a:prstGeom prst="rect">
                <a:avLst/>
              </a:prstGeom>
              <a:blipFill>
                <a:blip r:embed="rId4"/>
                <a:stretch>
                  <a:fillRect l="-1642" r="-1642" b="-2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279649C0-E219-02E5-F032-CC70C92A8BEE}"/>
              </a:ext>
            </a:extLst>
          </p:cNvPr>
          <p:cNvGrpSpPr/>
          <p:nvPr/>
        </p:nvGrpSpPr>
        <p:grpSpPr>
          <a:xfrm>
            <a:off x="633180" y="8124650"/>
            <a:ext cx="15293302" cy="1824923"/>
            <a:chOff x="1507401" y="6179195"/>
            <a:chExt cx="15293302" cy="182492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1A6B22E-DC86-FAA7-0933-BB166BCE3B45}"/>
                </a:ext>
              </a:extLst>
            </p:cNvPr>
            <p:cNvSpPr txBox="1"/>
            <p:nvPr/>
          </p:nvSpPr>
          <p:spPr>
            <a:xfrm>
              <a:off x="1507401" y="6390560"/>
              <a:ext cx="2057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 ý</a:t>
              </a:r>
              <a:r>
                <a:rPr lang="vi-VN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6423A56-4DFA-5334-DB74-9F626B7036FB}"/>
                </a:ext>
              </a:extLst>
            </p:cNvPr>
            <p:cNvSpPr/>
            <p:nvPr/>
          </p:nvSpPr>
          <p:spPr>
            <a:xfrm>
              <a:off x="3439713" y="6179195"/>
              <a:ext cx="1336099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Dãy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đổi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dãy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tất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hạng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đều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bằng</a:t>
              </a:r>
              <a:r>
                <a: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nhau</a:t>
              </a:r>
              <a:endPara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3261161" y="1269083"/>
            <a:ext cx="3886475" cy="3937686"/>
            <a:chOff x="11770757" y="2758368"/>
            <a:chExt cx="4513438" cy="4554845"/>
          </a:xfrm>
        </p:grpSpPr>
        <p:sp>
          <p:nvSpPr>
            <p:cNvPr id="34" name="Freeform 34"/>
            <p:cNvSpPr/>
            <p:nvPr/>
          </p:nvSpPr>
          <p:spPr>
            <a:xfrm>
              <a:off x="11770757" y="2758368"/>
              <a:ext cx="4513438" cy="4554845"/>
            </a:xfrm>
            <a:custGeom>
              <a:avLst/>
              <a:gdLst/>
              <a:ahLst/>
              <a:cxnLst/>
              <a:rect l="l" t="t" r="r" b="b"/>
              <a:pathLst>
                <a:path w="4513438" h="4554845">
                  <a:moveTo>
                    <a:pt x="0" y="0"/>
                  </a:moveTo>
                  <a:lnTo>
                    <a:pt x="4513437" y="0"/>
                  </a:lnTo>
                  <a:lnTo>
                    <a:pt x="4513437" y="4554845"/>
                  </a:lnTo>
                  <a:lnTo>
                    <a:pt x="0" y="45548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 rot="21177288">
              <a:off x="12411754" y="4667375"/>
              <a:ext cx="3657312" cy="6675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517"/>
                </a:lnSpc>
              </a:pPr>
              <a:r>
                <a:rPr lang="vi-VN" sz="4500" b="1" spc="87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en-US" sz="4500" b="1" spc="87" dirty="0">
                  <a:latin typeface="Arial" panose="020B0604020202020204" pitchFamily="34" charset="0"/>
                  <a:cs typeface="Arial" panose="020B0604020202020204" pitchFamily="34" charset="0"/>
                </a:rPr>
                <a:t>HÁI NIỆM</a:t>
              </a:r>
            </a:p>
          </p:txBody>
        </p:sp>
      </p:grpSp>
      <p:sp>
        <p:nvSpPr>
          <p:cNvPr id="36" name="Freeform 36"/>
          <p:cNvSpPr/>
          <p:nvPr/>
        </p:nvSpPr>
        <p:spPr>
          <a:xfrm rot="291678">
            <a:off x="12787580" y="4366814"/>
            <a:ext cx="1856453" cy="3740106"/>
          </a:xfrm>
          <a:custGeom>
            <a:avLst/>
            <a:gdLst/>
            <a:ahLst/>
            <a:cxnLst/>
            <a:rect l="l" t="t" r="r" b="b"/>
            <a:pathLst>
              <a:path w="1856453" h="3740106">
                <a:moveTo>
                  <a:pt x="0" y="0"/>
                </a:moveTo>
                <a:lnTo>
                  <a:pt x="1856452" y="0"/>
                </a:lnTo>
                <a:lnTo>
                  <a:pt x="1856452" y="3740106"/>
                </a:lnTo>
                <a:lnTo>
                  <a:pt x="0" y="37401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8467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838198" y="1845237"/>
            <a:ext cx="5638800" cy="1219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(SGK </a:t>
            </a:r>
            <a:r>
              <a:rPr lang="vi-VN" sz="4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tr.44)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06114" y="1743969"/>
                <a:ext cx="16378989" cy="2363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		   Cho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lẻ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14" y="1743969"/>
                <a:ext cx="16378989" cy="2363532"/>
              </a:xfrm>
              <a:prstGeom prst="rect">
                <a:avLst/>
              </a:prstGeom>
              <a:blipFill>
                <a:blip r:embed="rId2"/>
                <a:stretch>
                  <a:fillRect l="-1303" r="-1340" b="-10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837124"/>
              </p:ext>
            </p:extLst>
          </p:nvPr>
        </p:nvGraphicFramePr>
        <p:xfrm>
          <a:off x="4394198" y="3502587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198" y="3502587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06113" y="4208769"/>
                <a:ext cx="16378989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13" y="4208769"/>
                <a:ext cx="16378989" cy="1824923"/>
              </a:xfrm>
              <a:prstGeom prst="rect">
                <a:avLst/>
              </a:prstGeom>
              <a:blipFill>
                <a:blip r:embed="rId5"/>
                <a:stretch>
                  <a:fillRect l="-130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Callout 22">
            <a:extLst>
              <a:ext uri="{FF2B5EF4-FFF2-40B4-BE49-F238E27FC236}">
                <a16:creationId xmlns:a16="http://schemas.microsoft.com/office/drawing/2014/main" id="{901B79D2-4265-7FFD-08BA-BECDA027C563}"/>
              </a:ext>
            </a:extLst>
          </p:cNvPr>
          <p:cNvSpPr/>
          <p:nvPr/>
        </p:nvSpPr>
        <p:spPr>
          <a:xfrm>
            <a:off x="8119642" y="6399780"/>
            <a:ext cx="1751933" cy="888582"/>
          </a:xfrm>
          <a:prstGeom prst="wedgeEllipseCallout">
            <a:avLst/>
          </a:prstGeom>
          <a:solidFill>
            <a:srgbClr val="FFD34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EE5D55-FBA8-0248-F3B9-39F5DDB796A8}"/>
                  </a:ext>
                </a:extLst>
              </p:cNvPr>
              <p:cNvSpPr txBox="1"/>
              <p:nvPr/>
            </p:nvSpPr>
            <p:spPr>
              <a:xfrm>
                <a:off x="954505" y="7375518"/>
                <a:ext cx="16378989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=1;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=3;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=5;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=7;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=9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EE5D55-FBA8-0248-F3B9-39F5DDB79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505" y="7375518"/>
                <a:ext cx="16378989" cy="2554545"/>
              </a:xfrm>
              <a:prstGeom prst="rect">
                <a:avLst/>
              </a:prstGeom>
              <a:blipFill>
                <a:blip r:embed="rId6"/>
                <a:stretch>
                  <a:fillRect l="-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757EF27-5E02-3343-F32F-546E3F9B752E}"/>
              </a:ext>
            </a:extLst>
          </p:cNvPr>
          <p:cNvGrpSpPr/>
          <p:nvPr/>
        </p:nvGrpSpPr>
        <p:grpSpPr>
          <a:xfrm>
            <a:off x="6934200" y="423501"/>
            <a:ext cx="14477999" cy="1219200"/>
            <a:chOff x="838200" y="403086"/>
            <a:chExt cx="14477999" cy="12192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F5024A-10FE-BBDB-895A-AF0BBEE04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8200" y="403086"/>
              <a:ext cx="1426915" cy="12192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A370B0-9305-E2A8-AD15-2B3BF05E0BA9}"/>
                </a:ext>
              </a:extLst>
            </p:cNvPr>
            <p:cNvSpPr txBox="1"/>
            <p:nvPr/>
          </p:nvSpPr>
          <p:spPr>
            <a:xfrm>
              <a:off x="2265114" y="914400"/>
              <a:ext cx="130510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đôi, hoàn thành </a:t>
              </a:r>
              <a:r>
                <a:rPr lang="en-US" sz="40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40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dụ2</a:t>
              </a:r>
              <a:endPara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99197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9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838200" y="704850"/>
            <a:ext cx="5638800" cy="1219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(SGK </a:t>
            </a:r>
            <a:r>
              <a:rPr lang="vi-VN" sz="4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tr.44)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06116" y="603582"/>
                <a:ext cx="16378989" cy="2363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		   Cho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lẻ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16" y="603582"/>
                <a:ext cx="16378989" cy="2363532"/>
              </a:xfrm>
              <a:prstGeom prst="rect">
                <a:avLst/>
              </a:prstGeom>
              <a:blipFill>
                <a:blip r:embed="rId2"/>
                <a:stretch>
                  <a:fillRect l="-1303" r="-1340" b="-10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06115" y="3068382"/>
                <a:ext cx="16378989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115" y="3068382"/>
                <a:ext cx="16378989" cy="1824923"/>
              </a:xfrm>
              <a:prstGeom prst="rect">
                <a:avLst/>
              </a:prstGeom>
              <a:blipFill>
                <a:blip r:embed="rId5"/>
                <a:stretch>
                  <a:fillRect l="-130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Callout 22">
            <a:extLst>
              <a:ext uri="{FF2B5EF4-FFF2-40B4-BE49-F238E27FC236}">
                <a16:creationId xmlns:a16="http://schemas.microsoft.com/office/drawing/2014/main" id="{901B79D2-4265-7FFD-08BA-BECDA027C563}"/>
              </a:ext>
            </a:extLst>
          </p:cNvPr>
          <p:cNvSpPr/>
          <p:nvPr/>
        </p:nvSpPr>
        <p:spPr>
          <a:xfrm>
            <a:off x="8119642" y="5768797"/>
            <a:ext cx="1751933" cy="888582"/>
          </a:xfrm>
          <a:prstGeom prst="wedgeEllipseCallout">
            <a:avLst/>
          </a:prstGeom>
          <a:solidFill>
            <a:srgbClr val="FFD34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EE5D55-FBA8-0248-F3B9-39F5DDB796A8}"/>
                  </a:ext>
                </a:extLst>
              </p:cNvPr>
              <p:cNvSpPr txBox="1"/>
              <p:nvPr/>
            </p:nvSpPr>
            <p:spPr>
              <a:xfrm>
                <a:off x="629652" y="7387290"/>
                <a:ext cx="17028695" cy="1957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đoán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khai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triển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 3, 5, …, 2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−1, …</m:t>
                    </m:r>
                  </m:oMath>
                </a14:m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EE5D55-FBA8-0248-F3B9-39F5DDB79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52" y="7387290"/>
                <a:ext cx="17028695" cy="1957587"/>
              </a:xfrm>
              <a:prstGeom prst="rect">
                <a:avLst/>
              </a:prstGeom>
              <a:blipFill>
                <a:blip r:embed="rId6"/>
                <a:stretch>
                  <a:fillRect l="-1181" b="-11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384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68726" y="815213"/>
            <a:ext cx="3718560" cy="124502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2</a:t>
            </a:r>
            <a:endParaRPr lang="en-US" sz="4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94706" y="966794"/>
                <a:ext cx="7239000" cy="941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706" y="966794"/>
                <a:ext cx="7239000" cy="941861"/>
              </a:xfrm>
              <a:prstGeom prst="rect">
                <a:avLst/>
              </a:prstGeom>
              <a:blipFill>
                <a:blip r:embed="rId2"/>
                <a:stretch>
                  <a:fillRect l="-3286" b="-29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9BD0AC-D135-DB78-01DB-05C70D9E2AEE}"/>
                  </a:ext>
                </a:extLst>
              </p:cNvPr>
              <p:cNvSpPr txBox="1"/>
              <p:nvPr/>
            </p:nvSpPr>
            <p:spPr>
              <a:xfrm>
                <a:off x="768726" y="2057203"/>
                <a:ext cx="9942095" cy="2477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khai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triển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9BD0AC-D135-DB78-01DB-05C70D9E2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26" y="2057203"/>
                <a:ext cx="9942095" cy="2477088"/>
              </a:xfrm>
              <a:prstGeom prst="rect">
                <a:avLst/>
              </a:prstGeom>
              <a:blipFill>
                <a:blip r:embed="rId3"/>
                <a:stretch>
                  <a:fillRect l="-2330" b="-10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22">
            <a:extLst>
              <a:ext uri="{FF2B5EF4-FFF2-40B4-BE49-F238E27FC236}">
                <a16:creationId xmlns:a16="http://schemas.microsoft.com/office/drawing/2014/main" id="{9CF571EE-1FDB-6012-672F-47FA39C31313}"/>
              </a:ext>
            </a:extLst>
          </p:cNvPr>
          <p:cNvSpPr/>
          <p:nvPr/>
        </p:nvSpPr>
        <p:spPr>
          <a:xfrm>
            <a:off x="14554200" y="4861535"/>
            <a:ext cx="1751933" cy="888582"/>
          </a:xfrm>
          <a:prstGeom prst="wedgeEllipseCallout">
            <a:avLst>
              <a:gd name="adj1" fmla="val -35942"/>
              <a:gd name="adj2" fmla="val 7333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(Body)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F6A1ED-E6CF-22F8-6ACD-CF09391CBAD9}"/>
                  </a:ext>
                </a:extLst>
              </p:cNvPr>
              <p:cNvSpPr txBox="1"/>
              <p:nvPr/>
            </p:nvSpPr>
            <p:spPr>
              <a:xfrm>
                <a:off x="1219200" y="6247505"/>
                <a:ext cx="15849600" cy="3072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=1;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=4;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=9;</m:t>
                    </m:r>
                  </m:oMath>
                </a14:m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=16;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=25</m:t>
                    </m:r>
                  </m:oMath>
                </a14:m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ℕ</m:t>
                    </m:r>
                  </m:oMath>
                </a14:m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F6A1ED-E6CF-22F8-6ACD-CF09391CB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247505"/>
                <a:ext cx="15849600" cy="3072701"/>
              </a:xfrm>
              <a:prstGeom prst="rect">
                <a:avLst/>
              </a:prstGeom>
              <a:blipFill>
                <a:blip r:embed="rId4"/>
                <a:stretch>
                  <a:fillRect l="-1462" b="-8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7133B297-92AF-8031-7085-D150C4B71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14959">
            <a:off x="16187287" y="492576"/>
            <a:ext cx="1371719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1241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3" grpId="0"/>
      <p:bldP spid="14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68726" y="815213"/>
            <a:ext cx="3718560" cy="124502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2</a:t>
            </a:r>
            <a:endParaRPr lang="en-US" sz="4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94706" y="966794"/>
                <a:ext cx="7239000" cy="941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706" y="966794"/>
                <a:ext cx="7239000" cy="941861"/>
              </a:xfrm>
              <a:prstGeom prst="rect">
                <a:avLst/>
              </a:prstGeom>
              <a:blipFill>
                <a:blip r:embed="rId2"/>
                <a:stretch>
                  <a:fillRect l="-3286" b="-29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9BD0AC-D135-DB78-01DB-05C70D9E2AEE}"/>
                  </a:ext>
                </a:extLst>
              </p:cNvPr>
              <p:cNvSpPr txBox="1"/>
              <p:nvPr/>
            </p:nvSpPr>
            <p:spPr>
              <a:xfrm>
                <a:off x="768726" y="2057203"/>
                <a:ext cx="9942095" cy="2477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khai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triển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9BD0AC-D135-DB78-01DB-05C70D9E2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26" y="2057203"/>
                <a:ext cx="9942095" cy="2477088"/>
              </a:xfrm>
              <a:prstGeom prst="rect">
                <a:avLst/>
              </a:prstGeom>
              <a:blipFill>
                <a:blip r:embed="rId3"/>
                <a:stretch>
                  <a:fillRect l="-2330" b="-10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22">
            <a:extLst>
              <a:ext uri="{FF2B5EF4-FFF2-40B4-BE49-F238E27FC236}">
                <a16:creationId xmlns:a16="http://schemas.microsoft.com/office/drawing/2014/main" id="{9CF571EE-1FDB-6012-672F-47FA39C31313}"/>
              </a:ext>
            </a:extLst>
          </p:cNvPr>
          <p:cNvSpPr/>
          <p:nvPr/>
        </p:nvSpPr>
        <p:spPr>
          <a:xfrm>
            <a:off x="14554200" y="4861535"/>
            <a:ext cx="1751933" cy="888582"/>
          </a:xfrm>
          <a:prstGeom prst="wedgeEllipseCallout">
            <a:avLst>
              <a:gd name="adj1" fmla="val -35942"/>
              <a:gd name="adj2" fmla="val 7333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(Body)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F6A1ED-E6CF-22F8-6ACD-CF09391CBAD9}"/>
                  </a:ext>
                </a:extLst>
              </p:cNvPr>
              <p:cNvSpPr txBox="1"/>
              <p:nvPr/>
            </p:nvSpPr>
            <p:spPr>
              <a:xfrm>
                <a:off x="1219200" y="6591300"/>
                <a:ext cx="13182600" cy="2004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khai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=1;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=4;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=9;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=16;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=25;…;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;…</m:t>
                    </m:r>
                  </m:oMath>
                </a14:m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F6A1ED-E6CF-22F8-6ACD-CF09391CB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591300"/>
                <a:ext cx="13182600" cy="2004395"/>
              </a:xfrm>
              <a:prstGeom prst="rect">
                <a:avLst/>
              </a:prstGeom>
              <a:blipFill>
                <a:blip r:embed="rId4"/>
                <a:stretch>
                  <a:fillRect l="-1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7133B297-92AF-8031-7085-D150C4B71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14959">
            <a:off x="16187287" y="492576"/>
            <a:ext cx="1371719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46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9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535970" y="259629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Freeform 35"/>
          <p:cNvSpPr/>
          <p:nvPr/>
        </p:nvSpPr>
        <p:spPr>
          <a:xfrm rot="9640325">
            <a:off x="1273258" y="1125131"/>
            <a:ext cx="612100" cy="2064755"/>
          </a:xfrm>
          <a:custGeom>
            <a:avLst/>
            <a:gdLst/>
            <a:ahLst/>
            <a:cxnLst/>
            <a:rect l="l" t="t" r="r" b="b"/>
            <a:pathLst>
              <a:path w="504788" h="1713788">
                <a:moveTo>
                  <a:pt x="0" y="0"/>
                </a:moveTo>
                <a:lnTo>
                  <a:pt x="504789" y="0"/>
                </a:lnTo>
                <a:lnTo>
                  <a:pt x="504789" y="1713788"/>
                </a:lnTo>
                <a:lnTo>
                  <a:pt x="0" y="17137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32">
            <a:extLst>
              <a:ext uri="{FF2B5EF4-FFF2-40B4-BE49-F238E27FC236}">
                <a16:creationId xmlns:a16="http://schemas.microsoft.com/office/drawing/2014/main" id="{3C76A044-3075-6076-4862-71E8868435E9}"/>
              </a:ext>
            </a:extLst>
          </p:cNvPr>
          <p:cNvSpPr txBox="1"/>
          <p:nvPr/>
        </p:nvSpPr>
        <p:spPr>
          <a:xfrm>
            <a:off x="1174064" y="3243776"/>
            <a:ext cx="14283166" cy="3811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spc="182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</a:p>
          <a:p>
            <a:pPr algn="ctr">
              <a:lnSpc>
                <a:spcPct val="150000"/>
              </a:lnSpc>
            </a:pPr>
            <a:r>
              <a:rPr lang="en-US" sz="8800" b="1" spc="182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CHO MỘT DÃY SỐ</a:t>
            </a:r>
          </a:p>
        </p:txBody>
      </p:sp>
    </p:spTree>
  </p:cSld>
  <p:clrMapOvr>
    <a:masterClrMapping/>
  </p:clrMapOvr>
  <p:transition spd="med"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1"/>
          <p:cNvSpPr/>
          <p:nvPr/>
        </p:nvSpPr>
        <p:spPr>
          <a:xfrm>
            <a:off x="14460300" y="709904"/>
            <a:ext cx="3666839" cy="947966"/>
          </a:xfrm>
          <a:custGeom>
            <a:avLst/>
            <a:gdLst/>
            <a:ahLst/>
            <a:cxnLst/>
            <a:rect l="l" t="t" r="r" b="b"/>
            <a:pathLst>
              <a:path w="3623463" h="936752">
                <a:moveTo>
                  <a:pt x="3420263" y="0"/>
                </a:moveTo>
                <a:lnTo>
                  <a:pt x="2699398" y="0"/>
                </a:lnTo>
                <a:lnTo>
                  <a:pt x="12700" y="0"/>
                </a:lnTo>
                <a:cubicBezTo>
                  <a:pt x="5690" y="0"/>
                  <a:pt x="0" y="5690"/>
                  <a:pt x="0" y="12700"/>
                </a:cubicBezTo>
                <a:lnTo>
                  <a:pt x="0" y="924052"/>
                </a:lnTo>
                <a:cubicBezTo>
                  <a:pt x="0" y="931075"/>
                  <a:pt x="5690" y="936752"/>
                  <a:pt x="12700" y="936752"/>
                </a:cubicBezTo>
                <a:lnTo>
                  <a:pt x="2699398" y="936752"/>
                </a:lnTo>
                <a:lnTo>
                  <a:pt x="3420263" y="936752"/>
                </a:lnTo>
                <a:cubicBezTo>
                  <a:pt x="3532302" y="936752"/>
                  <a:pt x="3623463" y="845591"/>
                  <a:pt x="3623463" y="733552"/>
                </a:cubicBezTo>
                <a:lnTo>
                  <a:pt x="3623463" y="203200"/>
                </a:lnTo>
                <a:cubicBezTo>
                  <a:pt x="3623463" y="91148"/>
                  <a:pt x="3532302" y="0"/>
                  <a:pt x="3420263" y="0"/>
                </a:cubicBezTo>
                <a:close/>
                <a:moveTo>
                  <a:pt x="25400" y="25400"/>
                </a:moveTo>
                <a:lnTo>
                  <a:pt x="2686698" y="25400"/>
                </a:lnTo>
                <a:lnTo>
                  <a:pt x="2686698" y="911352"/>
                </a:lnTo>
                <a:lnTo>
                  <a:pt x="25400" y="911352"/>
                </a:lnTo>
                <a:lnTo>
                  <a:pt x="25400" y="25400"/>
                </a:lnTo>
                <a:close/>
                <a:moveTo>
                  <a:pt x="3598063" y="733552"/>
                </a:moveTo>
                <a:cubicBezTo>
                  <a:pt x="3598063" y="831596"/>
                  <a:pt x="3518307" y="911352"/>
                  <a:pt x="3420263" y="911352"/>
                </a:cubicBezTo>
                <a:lnTo>
                  <a:pt x="2712098" y="911352"/>
                </a:lnTo>
                <a:lnTo>
                  <a:pt x="2712098" y="25400"/>
                </a:lnTo>
                <a:lnTo>
                  <a:pt x="3420263" y="25400"/>
                </a:lnTo>
                <a:cubicBezTo>
                  <a:pt x="3518307" y="25400"/>
                  <a:pt x="3598063" y="105156"/>
                  <a:pt x="3598063" y="203200"/>
                </a:cubicBezTo>
                <a:lnTo>
                  <a:pt x="3598063" y="733552"/>
                </a:lnTo>
                <a:close/>
              </a:path>
            </a:pathLst>
          </a:custGeom>
          <a:solidFill>
            <a:srgbClr val="231F20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Freeform 30"/>
          <p:cNvSpPr/>
          <p:nvPr/>
        </p:nvSpPr>
        <p:spPr>
          <a:xfrm>
            <a:off x="17247589" y="757658"/>
            <a:ext cx="861340" cy="896558"/>
          </a:xfrm>
          <a:custGeom>
            <a:avLst/>
            <a:gdLst/>
            <a:ahLst/>
            <a:cxnLst/>
            <a:rect l="l" t="t" r="r" b="b"/>
            <a:pathLst>
              <a:path w="885965" h="885952">
                <a:moveTo>
                  <a:pt x="708165" y="0"/>
                </a:moveTo>
                <a:lnTo>
                  <a:pt x="0" y="0"/>
                </a:lnTo>
                <a:lnTo>
                  <a:pt x="0" y="885952"/>
                </a:lnTo>
                <a:lnTo>
                  <a:pt x="708165" y="885952"/>
                </a:lnTo>
                <a:cubicBezTo>
                  <a:pt x="806209" y="885952"/>
                  <a:pt x="885965" y="806196"/>
                  <a:pt x="885965" y="708152"/>
                </a:cubicBezTo>
                <a:lnTo>
                  <a:pt x="885965" y="177800"/>
                </a:lnTo>
                <a:cubicBezTo>
                  <a:pt x="885965" y="79756"/>
                  <a:pt x="806209" y="0"/>
                  <a:pt x="708165" y="0"/>
                </a:cubicBezTo>
                <a:close/>
              </a:path>
            </a:pathLst>
          </a:custGeom>
          <a:solidFill>
            <a:srgbClr val="FFF89B"/>
          </a:solidFill>
        </p:spPr>
        <p:txBody>
          <a:bodyPr/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341829" y="2243131"/>
            <a:ext cx="13975043" cy="2416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loài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hoa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có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lượng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cánh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hoa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luôn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là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cố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định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cánh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hoa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bông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hoa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thường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xuất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hiện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nhiều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theo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những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con </a:t>
            </a:r>
            <a:r>
              <a:rPr lang="nl-NL" sz="35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1, 1, 2, 3, 5, 8, 13, 21,...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847206"/>
              </p:ext>
            </p:extLst>
          </p:nvPr>
        </p:nvGraphicFramePr>
        <p:xfrm>
          <a:off x="9086850" y="50355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86850" y="50355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244521" y="911630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600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923BE17-EA40-BCFE-3584-A4CC07BB0F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40" y="4987159"/>
            <a:ext cx="9688715" cy="52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7374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97230" y="571500"/>
            <a:ext cx="16893539" cy="7064369"/>
            <a:chOff x="831850" y="723900"/>
            <a:chExt cx="16893539" cy="7064369"/>
          </a:xfrm>
        </p:grpSpPr>
        <p:sp>
          <p:nvSpPr>
            <p:cNvPr id="3" name="Rounded Rectangle 2"/>
            <p:cNvSpPr/>
            <p:nvPr/>
          </p:nvSpPr>
          <p:spPr>
            <a:xfrm>
              <a:off x="919480" y="723900"/>
              <a:ext cx="1676400" cy="119758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HĐ3</a:t>
              </a:r>
              <a:endPara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831850" y="1069507"/>
                  <a:ext cx="16893539" cy="6718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4" algn="just">
                    <a:lnSpc>
                      <a:spcPct val="150000"/>
                    </a:lnSpc>
                  </a:pP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Xét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mỗi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dãy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sau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</a:t>
                  </a:r>
                </a:p>
                <a:p>
                  <a:pPr marL="571500" lvl="4" indent="-571500" algn="just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Dãy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16,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25,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36,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49,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64,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81,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100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(1)</a:t>
                  </a:r>
                </a:p>
                <a:p>
                  <a:pPr marL="571500" lvl="4" indent="-571500" algn="just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Dãy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được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xác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định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như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sau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mỗi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tự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nhiên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≥1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thập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hữu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hạn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1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thập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chữ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thập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đầu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tiên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đứng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sau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dấu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“,”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=1,414213562…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Cụ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thể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=1,4;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=1,41;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=1,414;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=1,4142;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=1,41421;…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(2)</a:t>
                  </a:r>
                </a:p>
                <a:p>
                  <a:pPr marL="571500" lvl="4" indent="-571500" algn="just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Dãy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(3)</a:t>
                  </a:r>
                </a:p>
                <a:p>
                  <a:pPr marL="571500" lvl="4" indent="-571500" algn="just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Dãy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được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xác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định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như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sau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+2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6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mọi</a:t>
                  </a:r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≥2</m:t>
                      </m:r>
                    </m:oMath>
                  </a14:m>
                  <a:r>
                    <a:rPr lang="en-US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(4)</a:t>
                  </a: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850" y="1069507"/>
                  <a:ext cx="16893539" cy="6718762"/>
                </a:xfrm>
                <a:prstGeom prst="rect">
                  <a:avLst/>
                </a:prstGeom>
                <a:blipFill>
                  <a:blip r:embed="rId2"/>
                  <a:stretch>
                    <a:fillRect l="-974" r="-1082" b="-2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47BA630-D334-1DEB-3BDE-C5D02F0F0D26}"/>
              </a:ext>
            </a:extLst>
          </p:cNvPr>
          <p:cNvSpPr/>
          <p:nvPr/>
        </p:nvSpPr>
        <p:spPr>
          <a:xfrm>
            <a:off x="784860" y="7502881"/>
            <a:ext cx="16893539" cy="2136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a)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nêu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xác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hạng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dãy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(1), (2), (3), (4).</a:t>
            </a:r>
          </a:p>
          <a:p>
            <a:pPr lvl="0" algn="just">
              <a:lnSpc>
                <a:spcPct val="200000"/>
              </a:lnSpc>
            </a:pP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b)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dãy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chho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.</a:t>
            </a:r>
            <a:endParaRPr lang="vi-VN" sz="3600" dirty="0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670D71-4092-07F3-8797-E8059B1EB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9973" y="571500"/>
            <a:ext cx="1917012" cy="103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348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7BA630-D334-1DEB-3BDE-C5D02F0F0D26}"/>
              </a:ext>
            </a:extLst>
          </p:cNvPr>
          <p:cNvSpPr/>
          <p:nvPr/>
        </p:nvSpPr>
        <p:spPr>
          <a:xfrm>
            <a:off x="501015" y="1104900"/>
            <a:ext cx="17024985" cy="6114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(1)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(2)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(3)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(4)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670D71-4092-07F3-8797-E8059B1EB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9973" y="571500"/>
            <a:ext cx="1917012" cy="1031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A2EB51-19A1-1DDF-42A1-C3B4DC7930FD}"/>
              </a:ext>
            </a:extLst>
          </p:cNvPr>
          <p:cNvSpPr txBox="1"/>
          <p:nvPr/>
        </p:nvSpPr>
        <p:spPr>
          <a:xfrm>
            <a:off x="8445497" y="419100"/>
            <a:ext cx="139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6ABAE0-6BA3-7960-767E-CCC068D90FF8}"/>
              </a:ext>
            </a:extLst>
          </p:cNvPr>
          <p:cNvSpPr/>
          <p:nvPr/>
        </p:nvSpPr>
        <p:spPr>
          <a:xfrm>
            <a:off x="501015" y="7232833"/>
            <a:ext cx="17024985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ý a) ta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12481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7"/>
          <p:cNvGrpSpPr/>
          <p:nvPr/>
        </p:nvGrpSpPr>
        <p:grpSpPr>
          <a:xfrm>
            <a:off x="14450775" y="2108145"/>
            <a:ext cx="3666839" cy="947966"/>
            <a:chOff x="0" y="0"/>
            <a:chExt cx="3623463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2152129" y="-714425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536287" y="2055781"/>
            <a:ext cx="12363159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8"/>
              </a:lnSpc>
            </a:pPr>
            <a:r>
              <a:rPr lang="vi-VN" sz="6600" b="1" spc="14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6600" b="1" spc="147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529565" y="8892648"/>
            <a:ext cx="1738517" cy="1017540"/>
          </a:xfrm>
          <a:custGeom>
            <a:avLst/>
            <a:gdLst/>
            <a:ahLst/>
            <a:cxnLst/>
            <a:rect l="l" t="t" r="r" b="b"/>
            <a:pathLst>
              <a:path w="2949947" h="1866512">
                <a:moveTo>
                  <a:pt x="0" y="0"/>
                </a:moveTo>
                <a:lnTo>
                  <a:pt x="2949948" y="0"/>
                </a:lnTo>
                <a:lnTo>
                  <a:pt x="2949948" y="1866512"/>
                </a:lnTo>
                <a:lnTo>
                  <a:pt x="0" y="18665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-2012905">
            <a:off x="15665099" y="7162309"/>
            <a:ext cx="666081" cy="2261385"/>
          </a:xfrm>
          <a:custGeom>
            <a:avLst/>
            <a:gdLst/>
            <a:ahLst/>
            <a:cxnLst/>
            <a:rect l="l" t="t" r="r" b="b"/>
            <a:pathLst>
              <a:path w="666081" h="2261385">
                <a:moveTo>
                  <a:pt x="0" y="0"/>
                </a:moveTo>
                <a:lnTo>
                  <a:pt x="666081" y="0"/>
                </a:lnTo>
                <a:lnTo>
                  <a:pt x="666081" y="2261385"/>
                </a:lnTo>
                <a:lnTo>
                  <a:pt x="0" y="22613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 rot="6852690">
            <a:off x="-40079" y="1134648"/>
            <a:ext cx="2532131" cy="653750"/>
          </a:xfrm>
          <a:custGeom>
            <a:avLst/>
            <a:gdLst/>
            <a:ahLst/>
            <a:cxnLst/>
            <a:rect l="l" t="t" r="r" b="b"/>
            <a:pathLst>
              <a:path w="2532131" h="653750">
                <a:moveTo>
                  <a:pt x="0" y="0"/>
                </a:moveTo>
                <a:lnTo>
                  <a:pt x="2532131" y="0"/>
                </a:lnTo>
                <a:lnTo>
                  <a:pt x="2532131" y="653750"/>
                </a:lnTo>
                <a:lnTo>
                  <a:pt x="0" y="6537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11213861" y="8709936"/>
            <a:ext cx="2568885" cy="885274"/>
          </a:xfrm>
          <a:custGeom>
            <a:avLst/>
            <a:gdLst/>
            <a:ahLst/>
            <a:cxnLst/>
            <a:rect l="l" t="t" r="r" b="b"/>
            <a:pathLst>
              <a:path w="2568885" h="885274">
                <a:moveTo>
                  <a:pt x="0" y="0"/>
                </a:moveTo>
                <a:lnTo>
                  <a:pt x="2568884" y="0"/>
                </a:lnTo>
                <a:lnTo>
                  <a:pt x="2568884" y="885274"/>
                </a:lnTo>
                <a:lnTo>
                  <a:pt x="0" y="8852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25986" y="3444331"/>
            <a:ext cx="15200959" cy="5050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4200" dirty="0">
              <a:latin typeface="Arial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latin typeface="Arial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- Cho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latin typeface="Arial (Body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- Cho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truy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i="1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4200" i="1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latin typeface="Arial (Body)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6114" y="1743969"/>
            <a:ext cx="16378989" cy="113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					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38198" y="1845237"/>
            <a:ext cx="5638800" cy="1219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3 (SGK </a:t>
            </a:r>
            <a:r>
              <a:rPr lang="vi-VN" sz="4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tr.45)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94198" y="3502587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94198" y="3502587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8198" y="3551089"/>
                <a:ext cx="16687802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1, 8, 27, 64, 125, 343, 512, 729, 1000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(5)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thập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thập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thập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“,”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=3,141592653589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(7)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(8)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3551089"/>
                <a:ext cx="16687802" cy="5518242"/>
              </a:xfrm>
              <a:prstGeom prst="rect">
                <a:avLst/>
              </a:prstGeom>
              <a:blipFill>
                <a:blip r:embed="rId4"/>
                <a:stretch>
                  <a:fillRect l="-1278" r="-1278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8757EF27-5E02-3343-F32F-546E3F9B752E}"/>
              </a:ext>
            </a:extLst>
          </p:cNvPr>
          <p:cNvGrpSpPr/>
          <p:nvPr/>
        </p:nvGrpSpPr>
        <p:grpSpPr>
          <a:xfrm>
            <a:off x="6934200" y="423501"/>
            <a:ext cx="14477999" cy="1219200"/>
            <a:chOff x="838200" y="403086"/>
            <a:chExt cx="14477999" cy="12192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DF5024A-10FE-BBDB-895A-AF0BBEE04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200" y="403086"/>
              <a:ext cx="1426915" cy="12192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A370B0-9305-E2A8-AD15-2B3BF05E0BA9}"/>
                </a:ext>
              </a:extLst>
            </p:cNvPr>
            <p:cNvSpPr txBox="1"/>
            <p:nvPr/>
          </p:nvSpPr>
          <p:spPr>
            <a:xfrm>
              <a:off x="2265114" y="914400"/>
              <a:ext cx="130510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</a:t>
              </a:r>
              <a:r>
                <a:rPr lang="en-US" sz="40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vi-VN" sz="40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hoàn thành </a:t>
              </a:r>
              <a:r>
                <a:rPr lang="en-US" sz="40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40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sz="40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endParaRPr lang="en-US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78443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824829" y="665443"/>
            <a:ext cx="5638800" cy="1219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3 (SGK </a:t>
            </a:r>
            <a:r>
              <a:rPr lang="vi-VN" sz="4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tr.45)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394198" y="3502587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94198" y="3502587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Callout 22">
            <a:extLst>
              <a:ext uri="{FF2B5EF4-FFF2-40B4-BE49-F238E27FC236}">
                <a16:creationId xmlns:a16="http://schemas.microsoft.com/office/drawing/2014/main" id="{901B79D2-4265-7FFD-08BA-BECDA027C563}"/>
              </a:ext>
            </a:extLst>
          </p:cNvPr>
          <p:cNvSpPr/>
          <p:nvPr/>
        </p:nvSpPr>
        <p:spPr>
          <a:xfrm>
            <a:off x="8268032" y="2416483"/>
            <a:ext cx="1751933" cy="888582"/>
          </a:xfrm>
          <a:prstGeom prst="wedgeEllipseCallout">
            <a:avLst/>
          </a:prstGeom>
          <a:solidFill>
            <a:srgbClr val="FFD34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EE5D55-FBA8-0248-F3B9-39F5DDB796A8}"/>
              </a:ext>
            </a:extLst>
          </p:cNvPr>
          <p:cNvSpPr txBox="1"/>
          <p:nvPr/>
        </p:nvSpPr>
        <p:spPr>
          <a:xfrm>
            <a:off x="954503" y="3828126"/>
            <a:ext cx="16378989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(5)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(6)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(7)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(8)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phhương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959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B1ED8E-9257-D818-CA92-5544F0A003CA}"/>
                  </a:ext>
                </a:extLst>
              </p:cNvPr>
              <p:cNvSpPr txBox="1"/>
              <p:nvPr/>
            </p:nvSpPr>
            <p:spPr>
              <a:xfrm>
                <a:off x="830178" y="1973609"/>
                <a:ext cx="16627646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	        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Fibonacci.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Fibonacci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≥3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(9)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mười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B1ED8E-9257-D818-CA92-5544F0A00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78" y="1973609"/>
                <a:ext cx="16627646" cy="4144661"/>
              </a:xfrm>
              <a:prstGeom prst="rect">
                <a:avLst/>
              </a:prstGeom>
              <a:blipFill>
                <a:blip r:embed="rId2"/>
                <a:stretch>
                  <a:fillRect l="-1100" r="-1100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2BD7CCB8-CE5E-9CDF-7459-46CE1F24B8B0}"/>
              </a:ext>
            </a:extLst>
          </p:cNvPr>
          <p:cNvSpPr/>
          <p:nvPr/>
        </p:nvSpPr>
        <p:spPr>
          <a:xfrm>
            <a:off x="830177" y="1522874"/>
            <a:ext cx="5638800" cy="1219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 (SGK </a:t>
            </a: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tr.45)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4D5DA38-546C-2F8C-7CFA-DCED5DB6CAA5}"/>
              </a:ext>
            </a:extLst>
          </p:cNvPr>
          <p:cNvGrpSpPr/>
          <p:nvPr/>
        </p:nvGrpSpPr>
        <p:grpSpPr>
          <a:xfrm>
            <a:off x="6934200" y="293648"/>
            <a:ext cx="14477999" cy="1219200"/>
            <a:chOff x="838200" y="403086"/>
            <a:chExt cx="14477999" cy="12192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8D8FAFA-9B38-15D7-C123-47EAA21DD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403086"/>
              <a:ext cx="1426915" cy="12192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C4E9C58-DFBE-80FE-5BD2-5DE6D28B1112}"/>
                </a:ext>
              </a:extLst>
            </p:cNvPr>
            <p:cNvSpPr txBox="1"/>
            <p:nvPr/>
          </p:nvSpPr>
          <p:spPr>
            <a:xfrm>
              <a:off x="2265114" y="914400"/>
              <a:ext cx="13051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</a:t>
              </a:r>
              <a:r>
                <a:rPr lang="en-US" sz="36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r>
                <a:rPr lang="vi-VN" sz="36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hoàn thành </a:t>
              </a:r>
              <a:r>
                <a:rPr lang="en-US" sz="36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36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sz="36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endPara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Oval Callout 22">
            <a:extLst>
              <a:ext uri="{FF2B5EF4-FFF2-40B4-BE49-F238E27FC236}">
                <a16:creationId xmlns:a16="http://schemas.microsoft.com/office/drawing/2014/main" id="{2DA66343-25E4-76C2-5EE9-0CC979757CD0}"/>
              </a:ext>
            </a:extLst>
          </p:cNvPr>
          <p:cNvSpPr/>
          <p:nvPr/>
        </p:nvSpPr>
        <p:spPr>
          <a:xfrm>
            <a:off x="862681" y="6569005"/>
            <a:ext cx="1575719" cy="782031"/>
          </a:xfrm>
          <a:prstGeom prst="wedgeEllipseCallout">
            <a:avLst>
              <a:gd name="adj1" fmla="val 23120"/>
              <a:gd name="adj2" fmla="val 84164"/>
            </a:avLst>
          </a:prstGeom>
          <a:solidFill>
            <a:srgbClr val="FFD34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9DCCA7E-CC12-991F-CF20-BA42246F9EDA}"/>
                  </a:ext>
                </a:extLst>
              </p:cNvPr>
              <p:cNvSpPr txBox="1"/>
              <p:nvPr/>
            </p:nvSpPr>
            <p:spPr>
              <a:xfrm>
                <a:off x="862680" y="6694279"/>
                <a:ext cx="16891919" cy="3313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(9),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=1+1=2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Để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(9),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mười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1, 1, 2, 3, 5, 8, 13, 21, 34, 55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9DCCA7E-CC12-991F-CF20-BA42246F9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80" y="6694279"/>
                <a:ext cx="16891919" cy="3313664"/>
              </a:xfrm>
              <a:prstGeom prst="rect">
                <a:avLst/>
              </a:prstGeom>
              <a:blipFill>
                <a:blip r:embed="rId4"/>
                <a:stretch>
                  <a:fillRect l="-1119" r="-397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2301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31" grpId="0" animBg="1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75360" y="847925"/>
            <a:ext cx="3718560" cy="18288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3</a:t>
            </a:r>
            <a:endParaRPr 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13960" y="847925"/>
                <a:ext cx="12192000" cy="1974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dirty="0">
                    <a:latin typeface="Arial (Body)"/>
                  </a:rPr>
                  <a:t>Cho </a:t>
                </a:r>
                <a:r>
                  <a:rPr lang="en-US" sz="4000" dirty="0" err="1">
                    <a:latin typeface="Arial (Body)"/>
                  </a:rPr>
                  <a:t>dãy</a:t>
                </a:r>
                <a:r>
                  <a:rPr lang="en-US" sz="4000" dirty="0">
                    <a:latin typeface="Arial (Body)"/>
                  </a:rPr>
                  <a:t> </a:t>
                </a:r>
                <a:r>
                  <a:rPr lang="en-US" sz="4000" dirty="0" err="1">
                    <a:latin typeface="Arial (Body)"/>
                  </a:rPr>
                  <a:t>số</a:t>
                </a:r>
                <a:r>
                  <a:rPr lang="en-US" sz="4000" dirty="0"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33</m:t>
                        </m:r>
                      </m:sub>
                    </m:sSub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333</m:t>
                        </m:r>
                      </m:sub>
                    </m:sSub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dưới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dạng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khai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triển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960" y="847925"/>
                <a:ext cx="12192000" cy="1974836"/>
              </a:xfrm>
              <a:prstGeom prst="rect">
                <a:avLst/>
              </a:prstGeom>
              <a:blipFill>
                <a:blip r:embed="rId2"/>
                <a:stretch>
                  <a:fillRect l="-1800" r="-1750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445500" y="3379232"/>
            <a:ext cx="139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200" b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49500" y="4446412"/>
                <a:ext cx="12192000" cy="5169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33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33−3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3.33+1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=0,3</m:t>
                    </m:r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333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333−3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3.333+1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=0,33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i="1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=0;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4000" i="1" ker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  <m:r>
                      <a:rPr lang="en-US" sz="4000" i="1" ker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;…;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 ker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3.</m:t>
                        </m:r>
                        <m:r>
                          <a:rPr lang="en-US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 ker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4000" kern="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500" y="4446412"/>
                <a:ext cx="12192000" cy="5169172"/>
              </a:xfrm>
              <a:prstGeom prst="rect">
                <a:avLst/>
              </a:prstGeom>
              <a:blipFill>
                <a:blip r:embed="rId3"/>
                <a:stretch>
                  <a:fillRect l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6877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686068" y="3162300"/>
            <a:ext cx="15757359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pc="182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</a:p>
          <a:p>
            <a:pPr algn="ctr">
              <a:lnSpc>
                <a:spcPct val="150000"/>
              </a:lnSpc>
            </a:pPr>
            <a:r>
              <a:rPr lang="en-US" sz="8000" b="1" spc="182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 SỐ TĂNG, DÃY SỐ GIẢM</a:t>
            </a:r>
          </a:p>
        </p:txBody>
      </p:sp>
      <p:sp>
        <p:nvSpPr>
          <p:cNvPr id="36" name="Freeform 36"/>
          <p:cNvSpPr/>
          <p:nvPr/>
        </p:nvSpPr>
        <p:spPr>
          <a:xfrm rot="-1729736">
            <a:off x="1326753" y="6811466"/>
            <a:ext cx="451370" cy="3182015"/>
          </a:xfrm>
          <a:custGeom>
            <a:avLst/>
            <a:gdLst/>
            <a:ahLst/>
            <a:cxnLst/>
            <a:rect l="l" t="t" r="r" b="b"/>
            <a:pathLst>
              <a:path w="414417" h="3863212">
                <a:moveTo>
                  <a:pt x="0" y="0"/>
                </a:moveTo>
                <a:lnTo>
                  <a:pt x="414417" y="0"/>
                </a:lnTo>
                <a:lnTo>
                  <a:pt x="414417" y="3863212"/>
                </a:lnTo>
                <a:lnTo>
                  <a:pt x="0" y="3863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 rot="782942">
            <a:off x="188855" y="-371640"/>
            <a:ext cx="2492796" cy="1957978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13"/>
          <p:cNvSpPr/>
          <p:nvPr/>
        </p:nvSpPr>
        <p:spPr>
          <a:xfrm rot="1953223">
            <a:off x="15131790" y="6233373"/>
            <a:ext cx="1489671" cy="3329628"/>
          </a:xfrm>
          <a:custGeom>
            <a:avLst/>
            <a:gdLst/>
            <a:ahLst/>
            <a:cxnLst/>
            <a:rect l="l" t="t" r="r" b="b"/>
            <a:pathLst>
              <a:path w="991215" h="1996953">
                <a:moveTo>
                  <a:pt x="0" y="0"/>
                </a:moveTo>
                <a:lnTo>
                  <a:pt x="991214" y="0"/>
                </a:lnTo>
                <a:lnTo>
                  <a:pt x="991214" y="1996952"/>
                </a:lnTo>
                <a:lnTo>
                  <a:pt x="0" y="19969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38215"/>
      </p:ext>
    </p:extLst>
  </p:cSld>
  <p:clrMapOvr>
    <a:masterClrMapping/>
  </p:clrMapOvr>
  <p:transition spd="med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0" y="113689"/>
            <a:ext cx="3246680" cy="325559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815144" y="952500"/>
            <a:ext cx="16657709" cy="2040525"/>
            <a:chOff x="994987" y="3231994"/>
            <a:chExt cx="12051975" cy="2040525"/>
          </a:xfrm>
        </p:grpSpPr>
        <p:sp>
          <p:nvSpPr>
            <p:cNvPr id="10" name="Rounded Rectangle 9"/>
            <p:cNvSpPr/>
            <p:nvPr/>
          </p:nvSpPr>
          <p:spPr>
            <a:xfrm>
              <a:off x="1066800" y="3231994"/>
              <a:ext cx="1676400" cy="108561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HĐ4</a:t>
              </a:r>
              <a:endPara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994987" y="3274343"/>
                  <a:ext cx="12051975" cy="19981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vi-VN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  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	Cho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dãy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Tính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</m:oMath>
                  </a14:m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Từ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đó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hãy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so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sánh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b>
                      </m:sSub>
                    </m:oMath>
                  </a14:m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𝑢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mọi</a:t>
                  </a:r>
                  <a:r>
                    <a:rPr lang="en-US" sz="4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ℕ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</m:oMath>
                  </a14:m>
                  <a:endParaRPr lang="en-US" sz="4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987" y="3274343"/>
                  <a:ext cx="12051975" cy="1998176"/>
                </a:xfrm>
                <a:prstGeom prst="rect">
                  <a:avLst/>
                </a:prstGeom>
                <a:blipFill>
                  <a:blip r:embed="rId2"/>
                  <a:stretch>
                    <a:fillRect l="-1501" r="-1464" b="-134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AB71D5C-06BE-C225-F888-56084233A57A}"/>
              </a:ext>
            </a:extLst>
          </p:cNvPr>
          <p:cNvSpPr txBox="1"/>
          <p:nvPr/>
        </p:nvSpPr>
        <p:spPr>
          <a:xfrm>
            <a:off x="8416923" y="3878584"/>
            <a:ext cx="1454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8A1938-7BCF-6822-7598-60C27F65376F}"/>
                  </a:ext>
                </a:extLst>
              </p:cNvPr>
              <p:cNvSpPr txBox="1"/>
              <p:nvPr/>
            </p:nvSpPr>
            <p:spPr>
              <a:xfrm>
                <a:off x="1664872" y="5024281"/>
                <a:ext cx="14958254" cy="431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4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44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4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4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44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+1&gt;0</m:t>
                    </m:r>
                  </m:oMath>
                </a14:m>
                <a:r>
                  <a:rPr lang="en-US" sz="44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4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4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4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8A1938-7BCF-6822-7598-60C27F653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872" y="5024281"/>
                <a:ext cx="14958254" cy="4310219"/>
              </a:xfrm>
              <a:prstGeom prst="rect">
                <a:avLst/>
              </a:prstGeom>
              <a:blipFill>
                <a:blip r:embed="rId3"/>
                <a:stretch>
                  <a:fillRect l="-1630" b="-5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D5DD5477-FBEA-A729-AAFE-150BC7DCA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496" y="2660542"/>
            <a:ext cx="3295582" cy="380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970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85422" y="1104900"/>
            <a:ext cx="3810000" cy="2183208"/>
            <a:chOff x="762001" y="419100"/>
            <a:chExt cx="3810000" cy="21832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1" y="419100"/>
              <a:ext cx="3810000" cy="218320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066800" y="1028700"/>
              <a:ext cx="3200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KHÁI NIỆM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720447" y="1645083"/>
                <a:ext cx="12619208" cy="4195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5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45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5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5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5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5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5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5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45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5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5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5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5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5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447" y="1645083"/>
                <a:ext cx="12619208" cy="4195892"/>
              </a:xfrm>
              <a:prstGeom prst="rect">
                <a:avLst/>
              </a:prstGeom>
              <a:blipFill>
                <a:blip r:embed="rId3"/>
                <a:stretch>
                  <a:fillRect l="-2029" r="-2029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307" y="5798864"/>
            <a:ext cx="3542083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39462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1"/>
          <p:cNvSpPr/>
          <p:nvPr/>
        </p:nvSpPr>
        <p:spPr>
          <a:xfrm>
            <a:off x="14460300" y="709904"/>
            <a:ext cx="3666839" cy="947966"/>
          </a:xfrm>
          <a:custGeom>
            <a:avLst/>
            <a:gdLst/>
            <a:ahLst/>
            <a:cxnLst/>
            <a:rect l="l" t="t" r="r" b="b"/>
            <a:pathLst>
              <a:path w="3623463" h="936752">
                <a:moveTo>
                  <a:pt x="3420263" y="0"/>
                </a:moveTo>
                <a:lnTo>
                  <a:pt x="2699398" y="0"/>
                </a:lnTo>
                <a:lnTo>
                  <a:pt x="12700" y="0"/>
                </a:lnTo>
                <a:cubicBezTo>
                  <a:pt x="5690" y="0"/>
                  <a:pt x="0" y="5690"/>
                  <a:pt x="0" y="12700"/>
                </a:cubicBezTo>
                <a:lnTo>
                  <a:pt x="0" y="924052"/>
                </a:lnTo>
                <a:cubicBezTo>
                  <a:pt x="0" y="931075"/>
                  <a:pt x="5690" y="936752"/>
                  <a:pt x="12700" y="936752"/>
                </a:cubicBezTo>
                <a:lnTo>
                  <a:pt x="2699398" y="936752"/>
                </a:lnTo>
                <a:lnTo>
                  <a:pt x="3420263" y="936752"/>
                </a:lnTo>
                <a:cubicBezTo>
                  <a:pt x="3532302" y="936752"/>
                  <a:pt x="3623463" y="845591"/>
                  <a:pt x="3623463" y="733552"/>
                </a:cubicBezTo>
                <a:lnTo>
                  <a:pt x="3623463" y="203200"/>
                </a:lnTo>
                <a:cubicBezTo>
                  <a:pt x="3623463" y="91148"/>
                  <a:pt x="3532302" y="0"/>
                  <a:pt x="3420263" y="0"/>
                </a:cubicBezTo>
                <a:close/>
                <a:moveTo>
                  <a:pt x="25400" y="25400"/>
                </a:moveTo>
                <a:lnTo>
                  <a:pt x="2686698" y="25400"/>
                </a:lnTo>
                <a:lnTo>
                  <a:pt x="2686698" y="911352"/>
                </a:lnTo>
                <a:lnTo>
                  <a:pt x="25400" y="911352"/>
                </a:lnTo>
                <a:lnTo>
                  <a:pt x="25400" y="25400"/>
                </a:lnTo>
                <a:close/>
                <a:moveTo>
                  <a:pt x="3598063" y="733552"/>
                </a:moveTo>
                <a:cubicBezTo>
                  <a:pt x="3598063" y="831596"/>
                  <a:pt x="3518307" y="911352"/>
                  <a:pt x="3420263" y="911352"/>
                </a:cubicBezTo>
                <a:lnTo>
                  <a:pt x="2712098" y="911352"/>
                </a:lnTo>
                <a:lnTo>
                  <a:pt x="2712098" y="25400"/>
                </a:lnTo>
                <a:lnTo>
                  <a:pt x="3420263" y="25400"/>
                </a:lnTo>
                <a:cubicBezTo>
                  <a:pt x="3518307" y="25400"/>
                  <a:pt x="3598063" y="105156"/>
                  <a:pt x="3598063" y="203200"/>
                </a:cubicBezTo>
                <a:lnTo>
                  <a:pt x="3598063" y="733552"/>
                </a:lnTo>
                <a:close/>
              </a:path>
            </a:pathLst>
          </a:custGeom>
          <a:solidFill>
            <a:srgbClr val="231F20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Freeform 30"/>
          <p:cNvSpPr/>
          <p:nvPr/>
        </p:nvSpPr>
        <p:spPr>
          <a:xfrm>
            <a:off x="17247589" y="757658"/>
            <a:ext cx="861340" cy="896558"/>
          </a:xfrm>
          <a:custGeom>
            <a:avLst/>
            <a:gdLst/>
            <a:ahLst/>
            <a:cxnLst/>
            <a:rect l="l" t="t" r="r" b="b"/>
            <a:pathLst>
              <a:path w="885965" h="885952">
                <a:moveTo>
                  <a:pt x="708165" y="0"/>
                </a:moveTo>
                <a:lnTo>
                  <a:pt x="0" y="0"/>
                </a:lnTo>
                <a:lnTo>
                  <a:pt x="0" y="885952"/>
                </a:lnTo>
                <a:lnTo>
                  <a:pt x="708165" y="885952"/>
                </a:lnTo>
                <a:cubicBezTo>
                  <a:pt x="806209" y="885952"/>
                  <a:pt x="885965" y="806196"/>
                  <a:pt x="885965" y="708152"/>
                </a:cubicBezTo>
                <a:lnTo>
                  <a:pt x="885965" y="177800"/>
                </a:lnTo>
                <a:cubicBezTo>
                  <a:pt x="885965" y="79756"/>
                  <a:pt x="806209" y="0"/>
                  <a:pt x="708165" y="0"/>
                </a:cubicBezTo>
                <a:close/>
              </a:path>
            </a:pathLst>
          </a:custGeom>
          <a:solidFill>
            <a:srgbClr val="FFF89B"/>
          </a:solidFill>
        </p:spPr>
        <p:txBody>
          <a:bodyPr/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7657" y="2148148"/>
            <a:ext cx="15991543" cy="2416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có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cánh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bông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trí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1,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trí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hai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1,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trí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2,...,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trí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tám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21.</a:t>
            </a:r>
            <a:endParaRPr lang="en-US" sz="3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9086850" y="50355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86850" y="50355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244521" y="911630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600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10D9845-F858-1EF3-2AD5-1B2E81DA8B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40" y="4987159"/>
            <a:ext cx="9688715" cy="52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98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438900" y="699849"/>
            <a:ext cx="5410200" cy="1295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5 (SGK 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tr.46)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8960" y="2428399"/>
                <a:ext cx="17150080" cy="1002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Chứng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5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5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5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</m:oMath>
                </a14:m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" y="2428399"/>
                <a:ext cx="17150080" cy="1002710"/>
              </a:xfrm>
              <a:prstGeom prst="rect">
                <a:avLst/>
              </a:prstGeom>
              <a:blipFill>
                <a:blip r:embed="rId2"/>
                <a:stretch>
                  <a:fillRect l="-1493" b="-2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Callout 22">
            <a:extLst>
              <a:ext uri="{FF2B5EF4-FFF2-40B4-BE49-F238E27FC236}">
                <a16:creationId xmlns:a16="http://schemas.microsoft.com/office/drawing/2014/main" id="{07A98CA5-70A7-2962-D8EF-1DE598B475FB}"/>
              </a:ext>
            </a:extLst>
          </p:cNvPr>
          <p:cNvSpPr/>
          <p:nvPr/>
        </p:nvSpPr>
        <p:spPr>
          <a:xfrm>
            <a:off x="1219200" y="3956648"/>
            <a:ext cx="1751933" cy="888582"/>
          </a:xfrm>
          <a:prstGeom prst="wedgeEllipseCallout">
            <a:avLst>
              <a:gd name="adj1" fmla="val 28614"/>
              <a:gd name="adj2" fmla="val 73332"/>
            </a:avLst>
          </a:prstGeom>
          <a:solidFill>
            <a:srgbClr val="FFD34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CC0FF1-6767-F11D-74E7-3C901AE32420}"/>
                  </a:ext>
                </a:extLst>
              </p:cNvPr>
              <p:cNvSpPr txBox="1"/>
              <p:nvPr/>
            </p:nvSpPr>
            <p:spPr>
              <a:xfrm>
                <a:off x="1617980" y="5370769"/>
                <a:ext cx="15052040" cy="4118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Với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d>
                      <m:d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−2=3</m:t>
                    </m:r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endParaRPr lang="en-US" sz="4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e>
                    </m:d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=3&gt;0</m:t>
                    </m:r>
                  </m:oMath>
                </a14:m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sSub>
                      <m:sSub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5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5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5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5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5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tăng</a:t>
                </a:r>
                <a:r>
                  <a:rPr lang="en-US" sz="45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CC0FF1-6767-F11D-74E7-3C901AE32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980" y="5370769"/>
                <a:ext cx="15052040" cy="4118948"/>
              </a:xfrm>
              <a:prstGeom prst="rect">
                <a:avLst/>
              </a:prstGeom>
              <a:blipFill>
                <a:blip r:embed="rId3"/>
                <a:stretch>
                  <a:fillRect l="-1700" r="-1660" b="-6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443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17764" y="2110923"/>
            <a:ext cx="4648200" cy="12954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latin typeface="Arial" panose="020B0604020202020204" pitchFamily="34" charset="0"/>
                <a:cs typeface="Arial" panose="020B0604020202020204" pitchFamily="34" charset="0"/>
              </a:rPr>
              <a:t>Luyện tập 4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38811" y="2404831"/>
                <a:ext cx="8654306" cy="200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	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11" y="2404831"/>
                <a:ext cx="8654306" cy="2002984"/>
              </a:xfrm>
              <a:prstGeom prst="rect">
                <a:avLst/>
              </a:prstGeom>
              <a:blipFill>
                <a:blip r:embed="rId2"/>
                <a:stretch>
                  <a:fillRect l="-2113" r="-2183" b="-3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67464" y="4820334"/>
            <a:ext cx="139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2584" y="5250547"/>
                <a:ext cx="10093779" cy="4283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6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36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nl-NL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nl-NL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nl-NL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nl-NL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nl-NL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3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l-NL" sz="3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nl-NL" sz="3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</m:sSup>
                      </m:den>
                    </m:f>
                    <m:r>
                      <a:rPr lang="nl-NL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3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l-NL" sz="3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sup>
                        </m:sSup>
                      </m:den>
                    </m:f>
                    <m:r>
                      <a:rPr lang="nl-NL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nl-NL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3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l-NL" sz="3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sup>
                        </m:sSup>
                      </m:den>
                    </m:f>
                    <m:r>
                      <a:rPr lang="nl-NL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36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nl-NL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nl-NL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nl-NL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</m:oMath>
                </a14:m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36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nl-NL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36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nl-NL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36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nl-NL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36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giảm</a:t>
                </a:r>
                <a:r>
                  <a:rPr lang="nl-NL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84" y="5250547"/>
                <a:ext cx="10093779" cy="4283160"/>
              </a:xfrm>
              <a:prstGeom prst="rect">
                <a:avLst/>
              </a:prstGeom>
              <a:blipFill>
                <a:blip r:embed="rId3"/>
                <a:stretch>
                  <a:fillRect l="-1812" b="-4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C589B1-D186-0A81-9D1A-938718ACC006}"/>
              </a:ext>
            </a:extLst>
          </p:cNvPr>
          <p:cNvGrpSpPr/>
          <p:nvPr/>
        </p:nvGrpSpPr>
        <p:grpSpPr>
          <a:xfrm>
            <a:off x="7010400" y="721302"/>
            <a:ext cx="14097000" cy="923063"/>
            <a:chOff x="1219199" y="637668"/>
            <a:chExt cx="14097000" cy="9230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EADDA80-BC4E-1079-2543-A1E3C249E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9199" y="637668"/>
              <a:ext cx="1045915" cy="89366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FAAEEF-F9C6-DBE2-D15F-8E6E85436DC9}"/>
                </a:ext>
              </a:extLst>
            </p:cNvPr>
            <p:cNvSpPr txBox="1"/>
            <p:nvPr/>
          </p:nvSpPr>
          <p:spPr>
            <a:xfrm>
              <a:off x="2265114" y="914400"/>
              <a:ext cx="13051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</a:t>
              </a:r>
              <a:r>
                <a:rPr lang="en-US" sz="36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r>
                <a:rPr lang="vi-VN" sz="36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hoàn thành </a:t>
              </a:r>
              <a:r>
                <a:rPr lang="en-US" sz="36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36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36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  <a:endPara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3454203-635F-2B9C-9DA6-5BBD603E81C7}"/>
              </a:ext>
            </a:extLst>
          </p:cNvPr>
          <p:cNvGrpSpPr/>
          <p:nvPr/>
        </p:nvGrpSpPr>
        <p:grpSpPr>
          <a:xfrm>
            <a:off x="9977147" y="2855972"/>
            <a:ext cx="7495526" cy="6019329"/>
            <a:chOff x="1310882" y="7353300"/>
            <a:chExt cx="16615762" cy="448797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4D660E3-D21A-7ADF-63D5-1B1817E65308}"/>
                </a:ext>
              </a:extLst>
            </p:cNvPr>
            <p:cNvSpPr txBox="1"/>
            <p:nvPr/>
          </p:nvSpPr>
          <p:spPr>
            <a:xfrm>
              <a:off x="1676398" y="7353300"/>
              <a:ext cx="52999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 u="sng" dirty="0">
                  <a:solidFill>
                    <a:srgbClr val="C00000"/>
                  </a:solidFill>
                  <a:cs typeface="Arial" panose="020B0604020202020204" pitchFamily="34" charset="0"/>
                </a:rPr>
                <a:t>Chú ý</a:t>
              </a:r>
              <a:r>
                <a:rPr lang="vi-VN" sz="3600" b="1" dirty="0">
                  <a:solidFill>
                    <a:srgbClr val="C00000"/>
                  </a:solidFill>
                  <a:cs typeface="Arial" panose="020B0604020202020204" pitchFamily="34" charset="0"/>
                </a:rPr>
                <a:t>:</a:t>
              </a:r>
              <a:endParaRPr lang="en-US" sz="3600" b="1" dirty="0">
                <a:solidFill>
                  <a:srgbClr val="C00000"/>
                </a:solidFill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14C41AB-9884-412F-323E-3E5BB8A0D44F}"/>
                    </a:ext>
                  </a:extLst>
                </p:cNvPr>
                <p:cNvSpPr/>
                <p:nvPr/>
              </p:nvSpPr>
              <p:spPr>
                <a:xfrm>
                  <a:off x="1310882" y="8131455"/>
                  <a:ext cx="16615762" cy="37098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Không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phải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mọi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dãy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số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đều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là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dãy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số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tăng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hay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dãy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số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giảm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.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Chẳng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hạn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,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dãy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Calibri" panose="020F0502020204030204" pitchFamily="34" charset="0"/>
                    </a:rPr>
                    <a:t>số</a:t>
                  </a:r>
                  <a:r>
                    <a:rPr lang="nl-NL" sz="3600" kern="0" dirty="0">
                      <a:effectLst/>
                      <a:latin typeface="Arial (Body)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nl-NL" sz="3600" ker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3600" ker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sz="3600" ker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n</m:t>
                          </m:r>
                        </m:sub>
                      </m:sSub>
                      <m:r>
                        <a:rPr lang="nl-NL" sz="3600" ker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với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3600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sz="3600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</m:sub>
                      </m:sSub>
                      <m:r>
                        <a:rPr lang="nl-NL" sz="3600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3600" i="1" ker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nl-NL" sz="3600" ker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nl-NL" sz="3600" ker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</m:sup>
                      </m:sSup>
                    </m:oMath>
                  </a14:m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có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dạng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khai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triển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nl-NL" sz="36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nl-NL" sz="3600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1;1; </m:t>
                      </m:r>
                      <m:r>
                        <a:rPr lang="nl-NL" sz="36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nl-NL" sz="3600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1;1; </m:t>
                      </m:r>
                      <m:r>
                        <a:rPr lang="nl-NL" sz="3600" i="1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nl-NL" sz="3600" ker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1;….</m:t>
                      </m:r>
                    </m:oMath>
                  </a14:m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Không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là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dãy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số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tăng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,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cũng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không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là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dãy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dãy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số</a:t>
                  </a:r>
                  <a:r>
                    <a:rPr lang="nl-NL" sz="3600" kern="0" dirty="0">
                      <a:effectLst/>
                      <a:latin typeface="Arial (Body)"/>
                      <a:ea typeface="Times New Roman" panose="02020603050405020304" pitchFamily="18" charset="0"/>
                    </a:rPr>
                    <a:t> </a:t>
                  </a:r>
                  <a:r>
                    <a:rPr lang="nl-NL" sz="3600" kern="0" dirty="0" err="1">
                      <a:effectLst/>
                      <a:latin typeface="Arial (Body)"/>
                      <a:ea typeface="Times New Roman" panose="02020603050405020304" pitchFamily="18" charset="0"/>
                    </a:rPr>
                    <a:t>giảm</a:t>
                  </a:r>
                  <a:r>
                    <a:rPr lang="nl-NL" sz="3600" kern="0" dirty="0">
                      <a:latin typeface="Arial (Body)"/>
                      <a:ea typeface="Times New Roman" panose="02020603050405020304" pitchFamily="18" charset="0"/>
                    </a:rPr>
                    <a:t>.</a:t>
                  </a:r>
                  <a:endParaRPr lang="en-US" sz="3600" dirty="0">
                    <a:effectLst/>
                    <a:latin typeface="Arial (Body)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14C41AB-9884-412F-323E-3E5BB8A0D4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0882" y="8131455"/>
                  <a:ext cx="16615762" cy="3709816"/>
                </a:xfrm>
                <a:prstGeom prst="rect">
                  <a:avLst/>
                </a:prstGeom>
                <a:blipFill>
                  <a:blip r:embed="rId5"/>
                  <a:stretch>
                    <a:fillRect l="-2522" r="-2441" b="-36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541272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9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535970" y="259629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Freeform 35"/>
          <p:cNvSpPr/>
          <p:nvPr/>
        </p:nvSpPr>
        <p:spPr>
          <a:xfrm rot="9640325">
            <a:off x="1273258" y="1125131"/>
            <a:ext cx="612100" cy="2064755"/>
          </a:xfrm>
          <a:custGeom>
            <a:avLst/>
            <a:gdLst/>
            <a:ahLst/>
            <a:cxnLst/>
            <a:rect l="l" t="t" r="r" b="b"/>
            <a:pathLst>
              <a:path w="504788" h="1713788">
                <a:moveTo>
                  <a:pt x="0" y="0"/>
                </a:moveTo>
                <a:lnTo>
                  <a:pt x="504789" y="0"/>
                </a:lnTo>
                <a:lnTo>
                  <a:pt x="504789" y="1713788"/>
                </a:lnTo>
                <a:lnTo>
                  <a:pt x="0" y="17137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32">
            <a:extLst>
              <a:ext uri="{FF2B5EF4-FFF2-40B4-BE49-F238E27FC236}">
                <a16:creationId xmlns:a16="http://schemas.microsoft.com/office/drawing/2014/main" id="{3C76A044-3075-6076-4862-71E8868435E9}"/>
              </a:ext>
            </a:extLst>
          </p:cNvPr>
          <p:cNvSpPr txBox="1"/>
          <p:nvPr/>
        </p:nvSpPr>
        <p:spPr>
          <a:xfrm>
            <a:off x="1174064" y="3243776"/>
            <a:ext cx="14283166" cy="3811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spc="182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</a:p>
          <a:p>
            <a:pPr algn="ctr">
              <a:lnSpc>
                <a:spcPct val="150000"/>
              </a:lnSpc>
            </a:pPr>
            <a:r>
              <a:rPr lang="en-US" sz="8800" b="1" spc="182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 SỐ BỊ CHẴN</a:t>
            </a:r>
          </a:p>
        </p:txBody>
      </p:sp>
    </p:spTree>
    <p:extLst>
      <p:ext uri="{BB962C8B-B14F-4D97-AF65-F5344CB8AC3E}">
        <p14:creationId xmlns:p14="http://schemas.microsoft.com/office/powerpoint/2010/main" val="299126890"/>
      </p:ext>
    </p:extLst>
  </p:cSld>
  <p:clrMapOvr>
    <a:masterClrMapping/>
  </p:clrMapOvr>
  <p:transition spd="med">
    <p:plu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086599" y="444694"/>
            <a:ext cx="3810000" cy="2183208"/>
            <a:chOff x="762001" y="419100"/>
            <a:chExt cx="3810000" cy="21832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1" y="419100"/>
              <a:ext cx="3810000" cy="218320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66800" y="1028700"/>
              <a:ext cx="3200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KHÁI NIỆM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09038" y="2777957"/>
                <a:ext cx="12278362" cy="6598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chặn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tồn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chặn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tồn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chặn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vừa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chặn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vừa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chặn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tức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tồn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038" y="2777957"/>
                <a:ext cx="12278362" cy="6598922"/>
              </a:xfrm>
              <a:prstGeom prst="rect">
                <a:avLst/>
              </a:prstGeom>
              <a:blipFill>
                <a:blip r:embed="rId3"/>
                <a:stretch>
                  <a:fillRect l="-1737" r="-1737" b="-3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23630" y="2463501"/>
            <a:ext cx="3649970" cy="736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43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371600" y="653508"/>
            <a:ext cx="1676400" cy="108561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  <a:endParaRPr lang="en-US" sz="4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3579" y="3467100"/>
            <a:ext cx="139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85737" y="4158062"/>
                <a:ext cx="10972800" cy="5360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2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nl-NL" sz="42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42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nl-NL" sz="42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4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l-NL" sz="4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nl-NL" sz="4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2=1+</m:t>
                    </m:r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4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nl-NL" sz="4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2=</m:t>
                    </m:r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nl-NL" sz="4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nl-NL" sz="4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42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2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2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2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≥1</m:t>
                    </m:r>
                  </m:oMath>
                </a14:m>
                <a:r>
                  <a:rPr lang="en-US" sz="42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2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2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4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≤1</m:t>
                    </m:r>
                  </m:oMath>
                </a14:m>
                <a:r>
                  <a:rPr lang="en-US" sz="42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2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2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2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4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1≤0</m:t>
                    </m:r>
                  </m:oMath>
                </a14:m>
                <a:endParaRPr lang="en-US" sz="42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2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4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2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2≤0</m:t>
                    </m:r>
                  </m:oMath>
                </a14:m>
                <a:r>
                  <a:rPr lang="en-US" sz="42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42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≤2</m:t>
                    </m:r>
                  </m:oMath>
                </a14:m>
                <a:endParaRPr lang="en-US" sz="42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737" y="4158062"/>
                <a:ext cx="10972800" cy="5360185"/>
              </a:xfrm>
              <a:prstGeom prst="rect">
                <a:avLst/>
              </a:prstGeom>
              <a:blipFill>
                <a:blip r:embed="rId2"/>
                <a:stretch>
                  <a:fillRect l="-2167" b="-4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6800" y="7013536"/>
            <a:ext cx="5209855" cy="3087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71600" y="419100"/>
                <a:ext cx="15773401" cy="2316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		Cho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=1+</m:t>
                    </m:r>
                    <m:f>
                      <m:f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≤2</m:t>
                    </m:r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19100"/>
                <a:ext cx="15773401" cy="2316211"/>
              </a:xfrm>
              <a:prstGeom prst="rect">
                <a:avLst/>
              </a:prstGeom>
              <a:blipFill>
                <a:blip r:embed="rId4"/>
                <a:stretch>
                  <a:fillRect l="-1468" r="-1430" b="-1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89302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6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67080" y="1041934"/>
            <a:ext cx="5181600" cy="6324600"/>
            <a:chOff x="914400" y="1028700"/>
            <a:chExt cx="5181600" cy="6324600"/>
          </a:xfrm>
        </p:grpSpPr>
        <p:sp>
          <p:nvSpPr>
            <p:cNvPr id="2" name="Folded Corner 1"/>
            <p:cNvSpPr/>
            <p:nvPr/>
          </p:nvSpPr>
          <p:spPr>
            <a:xfrm>
              <a:off x="914400" y="2171700"/>
              <a:ext cx="5181600" cy="5181600"/>
            </a:xfrm>
            <a:prstGeom prst="foldedCorner">
              <a:avLst/>
            </a:prstGeom>
            <a:solidFill>
              <a:srgbClr val="FFFF99"/>
            </a:solidFill>
            <a:ln w="38100"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000" i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2216" y="1028700"/>
              <a:ext cx="2465967" cy="132745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1066799" y="2829996"/>
                  <a:ext cx="4876800" cy="394082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600"/>
                    </a:spcAft>
                  </a:pP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Dựa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vào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nghĩa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hãy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chứng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minh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dãy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  <a:endParaRPr lang="en-US" sz="3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algn="just">
                    <a:lnSpc>
                      <a:spcPct val="150000"/>
                    </a:lnSpc>
                    <a:spcAft>
                      <a:spcPts val="60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,∀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ℕ</m:t>
                          </m:r>
                        </m:e>
                        <m:sup>
                          <m: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dãy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bị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800" i="1" dirty="0" err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chặn</a:t>
                  </a:r>
                  <a:r>
                    <a:rPr lang="en-US" sz="3800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  <a:endParaRPr lang="en-US" sz="3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799" y="2829996"/>
                  <a:ext cx="4876800" cy="3940822"/>
                </a:xfrm>
                <a:prstGeom prst="rect">
                  <a:avLst/>
                </a:prstGeom>
                <a:blipFill>
                  <a:blip r:embed="rId3"/>
                  <a:stretch>
                    <a:fillRect l="-4125" r="-4125" b="-5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 flipH="1">
            <a:off x="14074687" y="1035819"/>
            <a:ext cx="3257739" cy="1949757"/>
            <a:chOff x="1322612" y="538480"/>
            <a:chExt cx="3200401" cy="19497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612" y="538480"/>
              <a:ext cx="3200401" cy="194975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486985" y="1041401"/>
              <a:ext cx="28716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endPara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378875" y="2985576"/>
                <a:ext cx="11506200" cy="54784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38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8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</m:oMath>
                </a14:m>
                <a:endParaRPr lang="en-US" sz="38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0&lt;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≤1,∀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≤2−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&lt;2,∀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38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chặn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ð"/>
                </a:pP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8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chặn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875" y="2985576"/>
                <a:ext cx="11506200" cy="5478423"/>
              </a:xfrm>
              <a:prstGeom prst="rect">
                <a:avLst/>
              </a:prstGeom>
              <a:blipFill>
                <a:blip r:embed="rId5"/>
                <a:stretch>
                  <a:fillRect l="-1748" b="-3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21"/>
          <p:cNvSpPr/>
          <p:nvPr/>
        </p:nvSpPr>
        <p:spPr>
          <a:xfrm rot="-5400000">
            <a:off x="3050429" y="7611502"/>
            <a:ext cx="614901" cy="2087628"/>
          </a:xfrm>
          <a:custGeom>
            <a:avLst/>
            <a:gdLst/>
            <a:ahLst/>
            <a:cxnLst/>
            <a:rect l="l" t="t" r="r" b="b"/>
            <a:pathLst>
              <a:path w="614901" h="2087628">
                <a:moveTo>
                  <a:pt x="0" y="0"/>
                </a:moveTo>
                <a:lnTo>
                  <a:pt x="614901" y="0"/>
                </a:lnTo>
                <a:lnTo>
                  <a:pt x="614901" y="2087629"/>
                </a:lnTo>
                <a:lnTo>
                  <a:pt x="0" y="20876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0912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800100" y="876299"/>
            <a:ext cx="5486400" cy="20853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6 (SGK </a:t>
            </a:r>
            <a:r>
              <a:rPr lang="vi-VN" sz="42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 tr.47</a:t>
            </a:r>
            <a:r>
              <a:rPr lang="vi-VN" sz="4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781800" y="629606"/>
                <a:ext cx="10706100" cy="2332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Chứng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+5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chặn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629606"/>
                <a:ext cx="10706100" cy="2332049"/>
              </a:xfrm>
              <a:prstGeom prst="rect">
                <a:avLst/>
              </a:prstGeom>
              <a:blipFill>
                <a:blip r:embed="rId2"/>
                <a:stretch>
                  <a:fillRect l="-2221" b="-10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445500" y="3395454"/>
            <a:ext cx="139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33450" y="4276082"/>
                <a:ext cx="16421100" cy="3763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+5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d>
                          <m:dPr>
                            <m:ctrlP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+3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=2+</m:t>
                    </m:r>
                    <m:f>
                      <m:f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4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4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0&lt;</m:t>
                    </m:r>
                    <m:f>
                      <m:f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f>
                      <m:f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2&lt;2+</m:t>
                    </m:r>
                    <m:f>
                      <m:f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den>
                    </m:f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f>
                      <m:f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2&lt;</m:t>
                    </m:r>
                    <m:sSub>
                      <m:sSub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2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chặn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450" y="4276082"/>
                <a:ext cx="16421100" cy="3763018"/>
              </a:xfrm>
              <a:prstGeom prst="rect">
                <a:avLst/>
              </a:prstGeom>
              <a:blipFill>
                <a:blip r:embed="rId3"/>
                <a:stretch>
                  <a:fillRect l="-1411" b="-6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6036" y="7378569"/>
            <a:ext cx="4498514" cy="26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6065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90600" y="800100"/>
            <a:ext cx="3718560" cy="132377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5</a:t>
            </a:r>
            <a:endParaRPr 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Folded Corner 2"/>
              <p:cNvSpPr/>
              <p:nvPr/>
            </p:nvSpPr>
            <p:spPr>
              <a:xfrm>
                <a:off x="990600" y="2657276"/>
                <a:ext cx="6858000" cy="6477000"/>
              </a:xfrm>
              <a:prstGeom prst="foldedCorner">
                <a:avLst/>
              </a:prstGeom>
              <a:solidFill>
                <a:srgbClr val="FFFFCC"/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Chứng </a:t>
                </a:r>
                <a:r>
                  <a:rPr lang="en-US" sz="44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4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+4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bị</a:t>
                </a:r>
                <a:r>
                  <a:rPr lang="en-US" sz="44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chặn</a:t>
                </a:r>
                <a:endParaRPr lang="en-US" sz="4400" dirty="0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Folded Corner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657276"/>
                <a:ext cx="6858000" cy="6477000"/>
              </a:xfrm>
              <a:prstGeom prst="foldedCorner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445500" y="2454414"/>
            <a:ext cx="139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05800" y="3238500"/>
                <a:ext cx="9677400" cy="6384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den>
                    </m:f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sz="40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sz="40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den>
                        </m:f>
                      </m:e>
                    </m:d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40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sz="40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den>
                        </m:f>
                      </m:e>
                    </m:d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40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den>
                    </m:f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0&lt;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000" kern="0" dirty="0" err="1">
                    <a:latin typeface="Arial (Body)"/>
                    <a:ea typeface="Times New Roman" panose="02020603050405020304" pitchFamily="18" charset="0"/>
                  </a:rPr>
                  <a:t>Vậy</a:t>
                </a:r>
                <a:r>
                  <a:rPr lang="en-US" sz="4000" kern="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kern="0" dirty="0" err="1">
                    <a:latin typeface="Arial (Body)"/>
                    <a:ea typeface="Times New Roman" panose="02020603050405020304" pitchFamily="18" charset="0"/>
                  </a:rPr>
                  <a:t>dãy</a:t>
                </a:r>
                <a:r>
                  <a:rPr lang="en-US" sz="4000" kern="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kern="0" dirty="0" err="1">
                    <a:latin typeface="Arial (Body)"/>
                    <a:ea typeface="Times New Roman" panose="02020603050405020304" pitchFamily="18" charset="0"/>
                  </a:rPr>
                  <a:t>số</a:t>
                </a:r>
                <a:r>
                  <a:rPr lang="en-US" sz="4000" kern="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 ker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 ker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4000" ker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kern="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kern="0" dirty="0" err="1">
                    <a:latin typeface="Arial (Body)"/>
                    <a:ea typeface="Times New Roman" panose="02020603050405020304" pitchFamily="18" charset="0"/>
                  </a:rPr>
                  <a:t>bị</a:t>
                </a:r>
                <a:r>
                  <a:rPr lang="en-US" sz="4000" kern="0" dirty="0"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000" kern="0" dirty="0" err="1">
                    <a:latin typeface="Arial (Body)"/>
                    <a:ea typeface="Times New Roman" panose="02020603050405020304" pitchFamily="18" charset="0"/>
                  </a:rPr>
                  <a:t>chặn</a:t>
                </a:r>
                <a:r>
                  <a:rPr lang="en-US" sz="4000" kern="0" dirty="0">
                    <a:latin typeface="Arial (Body)"/>
                    <a:ea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3238500"/>
                <a:ext cx="9677400" cy="6384440"/>
              </a:xfrm>
              <a:prstGeom prst="rect">
                <a:avLst/>
              </a:prstGeom>
              <a:blipFill>
                <a:blip r:embed="rId3"/>
                <a:stretch>
                  <a:fillRect l="-2268" b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266699"/>
            <a:ext cx="2514600" cy="175946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34A8D02-A72B-CEDA-A19C-C8900721165E}"/>
              </a:ext>
            </a:extLst>
          </p:cNvPr>
          <p:cNvGrpSpPr/>
          <p:nvPr/>
        </p:nvGrpSpPr>
        <p:grpSpPr>
          <a:xfrm>
            <a:off x="5573428" y="1210191"/>
            <a:ext cx="14097000" cy="923063"/>
            <a:chOff x="1219199" y="637668"/>
            <a:chExt cx="14097000" cy="92306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8DAB850-7B03-780B-CA15-BF12AADD4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9199" y="637668"/>
              <a:ext cx="1045915" cy="89366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2170EBC-6FA8-30C2-FAEE-427FDD236AAF}"/>
                </a:ext>
              </a:extLst>
            </p:cNvPr>
            <p:cNvSpPr txBox="1"/>
            <p:nvPr/>
          </p:nvSpPr>
          <p:spPr>
            <a:xfrm>
              <a:off x="2265114" y="914400"/>
              <a:ext cx="13051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</a:t>
              </a:r>
              <a:r>
                <a:rPr lang="en-US" sz="3600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r>
                <a:rPr lang="vi-VN" sz="36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hoàn thành </a:t>
              </a:r>
              <a:r>
                <a:rPr lang="en-US" sz="36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36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36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</a:t>
              </a:r>
              <a:endPara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2200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5900163" y="4788500"/>
            <a:ext cx="5007457" cy="769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9"/>
              </a:lnSpc>
            </a:pPr>
            <a:r>
              <a:rPr lang="en-US" sz="6600" b="1" spc="11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43" name="Freeform 43"/>
          <p:cNvSpPr/>
          <p:nvPr/>
        </p:nvSpPr>
        <p:spPr>
          <a:xfrm rot="1091550">
            <a:off x="10267250" y="696701"/>
            <a:ext cx="566223" cy="1319587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63C65E4-C968-96AF-11B5-135760CBBA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67357" y="7533244"/>
            <a:ext cx="5209855" cy="308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609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4558221" y="771570"/>
            <a:ext cx="9315375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5400" b="1" spc="-5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066800" y="1786678"/>
                <a:ext cx="16298219" cy="2634527"/>
              </a:xfrm>
              <a:prstGeom prst="roundRect">
                <a:avLst>
                  <a:gd name="adj" fmla="val 175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vi-VN" sz="4000" b="1" noProof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1: </a:t>
                </a:r>
                <a:endParaRPr lang="en-US" sz="4000" b="1" noProof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vi-VN" sz="4000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Cho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000" i="1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 </a:t>
                </a:r>
                <a:r>
                  <a:rPr lang="vi-VN" sz="4000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vi-VN" sz="4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vi-VN" sz="4000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 .Khẳng định nào sau đây là </a:t>
                </a:r>
                <a:r>
                  <a:rPr lang="vi-VN" sz="4000" b="1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đúng</a:t>
                </a:r>
                <a:r>
                  <a:rPr lang="vi-VN" sz="4000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?</a:t>
                </a:r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786678"/>
                <a:ext cx="16298219" cy="2634527"/>
              </a:xfrm>
              <a:prstGeom prst="roundRect">
                <a:avLst>
                  <a:gd name="adj" fmla="val 17580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1066800" y="7357322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vi-VN" sz="4000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5 số </a:t>
                </a:r>
                <a:r>
                  <a:rPr lang="vi-VN" sz="4000" kern="0" dirty="0" err="1">
                    <a:solidFill>
                      <a:schemeClr val="tx1"/>
                    </a:solidFill>
                    <a:ea typeface="Calibri" panose="020F0502020204030204" pitchFamily="34" charset="0"/>
                  </a:rPr>
                  <a:t>số</a:t>
                </a:r>
                <a:r>
                  <a:rPr lang="vi-VN" sz="4000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 hạng đầu của dãy là:</a:t>
                </a:r>
                <a:endParaRPr lang="en-US" sz="4000" kern="0" dirty="0">
                  <a:solidFill>
                    <a:schemeClr val="tx1"/>
                  </a:solidFill>
                  <a:ea typeface="Calibri" panose="020F0502020204030204" pitchFamily="34" charset="0"/>
                </a:endParaRPr>
              </a:p>
              <a:p>
                <a:pPr algn="ctr"/>
                <a:r>
                  <a:rPr lang="vi-VN" sz="4000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vi-VN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vi-VN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54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7357322"/>
                <a:ext cx="7970772" cy="2286000"/>
              </a:xfrm>
              <a:prstGeom prst="roundRect">
                <a:avLst/>
              </a:prstGeom>
              <a:blipFill>
                <a:blip r:embed="rId7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9394247" y="4746263"/>
            <a:ext cx="7970772" cy="228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Là dãy số tăng</a:t>
            </a:r>
            <a:endParaRPr lang="vi-VN" sz="5400" noProof="1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066800" y="4756640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4000" noProof="1">
                    <a:solidFill>
                      <a:schemeClr val="tx1"/>
                    </a:solidFill>
                    <a:cs typeface="Arial" panose="020B0604020202020204" pitchFamily="34" charset="0"/>
                  </a:rPr>
                  <a:t>A</a:t>
                </a:r>
                <a:r>
                  <a:rPr lang="en-US" sz="4000" noProof="1">
                    <a:solidFill>
                      <a:schemeClr val="tx1"/>
                    </a:solidFill>
                    <a:cs typeface="Arial" panose="020B0604020202020204" pitchFamily="34" charset="0"/>
                  </a:rPr>
                  <a:t>. </a:t>
                </a:r>
                <a:r>
                  <a:rPr lang="vi-VN" sz="4000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Năm số hạng đầu của dãy là:</a:t>
                </a:r>
                <a:endParaRPr lang="en-US" sz="4000" kern="0" dirty="0">
                  <a:solidFill>
                    <a:schemeClr val="tx1"/>
                  </a:solidFill>
                  <a:ea typeface="Calibri" panose="020F0502020204030204" pitchFamily="34" charset="0"/>
                </a:endParaRPr>
              </a:p>
              <a:p>
                <a:pPr algn="ctr"/>
                <a:r>
                  <a:rPr lang="vi-VN" sz="4000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vi-VN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vi-VN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40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756640"/>
                <a:ext cx="7970772" cy="2286000"/>
              </a:xfrm>
              <a:prstGeom prst="roundRect">
                <a:avLst/>
              </a:prstGeom>
              <a:blipFill>
                <a:blip r:embed="rId8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394247" y="7391168"/>
            <a:ext cx="7970772" cy="228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noProof="1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D.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Bị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chặn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trên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bởi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số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1 </a:t>
            </a:r>
            <a:endParaRPr lang="vi-VN" sz="4000" noProof="1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</p:txBody>
      </p:sp>
      <p:pic>
        <p:nvPicPr>
          <p:cNvPr id="28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497092" y="8353749"/>
            <a:ext cx="1334647" cy="11616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456113" y="5358937"/>
            <a:ext cx="1330072" cy="118497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814040" y="7941681"/>
            <a:ext cx="1330072" cy="118497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040141" y="5655681"/>
            <a:ext cx="1330072" cy="1184973"/>
          </a:xfrm>
          <a:prstGeom prst="rect">
            <a:avLst/>
          </a:prstGeom>
        </p:spPr>
      </p:pic>
      <p:pic>
        <p:nvPicPr>
          <p:cNvPr id="3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5462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1"/>
          <p:cNvSpPr/>
          <p:nvPr/>
        </p:nvSpPr>
        <p:spPr>
          <a:xfrm>
            <a:off x="14460300" y="709904"/>
            <a:ext cx="3666839" cy="947966"/>
          </a:xfrm>
          <a:custGeom>
            <a:avLst/>
            <a:gdLst/>
            <a:ahLst/>
            <a:cxnLst/>
            <a:rect l="l" t="t" r="r" b="b"/>
            <a:pathLst>
              <a:path w="3623463" h="936752">
                <a:moveTo>
                  <a:pt x="3420263" y="0"/>
                </a:moveTo>
                <a:lnTo>
                  <a:pt x="2699398" y="0"/>
                </a:lnTo>
                <a:lnTo>
                  <a:pt x="12700" y="0"/>
                </a:lnTo>
                <a:cubicBezTo>
                  <a:pt x="5690" y="0"/>
                  <a:pt x="0" y="5690"/>
                  <a:pt x="0" y="12700"/>
                </a:cubicBezTo>
                <a:lnTo>
                  <a:pt x="0" y="924052"/>
                </a:lnTo>
                <a:cubicBezTo>
                  <a:pt x="0" y="931075"/>
                  <a:pt x="5690" y="936752"/>
                  <a:pt x="12700" y="936752"/>
                </a:cubicBezTo>
                <a:lnTo>
                  <a:pt x="2699398" y="936752"/>
                </a:lnTo>
                <a:lnTo>
                  <a:pt x="3420263" y="936752"/>
                </a:lnTo>
                <a:cubicBezTo>
                  <a:pt x="3532302" y="936752"/>
                  <a:pt x="3623463" y="845591"/>
                  <a:pt x="3623463" y="733552"/>
                </a:cubicBezTo>
                <a:lnTo>
                  <a:pt x="3623463" y="203200"/>
                </a:lnTo>
                <a:cubicBezTo>
                  <a:pt x="3623463" y="91148"/>
                  <a:pt x="3532302" y="0"/>
                  <a:pt x="3420263" y="0"/>
                </a:cubicBezTo>
                <a:close/>
                <a:moveTo>
                  <a:pt x="25400" y="25400"/>
                </a:moveTo>
                <a:lnTo>
                  <a:pt x="2686698" y="25400"/>
                </a:lnTo>
                <a:lnTo>
                  <a:pt x="2686698" y="911352"/>
                </a:lnTo>
                <a:lnTo>
                  <a:pt x="25400" y="911352"/>
                </a:lnTo>
                <a:lnTo>
                  <a:pt x="25400" y="25400"/>
                </a:lnTo>
                <a:close/>
                <a:moveTo>
                  <a:pt x="3598063" y="733552"/>
                </a:moveTo>
                <a:cubicBezTo>
                  <a:pt x="3598063" y="831596"/>
                  <a:pt x="3518307" y="911352"/>
                  <a:pt x="3420263" y="911352"/>
                </a:cubicBezTo>
                <a:lnTo>
                  <a:pt x="2712098" y="911352"/>
                </a:lnTo>
                <a:lnTo>
                  <a:pt x="2712098" y="25400"/>
                </a:lnTo>
                <a:lnTo>
                  <a:pt x="3420263" y="25400"/>
                </a:lnTo>
                <a:cubicBezTo>
                  <a:pt x="3518307" y="25400"/>
                  <a:pt x="3598063" y="105156"/>
                  <a:pt x="3598063" y="203200"/>
                </a:cubicBezTo>
                <a:lnTo>
                  <a:pt x="3598063" y="733552"/>
                </a:lnTo>
                <a:close/>
              </a:path>
            </a:pathLst>
          </a:custGeom>
          <a:solidFill>
            <a:srgbClr val="231F20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Freeform 30"/>
          <p:cNvSpPr/>
          <p:nvPr/>
        </p:nvSpPr>
        <p:spPr>
          <a:xfrm>
            <a:off x="17247589" y="757658"/>
            <a:ext cx="861340" cy="896558"/>
          </a:xfrm>
          <a:custGeom>
            <a:avLst/>
            <a:gdLst/>
            <a:ahLst/>
            <a:cxnLst/>
            <a:rect l="l" t="t" r="r" b="b"/>
            <a:pathLst>
              <a:path w="885965" h="885952">
                <a:moveTo>
                  <a:pt x="708165" y="0"/>
                </a:moveTo>
                <a:lnTo>
                  <a:pt x="0" y="0"/>
                </a:lnTo>
                <a:lnTo>
                  <a:pt x="0" y="885952"/>
                </a:lnTo>
                <a:lnTo>
                  <a:pt x="708165" y="885952"/>
                </a:lnTo>
                <a:cubicBezTo>
                  <a:pt x="806209" y="885952"/>
                  <a:pt x="885965" y="806196"/>
                  <a:pt x="885965" y="708152"/>
                </a:cubicBezTo>
                <a:lnTo>
                  <a:pt x="885965" y="177800"/>
                </a:lnTo>
                <a:cubicBezTo>
                  <a:pt x="885965" y="79756"/>
                  <a:pt x="806209" y="0"/>
                  <a:pt x="708165" y="0"/>
                </a:cubicBezTo>
                <a:close/>
              </a:path>
            </a:pathLst>
          </a:custGeom>
          <a:solidFill>
            <a:srgbClr val="FFF89B"/>
          </a:solidFill>
        </p:spPr>
        <p:txBody>
          <a:bodyPr/>
          <a:lstStyle/>
          <a:p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9086850" y="50355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86850" y="50355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244521" y="911630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600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819267" y="7403288"/>
            <a:ext cx="16459800" cy="2737816"/>
            <a:chOff x="819267" y="7403288"/>
            <a:chExt cx="16459800" cy="2737816"/>
          </a:xfrm>
        </p:grpSpPr>
        <p:sp>
          <p:nvSpPr>
            <p:cNvPr id="33" name="Thought Bubble: Cloud 32"/>
            <p:cNvSpPr/>
            <p:nvPr/>
          </p:nvSpPr>
          <p:spPr>
            <a:xfrm>
              <a:off x="819267" y="7403288"/>
              <a:ext cx="13236086" cy="2728237"/>
            </a:xfrm>
            <a:prstGeom prst="cloudCallout">
              <a:avLst>
                <a:gd name="adj1" fmla="val 58068"/>
                <a:gd name="adj2" fmla="val 12226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84952" y="8146989"/>
              <a:ext cx="1994115" cy="1994115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2116293" y="7840788"/>
              <a:ext cx="10474878" cy="1738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1,1,2,3,5,8,13,21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quy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tắc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gợi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khái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niệm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en-US" sz="3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2BDE1914-031E-2758-398E-7297DB95F8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55" y="2123570"/>
            <a:ext cx="9688715" cy="52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553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4558221" y="771570"/>
            <a:ext cx="9315375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5400" b="1" spc="-5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066800" y="1786678"/>
                <a:ext cx="16298219" cy="263452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000" b="1" noProof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2: </a:t>
                </a:r>
                <a:endParaRPr lang="en-US" sz="4000" b="1" noProof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Cho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4000" i="1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với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vi-VN" sz="4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vi-VN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fr-FR" sz="4000" i="1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.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Khẳng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định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nào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sau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đây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là </a:t>
                </a:r>
                <a:r>
                  <a:rPr lang="fr-FR" sz="4000" b="1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sai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?</a:t>
                </a:r>
                <a:endParaRPr lang="vi-VN" sz="4000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786678"/>
                <a:ext cx="16298219" cy="263452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22981" y="7409204"/>
            <a:ext cx="7970772" cy="228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Là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dãy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số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tăng</a:t>
            </a:r>
            <a:endParaRPr lang="vi-VN" sz="6000" noProof="1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922982" y="4737118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Năm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hạng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đầu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của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là:</a:t>
                </a:r>
              </a:p>
              <a:p>
                <a:pPr algn="ctr"/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fr-FR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fr-FR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a:rPr lang="fr-FR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;</a:t>
                </a:r>
                <a:endParaRPr lang="vi-VN" sz="5400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982" y="4737118"/>
                <a:ext cx="7970772" cy="2286000"/>
              </a:xfrm>
              <a:prstGeom prst="roundRect">
                <a:avLst/>
              </a:prstGeom>
              <a:blipFill>
                <a:blip r:embed="rId7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9394247" y="4737066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Bị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chặn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trên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bởi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4000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247" y="4737066"/>
                <a:ext cx="7970772" cy="2286000"/>
              </a:xfrm>
              <a:prstGeom prst="roundRect">
                <a:avLst/>
              </a:prstGeom>
              <a:blipFill>
                <a:blip r:embed="rId8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394247" y="7391168"/>
            <a:ext cx="7970772" cy="228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noProof="1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D.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Không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bị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chặn</a:t>
            </a:r>
            <a:endParaRPr lang="vi-VN" sz="4000" noProof="1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</p:txBody>
      </p:sp>
      <p:pic>
        <p:nvPicPr>
          <p:cNvPr id="28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247735" y="7891521"/>
            <a:ext cx="1334647" cy="11616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783560" y="5339363"/>
            <a:ext cx="1330072" cy="118497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814040" y="7941681"/>
            <a:ext cx="1330072" cy="118497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287871" y="5287631"/>
            <a:ext cx="1330072" cy="1184973"/>
          </a:xfrm>
          <a:prstGeom prst="rect">
            <a:avLst/>
          </a:prstGeom>
        </p:spPr>
      </p:pic>
      <p:pic>
        <p:nvPicPr>
          <p:cNvPr id="3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981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4558221" y="771570"/>
            <a:ext cx="9315375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5400" b="1" spc="-5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066800" y="1786678"/>
                <a:ext cx="16298219" cy="263452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vi-VN" sz="4000" b="1" noProof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3: </a:t>
                </a:r>
                <a:endParaRPr lang="en-US" sz="4000" b="1" noProof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Cho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fr-FR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4000" i="1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với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4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fr-FR" sz="4000" i="1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.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Khẳng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định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nào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sau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đây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là </a:t>
                </a:r>
                <a:r>
                  <a:rPr lang="fr-FR" sz="4000" b="1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sai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?</a:t>
                </a:r>
                <a:endParaRPr lang="en-US" sz="4000" dirty="0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786678"/>
                <a:ext cx="16298219" cy="263452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9394247" y="4756640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Bị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chặn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trên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bởi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fr-FR" sz="400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 0</m:t>
                    </m:r>
                  </m:oMath>
                </a14:m>
                <a:endParaRPr lang="vi-VN" sz="5400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247" y="4756640"/>
                <a:ext cx="7970772" cy="2286000"/>
              </a:xfrm>
              <a:prstGeom prst="roundRect">
                <a:avLst/>
              </a:prstGeom>
              <a:blipFill>
                <a:blip r:embed="rId7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030988" y="7391168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Năm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hạng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đầu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của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là: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fr-FR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fr-FR" sz="4000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5400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988" y="7391168"/>
                <a:ext cx="7970772" cy="2286000"/>
              </a:xfrm>
              <a:prstGeom prst="roundRect">
                <a:avLst/>
              </a:prstGeom>
              <a:blipFill>
                <a:blip r:embed="rId8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066800" y="4756640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4000" noProof="1">
                    <a:solidFill>
                      <a:schemeClr val="tx1"/>
                    </a:solidFill>
                    <a:cs typeface="Arial" panose="020B0604020202020204" pitchFamily="34" charset="0"/>
                  </a:rPr>
                  <a:t>A.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Bị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chặn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trên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bởi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fr-FR" sz="400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 – 1</m:t>
                    </m:r>
                  </m:oMath>
                </a14:m>
                <a:endParaRPr lang="vi-VN" sz="4000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756640"/>
                <a:ext cx="7970772" cy="2286000"/>
              </a:xfrm>
              <a:prstGeom prst="roundRect">
                <a:avLst/>
              </a:prstGeom>
              <a:blipFill>
                <a:blip r:embed="rId9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9402268" y="7391168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Là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giảm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và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bị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chặn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dưới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bởi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fr-FR" sz="400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 –1</m:t>
                    </m:r>
                  </m:oMath>
                </a14:m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2268" y="7391168"/>
                <a:ext cx="7970772" cy="2286000"/>
              </a:xfrm>
              <a:prstGeom prst="roundRect">
                <a:avLst/>
              </a:prstGeom>
              <a:blipFill>
                <a:blip r:embed="rId10"/>
                <a:stretch>
                  <a:fillRect l="-1300" r="-1300" b="-1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719001" y="5238957"/>
            <a:ext cx="1334647" cy="11616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456113" y="5358937"/>
            <a:ext cx="1330072" cy="118497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822061" y="7941681"/>
            <a:ext cx="1330072" cy="118497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456113" y="7845545"/>
            <a:ext cx="1330072" cy="1184973"/>
          </a:xfrm>
          <a:prstGeom prst="rect">
            <a:avLst/>
          </a:prstGeom>
        </p:spPr>
      </p:pic>
      <p:pic>
        <p:nvPicPr>
          <p:cNvPr id="3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49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4558221" y="771570"/>
            <a:ext cx="9315375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5400" b="1" spc="-5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066800" y="1786678"/>
                <a:ext cx="16298219" cy="263452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vi-VN" sz="4000" b="1" noProof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4: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Cho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4000" i="1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với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4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4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sz="4000" i="1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fr-FR" sz="400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: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hằng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).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Khẳng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định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nào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sau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đây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là </a:t>
                </a:r>
                <a:r>
                  <a:rPr lang="fr-FR" sz="4000" b="1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sai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?</a:t>
                </a:r>
                <a:endParaRPr lang="en-US" sz="4000" dirty="0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786678"/>
                <a:ext cx="16298219" cy="263452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1066800" y="7404447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Hiệu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4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fr-FR" sz="4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</m:t>
                    </m:r>
                    <m:r>
                      <a:rPr lang="fr-FR" sz="4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vi-VN" sz="6000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7404447"/>
                <a:ext cx="7970772" cy="2286000"/>
              </a:xfrm>
              <a:prstGeom prst="roundRect">
                <a:avLst/>
              </a:prstGeom>
              <a:blipFill>
                <a:blip r:embed="rId7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9394247" y="4734582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fr-FR" sz="4000" i="1" kern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40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&gt;</m:t>
                    </m:r>
                    <m:r>
                      <a:rPr lang="fr-FR" sz="4000" i="1" kern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0 </m:t>
                    </m:r>
                  </m:oMath>
                </a14:m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thì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tăng</a:t>
                </a:r>
                <a:endParaRPr lang="vi-VN" sz="5400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247" y="4734582"/>
                <a:ext cx="7970772" cy="2286000"/>
              </a:xfrm>
              <a:prstGeom prst="roundRect">
                <a:avLst/>
              </a:prstGeom>
              <a:blipFill>
                <a:blip r:embed="rId8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066800" y="4756640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có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400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fr-FR" sz="400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vi-VN" sz="4000" i="1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756640"/>
                <a:ext cx="7970772" cy="2286000"/>
              </a:xfrm>
              <a:prstGeom prst="roundRect">
                <a:avLst/>
              </a:prstGeom>
              <a:blipFill>
                <a:blip r:embed="rId9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9394247" y="7391168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Với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00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fr-FR" sz="400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&lt; 0 </m:t>
                    </m:r>
                  </m:oMath>
                </a14:m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thì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giảm</a:t>
                </a:r>
                <a:r>
                  <a:rPr lang="fr-FR" sz="4000" kern="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endParaRPr lang="vi-VN" sz="4000" i="1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247" y="7391168"/>
                <a:ext cx="7970772" cy="2286000"/>
              </a:xfrm>
              <a:prstGeom prst="roundRect">
                <a:avLst/>
              </a:prstGeom>
              <a:blipFill>
                <a:blip r:embed="rId10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391554" y="7886764"/>
            <a:ext cx="1334647" cy="11616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456113" y="5358937"/>
            <a:ext cx="1330072" cy="118497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814040" y="7941681"/>
            <a:ext cx="1330072" cy="118497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759136" y="5285095"/>
            <a:ext cx="1330072" cy="1184973"/>
          </a:xfrm>
          <a:prstGeom prst="rect">
            <a:avLst/>
          </a:prstGeom>
        </p:spPr>
      </p:pic>
      <p:pic>
        <p:nvPicPr>
          <p:cNvPr id="3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80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4558221" y="771570"/>
            <a:ext cx="9315375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5400" b="1" spc="-5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066800" y="1786678"/>
                <a:ext cx="16298219" cy="263452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vi-VN" sz="4000" b="1" noProof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5: </a:t>
                </a:r>
                <a:endParaRPr lang="en-US" sz="4000" b="1" noProof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Cho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4000" i="1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với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vi-VN" sz="4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vi-VN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4000" i="1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.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Khẳng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định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nào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sau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đây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là </a:t>
                </a:r>
                <a:r>
                  <a:rPr lang="fr-FR" sz="4000" b="1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đúng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?</a:t>
                </a:r>
                <a:endParaRPr lang="en-US" sz="4000" dirty="0">
                  <a:solidFill>
                    <a:schemeClr val="tx1"/>
                  </a:solidFill>
                  <a:latin typeface="Arial (Body)"/>
                </a:endParaRPr>
              </a:p>
            </p:txBody>
          </p:sp>
        </mc:Choice>
        <mc:Fallback xmlns="">
          <p:sp>
            <p:nvSpPr>
              <p:cNvPr id="2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786678"/>
                <a:ext cx="16298219" cy="263452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9394247" y="7391168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có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: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4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  <m:sSup>
                          <m:sSup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fr-FR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vi-VN" sz="5400" i="1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247" y="7391168"/>
                <a:ext cx="7970772" cy="2286000"/>
              </a:xfrm>
              <a:prstGeom prst="roundRect">
                <a:avLst/>
              </a:prstGeom>
              <a:blipFill>
                <a:blip r:embed="rId7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030988" y="7391168"/>
            <a:ext cx="7970772" cy="228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Là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dãy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số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giảm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.</a:t>
            </a:r>
            <a:endParaRPr lang="vi-VN" sz="5400" noProof="1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066800" y="4756640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4000" noProof="1">
                    <a:solidFill>
                      <a:schemeClr val="tx1"/>
                    </a:solidFill>
                    <a:cs typeface="Arial" panose="020B0604020202020204" pitchFamily="34" charset="0"/>
                  </a:rPr>
                  <a:t>A. 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có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4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fr-FR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vi-VN" sz="4000" i="1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756640"/>
                <a:ext cx="7970772" cy="2286000"/>
              </a:xfrm>
              <a:prstGeom prst="roundRect">
                <a:avLst/>
              </a:prstGeom>
              <a:blipFill>
                <a:blip r:embed="rId8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368847" y="4808424"/>
            <a:ext cx="7970772" cy="228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Là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dãy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số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r>
              <a:rPr lang="fr-FR" sz="4000" kern="0" dirty="0" err="1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tăng</a:t>
            </a:r>
            <a:r>
              <a:rPr lang="fr-FR" sz="4000" kern="0" dirty="0">
                <a:solidFill>
                  <a:schemeClr val="tx1"/>
                </a:solidFill>
                <a:latin typeface="Arial (Body)"/>
                <a:ea typeface="Calibri" panose="020F0502020204030204" pitchFamily="34" charset="0"/>
              </a:rPr>
              <a:t> </a:t>
            </a:r>
            <a:endParaRPr lang="vi-VN" sz="4000" noProof="1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</p:txBody>
      </p:sp>
      <p:pic>
        <p:nvPicPr>
          <p:cNvPr id="28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719001" y="7873485"/>
            <a:ext cx="1334647" cy="11616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456113" y="5358937"/>
            <a:ext cx="1330072" cy="1184973"/>
          </a:xfrm>
          <a:prstGeom prst="rect">
            <a:avLst/>
          </a:prstGeom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788640" y="5358937"/>
            <a:ext cx="1330072" cy="1184973"/>
          </a:xfrm>
          <a:prstGeom prst="rect">
            <a:avLst/>
          </a:prstGeom>
        </p:spPr>
      </p:pic>
      <p:pic>
        <p:nvPicPr>
          <p:cNvPr id="3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456113" y="7845545"/>
            <a:ext cx="1330072" cy="1184973"/>
          </a:xfrm>
          <a:prstGeom prst="rect">
            <a:avLst/>
          </a:prstGeom>
        </p:spPr>
      </p:pic>
      <p:pic>
        <p:nvPicPr>
          <p:cNvPr id="3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315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chemeClr val="bg1"/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00700" y="4953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99345" y="1808967"/>
                <a:ext cx="16889310" cy="3303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1 (SGK-</a:t>
                </a:r>
                <a:r>
                  <a:rPr lang="vi-VN" sz="4000" b="1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</a:t>
                </a: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47</a:t>
                </a: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45" y="1808967"/>
                <a:ext cx="16889310" cy="3303918"/>
              </a:xfrm>
              <a:prstGeom prst="rect">
                <a:avLst/>
              </a:prstGeom>
              <a:blipFill>
                <a:blip r:embed="rId2"/>
                <a:stretch>
                  <a:fillRect l="-1300" r="-1264" b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95350" y="5241934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u="sng" dirty="0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34852" y="6438900"/>
                <a:ext cx="13514471" cy="2952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a) Ta có: 5 số hạng đầu tiên của dãy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0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𝑢𝑛</m:t>
                    </m:r>
                    <m:r>
                      <a:rPr lang="vi-VN" sz="4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vi-VN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là: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2.1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+1=3;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2.2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+1=9;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2.3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+1=19;</m:t>
                    </m:r>
                  </m:oMath>
                </a14:m>
                <a:endParaRPr lang="en-US" sz="4000" i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2.4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+1=33;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2.5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+1=51</m:t>
                    </m:r>
                  </m:oMath>
                </a14:m>
                <a:r>
                  <a:rPr lang="vi-VN" sz="40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000" i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852" y="6438900"/>
                <a:ext cx="13514471" cy="2952924"/>
              </a:xfrm>
              <a:prstGeom prst="rect">
                <a:avLst/>
              </a:prstGeom>
              <a:blipFill>
                <a:blip r:embed="rId3"/>
                <a:stretch>
                  <a:fillRect l="-1579" b="-7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B8648FF-9F20-236E-F008-688F90317C10}"/>
              </a:ext>
            </a:extLst>
          </p:cNvPr>
          <p:cNvSpPr txBox="1"/>
          <p:nvPr/>
        </p:nvSpPr>
        <p:spPr>
          <a:xfrm>
            <a:off x="2134852" y="9382028"/>
            <a:ext cx="92500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Hướng dẫn tìm và tải các tài liệu ở đây</a:t>
            </a:r>
          </a:p>
          <a:p>
            <a:r>
              <a:rPr lang="en-US"/>
              <a:t>https://forms.gle/LzVNwfMpYB9qH4JU6 </a:t>
            </a:r>
          </a:p>
        </p:txBody>
      </p:sp>
    </p:spTree>
    <p:extLst>
      <p:ext uri="{BB962C8B-B14F-4D97-AF65-F5344CB8AC3E}">
        <p14:creationId xmlns:p14="http://schemas.microsoft.com/office/powerpoint/2010/main" val="2708095106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chemeClr val="bg1"/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00700" y="4953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99345" y="1808967"/>
                <a:ext cx="16889310" cy="3303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1 (SGK-</a:t>
                </a:r>
                <a:r>
                  <a:rPr lang="vi-VN" sz="4000" b="1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</a:t>
                </a: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47</a:t>
                </a: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45" y="1808967"/>
                <a:ext cx="16889310" cy="3303918"/>
              </a:xfrm>
              <a:prstGeom prst="rect">
                <a:avLst/>
              </a:prstGeom>
              <a:blipFill>
                <a:blip r:embed="rId2"/>
                <a:stretch>
                  <a:fillRect l="-1300" r="-1264" b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95350" y="5241934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u="sng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14600" y="5569809"/>
                <a:ext cx="14581271" cy="4457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b) Ta có 5 số hạng đầu của dãy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vi-VN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là: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2.1−1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vi-VN" sz="40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2.2−1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0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2.3−1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0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2.4−1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40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endParaRPr lang="en-US" sz="4000" i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2.5−1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40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000" i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569809"/>
                <a:ext cx="14581271" cy="4457952"/>
              </a:xfrm>
              <a:prstGeom prst="rect">
                <a:avLst/>
              </a:prstGeom>
              <a:blipFill>
                <a:blip r:embed="rId3"/>
                <a:stretch>
                  <a:fillRect l="-1506" b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284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chemeClr val="bg1"/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00700" y="4953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99345" y="1808967"/>
                <a:ext cx="16889310" cy="3303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1 (SGK-</a:t>
                </a:r>
                <a:r>
                  <a:rPr lang="vi-VN" sz="4000" b="1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</a:t>
                </a: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47</a:t>
                </a: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45" y="1808967"/>
                <a:ext cx="16889310" cy="3303918"/>
              </a:xfrm>
              <a:prstGeom prst="rect">
                <a:avLst/>
              </a:prstGeom>
              <a:blipFill>
                <a:blip r:embed="rId2"/>
                <a:stretch>
                  <a:fillRect l="-1300" r="-1264" b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95350" y="5241934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u="sng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87329" y="6233506"/>
                <a:ext cx="16889310" cy="2887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c) Ta có 5 số h</a:t>
                </a:r>
                <a:r>
                  <a:rPr lang="en-US" sz="40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ạng</a:t>
                </a:r>
                <a:r>
                  <a:rPr lang="vi-VN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đầu của dãy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vi-VN" sz="40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là: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=2;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=4;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=8;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=16;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=32</m:t>
                    </m:r>
                  </m:oMath>
                </a14:m>
                <a:r>
                  <a:rPr lang="vi-VN" sz="40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i="1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29" y="6233506"/>
                <a:ext cx="16889310" cy="2887842"/>
              </a:xfrm>
              <a:prstGeom prst="rect">
                <a:avLst/>
              </a:prstGeom>
              <a:blipFill>
                <a:blip r:embed="rId3"/>
                <a:stretch>
                  <a:fillRect l="-1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2770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chemeClr val="bg1"/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00700" y="4953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99345" y="1808967"/>
                <a:ext cx="16889310" cy="3303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1 (SGK-</a:t>
                </a:r>
                <a:r>
                  <a:rPr lang="vi-VN" sz="4000" b="1" dirty="0" err="1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</a:t>
                </a: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47</a:t>
                </a:r>
                <a:r>
                  <a:rPr lang="vi-VN" sz="40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	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45" y="1808967"/>
                <a:ext cx="16889310" cy="3303918"/>
              </a:xfrm>
              <a:prstGeom prst="rect">
                <a:avLst/>
              </a:prstGeom>
              <a:blipFill>
                <a:blip r:embed="rId2"/>
                <a:stretch>
                  <a:fillRect l="-1300" r="-1264" b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95350" y="5241934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u="sng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14600" y="5235918"/>
                <a:ext cx="13258800" cy="4777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d) Ta có 5 số hạng đầu của dãy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vi-VN" sz="40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là: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=2;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64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den>
                    </m:f>
                    <m:r>
                      <a:rPr lang="vi-VN" sz="4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625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256</m:t>
                        </m:r>
                      </m:den>
                    </m:f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vi-VN" sz="40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7776</m:t>
                        </m:r>
                      </m:num>
                      <m:den>
                        <m:r>
                          <a:rPr lang="vi-V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3125</m:t>
                        </m:r>
                      </m:den>
                    </m:f>
                  </m:oMath>
                </a14:m>
                <a:r>
                  <a:rPr lang="vi-VN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235918"/>
                <a:ext cx="13258800" cy="4777655"/>
              </a:xfrm>
              <a:prstGeom prst="rect">
                <a:avLst/>
              </a:prstGeom>
              <a:blipFill>
                <a:blip r:embed="rId3"/>
                <a:stretch>
                  <a:fillRect l="-1655" b="-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9273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4400" y="495300"/>
                <a:ext cx="15925800" cy="5518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Bài 2 (SGK-</a:t>
                </a:r>
                <a:r>
                  <a:rPr lang="vi-VN" sz="40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tr</a:t>
                </a:r>
                <a:r>
                  <a:rPr lang="vi-VN" sz="40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.</a:t>
                </a:r>
                <a:r>
                  <a:rPr lang="en-US" sz="40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48</a:t>
                </a:r>
                <a:r>
                  <a:rPr lang="vi-VN" sz="40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). </a:t>
                </a:r>
                <a:endParaRPr lang="en-US" sz="40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000" dirty="0" err="1">
                    <a:latin typeface="Arial (Body)"/>
                  </a:rPr>
                  <a:t>Gọi</a:t>
                </a:r>
                <a:r>
                  <a:rPr lang="en-US" sz="4000" dirty="0"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chấm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1.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Dự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đoán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quát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4000" dirty="0">
                  <a:latin typeface="Arial (Body)"/>
                  <a:cs typeface="Arial" panose="020B0604020202020204" pitchFamily="34" charset="0"/>
                </a:endParaRP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màu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2 (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ô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đơn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).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Dự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đoán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quát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4000" dirty="0"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95300"/>
                <a:ext cx="15925800" cy="5518242"/>
              </a:xfrm>
              <a:prstGeom prst="rect">
                <a:avLst/>
              </a:prstGeom>
              <a:blipFill>
                <a:blip r:embed="rId2"/>
                <a:stretch>
                  <a:fillRect l="-1339" r="-1301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0" y="5158312"/>
            <a:ext cx="4273666" cy="4938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875AC6-93BB-C437-E6C2-6F719222B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456797"/>
            <a:ext cx="5105400" cy="3334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F9615B-16B4-E96F-2CE2-72BBEB857B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1400" y="6456796"/>
            <a:ext cx="3639261" cy="33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6931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14400" y="495300"/>
            <a:ext cx="1592580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Bài 2 (SGK-</a:t>
            </a:r>
            <a:r>
              <a:rPr lang="vi-VN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tr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r>
              <a:rPr lang="en-US" sz="4000" b="1" dirty="0">
                <a:solidFill>
                  <a:srgbClr val="0070C0"/>
                </a:solidFill>
                <a:latin typeface="Arial (Body)"/>
                <a:cs typeface="Arial" panose="020B0604020202020204" pitchFamily="34" charset="0"/>
              </a:rPr>
              <a:t>48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). </a:t>
            </a:r>
            <a:endParaRPr lang="en-US" sz="4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4249" y="2316456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u="sng" dirty="0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5798348"/>
            <a:ext cx="3587866" cy="41457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B76381-21BB-B699-4D90-EC82788B306A}"/>
                  </a:ext>
                </a:extLst>
              </p:cNvPr>
              <p:cNvSpPr txBox="1"/>
              <p:nvPr/>
            </p:nvSpPr>
            <p:spPr>
              <a:xfrm>
                <a:off x="1295400" y="3735616"/>
                <a:ext cx="9601200" cy="5143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Số chấm ở hàng thứ nhất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vi-VN" sz="4200" baseline="-25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1</m:t>
                    </m:r>
                  </m:oMath>
                </a14:m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chấm ở hàng thứ hai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vi-VN" sz="4200" baseline="-25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2</m:t>
                    </m:r>
                  </m:oMath>
                </a14:m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chấm ở hàng thứ ba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vi-VN" sz="4200" baseline="-25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3</m:t>
                    </m:r>
                  </m:oMath>
                </a14:m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chấm ở hàng thứ tư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vi-VN" sz="4200" baseline="-25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vi-VN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4</m:t>
                    </m:r>
                  </m:oMath>
                </a14:m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số chấm ở hàng thứ n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4200" baseline="-25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vi-VN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vi-VN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B76381-21BB-B699-4D90-EC82788B3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735616"/>
                <a:ext cx="9601200" cy="5143267"/>
              </a:xfrm>
              <a:prstGeom prst="rect">
                <a:avLst/>
              </a:prstGeom>
              <a:blipFill>
                <a:blip r:embed="rId3"/>
                <a:stretch>
                  <a:fillRect l="-2476" r="-825" b="-4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FE757D1-4975-57A1-1FFB-E9DDD511C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2068164"/>
            <a:ext cx="5105400" cy="33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074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9ADED9"/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Rectangle 9"/>
          <p:cNvSpPr/>
          <p:nvPr/>
        </p:nvSpPr>
        <p:spPr>
          <a:xfrm>
            <a:off x="2051640" y="1487922"/>
            <a:ext cx="14211300" cy="2845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nl-NL" sz="6000" b="1" kern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 II. DÃY SỐ. CẤP SỐ CỘNG.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nl-NL" sz="6000" b="1" kern="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 SỐ NH</a:t>
            </a:r>
            <a:r>
              <a:rPr lang="nl-NL" sz="6000" b="1" kern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ÂN</a:t>
            </a:r>
            <a:endParaRPr lang="en-US" sz="6000" b="1" kern="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3500" y="4788271"/>
            <a:ext cx="156210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</a:t>
            </a:r>
            <a:r>
              <a:rPr lang="en-US" sz="7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 SỐ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33110">
            <a:off x="14308306" y="8674016"/>
            <a:ext cx="3342533" cy="10974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42" y="226413"/>
            <a:ext cx="2255716" cy="22618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94" y="8670942"/>
            <a:ext cx="2943028" cy="1235673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14400" y="495300"/>
            <a:ext cx="1592580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Bài 2 (SGK-</a:t>
            </a:r>
            <a:r>
              <a:rPr lang="vi-VN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tr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r>
              <a:rPr lang="en-US" sz="4000" b="1" dirty="0">
                <a:solidFill>
                  <a:srgbClr val="0070C0"/>
                </a:solidFill>
                <a:latin typeface="Arial (Body)"/>
                <a:cs typeface="Arial" panose="020B0604020202020204" pitchFamily="34" charset="0"/>
              </a:rPr>
              <a:t>48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). </a:t>
            </a:r>
            <a:endParaRPr lang="en-US" sz="4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4249" y="3326610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u="sng" dirty="0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5798348"/>
            <a:ext cx="3587866" cy="41457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B76381-21BB-B699-4D90-EC82788B306A}"/>
                  </a:ext>
                </a:extLst>
              </p:cNvPr>
              <p:cNvSpPr txBox="1"/>
              <p:nvPr/>
            </p:nvSpPr>
            <p:spPr>
              <a:xfrm>
                <a:off x="914400" y="4442166"/>
                <a:ext cx="14522894" cy="4917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Diện tích của các ô màu ở hàng thứ nhất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vi-VN" sz="4000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vi-VN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tích của các ô màu ở hàng thứ hai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vi-VN" sz="4000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=8=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vi-VN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tích của các ô màu ở hàng thứ ba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vi-VN" sz="4000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=27=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vi-VN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tích của các ô màu ở hàng thứ tư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vi-VN" sz="4000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=64=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vi-VN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diện tích của các ô màu ở hàng</a:t>
                </a:r>
                <a14:m>
                  <m:oMath xmlns:m="http://schemas.openxmlformats.org/officeDocument/2006/math">
                    <m: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th</m:t>
                    </m:r>
                    <m: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ứ </m:t>
                    </m:r>
                    <m:r>
                      <m:rPr>
                        <m:sty m:val="p"/>
                      </m:rP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à: 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4000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vi-VN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B76381-21BB-B699-4D90-EC82788B3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442166"/>
                <a:ext cx="14522894" cy="4917372"/>
              </a:xfrm>
              <a:prstGeom prst="rect">
                <a:avLst/>
              </a:prstGeom>
              <a:blipFill>
                <a:blip r:embed="rId3"/>
                <a:stretch>
                  <a:fillRect l="-1469" b="-4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FE757D1-4975-57A1-1FFB-E9DDD511C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14720" y="908615"/>
            <a:ext cx="3845147" cy="352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62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chemeClr val="bg1"/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43000" y="1073567"/>
                <a:ext cx="16796038" cy="2297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Bài </a:t>
                </a:r>
                <a:r>
                  <a:rPr lang="en-US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3</a:t>
                </a: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 (SGK-</a:t>
                </a:r>
                <a:r>
                  <a:rPr lang="vi-VN" sz="4000" b="1" dirty="0" err="1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tr</a:t>
                </a: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.</a:t>
                </a:r>
                <a:r>
                  <a:rPr lang="en-US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48</a:t>
                </a: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).</a:t>
                </a:r>
                <a:r>
                  <a:rPr lang="en-US" sz="4000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giảm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			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			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</m:oMath>
                </a14:m>
                <a:endParaRPr lang="vi-VN" sz="4000" dirty="0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073567"/>
                <a:ext cx="16796038" cy="2297617"/>
              </a:xfrm>
              <a:prstGeom prst="rect">
                <a:avLst/>
              </a:prstGeom>
              <a:blipFill>
                <a:blip r:embed="rId2"/>
                <a:stretch>
                  <a:fillRect l="-1307" b="-4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90248" y="3686521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5C3A3C-D924-F041-6953-F888F18A0AA1}"/>
                  </a:ext>
                </a:extLst>
              </p:cNvPr>
              <p:cNvSpPr txBox="1"/>
              <p:nvPr/>
            </p:nvSpPr>
            <p:spPr>
              <a:xfrm>
                <a:off x="1515101" y="4369928"/>
                <a:ext cx="12919912" cy="4843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+1−3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+1+2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</m:oMath>
                </a14:m>
                <a:endParaRPr lang="en-US" sz="4000" i="1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e>
                        </m:d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&gt;0, ∀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4000" i="1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4000" i="1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nl-NL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5C3A3C-D924-F041-6953-F888F18A0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101" y="4369928"/>
                <a:ext cx="12919912" cy="4843505"/>
              </a:xfrm>
              <a:prstGeom prst="rect">
                <a:avLst/>
              </a:prstGeom>
              <a:blipFill>
                <a:blip r:embed="rId3"/>
                <a:stretch>
                  <a:fillRect l="-1699" b="-4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637070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chemeClr val="bg1"/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43000" y="1073567"/>
                <a:ext cx="16796038" cy="2297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Bài </a:t>
                </a:r>
                <a:r>
                  <a:rPr lang="en-US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3</a:t>
                </a: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 (SGK-</a:t>
                </a:r>
                <a:r>
                  <a:rPr lang="vi-VN" sz="4000" b="1" dirty="0" err="1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tr</a:t>
                </a: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.</a:t>
                </a:r>
                <a:r>
                  <a:rPr lang="en-US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48</a:t>
                </a: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).</a:t>
                </a:r>
                <a:r>
                  <a:rPr lang="en-US" sz="4000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giảm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			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			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</m:oMath>
                </a14:m>
                <a:endParaRPr lang="vi-VN" sz="4000" dirty="0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073567"/>
                <a:ext cx="16796038" cy="2297617"/>
              </a:xfrm>
              <a:prstGeom prst="rect">
                <a:avLst/>
              </a:prstGeom>
              <a:blipFill>
                <a:blip r:embed="rId2"/>
                <a:stretch>
                  <a:fillRect l="-1307" b="-4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90248" y="3686521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5C3A3C-D924-F041-6953-F888F18A0AA1}"/>
                  </a:ext>
                </a:extLst>
              </p:cNvPr>
              <p:cNvSpPr txBox="1"/>
              <p:nvPr/>
            </p:nvSpPr>
            <p:spPr>
              <a:xfrm>
                <a:off x="1738648" y="4556095"/>
                <a:ext cx="12919912" cy="5076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&gt;0,∀</m:t>
                    </m:r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4000" i="1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+1)</m:t>
                        </m:r>
                      </m:den>
                    </m:f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4000" i="1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4000" i="1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5C3A3C-D924-F041-6953-F888F18A0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648" y="4556095"/>
                <a:ext cx="12919912" cy="5076326"/>
              </a:xfrm>
              <a:prstGeom prst="rect">
                <a:avLst/>
              </a:prstGeom>
              <a:blipFill>
                <a:blip r:embed="rId3"/>
                <a:stretch>
                  <a:fillRect l="-1651" b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679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2005"/>
            <a:ext cx="18288000" cy="102870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chemeClr val="bg1"/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43000" y="1073567"/>
                <a:ext cx="16796038" cy="2297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Bài </a:t>
                </a:r>
                <a:r>
                  <a:rPr lang="en-US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3</a:t>
                </a: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 (SGK-</a:t>
                </a:r>
                <a:r>
                  <a:rPr lang="vi-VN" sz="4000" b="1" dirty="0" err="1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tr</a:t>
                </a: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.</a:t>
                </a:r>
                <a:r>
                  <a:rPr lang="en-US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48</a:t>
                </a:r>
                <a:r>
                  <a:rPr lang="vi-VN" sz="40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).</a:t>
                </a:r>
                <a:r>
                  <a:rPr lang="en-US" sz="4000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tăng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giảm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			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			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sz="4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</m:oMath>
                </a14:m>
                <a:endParaRPr lang="vi-VN" sz="4000" dirty="0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073567"/>
                <a:ext cx="16796038" cy="2297617"/>
              </a:xfrm>
              <a:prstGeom prst="rect">
                <a:avLst/>
              </a:prstGeom>
              <a:blipFill>
                <a:blip r:embed="rId2"/>
                <a:stretch>
                  <a:fillRect l="-1307" b="-4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90248" y="3686521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5C3A3C-D924-F041-6953-F888F18A0AA1}"/>
                  </a:ext>
                </a:extLst>
              </p:cNvPr>
              <p:cNvSpPr txBox="1"/>
              <p:nvPr/>
            </p:nvSpPr>
            <p:spPr>
              <a:xfrm>
                <a:off x="1411243" y="4703728"/>
                <a:ext cx="16259552" cy="5021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Ta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sz="4000" i="1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=−(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2.2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Do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4000" i="1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lẻ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2.2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=−(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lang="en-US" sz="40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4000" i="1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5C3A3C-D924-F041-6953-F888F18A0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243" y="4703728"/>
                <a:ext cx="16259552" cy="5021567"/>
              </a:xfrm>
              <a:prstGeom prst="rect">
                <a:avLst/>
              </a:prstGeom>
              <a:blipFill>
                <a:blip r:embed="rId3"/>
                <a:stretch>
                  <a:fillRect l="-1350" b="-4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679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4400" y="495300"/>
                <a:ext cx="15925800" cy="4062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Bài </a:t>
                </a:r>
                <a:r>
                  <a:rPr lang="en-US" sz="40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4</a:t>
                </a:r>
                <a:r>
                  <a:rPr lang="vi-VN" sz="40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 (SGK-</a:t>
                </a:r>
                <a:r>
                  <a:rPr lang="vi-VN" sz="4000" b="1" dirty="0" err="1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tr</a:t>
                </a:r>
                <a:r>
                  <a:rPr lang="vi-VN" sz="40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.</a:t>
                </a:r>
                <a:r>
                  <a:rPr lang="en-US" sz="40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48</a:t>
                </a:r>
                <a:r>
                  <a:rPr lang="vi-VN" sz="40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).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:</a:t>
                </a: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bị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chặn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dưới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;</a:t>
                </a: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=−2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bị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chặn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;</a:t>
                </a: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bị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chặn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95300"/>
                <a:ext cx="15925800" cy="4062074"/>
              </a:xfrm>
              <a:prstGeom prst="rect">
                <a:avLst/>
              </a:prstGeom>
              <a:blipFill>
                <a:blip r:embed="rId2"/>
                <a:stretch>
                  <a:fillRect l="-1339" b="-1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84C3CBC-4014-34A8-ABDF-EA39EF231826}"/>
              </a:ext>
            </a:extLst>
          </p:cNvPr>
          <p:cNvSpPr txBox="1"/>
          <p:nvPr/>
        </p:nvSpPr>
        <p:spPr>
          <a:xfrm>
            <a:off x="8524249" y="4816054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u="sng" dirty="0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E2CAE-C3A4-53FA-0597-56735B757534}"/>
                  </a:ext>
                </a:extLst>
              </p:cNvPr>
              <p:cNvSpPr txBox="1"/>
              <p:nvPr/>
            </p:nvSpPr>
            <p:spPr>
              <a:xfrm>
                <a:off x="1181100" y="5729627"/>
                <a:ext cx="15925800" cy="3923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40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≥1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+2≥3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≥3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chặn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≥1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+1≤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chặn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40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40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E2CAE-C3A4-53FA-0597-56735B757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5729627"/>
                <a:ext cx="15925800" cy="3923318"/>
              </a:xfrm>
              <a:prstGeom prst="rect">
                <a:avLst/>
              </a:prstGeom>
              <a:blipFill>
                <a:blip r:embed="rId3"/>
                <a:stretch>
                  <a:fillRect l="-1378" b="-5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2FA2891C-6FB7-D0C1-8BBA-817F7A606D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069" y="1465264"/>
            <a:ext cx="6856857" cy="385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5973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4400" y="495300"/>
                <a:ext cx="15925800" cy="3665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Bài </a:t>
                </a:r>
                <a:r>
                  <a:rPr lang="en-US" sz="36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4</a:t>
                </a:r>
                <a:r>
                  <a:rPr lang="vi-VN" sz="36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 (SGK-</a:t>
                </a:r>
                <a:r>
                  <a:rPr lang="vi-VN" sz="3600" b="1" dirty="0" err="1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tr</a:t>
                </a:r>
                <a:r>
                  <a:rPr lang="vi-VN" sz="36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.</a:t>
                </a:r>
                <a:r>
                  <a:rPr lang="en-US" sz="36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48</a:t>
                </a:r>
                <a:r>
                  <a:rPr lang="vi-VN" sz="36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).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Chứng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minh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rằng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:</a:t>
                </a: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</m:oMath>
                </a14:m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bị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chặn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dưới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;</a:t>
                </a: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=−2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bị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chặn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;</a:t>
                </a: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bị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 (Body)"/>
                    <a:cs typeface="Arial" panose="020B0604020202020204" pitchFamily="34" charset="0"/>
                  </a:rPr>
                  <a:t>chặn</a:t>
                </a:r>
                <a:r>
                  <a:rPr lang="en-US" sz="3600" dirty="0">
                    <a:latin typeface="Arial (Body)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95300"/>
                <a:ext cx="15925800" cy="3665106"/>
              </a:xfrm>
              <a:prstGeom prst="rect">
                <a:avLst/>
              </a:prstGeom>
              <a:blipFill>
                <a:blip r:embed="rId2"/>
                <a:stretch>
                  <a:fillRect l="-1148" b="-1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84C3CBC-4014-34A8-ABDF-EA39EF231826}"/>
              </a:ext>
            </a:extLst>
          </p:cNvPr>
          <p:cNvSpPr txBox="1"/>
          <p:nvPr/>
        </p:nvSpPr>
        <p:spPr>
          <a:xfrm>
            <a:off x="8524249" y="4312534"/>
            <a:ext cx="1239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u="sng" dirty="0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E2CAE-C3A4-53FA-0597-56735B757534}"/>
                  </a:ext>
                </a:extLst>
              </p:cNvPr>
              <p:cNvSpPr txBox="1"/>
              <p:nvPr/>
            </p:nvSpPr>
            <p:spPr>
              <a:xfrm>
                <a:off x="1181100" y="4880538"/>
                <a:ext cx="16116300" cy="4758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Ta </a:t>
                </a: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3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en-US" sz="3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en-US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≥1</m:t>
                    </m:r>
                  </m:oMath>
                </a14:m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6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≤1</m:t>
                    </m:r>
                  </m:oMath>
                </a14:m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≤1</m:t>
                    </m:r>
                    <m:r>
                      <a:rPr lang="en-US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 Do </a:t>
                </a:r>
                <a:r>
                  <a:rPr lang="en-US" sz="3600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0&lt;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en-US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bị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chặn</a:t>
                </a:r>
                <a:r>
                  <a:rPr lang="en-US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E2CAE-C3A4-53FA-0597-56735B757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4880538"/>
                <a:ext cx="16116300" cy="4758675"/>
              </a:xfrm>
              <a:prstGeom prst="rect">
                <a:avLst/>
              </a:prstGeom>
              <a:blipFill>
                <a:blip r:embed="rId3"/>
                <a:stretch>
                  <a:fillRect l="-1172" b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20D4C35-F5FD-0BA6-FB04-1F6CA43E4A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069" y="1465264"/>
            <a:ext cx="6856857" cy="385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91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5900163" y="4788500"/>
            <a:ext cx="5007457" cy="769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9"/>
              </a:lnSpc>
            </a:pPr>
            <a:r>
              <a:rPr lang="en-US" sz="6600" b="1" spc="11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43" name="Freeform 43"/>
          <p:cNvSpPr/>
          <p:nvPr/>
        </p:nvSpPr>
        <p:spPr>
          <a:xfrm rot="1091550">
            <a:off x="10267250" y="696701"/>
            <a:ext cx="566223" cy="1319587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63C65E4-C968-96AF-11B5-135760CBBA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67357" y="7533244"/>
            <a:ext cx="5209855" cy="308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5797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chemeClr val="bg1"/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00700" y="4953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1F497D">
                    <a:lumMod val="75000"/>
                  </a:srgbClr>
                </a:solidFill>
                <a:cs typeface="Arial" panose="020B0604020202020204" pitchFamily="34" charset="0"/>
              </a:rPr>
              <a:t>VẬN DỤNG</a:t>
            </a:r>
            <a:endParaRPr lang="en-US" sz="6600" b="1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95350" y="1786592"/>
                <a:ext cx="16796038" cy="24642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2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Bài 5 (SGK-</a:t>
                </a:r>
                <a:r>
                  <a:rPr lang="vi-VN" sz="4200" b="1" dirty="0" err="1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tr</a:t>
                </a:r>
                <a:r>
                  <a:rPr lang="vi-VN" sz="42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.</a:t>
                </a:r>
                <a:r>
                  <a:rPr lang="en-US" sz="42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48</a:t>
                </a:r>
                <a:r>
                  <a:rPr lang="vi-VN" sz="4200" b="1" dirty="0">
                    <a:solidFill>
                      <a:srgbClr val="F79646">
                        <a:lumMod val="75000"/>
                      </a:srgbClr>
                    </a:solidFill>
                    <a:latin typeface="Arial (Body)"/>
                    <a:cs typeface="Arial" panose="020B0604020202020204" pitchFamily="34" charset="0"/>
                  </a:rPr>
                  <a:t>). </a:t>
                </a:r>
                <a:r>
                  <a:rPr lang="vi-VN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Cho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thực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dương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.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Chứng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minh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rằng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tăng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khi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và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chỉ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khi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với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mọi</a:t>
                </a:r>
                <a:r>
                  <a:rPr lang="en-US" sz="4200" dirty="0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4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endParaRPr lang="vi-VN" sz="4200" dirty="0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50" y="1786592"/>
                <a:ext cx="16796038" cy="2464264"/>
              </a:xfrm>
              <a:prstGeom prst="rect">
                <a:avLst/>
              </a:prstGeom>
              <a:blipFill>
                <a:blip r:embed="rId2"/>
                <a:stretch>
                  <a:fillRect l="-1416" r="-1379" b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95350" y="4404836"/>
            <a:ext cx="12395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200" b="1" u="sng" dirty="0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2D4D5B-87F8-9168-5AF8-06C950135D81}"/>
                  </a:ext>
                </a:extLst>
              </p:cNvPr>
              <p:cNvSpPr txBox="1"/>
              <p:nvPr/>
            </p:nvSpPr>
            <p:spPr>
              <a:xfrm>
                <a:off x="2273444" y="5267418"/>
                <a:ext cx="14039850" cy="40030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4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4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fr-FR" sz="4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4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4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sub>
                        </m:sSub>
                      </m:den>
                    </m:f>
                    <m:r>
                      <a:rPr lang="fr-FR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fr-FR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fr-FR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fr-FR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fr-FR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fr-FR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fr-FR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fr-FR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do </a:t>
                </a:r>
                <a:r>
                  <a:rPr lang="fr-FR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4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4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fr-FR" sz="4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FR" sz="4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fr-FR" sz="4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sub>
                        </m:sSub>
                      </m:den>
                    </m:f>
                    <m:r>
                      <a:rPr lang="fr-FR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fr-FR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2D4D5B-87F8-9168-5AF8-06C950135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444" y="5267418"/>
                <a:ext cx="14039850" cy="4003019"/>
              </a:xfrm>
              <a:prstGeom prst="rect">
                <a:avLst/>
              </a:prstGeom>
              <a:blipFill>
                <a:blip r:embed="rId3"/>
                <a:stretch>
                  <a:fillRect l="-1693" b="-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448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14400" y="1101479"/>
            <a:ext cx="16230600" cy="482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Bài 6 (SGK – </a:t>
            </a:r>
            <a:r>
              <a:rPr lang="vi-VN" sz="4200" b="1" dirty="0" err="1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tr</a:t>
            </a:r>
            <a:r>
              <a:rPr lang="en-US" sz="4200" b="1" dirty="0">
                <a:solidFill>
                  <a:schemeClr val="accent6">
                    <a:lumMod val="75000"/>
                  </a:schemeClr>
                </a:solidFill>
                <a:latin typeface="Arial (Body)"/>
                <a:cs typeface="Arial" panose="020B0604020202020204" pitchFamily="34" charset="0"/>
              </a:rPr>
              <a:t>48</a:t>
            </a:r>
            <a:r>
              <a:rPr lang="vi-VN" sz="4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). </a:t>
            </a:r>
            <a:r>
              <a:rPr lang="vi-VN" sz="4200" dirty="0">
                <a:solidFill>
                  <a:srgbClr val="000000"/>
                </a:solidFill>
              </a:rPr>
              <a:t>Chị Mai gửi tiền tiết kiệm vào ngân hàng theo thể thức lãi kép như sau. Lần đầu chị gửi 100 triệu động. Sau đó, cứ hết 1 tháng chị lại gửi thêm vào ngân hàng 6 triệu đồng. Biết lãi suất của ngân hàng là 0,5% một tháng. Gọi </a:t>
            </a:r>
            <a:r>
              <a:rPr lang="vi-VN" sz="4200" dirty="0" err="1">
                <a:solidFill>
                  <a:srgbClr val="000000"/>
                </a:solidFill>
              </a:rPr>
              <a:t>P</a:t>
            </a:r>
            <a:r>
              <a:rPr lang="vi-VN" sz="4200" baseline="-25000" dirty="0" err="1">
                <a:solidFill>
                  <a:srgbClr val="000000"/>
                </a:solidFill>
              </a:rPr>
              <a:t>n</a:t>
            </a:r>
            <a:r>
              <a:rPr lang="vi-VN" sz="4200" dirty="0">
                <a:solidFill>
                  <a:srgbClr val="000000"/>
                </a:solidFill>
              </a:rPr>
              <a:t> (triệu đồng) là số tiền chị có trong ngân hàng sau n tháng.</a:t>
            </a:r>
            <a:endParaRPr lang="vi-VN" sz="42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8305" y="5996255"/>
                <a:ext cx="12452684" cy="2881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a)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Tính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số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tiền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chị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có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trong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ngân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hàng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sau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1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tháng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b)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Tính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số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tiền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chị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có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trong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ngân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hàng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sau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3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tháng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c)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Dự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đoán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công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thức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của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4200" i="1" baseline="-25000" dirty="0" err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 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tính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:r>
                  <a:rPr lang="en-US" sz="4200" dirty="0" err="1">
                    <a:solidFill>
                      <a:srgbClr val="000000"/>
                    </a:solidFill>
                    <a:latin typeface="Arial (Body)"/>
                  </a:rPr>
                  <a:t>theo</a:t>
                </a:r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200" dirty="0">
                    <a:solidFill>
                      <a:srgbClr val="000000"/>
                    </a:solidFill>
                    <a:latin typeface="Arial (Body)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05" y="5996255"/>
                <a:ext cx="12452684" cy="2881045"/>
              </a:xfrm>
              <a:prstGeom prst="rect">
                <a:avLst/>
              </a:prstGeom>
              <a:blipFill>
                <a:blip r:embed="rId2"/>
                <a:stretch>
                  <a:fillRect l="-1860" r="-245" b="-8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>
            <a:extLst>
              <a:ext uri="{FF2B5EF4-FFF2-40B4-BE49-F238E27FC236}">
                <a16:creationId xmlns:a16="http://schemas.microsoft.com/office/drawing/2014/main" id="{70235DB5-5529-30DC-85C9-53AB05235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9" r="31288"/>
          <a:stretch/>
        </p:blipFill>
        <p:spPr bwMode="auto">
          <a:xfrm>
            <a:off x="13056766" y="5951595"/>
            <a:ext cx="4372982" cy="265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74124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524249" y="651540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61720" y="1513557"/>
                <a:ext cx="16164560" cy="8121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fr-FR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fr-FR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=100 </m:t>
                    </m:r>
                  </m:oMath>
                </a14:m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là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ban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chị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Mai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gửi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chị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kể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gửi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thêm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fr-FR" sz="3600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fr-FR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=100+100.0,5%+6=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1+0,5%</m:t>
                        </m:r>
                      </m:e>
                    </m:d>
                    <m:r>
                      <a:rPr lang="fr-FR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+6=106,5</m:t>
                    </m:r>
                  </m:oMath>
                </a14:m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chị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fr-FR" sz="3600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fr-FR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1+0,5%</m:t>
                        </m:r>
                      </m:e>
                    </m:d>
                    <m:r>
                      <a:rPr lang="fr-FR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+6=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b>
                    </m:sSub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1+0,5%</m:t>
                            </m:r>
                          </m:e>
                        </m:d>
                      </m:e>
                      <m:sup>
                        <m:r>
                          <a:rPr lang="fr-FR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1+0,5%</m:t>
                        </m:r>
                      </m:e>
                    </m:d>
                    <m:r>
                      <a:rPr lang="fr-FR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</m:oMath>
                </a14:m>
                <a:r>
                  <a:rPr lang="en-US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fr-FR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=100,5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1+0,5%</m:t>
                        </m:r>
                      </m:e>
                    </m:d>
                    <m:r>
                      <a:rPr lang="fr-FR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+6.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1+0,5%</m:t>
                        </m:r>
                      </m:e>
                    </m:d>
                    <m:r>
                      <a:rPr lang="fr-FR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+6 </m:t>
                    </m:r>
                    <m:r>
                      <a:rPr lang="fr-FR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=113,0325</m:t>
                    </m:r>
                  </m:oMath>
                </a14:m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chị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fr-FR" sz="3600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fr-FR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1+0,5%</m:t>
                        </m:r>
                      </m:e>
                    </m:d>
                    <m:r>
                      <a:rPr lang="fr-FR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</m:oMath>
                </a14:m>
                <a:r>
                  <a:rPr lang="en-US" sz="36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b>
                    </m:sSub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3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1+0,5%</m:t>
                            </m:r>
                          </m:e>
                        </m:d>
                      </m:e>
                      <m:sup>
                        <m:r>
                          <a:rPr lang="fr-FR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+6.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3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1+0,5%</m:t>
                            </m:r>
                          </m:e>
                        </m:d>
                      </m:e>
                      <m:sup>
                        <m:r>
                          <a:rPr lang="fr-FR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+6.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1+0,5%</m:t>
                        </m:r>
                      </m:e>
                    </m:d>
                    <m:r>
                      <a:rPr lang="fr-FR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</m:oMath>
                </a14:m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fr-FR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=100.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3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1+0,5%</m:t>
                            </m:r>
                          </m:e>
                        </m:d>
                      </m:e>
                      <m:sup>
                        <m:r>
                          <a:rPr lang="fr-FR" sz="36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3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1+0,5%</m:t>
                            </m:r>
                          </m:e>
                        </m:d>
                      </m:e>
                      <m:sup>
                        <m:r>
                          <a:rPr lang="fr-FR" sz="36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3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+6.(1+0,5%)+6</m:t>
                    </m:r>
                  </m:oMath>
                </a14:m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≈119,6 </m:t>
                    </m:r>
                  </m:oMath>
                </a14:m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36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36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6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720" y="1513557"/>
                <a:ext cx="16164560" cy="8121903"/>
              </a:xfrm>
              <a:prstGeom prst="rect">
                <a:avLst/>
              </a:prstGeom>
              <a:blipFill>
                <a:blip r:embed="rId2"/>
                <a:stretch>
                  <a:fillRect l="-1131" b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76022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574255" y="1188819"/>
            <a:ext cx="8399209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9"/>
              </a:lnSpc>
            </a:pPr>
            <a:r>
              <a:rPr lang="vi-VN" sz="6600" b="1" spc="116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spc="116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4125628" y="3038951"/>
            <a:ext cx="7341763" cy="534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28"/>
              </a:lnSpc>
            </a:pPr>
            <a:r>
              <a:rPr lang="en-US" sz="4400" b="1" spc="8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125628" y="5025603"/>
            <a:ext cx="11933470" cy="534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28"/>
              </a:lnSpc>
            </a:pPr>
            <a:r>
              <a:rPr lang="en-US" sz="4400" b="1" spc="8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CHO MỘT DÃY SỐ</a:t>
            </a:r>
          </a:p>
        </p:txBody>
      </p:sp>
      <p:sp>
        <p:nvSpPr>
          <p:cNvPr id="43" name="Freeform 43"/>
          <p:cNvSpPr/>
          <p:nvPr/>
        </p:nvSpPr>
        <p:spPr>
          <a:xfrm rot="1091550">
            <a:off x="10267250" y="696701"/>
            <a:ext cx="566223" cy="1319587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olded Corner 39"/>
          <p:cNvSpPr/>
          <p:nvPr/>
        </p:nvSpPr>
        <p:spPr>
          <a:xfrm>
            <a:off x="2306383" y="2483285"/>
            <a:ext cx="1465387" cy="1465387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Folded Corner 40"/>
          <p:cNvSpPr/>
          <p:nvPr/>
        </p:nvSpPr>
        <p:spPr>
          <a:xfrm>
            <a:off x="2309710" y="4467467"/>
            <a:ext cx="1465387" cy="1465387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6">
            <a:extLst>
              <a:ext uri="{FF2B5EF4-FFF2-40B4-BE49-F238E27FC236}">
                <a16:creationId xmlns:a16="http://schemas.microsoft.com/office/drawing/2014/main" id="{6C4C8594-DF7E-5533-FF97-2C14135FD45F}"/>
              </a:ext>
            </a:extLst>
          </p:cNvPr>
          <p:cNvSpPr txBox="1"/>
          <p:nvPr/>
        </p:nvSpPr>
        <p:spPr>
          <a:xfrm>
            <a:off x="4125628" y="7132077"/>
            <a:ext cx="8875984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28"/>
              </a:lnSpc>
            </a:pPr>
            <a:r>
              <a:rPr lang="en-US" sz="4400" b="1" spc="8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 SỐ TĂNG, DÃY SỐ GIẢM</a:t>
            </a:r>
          </a:p>
        </p:txBody>
      </p:sp>
      <p:sp>
        <p:nvSpPr>
          <p:cNvPr id="34" name="TextBox 37">
            <a:extLst>
              <a:ext uri="{FF2B5EF4-FFF2-40B4-BE49-F238E27FC236}">
                <a16:creationId xmlns:a16="http://schemas.microsoft.com/office/drawing/2014/main" id="{ED299CEA-FBED-84CE-9917-6044AC04F824}"/>
              </a:ext>
            </a:extLst>
          </p:cNvPr>
          <p:cNvSpPr txBox="1"/>
          <p:nvPr/>
        </p:nvSpPr>
        <p:spPr>
          <a:xfrm>
            <a:off x="4141670" y="9265449"/>
            <a:ext cx="11933470" cy="5344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28"/>
              </a:lnSpc>
            </a:pPr>
            <a:r>
              <a:rPr lang="en-US" sz="4400" b="1" spc="8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 SỐ BỊ CHẶN</a:t>
            </a:r>
          </a:p>
        </p:txBody>
      </p:sp>
      <p:sp>
        <p:nvSpPr>
          <p:cNvPr id="35" name="Folded Corner 39">
            <a:extLst>
              <a:ext uri="{FF2B5EF4-FFF2-40B4-BE49-F238E27FC236}">
                <a16:creationId xmlns:a16="http://schemas.microsoft.com/office/drawing/2014/main" id="{BBF9DBE0-7694-DFBE-9020-235F7D7CF065}"/>
              </a:ext>
            </a:extLst>
          </p:cNvPr>
          <p:cNvSpPr/>
          <p:nvPr/>
        </p:nvSpPr>
        <p:spPr>
          <a:xfrm>
            <a:off x="2306383" y="6576411"/>
            <a:ext cx="1465387" cy="1465387"/>
          </a:xfrm>
          <a:prstGeom prst="foldedCorner">
            <a:avLst/>
          </a:prstGeom>
          <a:solidFill>
            <a:srgbClr val="FFD34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Folded Corner 40">
            <a:extLst>
              <a:ext uri="{FF2B5EF4-FFF2-40B4-BE49-F238E27FC236}">
                <a16:creationId xmlns:a16="http://schemas.microsoft.com/office/drawing/2014/main" id="{1624B0E5-E012-11E9-3419-61D8BE55B806}"/>
              </a:ext>
            </a:extLst>
          </p:cNvPr>
          <p:cNvSpPr/>
          <p:nvPr/>
        </p:nvSpPr>
        <p:spPr>
          <a:xfrm>
            <a:off x="2325752" y="8707313"/>
            <a:ext cx="1465387" cy="1465387"/>
          </a:xfrm>
          <a:prstGeom prst="foldedCorner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0" grpId="0" animBg="1"/>
      <p:bldP spid="41" grpId="0" animBg="1"/>
      <p:bldP spid="33" grpId="0"/>
      <p:bldP spid="34" grpId="0"/>
      <p:bldP spid="35" grpId="0" animBg="1"/>
      <p:bldP spid="3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524249" y="487860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69010" y="1446986"/>
                <a:ext cx="16349980" cy="58256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chị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a:rPr lang="fr-FR" sz="4000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fr-FR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</m:sub>
                    </m:sSub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1+0,5%</m:t>
                            </m:r>
                          </m:e>
                        </m:d>
                      </m:e>
                      <m:sup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1+0,5%</m:t>
                            </m:r>
                          </m:e>
                        </m:d>
                      </m:e>
                      <m:sup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1+0,5%</m:t>
                            </m:r>
                          </m:e>
                        </m:d>
                      </m:e>
                      <m:sup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1+0,5</m:t>
                        </m:r>
                      </m:e>
                    </m:d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</m:oMath>
                </a14:m>
                <a:r>
                  <a:rPr lang="en-US" sz="40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fr-FR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=100.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 + 0,5%</m:t>
                            </m:r>
                          </m:e>
                        </m:d>
                      </m:e>
                      <m:sup>
                        <m:r>
                          <a:rPr lang="fr-FR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fr-FR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1+0,5%</m:t>
                            </m:r>
                          </m:e>
                        </m:d>
                      </m:e>
                      <m:sup>
                        <m:r>
                          <a:rPr lang="fr-FR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1+0,5%</m:t>
                            </m:r>
                          </m:e>
                        </m:d>
                      </m:e>
                      <m:sup>
                        <m:r>
                          <a:rPr lang="fr-FR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+6.(1+0,5%)+ </m:t>
                    </m:r>
                  </m:oMath>
                </a14:m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chị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fr-FR" sz="4000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fr-FR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100.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 + 0,5%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fr-FR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</m:sSup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+ 6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 + 0,5%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fr-FR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fr-FR" sz="4000" i="1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fr-FR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+ 6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 + 0,5%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fr-FR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fr-FR" sz="4000" i="1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fr-FR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+ 6.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 + 0,5%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fr-FR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fr-FR" sz="4000" i="1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fr-FR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... + 6</m:t>
                    </m:r>
                  </m:oMath>
                </a14:m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40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 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∈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ℕ</a:t>
                </a:r>
                <a:r>
                  <a:rPr lang="fr-FR" sz="4000" baseline="30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fr-FR" sz="40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10" y="1446986"/>
                <a:ext cx="16349980" cy="5825697"/>
              </a:xfrm>
              <a:prstGeom prst="rect">
                <a:avLst/>
              </a:prstGeom>
              <a:blipFill>
                <a:blip r:embed="rId2"/>
                <a:stretch>
                  <a:fillRect l="-1342" r="-224" b="-3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>
            <a:extLst>
              <a:ext uri="{FF2B5EF4-FFF2-40B4-BE49-F238E27FC236}">
                <a16:creationId xmlns:a16="http://schemas.microsoft.com/office/drawing/2014/main" id="{449E11D0-6088-6026-82B6-02D2C4A14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9" r="31288"/>
          <a:stretch/>
        </p:blipFill>
        <p:spPr bwMode="auto">
          <a:xfrm>
            <a:off x="11353800" y="6515100"/>
            <a:ext cx="5029200" cy="305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320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3079574" y="1410914"/>
            <a:ext cx="10152906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8"/>
              </a:lnSpc>
            </a:pPr>
            <a:r>
              <a:rPr lang="vi-VN" sz="6600" b="1" spc="14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spc="147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33"/>
          <p:cNvSpPr/>
          <p:nvPr/>
        </p:nvSpPr>
        <p:spPr>
          <a:xfrm rot="-2012905">
            <a:off x="1327947" y="371535"/>
            <a:ext cx="505232" cy="1715292"/>
          </a:xfrm>
          <a:custGeom>
            <a:avLst/>
            <a:gdLst/>
            <a:ahLst/>
            <a:cxnLst/>
            <a:rect l="l" t="t" r="r" b="b"/>
            <a:pathLst>
              <a:path w="666081" h="2261385">
                <a:moveTo>
                  <a:pt x="0" y="0"/>
                </a:moveTo>
                <a:lnTo>
                  <a:pt x="666080" y="0"/>
                </a:lnTo>
                <a:lnTo>
                  <a:pt x="666080" y="2261386"/>
                </a:lnTo>
                <a:lnTo>
                  <a:pt x="0" y="22613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olded Corner 42"/>
          <p:cNvSpPr/>
          <p:nvPr/>
        </p:nvSpPr>
        <p:spPr>
          <a:xfrm>
            <a:off x="1930976" y="3060662"/>
            <a:ext cx="1465387" cy="1465387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5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1930975" y="5176799"/>
            <a:ext cx="1465387" cy="1465387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5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1930975" y="7405826"/>
            <a:ext cx="1465387" cy="1465387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5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10000" y="3056111"/>
            <a:ext cx="1045327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4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06576" y="5208016"/>
            <a:ext cx="11790624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Hoàn thành bài tập SBT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10000" y="7567943"/>
            <a:ext cx="11562024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Chuẩn bị bài sau -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Bài 2: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115376" y="527652"/>
            <a:ext cx="17319661" cy="9948534"/>
            <a:chOff x="0" y="0"/>
            <a:chExt cx="4561557" cy="26201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561557" cy="2620190"/>
            </a:xfrm>
            <a:custGeom>
              <a:avLst/>
              <a:gdLst/>
              <a:ahLst/>
              <a:cxnLst/>
              <a:rect l="l" t="t" r="r" b="b"/>
              <a:pathLst>
                <a:path w="4561557" h="2620190">
                  <a:moveTo>
                    <a:pt x="0" y="0"/>
                  </a:moveTo>
                  <a:lnTo>
                    <a:pt x="4561557" y="0"/>
                  </a:lnTo>
                  <a:lnTo>
                    <a:pt x="4561557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99DC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363921" y="527652"/>
            <a:ext cx="17568206" cy="11712137"/>
            <a:chOff x="0" y="0"/>
            <a:chExt cx="23424274" cy="1561618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7808091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2" y="0"/>
                  </a:lnTo>
                  <a:lnTo>
                    <a:pt x="7808092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5616183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7808091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2" y="0"/>
                  </a:lnTo>
                  <a:lnTo>
                    <a:pt x="7808092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5616183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28737" y="2237854"/>
            <a:ext cx="14900499" cy="6311473"/>
            <a:chOff x="0" y="0"/>
            <a:chExt cx="3454583" cy="146327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454583" cy="1463274"/>
            </a:xfrm>
            <a:custGeom>
              <a:avLst/>
              <a:gdLst/>
              <a:ahLst/>
              <a:cxnLst/>
              <a:rect l="l" t="t" r="r" b="b"/>
              <a:pathLst>
                <a:path w="3454583" h="1463274">
                  <a:moveTo>
                    <a:pt x="26498" y="0"/>
                  </a:moveTo>
                  <a:lnTo>
                    <a:pt x="3428085" y="0"/>
                  </a:lnTo>
                  <a:cubicBezTo>
                    <a:pt x="3435112" y="0"/>
                    <a:pt x="3441852" y="2792"/>
                    <a:pt x="3446822" y="7761"/>
                  </a:cubicBezTo>
                  <a:cubicBezTo>
                    <a:pt x="3451791" y="12731"/>
                    <a:pt x="3454583" y="19471"/>
                    <a:pt x="3454583" y="26498"/>
                  </a:cubicBezTo>
                  <a:lnTo>
                    <a:pt x="3454583" y="1436775"/>
                  </a:lnTo>
                  <a:cubicBezTo>
                    <a:pt x="3454583" y="1443803"/>
                    <a:pt x="3451791" y="1450543"/>
                    <a:pt x="3446822" y="1455512"/>
                  </a:cubicBezTo>
                  <a:cubicBezTo>
                    <a:pt x="3441852" y="1460482"/>
                    <a:pt x="3435112" y="1463274"/>
                    <a:pt x="3428085" y="1463274"/>
                  </a:cubicBezTo>
                  <a:lnTo>
                    <a:pt x="26498" y="1463274"/>
                  </a:lnTo>
                  <a:cubicBezTo>
                    <a:pt x="19471" y="1463274"/>
                    <a:pt x="12731" y="1460482"/>
                    <a:pt x="7761" y="1455512"/>
                  </a:cubicBezTo>
                  <a:cubicBezTo>
                    <a:pt x="2792" y="1450543"/>
                    <a:pt x="0" y="1443803"/>
                    <a:pt x="0" y="1436775"/>
                  </a:cubicBezTo>
                  <a:lnTo>
                    <a:pt x="0" y="26498"/>
                  </a:lnTo>
                  <a:cubicBezTo>
                    <a:pt x="0" y="19471"/>
                    <a:pt x="2792" y="12731"/>
                    <a:pt x="7761" y="7761"/>
                  </a:cubicBezTo>
                  <a:cubicBezTo>
                    <a:pt x="12731" y="2792"/>
                    <a:pt x="19471" y="0"/>
                    <a:pt x="2649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5" name="Freeform 35"/>
          <p:cNvSpPr/>
          <p:nvPr/>
        </p:nvSpPr>
        <p:spPr>
          <a:xfrm>
            <a:off x="1815546" y="1169396"/>
            <a:ext cx="1563078" cy="1606902"/>
          </a:xfrm>
          <a:custGeom>
            <a:avLst/>
            <a:gdLst/>
            <a:ahLst/>
            <a:cxnLst/>
            <a:rect l="l" t="t" r="r" b="b"/>
            <a:pathLst>
              <a:path w="1563078" h="1606902">
                <a:moveTo>
                  <a:pt x="0" y="0"/>
                </a:moveTo>
                <a:lnTo>
                  <a:pt x="1563077" y="0"/>
                </a:lnTo>
                <a:lnTo>
                  <a:pt x="1563077" y="1606903"/>
                </a:lnTo>
                <a:lnTo>
                  <a:pt x="0" y="1606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828737" y="7495136"/>
            <a:ext cx="3332211" cy="2108380"/>
          </a:xfrm>
          <a:custGeom>
            <a:avLst/>
            <a:gdLst/>
            <a:ahLst/>
            <a:cxnLst/>
            <a:rect l="l" t="t" r="r" b="b"/>
            <a:pathLst>
              <a:path w="3332211" h="2108380">
                <a:moveTo>
                  <a:pt x="0" y="0"/>
                </a:moveTo>
                <a:lnTo>
                  <a:pt x="3332210" y="0"/>
                </a:lnTo>
                <a:lnTo>
                  <a:pt x="3332210" y="2108381"/>
                </a:lnTo>
                <a:lnTo>
                  <a:pt x="0" y="21083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 rot="-1358923">
            <a:off x="12722601" y="6957185"/>
            <a:ext cx="2703746" cy="3184283"/>
          </a:xfrm>
          <a:custGeom>
            <a:avLst/>
            <a:gdLst/>
            <a:ahLst/>
            <a:cxnLst/>
            <a:rect l="l" t="t" r="r" b="b"/>
            <a:pathLst>
              <a:path w="2703746" h="3184283">
                <a:moveTo>
                  <a:pt x="0" y="0"/>
                </a:moveTo>
                <a:lnTo>
                  <a:pt x="2703746" y="0"/>
                </a:lnTo>
                <a:lnTo>
                  <a:pt x="2703746" y="3184283"/>
                </a:lnTo>
                <a:lnTo>
                  <a:pt x="0" y="31842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 rot="-607473">
            <a:off x="14846935" y="6878444"/>
            <a:ext cx="524042" cy="1779154"/>
          </a:xfrm>
          <a:custGeom>
            <a:avLst/>
            <a:gdLst/>
            <a:ahLst/>
            <a:cxnLst/>
            <a:rect l="l" t="t" r="r" b="b"/>
            <a:pathLst>
              <a:path w="524042" h="1779154">
                <a:moveTo>
                  <a:pt x="0" y="0"/>
                </a:moveTo>
                <a:lnTo>
                  <a:pt x="524042" y="0"/>
                </a:lnTo>
                <a:lnTo>
                  <a:pt x="524042" y="1779154"/>
                </a:lnTo>
                <a:lnTo>
                  <a:pt x="0" y="1779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 rot="-1729736">
            <a:off x="14147400" y="811567"/>
            <a:ext cx="470779" cy="4388615"/>
          </a:xfrm>
          <a:custGeom>
            <a:avLst/>
            <a:gdLst/>
            <a:ahLst/>
            <a:cxnLst/>
            <a:rect l="l" t="t" r="r" b="b"/>
            <a:pathLst>
              <a:path w="470779" h="4388615">
                <a:moveTo>
                  <a:pt x="0" y="0"/>
                </a:moveTo>
                <a:lnTo>
                  <a:pt x="470778" y="0"/>
                </a:lnTo>
                <a:lnTo>
                  <a:pt x="470778" y="4388615"/>
                </a:lnTo>
                <a:lnTo>
                  <a:pt x="0" y="43886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 rot="-897102">
            <a:off x="15279507" y="809281"/>
            <a:ext cx="493296" cy="4598517"/>
          </a:xfrm>
          <a:custGeom>
            <a:avLst/>
            <a:gdLst/>
            <a:ahLst/>
            <a:cxnLst/>
            <a:rect l="l" t="t" r="r" b="b"/>
            <a:pathLst>
              <a:path w="493296" h="4598517">
                <a:moveTo>
                  <a:pt x="0" y="0"/>
                </a:moveTo>
                <a:lnTo>
                  <a:pt x="493296" y="0"/>
                </a:lnTo>
                <a:lnTo>
                  <a:pt x="493296" y="4598517"/>
                </a:lnTo>
                <a:lnTo>
                  <a:pt x="0" y="45985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41"/>
          <p:cNvSpPr txBox="1"/>
          <p:nvPr/>
        </p:nvSpPr>
        <p:spPr>
          <a:xfrm>
            <a:off x="2494842" y="3288228"/>
            <a:ext cx="1229905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 spc="204">
                <a:solidFill>
                  <a:srgbClr val="231F20"/>
                </a:solidFill>
                <a:cs typeface="Arial" panose="020B0604020202020204" pitchFamily="34" charset="0"/>
              </a:rPr>
              <a:t>HẸN GẶP LẠI CÁC EM TRONG TIẾT HỌC SAU!</a:t>
            </a:r>
            <a:endParaRPr lang="en-US" sz="8000" b="1" spc="204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26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034073" y="4937422"/>
            <a:ext cx="13061349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26"/>
              </a:lnSpc>
            </a:pPr>
            <a:r>
              <a:rPr lang="en-US" sz="8800" b="1" spc="182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8800" b="1" spc="182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</a:t>
            </a:r>
          </a:p>
        </p:txBody>
      </p:sp>
      <p:sp>
        <p:nvSpPr>
          <p:cNvPr id="36" name="Freeform 36"/>
          <p:cNvSpPr/>
          <p:nvPr/>
        </p:nvSpPr>
        <p:spPr>
          <a:xfrm rot="-1729736">
            <a:off x="1326753" y="6811466"/>
            <a:ext cx="451370" cy="3182015"/>
          </a:xfrm>
          <a:custGeom>
            <a:avLst/>
            <a:gdLst/>
            <a:ahLst/>
            <a:cxnLst/>
            <a:rect l="l" t="t" r="r" b="b"/>
            <a:pathLst>
              <a:path w="414417" h="3863212">
                <a:moveTo>
                  <a:pt x="0" y="0"/>
                </a:moveTo>
                <a:lnTo>
                  <a:pt x="414417" y="0"/>
                </a:lnTo>
                <a:lnTo>
                  <a:pt x="414417" y="3863212"/>
                </a:lnTo>
                <a:lnTo>
                  <a:pt x="0" y="3863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 rot="782942">
            <a:off x="188855" y="-371640"/>
            <a:ext cx="2492796" cy="1957978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13"/>
          <p:cNvSpPr/>
          <p:nvPr/>
        </p:nvSpPr>
        <p:spPr>
          <a:xfrm rot="1953223">
            <a:off x="15131790" y="6233373"/>
            <a:ext cx="1489671" cy="3329628"/>
          </a:xfrm>
          <a:custGeom>
            <a:avLst/>
            <a:gdLst/>
            <a:ahLst/>
            <a:cxnLst/>
            <a:rect l="l" t="t" r="r" b="b"/>
            <a:pathLst>
              <a:path w="991215" h="1996953">
                <a:moveTo>
                  <a:pt x="0" y="0"/>
                </a:moveTo>
                <a:lnTo>
                  <a:pt x="991214" y="0"/>
                </a:lnTo>
                <a:lnTo>
                  <a:pt x="991214" y="1996952"/>
                </a:lnTo>
                <a:lnTo>
                  <a:pt x="0" y="19969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0" y="113689"/>
            <a:ext cx="3246680" cy="325559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1542181" y="763322"/>
            <a:ext cx="1676400" cy="119758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42181" y="862197"/>
            <a:ext cx="15203638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m/s.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19300" y="5309020"/>
            <a:ext cx="14249400" cy="391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ea typeface="Times New Roman" panose="02020603050405020304" pitchFamily="18" charset="0"/>
                <a:cs typeface="Times New Roman" panose="02020603050405020304" pitchFamily="18" charset="0"/>
              </a:rPr>
              <a:t>Quãng đường vật chuyển động được trong thời gian 1 giây là: </a:t>
            </a:r>
            <a:endParaRPr lang="en-US" sz="4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ea typeface="Times New Roman" panose="02020603050405020304" pitchFamily="18" charset="0"/>
                <a:cs typeface="Times New Roman" panose="02020603050405020304" pitchFamily="18" charset="0"/>
              </a:rPr>
              <a:t>20 . 1 = 20 (m).</a:t>
            </a:r>
            <a:endParaRPr lang="en-US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ea typeface="Times New Roman" panose="02020603050405020304" pitchFamily="18" charset="0"/>
                <a:cs typeface="Times New Roman" panose="02020603050405020304" pitchFamily="18" charset="0"/>
              </a:rPr>
              <a:t>Quãng đường vật chuyển động được trong thời gian 2 giây là: </a:t>
            </a:r>
            <a:endParaRPr lang="en-US" sz="4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vi-VN" sz="4000" dirty="0">
                <a:ea typeface="Times New Roman" panose="02020603050405020304" pitchFamily="18" charset="0"/>
                <a:cs typeface="Times New Roman" panose="02020603050405020304" pitchFamily="18" charset="0"/>
              </a:rPr>
              <a:t>20 . 2 = 40 (m).</a:t>
            </a:r>
            <a:endParaRPr lang="en-US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1491" y="111684"/>
            <a:ext cx="1565547" cy="1565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031A68-168F-C8CD-A05D-C36D22DC2BA5}"/>
              </a:ext>
            </a:extLst>
          </p:cNvPr>
          <p:cNvSpPr txBox="1"/>
          <p:nvPr/>
        </p:nvSpPr>
        <p:spPr>
          <a:xfrm>
            <a:off x="8445500" y="4009137"/>
            <a:ext cx="139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3562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0" y="113689"/>
            <a:ext cx="3246680" cy="325559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5819" y="-52203"/>
            <a:ext cx="1565547" cy="1565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031A68-168F-C8CD-A05D-C36D22DC2BA5}"/>
              </a:ext>
            </a:extLst>
          </p:cNvPr>
          <p:cNvSpPr txBox="1"/>
          <p:nvPr/>
        </p:nvSpPr>
        <p:spPr>
          <a:xfrm>
            <a:off x="8368885" y="754757"/>
            <a:ext cx="139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0174410-7F04-6405-45D9-2DE701720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156281"/>
              </p:ext>
            </p:extLst>
          </p:nvPr>
        </p:nvGraphicFramePr>
        <p:xfrm>
          <a:off x="1649456" y="2314593"/>
          <a:ext cx="14835858" cy="32251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8460">
                  <a:extLst>
                    <a:ext uri="{9D8B030D-6E8A-4147-A177-3AD203B41FA5}">
                      <a16:colId xmlns:a16="http://schemas.microsoft.com/office/drawing/2014/main" val="179295228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255916117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345902119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56898697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3326351060"/>
                    </a:ext>
                  </a:extLst>
                </a:gridCol>
                <a:gridCol w="1904998">
                  <a:extLst>
                    <a:ext uri="{9D8B030D-6E8A-4147-A177-3AD203B41FA5}">
                      <a16:colId xmlns:a16="http://schemas.microsoft.com/office/drawing/2014/main" val="2205880732"/>
                    </a:ext>
                  </a:extLst>
                </a:gridCol>
              </a:tblGrid>
              <a:tr h="17140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err="1">
                          <a:latin typeface="Arial (Body)"/>
                        </a:rPr>
                        <a:t>Thời</a:t>
                      </a:r>
                      <a:r>
                        <a:rPr lang="en-US" sz="4000" dirty="0">
                          <a:latin typeface="Arial (Body)"/>
                        </a:rPr>
                        <a:t> </a:t>
                      </a:r>
                      <a:r>
                        <a:rPr lang="en-US" sz="4000" dirty="0" err="1">
                          <a:latin typeface="Arial (Body)"/>
                        </a:rPr>
                        <a:t>gian</a:t>
                      </a:r>
                      <a:r>
                        <a:rPr lang="en-US" sz="4000" dirty="0">
                          <a:latin typeface="Arial (Body)"/>
                        </a:rPr>
                        <a:t> (s)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Arial (Body)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Arial (Body)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Arial (Body)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Arial (Body)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Arial (Body)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394209"/>
                  </a:ext>
                </a:extLst>
              </a:tr>
              <a:tr h="15110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err="1">
                          <a:latin typeface="Arial (Body)"/>
                        </a:rPr>
                        <a:t>Quãng</a:t>
                      </a:r>
                      <a:r>
                        <a:rPr lang="en-US" sz="4000" dirty="0">
                          <a:latin typeface="Arial (Body)"/>
                        </a:rPr>
                        <a:t> </a:t>
                      </a:r>
                      <a:r>
                        <a:rPr lang="en-US" sz="4000" dirty="0" err="1">
                          <a:latin typeface="Arial (Body)"/>
                        </a:rPr>
                        <a:t>đường</a:t>
                      </a:r>
                      <a:r>
                        <a:rPr lang="en-US" sz="4000" dirty="0">
                          <a:latin typeface="Arial (Body)"/>
                        </a:rPr>
                        <a:t> (m/s)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000">
                        <a:latin typeface="Arial (Body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000">
                        <a:latin typeface="Arial (Body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000">
                        <a:latin typeface="Arial (Body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000" dirty="0">
                        <a:latin typeface="Arial (Body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4000" dirty="0">
                        <a:latin typeface="Arial (Body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22376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E8A5507-E795-0928-C19B-653082DF9EB7}"/>
              </a:ext>
            </a:extLst>
          </p:cNvPr>
          <p:cNvSpPr/>
          <p:nvPr/>
        </p:nvSpPr>
        <p:spPr>
          <a:xfrm>
            <a:off x="6934200" y="4133367"/>
            <a:ext cx="152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98621B-077D-D597-C713-C9200375FA6A}"/>
              </a:ext>
            </a:extLst>
          </p:cNvPr>
          <p:cNvSpPr/>
          <p:nvPr/>
        </p:nvSpPr>
        <p:spPr>
          <a:xfrm>
            <a:off x="8839200" y="4133367"/>
            <a:ext cx="152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40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52D748-5298-560E-C843-9CB801E9BF5F}"/>
              </a:ext>
            </a:extLst>
          </p:cNvPr>
          <p:cNvSpPr/>
          <p:nvPr/>
        </p:nvSpPr>
        <p:spPr>
          <a:xfrm>
            <a:off x="10760289" y="4133367"/>
            <a:ext cx="152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2DC226-A5D7-2750-6C09-D7BFEA9FA687}"/>
              </a:ext>
            </a:extLst>
          </p:cNvPr>
          <p:cNvSpPr/>
          <p:nvPr/>
        </p:nvSpPr>
        <p:spPr>
          <a:xfrm>
            <a:off x="12821225" y="4133367"/>
            <a:ext cx="152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80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59F973-CB26-7B72-6380-8FD28C5FE160}"/>
              </a:ext>
            </a:extLst>
          </p:cNvPr>
          <p:cNvSpPr/>
          <p:nvPr/>
        </p:nvSpPr>
        <p:spPr>
          <a:xfrm>
            <a:off x="14768783" y="4133367"/>
            <a:ext cx="152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(Body)"/>
              </a:rPr>
              <a:t>100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A83469-4C83-9B9A-D697-7CEAEDDF134F}"/>
              </a:ext>
            </a:extLst>
          </p:cNvPr>
          <p:cNvSpPr txBox="1"/>
          <p:nvPr/>
        </p:nvSpPr>
        <p:spPr>
          <a:xfrm>
            <a:off x="2438400" y="6131709"/>
            <a:ext cx="14307419" cy="2762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Arial (Body)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ác số chỉ quãng đường (đơn vị: mét) vật chuyển động được lần lượt trong thời gian 1 giây, 2 giây, 3 giây, 4 giây, 5 giây theo hàng ngang là: 20, 40, 60, 80, 100.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9329DE2D-08A3-3EDC-19CC-D6F1493C92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2795" y="6358296"/>
            <a:ext cx="859839" cy="7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89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3857</TotalTime>
  <Words>5019</Words>
  <Application>Microsoft Office PowerPoint</Application>
  <PresentationFormat>Custom</PresentationFormat>
  <Paragraphs>377</Paragraphs>
  <Slides>62</Slides>
  <Notes>1</Notes>
  <HiddenSlides>0</HiddenSlides>
  <MMClips>10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Calibri</vt:lpstr>
      <vt:lpstr>Times New Roman</vt:lpstr>
      <vt:lpstr>Cambria Math</vt:lpstr>
      <vt:lpstr>Arial</vt:lpstr>
      <vt:lpstr>Arial (Body)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2006-08-16T00:00:00Z</dcterms:created>
  <dcterms:modified xsi:type="dcterms:W3CDTF">2023-10-19T15:51:55Z</dcterms:modified>
  <dc:identifier>DAFn2dd0_sY</dc:identifier>
</cp:coreProperties>
</file>