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718" r:id="rId4"/>
    <p:sldMasterId id="2147483752" r:id="rId5"/>
    <p:sldMasterId id="2147483786" r:id="rId6"/>
  </p:sldMasterIdLst>
  <p:notesMasterIdLst>
    <p:notesMasterId r:id="rId40"/>
  </p:notesMasterIdLst>
  <p:sldIdLst>
    <p:sldId id="256" r:id="rId7"/>
    <p:sldId id="260" r:id="rId8"/>
    <p:sldId id="290" r:id="rId9"/>
    <p:sldId id="267" r:id="rId10"/>
    <p:sldId id="261" r:id="rId11"/>
    <p:sldId id="268" r:id="rId12"/>
    <p:sldId id="257" r:id="rId13"/>
    <p:sldId id="262" r:id="rId14"/>
    <p:sldId id="263" r:id="rId15"/>
    <p:sldId id="259" r:id="rId16"/>
    <p:sldId id="271" r:id="rId17"/>
    <p:sldId id="269" r:id="rId18"/>
    <p:sldId id="270" r:id="rId19"/>
    <p:sldId id="265" r:id="rId20"/>
    <p:sldId id="273" r:id="rId21"/>
    <p:sldId id="272" r:id="rId22"/>
    <p:sldId id="266" r:id="rId23"/>
    <p:sldId id="274" r:id="rId24"/>
    <p:sldId id="276" r:id="rId25"/>
    <p:sldId id="275" r:id="rId26"/>
    <p:sldId id="277" r:id="rId27"/>
    <p:sldId id="278" r:id="rId28"/>
    <p:sldId id="279" r:id="rId29"/>
    <p:sldId id="280" r:id="rId30"/>
    <p:sldId id="281" r:id="rId31"/>
    <p:sldId id="282" r:id="rId32"/>
    <p:sldId id="283" r:id="rId33"/>
    <p:sldId id="284" r:id="rId34"/>
    <p:sldId id="285" r:id="rId35"/>
    <p:sldId id="286" r:id="rId36"/>
    <p:sldId id="288" r:id="rId37"/>
    <p:sldId id="287" r:id="rId38"/>
    <p:sldId id="289" r:id="rId39"/>
  </p:sldIdLst>
  <p:sldSz cx="12192000" cy="6858000"/>
  <p:notesSz cx="6858000" cy="9144000"/>
  <p:embeddedFontLst>
    <p:embeddedFont>
      <p:font typeface="Roboto" panose="02000000000000000000" pitchFamily="2" charset="0"/>
      <p:regular r:id="rId41"/>
      <p:bold r:id="rId42"/>
      <p:italic r:id="rId43"/>
      <p:boldItalic r:id="rId44"/>
    </p:embeddedFont>
    <p:embeddedFont>
      <p:font typeface="iCiel Rukola" panose="02000506050000020003" pitchFamily="2" charset="0"/>
      <p:regular r:id="rId45"/>
    </p:embeddedFont>
    <p:embeddedFont>
      <p:font typeface="Roboto Light" panose="02000000000000000000" pitchFamily="2" charset="0"/>
      <p:regular r:id="rId46"/>
      <p:italic r:id="rId47"/>
    </p:embeddedFont>
    <p:embeddedFont>
      <p:font typeface="Calibri Light" panose="020F0302020204030204" pitchFamily="34" charset="0"/>
      <p:regular r:id="rId48"/>
      <p:italic r:id="rId49"/>
    </p:embeddedFont>
    <p:embeddedFont>
      <p:font typeface="iCiel Bambola" panose="02000000000000000000" pitchFamily="2" charset="0"/>
      <p:regular r:id="rId50"/>
    </p:embeddedFont>
    <p:embeddedFont>
      <p:font typeface="Calibri" panose="020F050202020403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61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40172-79E0-48DD-8330-6F24A2FF8B15}" type="datetimeFigureOut">
              <a:rPr lang="en-US" smtClean="0"/>
              <a:t>5/2/2021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44299-1AF1-4492-8C35-AACC96825818}" type="slidenum">
              <a:rPr lang="en-US" smtClean="0"/>
              <a:t>‹#›</a:t>
            </a:fld>
            <a:endParaRPr lang="en-US"/>
          </a:p>
        </p:txBody>
      </p:sp>
    </p:spTree>
    <p:extLst>
      <p:ext uri="{BB962C8B-B14F-4D97-AF65-F5344CB8AC3E}">
        <p14:creationId xmlns:p14="http://schemas.microsoft.com/office/powerpoint/2010/main" val="56243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997bf304f4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997bf304f4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55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9084fa076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9084fa076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26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73DC68-C19F-4696-86AD-A8844D74F6A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574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905f8bbb73_0_4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905f8bbb73_0_4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410762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1904526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02804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2567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spcBef>
                <a:spcPts val="2133"/>
              </a:spcBef>
              <a:spcAft>
                <a:spcPts val="0"/>
              </a:spcAft>
              <a:buSzPts val="1400"/>
              <a:buAutoNum type="alphaLcPeriod"/>
              <a:defRPr/>
            </a:lvl2pPr>
            <a:lvl3pPr lvl="2" rtl="0">
              <a:spcBef>
                <a:spcPts val="2133"/>
              </a:spcBef>
              <a:spcAft>
                <a:spcPts val="0"/>
              </a:spcAft>
              <a:buSzPts val="1400"/>
              <a:buAutoNum type="romanLcPeriod"/>
              <a:defRPr/>
            </a:lvl3pPr>
            <a:lvl4pPr lvl="3" rtl="0">
              <a:spcBef>
                <a:spcPts val="2133"/>
              </a:spcBef>
              <a:spcAft>
                <a:spcPts val="0"/>
              </a:spcAft>
              <a:buSzPts val="1400"/>
              <a:buAutoNum type="arabicPeriod"/>
              <a:defRPr/>
            </a:lvl4pPr>
            <a:lvl5pPr lvl="4" rtl="0">
              <a:spcBef>
                <a:spcPts val="2133"/>
              </a:spcBef>
              <a:spcAft>
                <a:spcPts val="0"/>
              </a:spcAft>
              <a:buSzPts val="1400"/>
              <a:buAutoNum type="alphaLcPeriod"/>
              <a:defRPr/>
            </a:lvl5pPr>
            <a:lvl6pPr lvl="5" rtl="0">
              <a:spcBef>
                <a:spcPts val="2133"/>
              </a:spcBef>
              <a:spcAft>
                <a:spcPts val="0"/>
              </a:spcAft>
              <a:buSzPts val="1400"/>
              <a:buAutoNum type="romanLcPeriod"/>
              <a:defRPr/>
            </a:lvl6pPr>
            <a:lvl7pPr lvl="6" rtl="0">
              <a:spcBef>
                <a:spcPts val="2133"/>
              </a:spcBef>
              <a:spcAft>
                <a:spcPts val="0"/>
              </a:spcAft>
              <a:buSzPts val="1400"/>
              <a:buAutoNum type="arabicPeriod"/>
              <a:defRPr/>
            </a:lvl7pPr>
            <a:lvl8pPr lvl="7" rtl="0">
              <a:spcBef>
                <a:spcPts val="2133"/>
              </a:spcBef>
              <a:spcAft>
                <a:spcPts val="0"/>
              </a:spcAft>
              <a:buSzPts val="1400"/>
              <a:buAutoNum type="alphaLcPeriod"/>
              <a:defRPr/>
            </a:lvl8pPr>
            <a:lvl9pPr lvl="8" rtl="0">
              <a:spcBef>
                <a:spcPts val="2133"/>
              </a:spcBef>
              <a:spcAft>
                <a:spcPts val="2133"/>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5393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19770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3">
                <a:solidFill>
                  <a:schemeClr val="dk1"/>
                </a:solidFill>
                <a:latin typeface="Gochi Hand"/>
                <a:ea typeface="Gochi Hand"/>
                <a:cs typeface="Gochi Hand"/>
                <a:sym typeface="Gochi Han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999401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75274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88829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23278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496932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1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3045234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1345278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60761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3091593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srgbClr val="000000"/>
                </a:solidFill>
                <a:effectLst/>
                <a:uLnTx/>
                <a:uFillTx/>
                <a:latin typeface="Open Sans"/>
                <a:ea typeface="Open Sans"/>
                <a:cs typeface="Open Sans"/>
                <a:sym typeface="Open Sans"/>
              </a:rPr>
              <a:t>CREDITS</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This presentation template was created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including icons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and infographics &amp; images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219522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600"/>
            </a:lvl1pPr>
            <a:lvl2pPr lvl="1" rtl="0">
              <a:lnSpc>
                <a:spcPct val="100000"/>
              </a:lnSpc>
              <a:spcBef>
                <a:spcPts val="2133"/>
              </a:spcBef>
              <a:spcAft>
                <a:spcPts val="0"/>
              </a:spcAft>
              <a:buSzPts val="1400"/>
              <a:buFont typeface="Roboto Light"/>
              <a:buChar char="○"/>
              <a:defRPr sz="1600"/>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1033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19563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0705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212595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3">
                <a:latin typeface="Gochi Hand"/>
                <a:ea typeface="Gochi Hand"/>
                <a:cs typeface="Gochi Hand"/>
                <a:sym typeface="Gochi Hand"/>
              </a:defRPr>
            </a:lvl1pPr>
            <a:lvl2pPr lvl="1">
              <a:spcBef>
                <a:spcPts val="2133"/>
              </a:spcBef>
              <a:spcAft>
                <a:spcPts val="0"/>
              </a:spcAft>
              <a:buSzPts val="1400"/>
              <a:buFont typeface="Gochi Hand"/>
              <a:buNone/>
              <a:defRPr>
                <a:latin typeface="Gochi Hand"/>
                <a:ea typeface="Gochi Hand"/>
                <a:cs typeface="Gochi Hand"/>
                <a:sym typeface="Gochi Hand"/>
              </a:defRPr>
            </a:lvl2pPr>
            <a:lvl3pPr lvl="2">
              <a:spcBef>
                <a:spcPts val="2133"/>
              </a:spcBef>
              <a:spcAft>
                <a:spcPts val="0"/>
              </a:spcAft>
              <a:buSzPts val="1400"/>
              <a:buFont typeface="Gochi Hand"/>
              <a:buNone/>
              <a:defRPr>
                <a:latin typeface="Gochi Hand"/>
                <a:ea typeface="Gochi Hand"/>
                <a:cs typeface="Gochi Hand"/>
                <a:sym typeface="Gochi Hand"/>
              </a:defRPr>
            </a:lvl3pPr>
            <a:lvl4pPr lvl="3">
              <a:spcBef>
                <a:spcPts val="2133"/>
              </a:spcBef>
              <a:spcAft>
                <a:spcPts val="0"/>
              </a:spcAft>
              <a:buSzPts val="1400"/>
              <a:buFont typeface="Gochi Hand"/>
              <a:buNone/>
              <a:defRPr>
                <a:latin typeface="Gochi Hand"/>
                <a:ea typeface="Gochi Hand"/>
                <a:cs typeface="Gochi Hand"/>
                <a:sym typeface="Gochi Hand"/>
              </a:defRPr>
            </a:lvl4pPr>
            <a:lvl5pPr lvl="4">
              <a:spcBef>
                <a:spcPts val="2133"/>
              </a:spcBef>
              <a:spcAft>
                <a:spcPts val="0"/>
              </a:spcAft>
              <a:buSzPts val="1400"/>
              <a:buFont typeface="Gochi Hand"/>
              <a:buNone/>
              <a:defRPr>
                <a:latin typeface="Gochi Hand"/>
                <a:ea typeface="Gochi Hand"/>
                <a:cs typeface="Gochi Hand"/>
                <a:sym typeface="Gochi Hand"/>
              </a:defRPr>
            </a:lvl5pPr>
            <a:lvl6pPr lvl="5">
              <a:spcBef>
                <a:spcPts val="2133"/>
              </a:spcBef>
              <a:spcAft>
                <a:spcPts val="0"/>
              </a:spcAft>
              <a:buSzPts val="1400"/>
              <a:buFont typeface="Gochi Hand"/>
              <a:buNone/>
              <a:defRPr>
                <a:latin typeface="Gochi Hand"/>
                <a:ea typeface="Gochi Hand"/>
                <a:cs typeface="Gochi Hand"/>
                <a:sym typeface="Gochi Hand"/>
              </a:defRPr>
            </a:lvl6pPr>
            <a:lvl7pPr lvl="6">
              <a:spcBef>
                <a:spcPts val="2133"/>
              </a:spcBef>
              <a:spcAft>
                <a:spcPts val="0"/>
              </a:spcAft>
              <a:buSzPts val="1400"/>
              <a:buFont typeface="Gochi Hand"/>
              <a:buNone/>
              <a:defRPr>
                <a:latin typeface="Gochi Hand"/>
                <a:ea typeface="Gochi Hand"/>
                <a:cs typeface="Gochi Hand"/>
                <a:sym typeface="Gochi Hand"/>
              </a:defRPr>
            </a:lvl7pPr>
            <a:lvl8pPr lvl="7">
              <a:spcBef>
                <a:spcPts val="2133"/>
              </a:spcBef>
              <a:spcAft>
                <a:spcPts val="0"/>
              </a:spcAft>
              <a:buSzPts val="1400"/>
              <a:buFont typeface="Gochi Hand"/>
              <a:buNone/>
              <a:defRPr>
                <a:latin typeface="Gochi Hand"/>
                <a:ea typeface="Gochi Hand"/>
                <a:cs typeface="Gochi Hand"/>
                <a:sym typeface="Gochi Hand"/>
              </a:defRPr>
            </a:lvl8pPr>
            <a:lvl9pPr lvl="8">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3">
                <a:latin typeface="Gochi Hand"/>
                <a:ea typeface="Gochi Hand"/>
                <a:cs typeface="Gochi Hand"/>
                <a:sym typeface="Gochi Hand"/>
              </a:defRPr>
            </a:lvl1pPr>
            <a:lvl2pPr lvl="1" rtl="0">
              <a:spcBef>
                <a:spcPts val="2133"/>
              </a:spcBef>
              <a:spcAft>
                <a:spcPts val="0"/>
              </a:spcAft>
              <a:buSzPts val="1400"/>
              <a:buFont typeface="Gochi Hand"/>
              <a:buNone/>
              <a:defRPr>
                <a:latin typeface="Gochi Hand"/>
                <a:ea typeface="Gochi Hand"/>
                <a:cs typeface="Gochi Hand"/>
                <a:sym typeface="Gochi Hand"/>
              </a:defRPr>
            </a:lvl2pPr>
            <a:lvl3pPr lvl="2" rtl="0">
              <a:spcBef>
                <a:spcPts val="2133"/>
              </a:spcBef>
              <a:spcAft>
                <a:spcPts val="0"/>
              </a:spcAft>
              <a:buSzPts val="1400"/>
              <a:buFont typeface="Gochi Hand"/>
              <a:buNone/>
              <a:defRPr>
                <a:latin typeface="Gochi Hand"/>
                <a:ea typeface="Gochi Hand"/>
                <a:cs typeface="Gochi Hand"/>
                <a:sym typeface="Gochi Hand"/>
              </a:defRPr>
            </a:lvl3pPr>
            <a:lvl4pPr lvl="3" rtl="0">
              <a:spcBef>
                <a:spcPts val="2133"/>
              </a:spcBef>
              <a:spcAft>
                <a:spcPts val="0"/>
              </a:spcAft>
              <a:buSzPts val="1400"/>
              <a:buFont typeface="Gochi Hand"/>
              <a:buNone/>
              <a:defRPr>
                <a:latin typeface="Gochi Hand"/>
                <a:ea typeface="Gochi Hand"/>
                <a:cs typeface="Gochi Hand"/>
                <a:sym typeface="Gochi Hand"/>
              </a:defRPr>
            </a:lvl4pPr>
            <a:lvl5pPr lvl="4" rtl="0">
              <a:spcBef>
                <a:spcPts val="2133"/>
              </a:spcBef>
              <a:spcAft>
                <a:spcPts val="0"/>
              </a:spcAft>
              <a:buSzPts val="1400"/>
              <a:buFont typeface="Gochi Hand"/>
              <a:buNone/>
              <a:defRPr>
                <a:latin typeface="Gochi Hand"/>
                <a:ea typeface="Gochi Hand"/>
                <a:cs typeface="Gochi Hand"/>
                <a:sym typeface="Gochi Hand"/>
              </a:defRPr>
            </a:lvl5pPr>
            <a:lvl6pPr lvl="5" rtl="0">
              <a:spcBef>
                <a:spcPts val="2133"/>
              </a:spcBef>
              <a:spcAft>
                <a:spcPts val="0"/>
              </a:spcAft>
              <a:buSzPts val="1400"/>
              <a:buFont typeface="Gochi Hand"/>
              <a:buNone/>
              <a:defRPr>
                <a:latin typeface="Gochi Hand"/>
                <a:ea typeface="Gochi Hand"/>
                <a:cs typeface="Gochi Hand"/>
                <a:sym typeface="Gochi Hand"/>
              </a:defRPr>
            </a:lvl6pPr>
            <a:lvl7pPr lvl="6" rtl="0">
              <a:spcBef>
                <a:spcPts val="2133"/>
              </a:spcBef>
              <a:spcAft>
                <a:spcPts val="0"/>
              </a:spcAft>
              <a:buSzPts val="1400"/>
              <a:buFont typeface="Gochi Hand"/>
              <a:buNone/>
              <a:defRPr>
                <a:latin typeface="Gochi Hand"/>
                <a:ea typeface="Gochi Hand"/>
                <a:cs typeface="Gochi Hand"/>
                <a:sym typeface="Gochi Hand"/>
              </a:defRPr>
            </a:lvl7pPr>
            <a:lvl8pPr lvl="7" rtl="0">
              <a:spcBef>
                <a:spcPts val="2133"/>
              </a:spcBef>
              <a:spcAft>
                <a:spcPts val="0"/>
              </a:spcAft>
              <a:buSzPts val="1400"/>
              <a:buFont typeface="Gochi Hand"/>
              <a:buNone/>
              <a:defRPr>
                <a:latin typeface="Gochi Hand"/>
                <a:ea typeface="Gochi Hand"/>
                <a:cs typeface="Gochi Hand"/>
                <a:sym typeface="Gochi Hand"/>
              </a:defRPr>
            </a:lvl8pPr>
            <a:lvl9pPr lvl="8" rtl="0">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3594626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495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41F40B-B2EA-4B56-99F4-C726F13730B5}"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2178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98140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0516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BF4954E-34DB-4423-B4B1-6980DF5DE31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63022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84B7F90-40A8-465B-A32D-482121AEF3D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94022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4319639-2751-4F13-B52B-92F810C5D7B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074468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E07B788-18E4-4591-9D01-165BA8EED1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830295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22BA2FA-8AF0-42E4-AAA6-18A35075D3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08290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99D148F-83F7-499E-9ED8-5737CD25C57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10604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0B5F173-AD34-4344-B311-818D69D7340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618773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2EAEF47-3880-4D24-ACF9-5CA40E8B6B0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93568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4857BF-8452-4265-9451-A12B5193837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96852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7DEE444-29AC-4DE5-A140-8BA03AC6C9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84296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8C6F76A-E69B-436C-A999-8620C73908C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837857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9A7CD6E-0A74-4FBA-936A-A959BCC2EBE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698131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A3AB9F0-336F-47F9-83D2-0710F76D20B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73465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D80913D-8685-4EEB-A90C-9D625D619B4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67784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B9584C-1916-4EA5-9A36-A2641C1BA57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45069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3D860D-B4E4-43E7-9FDD-A051536C046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866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BE0BA6-3C42-4BA6-8C77-EFAAFCEAF26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67261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46D51C-EA4C-4BA0-9019-3A2BED0743A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832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A0CF8-98D3-4E57-990A-678E0C230D9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0232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04967D-0C97-4760-B5F8-4EC6C9A9990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0106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3605326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06D7A-BB00-4C69-A737-284200EC42D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75273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4B9B92-B70D-4D9C-A9C1-CA5BD3DEE2F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98576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E8E4D-65C1-46DA-A37C-EA680C90DD1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8890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178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546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92044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8073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7130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44427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7371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2280974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6819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800"/>
              <a:buFont typeface="Gochi Hand"/>
              <a:buNone/>
              <a:defRPr sz="3733">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7286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868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3605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7117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5009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spcBef>
                <a:spcPts val="2133"/>
              </a:spcBef>
              <a:spcAft>
                <a:spcPts val="0"/>
              </a:spcAft>
              <a:buSzPts val="1400"/>
              <a:buAutoNum type="alphaLcPeriod"/>
              <a:defRPr/>
            </a:lvl2pPr>
            <a:lvl3pPr lvl="2" rtl="0">
              <a:spcBef>
                <a:spcPts val="2133"/>
              </a:spcBef>
              <a:spcAft>
                <a:spcPts val="0"/>
              </a:spcAft>
              <a:buSzPts val="1400"/>
              <a:buAutoNum type="romanLcPeriod"/>
              <a:defRPr/>
            </a:lvl3pPr>
            <a:lvl4pPr lvl="3" rtl="0">
              <a:spcBef>
                <a:spcPts val="2133"/>
              </a:spcBef>
              <a:spcAft>
                <a:spcPts val="0"/>
              </a:spcAft>
              <a:buSzPts val="1400"/>
              <a:buAutoNum type="arabicPeriod"/>
              <a:defRPr/>
            </a:lvl4pPr>
            <a:lvl5pPr lvl="4" rtl="0">
              <a:spcBef>
                <a:spcPts val="2133"/>
              </a:spcBef>
              <a:spcAft>
                <a:spcPts val="0"/>
              </a:spcAft>
              <a:buSzPts val="1400"/>
              <a:buAutoNum type="alphaLcPeriod"/>
              <a:defRPr/>
            </a:lvl5pPr>
            <a:lvl6pPr lvl="5" rtl="0">
              <a:spcBef>
                <a:spcPts val="2133"/>
              </a:spcBef>
              <a:spcAft>
                <a:spcPts val="0"/>
              </a:spcAft>
              <a:buSzPts val="1400"/>
              <a:buAutoNum type="romanLcPeriod"/>
              <a:defRPr/>
            </a:lvl6pPr>
            <a:lvl7pPr lvl="6" rtl="0">
              <a:spcBef>
                <a:spcPts val="2133"/>
              </a:spcBef>
              <a:spcAft>
                <a:spcPts val="0"/>
              </a:spcAft>
              <a:buSzPts val="1400"/>
              <a:buAutoNum type="arabicPeriod"/>
              <a:defRPr/>
            </a:lvl7pPr>
            <a:lvl8pPr lvl="7" rtl="0">
              <a:spcBef>
                <a:spcPts val="2133"/>
              </a:spcBef>
              <a:spcAft>
                <a:spcPts val="0"/>
              </a:spcAft>
              <a:buSzPts val="1400"/>
              <a:buAutoNum type="alphaLcPeriod"/>
              <a:defRPr/>
            </a:lvl8pPr>
            <a:lvl9pPr lvl="8" rtl="0">
              <a:spcBef>
                <a:spcPts val="2133"/>
              </a:spcBef>
              <a:spcAft>
                <a:spcPts val="2133"/>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33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944086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3">
                <a:solidFill>
                  <a:schemeClr val="dk1"/>
                </a:solidFill>
                <a:latin typeface="Gochi Hand"/>
                <a:ea typeface="Gochi Hand"/>
                <a:cs typeface="Gochi Hand"/>
                <a:sym typeface="Gochi Han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32193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0223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1191DF-66B6-49BF-A853-25EED5489A3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4176405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2103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0411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56557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51733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635061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70984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01609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srgbClr val="000000"/>
                </a:solidFill>
                <a:effectLst/>
                <a:uLnTx/>
                <a:uFillTx/>
                <a:latin typeface="Open Sans"/>
                <a:ea typeface="Open Sans"/>
                <a:cs typeface="Open Sans"/>
                <a:sym typeface="Open Sans"/>
              </a:rPr>
              <a:t>CREDITS</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This presentation template was created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including icons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and infographics &amp; images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83073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600"/>
            </a:lvl1pPr>
            <a:lvl2pPr lvl="1" rtl="0">
              <a:lnSpc>
                <a:spcPct val="100000"/>
              </a:lnSpc>
              <a:spcBef>
                <a:spcPts val="2133"/>
              </a:spcBef>
              <a:spcAft>
                <a:spcPts val="0"/>
              </a:spcAft>
              <a:buSzPts val="1400"/>
              <a:buFont typeface="Roboto Light"/>
              <a:buChar char="○"/>
              <a:defRPr sz="1600"/>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0879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123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191DF-66B6-49BF-A853-25EED5489A32}"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1048097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5455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92037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3">
                <a:latin typeface="Gochi Hand"/>
                <a:ea typeface="Gochi Hand"/>
                <a:cs typeface="Gochi Hand"/>
                <a:sym typeface="Gochi Hand"/>
              </a:defRPr>
            </a:lvl1pPr>
            <a:lvl2pPr lvl="1">
              <a:spcBef>
                <a:spcPts val="2133"/>
              </a:spcBef>
              <a:spcAft>
                <a:spcPts val="0"/>
              </a:spcAft>
              <a:buSzPts val="1400"/>
              <a:buFont typeface="Gochi Hand"/>
              <a:buNone/>
              <a:defRPr>
                <a:latin typeface="Gochi Hand"/>
                <a:ea typeface="Gochi Hand"/>
                <a:cs typeface="Gochi Hand"/>
                <a:sym typeface="Gochi Hand"/>
              </a:defRPr>
            </a:lvl2pPr>
            <a:lvl3pPr lvl="2">
              <a:spcBef>
                <a:spcPts val="2133"/>
              </a:spcBef>
              <a:spcAft>
                <a:spcPts val="0"/>
              </a:spcAft>
              <a:buSzPts val="1400"/>
              <a:buFont typeface="Gochi Hand"/>
              <a:buNone/>
              <a:defRPr>
                <a:latin typeface="Gochi Hand"/>
                <a:ea typeface="Gochi Hand"/>
                <a:cs typeface="Gochi Hand"/>
                <a:sym typeface="Gochi Hand"/>
              </a:defRPr>
            </a:lvl3pPr>
            <a:lvl4pPr lvl="3">
              <a:spcBef>
                <a:spcPts val="2133"/>
              </a:spcBef>
              <a:spcAft>
                <a:spcPts val="0"/>
              </a:spcAft>
              <a:buSzPts val="1400"/>
              <a:buFont typeface="Gochi Hand"/>
              <a:buNone/>
              <a:defRPr>
                <a:latin typeface="Gochi Hand"/>
                <a:ea typeface="Gochi Hand"/>
                <a:cs typeface="Gochi Hand"/>
                <a:sym typeface="Gochi Hand"/>
              </a:defRPr>
            </a:lvl4pPr>
            <a:lvl5pPr lvl="4">
              <a:spcBef>
                <a:spcPts val="2133"/>
              </a:spcBef>
              <a:spcAft>
                <a:spcPts val="0"/>
              </a:spcAft>
              <a:buSzPts val="1400"/>
              <a:buFont typeface="Gochi Hand"/>
              <a:buNone/>
              <a:defRPr>
                <a:latin typeface="Gochi Hand"/>
                <a:ea typeface="Gochi Hand"/>
                <a:cs typeface="Gochi Hand"/>
                <a:sym typeface="Gochi Hand"/>
              </a:defRPr>
            </a:lvl5pPr>
            <a:lvl6pPr lvl="5">
              <a:spcBef>
                <a:spcPts val="2133"/>
              </a:spcBef>
              <a:spcAft>
                <a:spcPts val="0"/>
              </a:spcAft>
              <a:buSzPts val="1400"/>
              <a:buFont typeface="Gochi Hand"/>
              <a:buNone/>
              <a:defRPr>
                <a:latin typeface="Gochi Hand"/>
                <a:ea typeface="Gochi Hand"/>
                <a:cs typeface="Gochi Hand"/>
                <a:sym typeface="Gochi Hand"/>
              </a:defRPr>
            </a:lvl6pPr>
            <a:lvl7pPr lvl="6">
              <a:spcBef>
                <a:spcPts val="2133"/>
              </a:spcBef>
              <a:spcAft>
                <a:spcPts val="0"/>
              </a:spcAft>
              <a:buSzPts val="1400"/>
              <a:buFont typeface="Gochi Hand"/>
              <a:buNone/>
              <a:defRPr>
                <a:latin typeface="Gochi Hand"/>
                <a:ea typeface="Gochi Hand"/>
                <a:cs typeface="Gochi Hand"/>
                <a:sym typeface="Gochi Hand"/>
              </a:defRPr>
            </a:lvl7pPr>
            <a:lvl8pPr lvl="7">
              <a:spcBef>
                <a:spcPts val="2133"/>
              </a:spcBef>
              <a:spcAft>
                <a:spcPts val="0"/>
              </a:spcAft>
              <a:buSzPts val="1400"/>
              <a:buFont typeface="Gochi Hand"/>
              <a:buNone/>
              <a:defRPr>
                <a:latin typeface="Gochi Hand"/>
                <a:ea typeface="Gochi Hand"/>
                <a:cs typeface="Gochi Hand"/>
                <a:sym typeface="Gochi Hand"/>
              </a:defRPr>
            </a:lvl8pPr>
            <a:lvl9pPr lvl="8">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3">
                <a:latin typeface="Gochi Hand"/>
                <a:ea typeface="Gochi Hand"/>
                <a:cs typeface="Gochi Hand"/>
                <a:sym typeface="Gochi Hand"/>
              </a:defRPr>
            </a:lvl1pPr>
            <a:lvl2pPr lvl="1" rtl="0">
              <a:spcBef>
                <a:spcPts val="2133"/>
              </a:spcBef>
              <a:spcAft>
                <a:spcPts val="0"/>
              </a:spcAft>
              <a:buSzPts val="1400"/>
              <a:buFont typeface="Gochi Hand"/>
              <a:buNone/>
              <a:defRPr>
                <a:latin typeface="Gochi Hand"/>
                <a:ea typeface="Gochi Hand"/>
                <a:cs typeface="Gochi Hand"/>
                <a:sym typeface="Gochi Hand"/>
              </a:defRPr>
            </a:lvl2pPr>
            <a:lvl3pPr lvl="2" rtl="0">
              <a:spcBef>
                <a:spcPts val="2133"/>
              </a:spcBef>
              <a:spcAft>
                <a:spcPts val="0"/>
              </a:spcAft>
              <a:buSzPts val="1400"/>
              <a:buFont typeface="Gochi Hand"/>
              <a:buNone/>
              <a:defRPr>
                <a:latin typeface="Gochi Hand"/>
                <a:ea typeface="Gochi Hand"/>
                <a:cs typeface="Gochi Hand"/>
                <a:sym typeface="Gochi Hand"/>
              </a:defRPr>
            </a:lvl3pPr>
            <a:lvl4pPr lvl="3" rtl="0">
              <a:spcBef>
                <a:spcPts val="2133"/>
              </a:spcBef>
              <a:spcAft>
                <a:spcPts val="0"/>
              </a:spcAft>
              <a:buSzPts val="1400"/>
              <a:buFont typeface="Gochi Hand"/>
              <a:buNone/>
              <a:defRPr>
                <a:latin typeface="Gochi Hand"/>
                <a:ea typeface="Gochi Hand"/>
                <a:cs typeface="Gochi Hand"/>
                <a:sym typeface="Gochi Hand"/>
              </a:defRPr>
            </a:lvl4pPr>
            <a:lvl5pPr lvl="4" rtl="0">
              <a:spcBef>
                <a:spcPts val="2133"/>
              </a:spcBef>
              <a:spcAft>
                <a:spcPts val="0"/>
              </a:spcAft>
              <a:buSzPts val="1400"/>
              <a:buFont typeface="Gochi Hand"/>
              <a:buNone/>
              <a:defRPr>
                <a:latin typeface="Gochi Hand"/>
                <a:ea typeface="Gochi Hand"/>
                <a:cs typeface="Gochi Hand"/>
                <a:sym typeface="Gochi Hand"/>
              </a:defRPr>
            </a:lvl5pPr>
            <a:lvl6pPr lvl="5" rtl="0">
              <a:spcBef>
                <a:spcPts val="2133"/>
              </a:spcBef>
              <a:spcAft>
                <a:spcPts val="0"/>
              </a:spcAft>
              <a:buSzPts val="1400"/>
              <a:buFont typeface="Gochi Hand"/>
              <a:buNone/>
              <a:defRPr>
                <a:latin typeface="Gochi Hand"/>
                <a:ea typeface="Gochi Hand"/>
                <a:cs typeface="Gochi Hand"/>
                <a:sym typeface="Gochi Hand"/>
              </a:defRPr>
            </a:lvl6pPr>
            <a:lvl7pPr lvl="6" rtl="0">
              <a:spcBef>
                <a:spcPts val="2133"/>
              </a:spcBef>
              <a:spcAft>
                <a:spcPts val="0"/>
              </a:spcAft>
              <a:buSzPts val="1400"/>
              <a:buFont typeface="Gochi Hand"/>
              <a:buNone/>
              <a:defRPr>
                <a:latin typeface="Gochi Hand"/>
                <a:ea typeface="Gochi Hand"/>
                <a:cs typeface="Gochi Hand"/>
                <a:sym typeface="Gochi Hand"/>
              </a:defRPr>
            </a:lvl7pPr>
            <a:lvl8pPr lvl="7" rtl="0">
              <a:spcBef>
                <a:spcPts val="2133"/>
              </a:spcBef>
              <a:spcAft>
                <a:spcPts val="0"/>
              </a:spcAft>
              <a:buSzPts val="1400"/>
              <a:buFont typeface="Gochi Hand"/>
              <a:buNone/>
              <a:defRPr>
                <a:latin typeface="Gochi Hand"/>
                <a:ea typeface="Gochi Hand"/>
                <a:cs typeface="Gochi Hand"/>
                <a:sym typeface="Gochi Hand"/>
              </a:defRPr>
            </a:lvl8pPr>
            <a:lvl9pPr lvl="8" rtl="0">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1981839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63937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0708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4667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1403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4075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60631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266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191DF-66B6-49BF-A853-25EED5489A32}"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2680345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8015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201079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32244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899470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800"/>
              <a:buFont typeface="Gochi Hand"/>
              <a:buNone/>
              <a:defRPr sz="3733">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71421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6949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765754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5050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9155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spcBef>
                <a:spcPts val="2133"/>
              </a:spcBef>
              <a:spcAft>
                <a:spcPts val="0"/>
              </a:spcAft>
              <a:buSzPts val="1400"/>
              <a:buAutoNum type="alphaLcPeriod"/>
              <a:defRPr/>
            </a:lvl2pPr>
            <a:lvl3pPr lvl="2" rtl="0">
              <a:spcBef>
                <a:spcPts val="2133"/>
              </a:spcBef>
              <a:spcAft>
                <a:spcPts val="0"/>
              </a:spcAft>
              <a:buSzPts val="1400"/>
              <a:buAutoNum type="romanLcPeriod"/>
              <a:defRPr/>
            </a:lvl3pPr>
            <a:lvl4pPr lvl="3" rtl="0">
              <a:spcBef>
                <a:spcPts val="2133"/>
              </a:spcBef>
              <a:spcAft>
                <a:spcPts val="0"/>
              </a:spcAft>
              <a:buSzPts val="1400"/>
              <a:buAutoNum type="arabicPeriod"/>
              <a:defRPr/>
            </a:lvl4pPr>
            <a:lvl5pPr lvl="4" rtl="0">
              <a:spcBef>
                <a:spcPts val="2133"/>
              </a:spcBef>
              <a:spcAft>
                <a:spcPts val="0"/>
              </a:spcAft>
              <a:buSzPts val="1400"/>
              <a:buAutoNum type="alphaLcPeriod"/>
              <a:defRPr/>
            </a:lvl5pPr>
            <a:lvl6pPr lvl="5" rtl="0">
              <a:spcBef>
                <a:spcPts val="2133"/>
              </a:spcBef>
              <a:spcAft>
                <a:spcPts val="0"/>
              </a:spcAft>
              <a:buSzPts val="1400"/>
              <a:buAutoNum type="romanLcPeriod"/>
              <a:defRPr/>
            </a:lvl6pPr>
            <a:lvl7pPr lvl="6" rtl="0">
              <a:spcBef>
                <a:spcPts val="2133"/>
              </a:spcBef>
              <a:spcAft>
                <a:spcPts val="0"/>
              </a:spcAft>
              <a:buSzPts val="1400"/>
              <a:buAutoNum type="arabicPeriod"/>
              <a:defRPr/>
            </a:lvl7pPr>
            <a:lvl8pPr lvl="7" rtl="0">
              <a:spcBef>
                <a:spcPts val="2133"/>
              </a:spcBef>
              <a:spcAft>
                <a:spcPts val="0"/>
              </a:spcAft>
              <a:buSzPts val="1400"/>
              <a:buAutoNum type="alphaLcPeriod"/>
              <a:defRPr/>
            </a:lvl8pPr>
            <a:lvl9pPr lvl="8" rtl="0">
              <a:spcBef>
                <a:spcPts val="2133"/>
              </a:spcBef>
              <a:spcAft>
                <a:spcPts val="2133"/>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188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191DF-66B6-49BF-A853-25EED5489A32}"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3390500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332486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3">
                <a:solidFill>
                  <a:schemeClr val="dk1"/>
                </a:solidFill>
                <a:latin typeface="Gochi Hand"/>
                <a:ea typeface="Gochi Hand"/>
                <a:cs typeface="Gochi Hand"/>
                <a:sym typeface="Gochi Han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0969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9525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3444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8093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11664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28580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4575297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88407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5501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1191DF-66B6-49BF-A853-25EED5489A3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24633776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srgbClr val="000000"/>
                </a:solidFill>
                <a:effectLst/>
                <a:uLnTx/>
                <a:uFillTx/>
                <a:latin typeface="Open Sans"/>
                <a:ea typeface="Open Sans"/>
                <a:cs typeface="Open Sans"/>
                <a:sym typeface="Open Sans"/>
              </a:rPr>
              <a:t>CREDITS</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This presentation template was created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including icons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and infographics &amp; images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008195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600"/>
            </a:lvl1pPr>
            <a:lvl2pPr lvl="1" rtl="0">
              <a:lnSpc>
                <a:spcPct val="100000"/>
              </a:lnSpc>
              <a:spcBef>
                <a:spcPts val="2133"/>
              </a:spcBef>
              <a:spcAft>
                <a:spcPts val="0"/>
              </a:spcAft>
              <a:buSzPts val="1400"/>
              <a:buFont typeface="Roboto Light"/>
              <a:buChar char="○"/>
              <a:defRPr sz="1600"/>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5942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623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8874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02825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3">
                <a:latin typeface="Gochi Hand"/>
                <a:ea typeface="Gochi Hand"/>
                <a:cs typeface="Gochi Hand"/>
                <a:sym typeface="Gochi Hand"/>
              </a:defRPr>
            </a:lvl1pPr>
            <a:lvl2pPr lvl="1">
              <a:spcBef>
                <a:spcPts val="2133"/>
              </a:spcBef>
              <a:spcAft>
                <a:spcPts val="0"/>
              </a:spcAft>
              <a:buSzPts val="1400"/>
              <a:buFont typeface="Gochi Hand"/>
              <a:buNone/>
              <a:defRPr>
                <a:latin typeface="Gochi Hand"/>
                <a:ea typeface="Gochi Hand"/>
                <a:cs typeface="Gochi Hand"/>
                <a:sym typeface="Gochi Hand"/>
              </a:defRPr>
            </a:lvl2pPr>
            <a:lvl3pPr lvl="2">
              <a:spcBef>
                <a:spcPts val="2133"/>
              </a:spcBef>
              <a:spcAft>
                <a:spcPts val="0"/>
              </a:spcAft>
              <a:buSzPts val="1400"/>
              <a:buFont typeface="Gochi Hand"/>
              <a:buNone/>
              <a:defRPr>
                <a:latin typeface="Gochi Hand"/>
                <a:ea typeface="Gochi Hand"/>
                <a:cs typeface="Gochi Hand"/>
                <a:sym typeface="Gochi Hand"/>
              </a:defRPr>
            </a:lvl3pPr>
            <a:lvl4pPr lvl="3">
              <a:spcBef>
                <a:spcPts val="2133"/>
              </a:spcBef>
              <a:spcAft>
                <a:spcPts val="0"/>
              </a:spcAft>
              <a:buSzPts val="1400"/>
              <a:buFont typeface="Gochi Hand"/>
              <a:buNone/>
              <a:defRPr>
                <a:latin typeface="Gochi Hand"/>
                <a:ea typeface="Gochi Hand"/>
                <a:cs typeface="Gochi Hand"/>
                <a:sym typeface="Gochi Hand"/>
              </a:defRPr>
            </a:lvl4pPr>
            <a:lvl5pPr lvl="4">
              <a:spcBef>
                <a:spcPts val="2133"/>
              </a:spcBef>
              <a:spcAft>
                <a:spcPts val="0"/>
              </a:spcAft>
              <a:buSzPts val="1400"/>
              <a:buFont typeface="Gochi Hand"/>
              <a:buNone/>
              <a:defRPr>
                <a:latin typeface="Gochi Hand"/>
                <a:ea typeface="Gochi Hand"/>
                <a:cs typeface="Gochi Hand"/>
                <a:sym typeface="Gochi Hand"/>
              </a:defRPr>
            </a:lvl5pPr>
            <a:lvl6pPr lvl="5">
              <a:spcBef>
                <a:spcPts val="2133"/>
              </a:spcBef>
              <a:spcAft>
                <a:spcPts val="0"/>
              </a:spcAft>
              <a:buSzPts val="1400"/>
              <a:buFont typeface="Gochi Hand"/>
              <a:buNone/>
              <a:defRPr>
                <a:latin typeface="Gochi Hand"/>
                <a:ea typeface="Gochi Hand"/>
                <a:cs typeface="Gochi Hand"/>
                <a:sym typeface="Gochi Hand"/>
              </a:defRPr>
            </a:lvl6pPr>
            <a:lvl7pPr lvl="6">
              <a:spcBef>
                <a:spcPts val="2133"/>
              </a:spcBef>
              <a:spcAft>
                <a:spcPts val="0"/>
              </a:spcAft>
              <a:buSzPts val="1400"/>
              <a:buFont typeface="Gochi Hand"/>
              <a:buNone/>
              <a:defRPr>
                <a:latin typeface="Gochi Hand"/>
                <a:ea typeface="Gochi Hand"/>
                <a:cs typeface="Gochi Hand"/>
                <a:sym typeface="Gochi Hand"/>
              </a:defRPr>
            </a:lvl7pPr>
            <a:lvl8pPr lvl="7">
              <a:spcBef>
                <a:spcPts val="2133"/>
              </a:spcBef>
              <a:spcAft>
                <a:spcPts val="0"/>
              </a:spcAft>
              <a:buSzPts val="1400"/>
              <a:buFont typeface="Gochi Hand"/>
              <a:buNone/>
              <a:defRPr>
                <a:latin typeface="Gochi Hand"/>
                <a:ea typeface="Gochi Hand"/>
                <a:cs typeface="Gochi Hand"/>
                <a:sym typeface="Gochi Hand"/>
              </a:defRPr>
            </a:lvl8pPr>
            <a:lvl9pPr lvl="8">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3">
                <a:latin typeface="Gochi Hand"/>
                <a:ea typeface="Gochi Hand"/>
                <a:cs typeface="Gochi Hand"/>
                <a:sym typeface="Gochi Hand"/>
              </a:defRPr>
            </a:lvl1pPr>
            <a:lvl2pPr lvl="1" rtl="0">
              <a:spcBef>
                <a:spcPts val="2133"/>
              </a:spcBef>
              <a:spcAft>
                <a:spcPts val="0"/>
              </a:spcAft>
              <a:buSzPts val="1400"/>
              <a:buFont typeface="Gochi Hand"/>
              <a:buNone/>
              <a:defRPr>
                <a:latin typeface="Gochi Hand"/>
                <a:ea typeface="Gochi Hand"/>
                <a:cs typeface="Gochi Hand"/>
                <a:sym typeface="Gochi Hand"/>
              </a:defRPr>
            </a:lvl2pPr>
            <a:lvl3pPr lvl="2" rtl="0">
              <a:spcBef>
                <a:spcPts val="2133"/>
              </a:spcBef>
              <a:spcAft>
                <a:spcPts val="0"/>
              </a:spcAft>
              <a:buSzPts val="1400"/>
              <a:buFont typeface="Gochi Hand"/>
              <a:buNone/>
              <a:defRPr>
                <a:latin typeface="Gochi Hand"/>
                <a:ea typeface="Gochi Hand"/>
                <a:cs typeface="Gochi Hand"/>
                <a:sym typeface="Gochi Hand"/>
              </a:defRPr>
            </a:lvl3pPr>
            <a:lvl4pPr lvl="3" rtl="0">
              <a:spcBef>
                <a:spcPts val="2133"/>
              </a:spcBef>
              <a:spcAft>
                <a:spcPts val="0"/>
              </a:spcAft>
              <a:buSzPts val="1400"/>
              <a:buFont typeface="Gochi Hand"/>
              <a:buNone/>
              <a:defRPr>
                <a:latin typeface="Gochi Hand"/>
                <a:ea typeface="Gochi Hand"/>
                <a:cs typeface="Gochi Hand"/>
                <a:sym typeface="Gochi Hand"/>
              </a:defRPr>
            </a:lvl4pPr>
            <a:lvl5pPr lvl="4" rtl="0">
              <a:spcBef>
                <a:spcPts val="2133"/>
              </a:spcBef>
              <a:spcAft>
                <a:spcPts val="0"/>
              </a:spcAft>
              <a:buSzPts val="1400"/>
              <a:buFont typeface="Gochi Hand"/>
              <a:buNone/>
              <a:defRPr>
                <a:latin typeface="Gochi Hand"/>
                <a:ea typeface="Gochi Hand"/>
                <a:cs typeface="Gochi Hand"/>
                <a:sym typeface="Gochi Hand"/>
              </a:defRPr>
            </a:lvl5pPr>
            <a:lvl6pPr lvl="5" rtl="0">
              <a:spcBef>
                <a:spcPts val="2133"/>
              </a:spcBef>
              <a:spcAft>
                <a:spcPts val="0"/>
              </a:spcAft>
              <a:buSzPts val="1400"/>
              <a:buFont typeface="Gochi Hand"/>
              <a:buNone/>
              <a:defRPr>
                <a:latin typeface="Gochi Hand"/>
                <a:ea typeface="Gochi Hand"/>
                <a:cs typeface="Gochi Hand"/>
                <a:sym typeface="Gochi Hand"/>
              </a:defRPr>
            </a:lvl6pPr>
            <a:lvl7pPr lvl="6" rtl="0">
              <a:spcBef>
                <a:spcPts val="2133"/>
              </a:spcBef>
              <a:spcAft>
                <a:spcPts val="0"/>
              </a:spcAft>
              <a:buSzPts val="1400"/>
              <a:buFont typeface="Gochi Hand"/>
              <a:buNone/>
              <a:defRPr>
                <a:latin typeface="Gochi Hand"/>
                <a:ea typeface="Gochi Hand"/>
                <a:cs typeface="Gochi Hand"/>
                <a:sym typeface="Gochi Hand"/>
              </a:defRPr>
            </a:lvl7pPr>
            <a:lvl8pPr lvl="7" rtl="0">
              <a:spcBef>
                <a:spcPts val="2133"/>
              </a:spcBef>
              <a:spcAft>
                <a:spcPts val="0"/>
              </a:spcAft>
              <a:buSzPts val="1400"/>
              <a:buFont typeface="Gochi Hand"/>
              <a:buNone/>
              <a:defRPr>
                <a:latin typeface="Gochi Hand"/>
                <a:ea typeface="Gochi Hand"/>
                <a:cs typeface="Gochi Hand"/>
                <a:sym typeface="Gochi Hand"/>
              </a:defRPr>
            </a:lvl8pPr>
            <a:lvl9pPr lvl="8" rtl="0">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4218732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71130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7709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9984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959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1191DF-66B6-49BF-A853-25EED5489A3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7644322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3435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1895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38630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3342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142731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286031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889663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800"/>
              <a:buFont typeface="Gochi Hand"/>
              <a:buNone/>
              <a:defRPr sz="3733">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046418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0797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68731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theme" Target="../theme/theme4.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theme" Target="../theme/theme5.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191DF-66B6-49BF-A853-25EED5489A32}"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C77-9EA6-4EF8-98EF-A573CC3CCA07}" type="slidenum">
              <a:rPr lang="en-US" smtClean="0"/>
              <a:t>‹#›</a:t>
            </a:fld>
            <a:endParaRPr lang="en-US"/>
          </a:p>
        </p:txBody>
      </p:sp>
    </p:spTree>
    <p:extLst>
      <p:ext uri="{BB962C8B-B14F-4D97-AF65-F5344CB8AC3E}">
        <p14:creationId xmlns:p14="http://schemas.microsoft.com/office/powerpoint/2010/main" val="3328014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94C1B9-B40C-442C-93A7-A769439089D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97325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6326883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679585455"/>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086826409"/>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C3D6AAFC-4B88-4BD1-8CC3-7EFDEA926DF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5962349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D:\A_NH\nh&#432;&#771;ng%20ng&#244;i%20sao%20xa%20x&#244;i\VAN2.33\nu%20thanh%20nien%20xp%20mo%20duong.%20phabom.MPG"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28.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D:\A_NH\nh&#432;&#771;ng%20ng&#244;i%20sao%20xa%20x&#244;i\VAN2.33\nu%20thanh%20nien%20xp%20mo%20duong.%20phabom.M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2.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7.wdp"/><Relationship Id="rId4" Type="http://schemas.openxmlformats.org/officeDocument/2006/relationships/image" Target="../media/image42.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video" Target="file:///C:\Users\Admin\Desktop\V&#259;n%209\C&#244;%20G&#225;i%20M&#7903;%20&#272;&#432;&#7901;ng%20%5bOfficial%20Video%5d%20(online-video-cutter.com).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bao thấy sao trên trời là điềm báo lành hay dữ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724"/>
            <a:ext cx="12192001" cy="68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6836" y="1005197"/>
            <a:ext cx="10032746" cy="1015663"/>
          </a:xfrm>
          <a:prstGeom prst="rect">
            <a:avLst/>
          </a:prstGeom>
          <a:noFill/>
        </p:spPr>
        <p:txBody>
          <a:bodyPr wrap="none" rtlCol="0">
            <a:spAutoFit/>
          </a:bodyPr>
          <a:lstStyle/>
          <a:p>
            <a:r>
              <a:rPr lang="en-US" sz="6000" b="1" dirty="0" smtClean="0">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NHỮNG NGÔI SAO XA XÔI</a:t>
            </a:r>
            <a:endParaRPr lang="en-US" sz="6000" b="1" dirty="0">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8293389" y="2339372"/>
            <a:ext cx="3214341" cy="584775"/>
          </a:xfrm>
          <a:prstGeom prst="rect">
            <a:avLst/>
          </a:prstGeom>
          <a:noFill/>
        </p:spPr>
        <p:txBody>
          <a:bodyPr wrap="none" rtlCol="0">
            <a:spAutoFit/>
          </a:bodyPr>
          <a:lstStyle/>
          <a:p>
            <a:r>
              <a:rPr lang="en-US" sz="3200"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3200"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 </a:t>
            </a:r>
            <a:r>
              <a:rPr lang="en-US" sz="3200" dirty="0" err="1"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Khuê</a:t>
            </a:r>
            <a:r>
              <a:rPr lang="en-US" sz="3200"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endParaRPr lang="en-US" sz="32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2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tích và cảm nghĩ về nhân vật Phương Định trong truyện ngắn Những ngôi  sao xa xôi của Lê Minh Khuê. | Văn mẫu lớp 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nu thanh nien xp mo duong. phabom.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3429"/>
            <a:ext cx="12192000" cy="686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0375" y="468568"/>
            <a:ext cx="7452809" cy="830997"/>
          </a:xfrm>
          <a:prstGeom prst="rect">
            <a:avLst/>
          </a:prstGeom>
          <a:noFill/>
        </p:spPr>
        <p:txBody>
          <a:bodyPr wrap="none" rtlCol="0">
            <a:spAutoFit/>
          </a:bodyPr>
          <a:lstStyle/>
          <a:p>
            <a:r>
              <a:rPr lang="en-US" sz="48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ĐỌC – HIỂU VĂN BẢN</a:t>
            </a:r>
            <a:endParaRPr lang="en-US" sz="4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924391" y="1376962"/>
            <a:ext cx="7790915" cy="769441"/>
          </a:xfrm>
          <a:prstGeom prst="rect">
            <a:avLst/>
          </a:prstGeom>
          <a:noFill/>
        </p:spPr>
        <p:txBody>
          <a:bodyPr wrap="none" rtlCol="0">
            <a:spAutoFit/>
          </a:bodyPr>
          <a:lstStyle/>
          <a:p>
            <a:r>
              <a:rPr lang="en-US" sz="4400" b="1" dirty="0" smtClean="0">
                <a:solidFill>
                  <a:schemeClr val="bg1"/>
                </a:solidFill>
                <a:latin typeface="Times New Roman" panose="02020603050405020304" pitchFamily="18" charset="0"/>
                <a:cs typeface="Times New Roman" panose="02020603050405020304" pitchFamily="18" charset="0"/>
              </a:rPr>
              <a:t>1. </a:t>
            </a:r>
            <a:r>
              <a:rPr lang="en-US" sz="4400" b="1" dirty="0" err="1" smtClean="0">
                <a:solidFill>
                  <a:schemeClr val="bg1"/>
                </a:solidFill>
                <a:latin typeface="Times New Roman" panose="02020603050405020304" pitchFamily="18" charset="0"/>
                <a:cs typeface="Times New Roman" panose="02020603050405020304" pitchFamily="18" charset="0"/>
              </a:rPr>
              <a:t>Hoàn</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cảnh</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sống</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và</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chiến</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đấu</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8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1845185" y="2549131"/>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cave isolated on white background Vector Image"/>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b="9623"/>
          <a:stretch/>
        </p:blipFill>
        <p:spPr bwMode="auto">
          <a:xfrm>
            <a:off x="6064634" y="1563972"/>
            <a:ext cx="6127365" cy="529402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028" name="Picture 4" descr="Hình ảnh Bờ đường Mặt đất Mô Hình, Bờ Biển, Đường, đất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2880" y="3896983"/>
            <a:ext cx="7970520" cy="34099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400372" y="886772"/>
            <a:ext cx="8610600" cy="954107"/>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algn="just">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i="1" dirty="0" err="1" smtClean="0">
                <a:solidFill>
                  <a:srgbClr val="002060"/>
                </a:solidFill>
                <a:latin typeface="Times New Roman" panose="02020603050405020304" pitchFamily="18" charset="0"/>
                <a:cs typeface="Times New Roman" panose="02020603050405020304" pitchFamily="18" charset="0"/>
              </a:rPr>
              <a:t>Sống</a:t>
            </a:r>
            <a:r>
              <a:rPr lang="en-US" altLang="en-US" sz="2800" i="1" dirty="0" smtClean="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trong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một</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cái</a:t>
            </a:r>
            <a:r>
              <a:rPr lang="en-US" altLang="en-US" sz="2800" i="1" dirty="0">
                <a:solidFill>
                  <a:srgbClr val="002060"/>
                </a:solidFill>
                <a:latin typeface="Times New Roman" panose="02020603050405020304" pitchFamily="18" charset="0"/>
                <a:cs typeface="Times New Roman" panose="02020603050405020304" pitchFamily="18" charset="0"/>
              </a:rPr>
              <a:t> hang, </a:t>
            </a:r>
            <a:r>
              <a:rPr lang="en-US" altLang="en-US" sz="2800" i="1" dirty="0" err="1">
                <a:solidFill>
                  <a:srgbClr val="002060"/>
                </a:solidFill>
                <a:latin typeface="Times New Roman" panose="02020603050405020304" pitchFamily="18" charset="0"/>
                <a:cs typeface="Times New Roman" panose="02020603050405020304" pitchFamily="18" charset="0"/>
              </a:rPr>
              <a:t>dưới</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chân</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cao</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điểm</a:t>
            </a:r>
            <a:r>
              <a:rPr lang="vi-VN" altLang="en-US" sz="2800" i="1" dirty="0">
                <a:solidFill>
                  <a:srgbClr val="002060"/>
                </a:solidFill>
                <a:latin typeface="Times New Roman" panose="02020603050405020304" pitchFamily="18" charset="0"/>
                <a:cs typeface="Times New Roman" panose="02020603050405020304" pitchFamily="18" charset="0"/>
              </a:rPr>
              <a:t>, giữa một vùng trọng điểm trên đường Trường Sơn.</a:t>
            </a:r>
          </a:p>
        </p:txBody>
      </p:sp>
      <p:sp>
        <p:nvSpPr>
          <p:cNvPr id="5" name="Rectangle 9"/>
          <p:cNvSpPr>
            <a:spLocks noChangeArrowheads="1"/>
          </p:cNvSpPr>
          <p:nvPr/>
        </p:nvSpPr>
        <p:spPr bwMode="auto">
          <a:xfrm>
            <a:off x="4354825" y="214969"/>
            <a:ext cx="2988319" cy="584775"/>
          </a:xfrm>
          <a:prstGeom prst="rect">
            <a:avLst/>
          </a:prstGeom>
          <a:solidFill>
            <a:srgbClr val="FFFF00"/>
          </a:solidFill>
          <a:ln>
            <a:noFill/>
          </a:ln>
          <a:effectLst>
            <a:outerShdw dist="35921" dir="2700000" sy="50000" kx="2115830" algn="bl" rotWithShape="0">
              <a:schemeClr val="bg2">
                <a:alpha val="80000"/>
              </a:schemeClr>
            </a:outerShdw>
          </a:effectLst>
        </p:spPr>
        <p:txBody>
          <a:bodyPr wrap="non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Hoàn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sống</a:t>
            </a:r>
            <a:endParaRPr lang="vi-VN" alt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 Box 11"/>
          <p:cNvSpPr txBox="1">
            <a:spLocks noChangeArrowheads="1"/>
          </p:cNvSpPr>
          <p:nvPr/>
        </p:nvSpPr>
        <p:spPr bwMode="auto">
          <a:xfrm>
            <a:off x="421481" y="1880370"/>
            <a:ext cx="7866688" cy="1384995"/>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algn="just">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i="1" dirty="0" smtClean="0">
                <a:solidFill>
                  <a:srgbClr val="002060"/>
                </a:solidFill>
                <a:latin typeface="Times New Roman" panose="02020603050405020304" pitchFamily="18" charset="0"/>
                <a:cs typeface="Times New Roman" panose="02020603050405020304" pitchFamily="18" charset="0"/>
              </a:rPr>
              <a:t>Con </a:t>
            </a:r>
            <a:r>
              <a:rPr lang="en-US" altLang="en-US" sz="2800" i="1" dirty="0" err="1">
                <a:solidFill>
                  <a:srgbClr val="002060"/>
                </a:solidFill>
                <a:latin typeface="Times New Roman" panose="02020603050405020304" pitchFamily="18" charset="0"/>
                <a:cs typeface="Times New Roman" panose="02020603050405020304" pitchFamily="18" charset="0"/>
              </a:rPr>
              <a:t>đường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bị</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đánh</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lở</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loét</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hai</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bên</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đường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không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có</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lá</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xanh</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thân</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cây</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bị</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smtClean="0">
                <a:solidFill>
                  <a:srgbClr val="002060"/>
                </a:solidFill>
                <a:latin typeface="Times New Roman" panose="02020603050405020304" pitchFamily="18" charset="0"/>
                <a:cs typeface="Times New Roman" panose="02020603050405020304" pitchFamily="18" charset="0"/>
              </a:rPr>
              <a:t>tước</a:t>
            </a:r>
            <a:r>
              <a:rPr lang="en-US" altLang="en-US" sz="2800" i="1" dirty="0" smtClean="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khô</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cháy</a:t>
            </a:r>
            <a:r>
              <a:rPr lang="en-US" altLang="en-US" sz="2800" i="1" dirty="0">
                <a:solidFill>
                  <a:srgbClr val="002060"/>
                </a:solidFill>
                <a:latin typeface="Times New Roman" panose="02020603050405020304" pitchFamily="18" charset="0"/>
                <a:cs typeface="Times New Roman" panose="02020603050405020304" pitchFamily="18" charset="0"/>
              </a:rPr>
              <a:t>; </a:t>
            </a:r>
            <a:r>
              <a:rPr lang="vi-VN" altLang="en-US" sz="2800" i="1" dirty="0">
                <a:solidFill>
                  <a:srgbClr val="002060"/>
                </a:solidFill>
                <a:latin typeface="Times New Roman" panose="02020603050405020304" pitchFamily="18" charset="0"/>
                <a:cs typeface="Times New Roman" panose="02020603050405020304" pitchFamily="18" charset="0"/>
              </a:rPr>
              <a:t>đất bốc khói, không khí bàng hoàng, máy bay ầm ì xa dần...</a:t>
            </a:r>
          </a:p>
        </p:txBody>
      </p:sp>
      <p:pic>
        <p:nvPicPr>
          <p:cNvPr id="7"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5014660" y="2980933"/>
            <a:ext cx="2099945" cy="20999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3"/>
          <p:cNvSpPr txBox="1">
            <a:spLocks noChangeArrowheads="1"/>
          </p:cNvSpPr>
          <p:nvPr/>
        </p:nvSpPr>
        <p:spPr bwMode="auto">
          <a:xfrm>
            <a:off x="9159240" y="1333047"/>
            <a:ext cx="2956559" cy="1077218"/>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algn="ctr">
              <a:spcBef>
                <a:spcPct val="50000"/>
              </a:spcBef>
            </a:pPr>
            <a:r>
              <a:rPr lang="vi-VN" altLang="en-US" sz="3200" b="1" dirty="0">
                <a:solidFill>
                  <a:srgbClr val="3333FF"/>
                </a:solidFill>
                <a:latin typeface="Times New Roman" panose="02020603050405020304" pitchFamily="18" charset="0"/>
                <a:cs typeface="Times New Roman" panose="02020603050405020304" pitchFamily="18" charset="0"/>
              </a:rPr>
              <a:t>=&gt; Nguy hiểm, ác liệt...</a:t>
            </a:r>
          </a:p>
        </p:txBody>
      </p:sp>
      <p:sp>
        <p:nvSpPr>
          <p:cNvPr id="3" name="Right Brace 2"/>
          <p:cNvSpPr/>
          <p:nvPr/>
        </p:nvSpPr>
        <p:spPr bwMode="auto">
          <a:xfrm>
            <a:off x="9010972" y="1097280"/>
            <a:ext cx="376868" cy="2168085"/>
          </a:xfrm>
          <a:prstGeom prst="rightBrace">
            <a:avLst/>
          </a:prstGeom>
          <a:no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895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ipe(down)">
                                      <p:cBhvr>
                                        <p:cTn id="29" dur="5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0"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ọc văn lớp 9 - TÂM LÝ PHƯƠNG ĐỊNH TRONG 1 LẦN PHÁ BOM NỔ...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6" y="2542371"/>
            <a:ext cx="3806825" cy="392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059637" y="5477770"/>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821753" y="5330471"/>
            <a:ext cx="1407845" cy="844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6468331" y="426720"/>
            <a:ext cx="2121094" cy="646331"/>
          </a:xfrm>
          <a:prstGeom prst="rect">
            <a:avLst/>
          </a:prstGeom>
          <a:solidFill>
            <a:srgbClr val="FFFF00"/>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rPr>
              <a:t>Công</a:t>
            </a:r>
            <a:r>
              <a:rPr kumimoji="0" lang="en-US" altLang="en-US" sz="3600" b="1"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rPr>
              <a:t>việc</a:t>
            </a:r>
            <a:endParaRPr kumimoji="0" lang="vi-VN" altLang="en-US" sz="3600" b="1" i="0" u="none" strike="noStrike" kern="0" cap="none" spc="0" normalizeH="0" baseline="0" noProof="0" dirty="0" smtClean="0">
              <a:ln>
                <a:noFill/>
              </a:ln>
              <a:solidFill>
                <a:srgbClr val="0000FF"/>
              </a:solidFill>
              <a:effectLst/>
              <a:uLnTx/>
              <a:uFillTx/>
              <a:latin typeface="Times New Roman" panose="02020603050405020304" pitchFamily="18" charset="0"/>
            </a:endParaRPr>
          </a:p>
        </p:txBody>
      </p:sp>
      <p:sp>
        <p:nvSpPr>
          <p:cNvPr id="8" name="Text Box 8"/>
          <p:cNvSpPr txBox="1">
            <a:spLocks noChangeArrowheads="1"/>
          </p:cNvSpPr>
          <p:nvPr/>
        </p:nvSpPr>
        <p:spPr bwMode="auto">
          <a:xfrm>
            <a:off x="2591118" y="1404313"/>
            <a:ext cx="8793162" cy="1077218"/>
          </a:xfrm>
          <a:prstGeom prst="rect">
            <a:avLst/>
          </a:prstGeom>
          <a:solidFill>
            <a:schemeClr val="accent4">
              <a:lumMod val="20000"/>
              <a:lumOff val="80000"/>
            </a:schemeClr>
          </a:solidFill>
          <a:ln>
            <a:noFill/>
          </a:ln>
          <a:effectLst>
            <a:outerShdw dist="35921" dir="2700000" sy="50000" kx="2115830" algn="bl" rotWithShape="0">
              <a:srgbClr val="808080">
                <a:alpha val="80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Char char="-"/>
              <a:tabLst/>
              <a:defRPr/>
            </a:pPr>
            <a:r>
              <a:rPr lang="en-US" altLang="en-US" sz="3200" b="1" i="1" kern="0" dirty="0">
                <a:solidFill>
                  <a:srgbClr val="000000"/>
                </a:solidFill>
                <a:latin typeface="Times New Roman" panose="02020603050405020304" pitchFamily="18" charset="0"/>
                <a:cs typeface="Times New Roman" panose="02020603050405020304" pitchFamily="18" charset="0"/>
              </a:rPr>
              <a:t>C</a:t>
            </a:r>
            <a:r>
              <a:rPr kumimoji="0" lang="vi-VN"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hạy lên cao điểm giữa</a:t>
            </a:r>
            <a:r>
              <a:rPr kumimoji="0" lang="en-US"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ban ngày, phơi mình giữa vùng trọng điểm</a:t>
            </a:r>
            <a:r>
              <a:rPr kumimoji="0" lang="vi-VN" altLang="en-US" sz="32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 Box 12"/>
          <p:cNvSpPr txBox="1">
            <a:spLocks noChangeArrowheads="1"/>
          </p:cNvSpPr>
          <p:nvPr/>
        </p:nvSpPr>
        <p:spPr bwMode="auto">
          <a:xfrm>
            <a:off x="3656011" y="2859174"/>
            <a:ext cx="7819709" cy="1077218"/>
          </a:xfrm>
          <a:prstGeom prst="rect">
            <a:avLst/>
          </a:prstGeom>
          <a:solidFill>
            <a:schemeClr val="accent4">
              <a:lumMod val="40000"/>
              <a:lumOff val="60000"/>
            </a:schemeClr>
          </a:solidFill>
          <a:ln>
            <a:noFill/>
          </a:ln>
          <a:effectLst>
            <a:outerShdw dist="35921" dir="2700000" sy="50000" kx="2115830" algn="bl" rotWithShape="0">
              <a:srgbClr val="808080">
                <a:alpha val="80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Char char="-"/>
              <a:tabLst/>
              <a:defRPr/>
            </a:pPr>
            <a:r>
              <a:rPr kumimoji="0" lang="vi-VN"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lang="en-US" altLang="en-US" sz="3200" b="1" i="1" kern="0" dirty="0">
                <a:solidFill>
                  <a:srgbClr val="000000"/>
                </a:solidFill>
                <a:latin typeface="Times New Roman" panose="02020603050405020304" pitchFamily="18" charset="0"/>
              </a:rPr>
              <a:t>Đ</a:t>
            </a:r>
            <a:r>
              <a:rPr kumimoji="0" lang="vi-VN"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rPr>
              <a:t>o khối lượng đất đá, đếm bom chưa nổ, khi cần thì phá bom...</a:t>
            </a:r>
          </a:p>
        </p:txBody>
      </p:sp>
      <p:sp>
        <p:nvSpPr>
          <p:cNvPr id="10" name="Rectangle 14"/>
          <p:cNvSpPr>
            <a:spLocks noChangeArrowheads="1"/>
          </p:cNvSpPr>
          <p:nvPr/>
        </p:nvSpPr>
        <p:spPr bwMode="auto">
          <a:xfrm>
            <a:off x="4151580" y="4401085"/>
            <a:ext cx="7712489" cy="1569660"/>
          </a:xfrm>
          <a:prstGeom prst="rect">
            <a:avLst/>
          </a:prstGeom>
          <a:noFill/>
          <a:ln>
            <a:noFill/>
          </a:ln>
          <a:effectLst>
            <a:outerShdw dist="35921" dir="2700000" sy="50000" kx="2115830" algn="bl" rotWithShape="0">
              <a:srgbClr val="808080">
                <a:alpha val="80000"/>
              </a:srgb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=&gt; Khó khăn, gian khổ, đối mặt với cái chết, đòi hỏi sự dũng cảm và tinh thần trách nhiệm cao...</a:t>
            </a:r>
          </a:p>
        </p:txBody>
      </p:sp>
      <p:cxnSp>
        <p:nvCxnSpPr>
          <p:cNvPr id="12" name="Straight Connector 11"/>
          <p:cNvCxnSpPr/>
          <p:nvPr/>
        </p:nvCxnSpPr>
        <p:spPr>
          <a:xfrm>
            <a:off x="409525" y="253215"/>
            <a:ext cx="13654" cy="191399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3212" y="283695"/>
            <a:ext cx="0" cy="14325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960" y="640080"/>
            <a:ext cx="1554480" cy="152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515302"/>
            <a:ext cx="2194558" cy="3920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4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12192000" cy="6096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400" b="1">
                <a:solidFill>
                  <a:srgbClr val="009999"/>
                </a:solidFill>
              </a:rPr>
              <a:t>Không gian hang đá:</a:t>
            </a:r>
          </a:p>
        </p:txBody>
      </p:sp>
      <p:pic>
        <p:nvPicPr>
          <p:cNvPr id="15363" name="Picture 7" descr="XA XO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24600" cy="2932113"/>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8" descr="XA XOI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 y="3657600"/>
            <a:ext cx="6281057" cy="3124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10" descr="DCU TNX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733800"/>
            <a:ext cx="5791200" cy="3124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12" descr="TNXP HA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85800"/>
            <a:ext cx="5791200" cy="29718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43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590040" y="2095818"/>
            <a:ext cx="4572000" cy="593725"/>
          </a:xfrm>
          <a:prstGeom prst="rect">
            <a:avLst/>
          </a:prstGeom>
          <a:solidFill>
            <a:schemeClr val="accent1">
              <a:lumMod val="40000"/>
              <a:lumOff val="60000"/>
            </a:schemeClr>
          </a:solidFill>
          <a:ln w="12700" algn="ctr">
            <a:solidFill>
              <a:srgbClr val="BBE0E3"/>
            </a:solidFill>
            <a:miter lim="800000"/>
            <a:headEnd/>
            <a:tailEnd/>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rPr>
              <a:t>Không gian mặt đường</a:t>
            </a:r>
          </a:p>
        </p:txBody>
      </p:sp>
      <p:sp>
        <p:nvSpPr>
          <p:cNvPr id="4" name="Text Box 20"/>
          <p:cNvSpPr txBox="1">
            <a:spLocks noChangeArrowheads="1"/>
          </p:cNvSpPr>
          <p:nvPr/>
        </p:nvSpPr>
        <p:spPr bwMode="auto">
          <a:xfrm>
            <a:off x="6842760" y="2042716"/>
            <a:ext cx="4191000" cy="592138"/>
          </a:xfrm>
          <a:prstGeom prst="rect">
            <a:avLst/>
          </a:prstGeom>
          <a:solidFill>
            <a:schemeClr val="accent4">
              <a:lumMod val="60000"/>
              <a:lumOff val="40000"/>
            </a:schemeClr>
          </a:solidFill>
          <a:ln w="12700" algn="ctr">
            <a:solidFill>
              <a:srgbClr val="BBE0E3"/>
            </a:solidFill>
            <a:miter lim="800000"/>
            <a:headEnd/>
            <a:tailEnd/>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rPr>
              <a:t>Không gian hang đá</a:t>
            </a:r>
          </a:p>
        </p:txBody>
      </p:sp>
      <p:sp>
        <p:nvSpPr>
          <p:cNvPr id="5" name="Text Box 21"/>
          <p:cNvSpPr txBox="1">
            <a:spLocks noChangeArrowheads="1"/>
          </p:cNvSpPr>
          <p:nvPr/>
        </p:nvSpPr>
        <p:spPr bwMode="auto">
          <a:xfrm>
            <a:off x="2834640" y="2807176"/>
            <a:ext cx="2209800" cy="579437"/>
          </a:xfrm>
          <a:prstGeom prst="rect">
            <a:avLst/>
          </a:prstGeom>
          <a:solidFill>
            <a:schemeClr val="accent1">
              <a:lumMod val="40000"/>
              <a:lumOff val="6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Khốc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liệt</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6" name="Text Box 22"/>
          <p:cNvSpPr txBox="1">
            <a:spLocks noChangeArrowheads="1"/>
          </p:cNvSpPr>
          <p:nvPr/>
        </p:nvSpPr>
        <p:spPr bwMode="auto">
          <a:xfrm>
            <a:off x="7978140" y="2773204"/>
            <a:ext cx="2209800" cy="579438"/>
          </a:xfrm>
          <a:prstGeom prst="rect">
            <a:avLst/>
          </a:prstGeom>
          <a:solidFill>
            <a:schemeClr val="accent4">
              <a:lumMod val="60000"/>
              <a:lumOff val="4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Bình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yên</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7" name="Text Box 23"/>
          <p:cNvSpPr txBox="1">
            <a:spLocks noChangeArrowheads="1"/>
          </p:cNvSpPr>
          <p:nvPr/>
        </p:nvSpPr>
        <p:spPr bwMode="auto">
          <a:xfrm>
            <a:off x="2834640" y="3523773"/>
            <a:ext cx="2209800" cy="579438"/>
          </a:xfrm>
          <a:prstGeom prst="rect">
            <a:avLst/>
          </a:prstGeom>
          <a:solidFill>
            <a:schemeClr val="accent1">
              <a:lumMod val="40000"/>
              <a:lumOff val="6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Căng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thẳng</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8" name="Text Box 24"/>
          <p:cNvSpPr txBox="1">
            <a:spLocks noChangeArrowheads="1"/>
          </p:cNvSpPr>
          <p:nvPr/>
        </p:nvSpPr>
        <p:spPr bwMode="auto">
          <a:xfrm>
            <a:off x="2529840" y="4221480"/>
            <a:ext cx="2819400" cy="579438"/>
          </a:xfrm>
          <a:prstGeom prst="rect">
            <a:avLst/>
          </a:prstGeom>
          <a:solidFill>
            <a:schemeClr val="accent1">
              <a:lumMod val="40000"/>
              <a:lumOff val="6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Đe</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dọa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sự</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sống</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9" name="Text Box 25"/>
          <p:cNvSpPr txBox="1">
            <a:spLocks noChangeArrowheads="1"/>
          </p:cNvSpPr>
          <p:nvPr/>
        </p:nvSpPr>
        <p:spPr bwMode="auto">
          <a:xfrm>
            <a:off x="7978140" y="3505518"/>
            <a:ext cx="2209800" cy="579438"/>
          </a:xfrm>
          <a:prstGeom prst="rect">
            <a:avLst/>
          </a:prstGeom>
          <a:solidFill>
            <a:schemeClr val="accent4">
              <a:lumMod val="60000"/>
              <a:lumOff val="4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Êm</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dịu</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10" name="Text Box 26"/>
          <p:cNvSpPr txBox="1">
            <a:spLocks noChangeArrowheads="1"/>
          </p:cNvSpPr>
          <p:nvPr/>
        </p:nvSpPr>
        <p:spPr bwMode="auto">
          <a:xfrm>
            <a:off x="7330440" y="4221480"/>
            <a:ext cx="3505200" cy="579438"/>
          </a:xfrm>
          <a:prstGeom prst="rect">
            <a:avLst/>
          </a:prstGeom>
          <a:solidFill>
            <a:schemeClr val="accent4">
              <a:lumMod val="60000"/>
              <a:lumOff val="4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rPr>
              <a:t>Bảo toàn sự sống</a:t>
            </a:r>
          </a:p>
        </p:txBody>
      </p:sp>
      <p:sp>
        <p:nvSpPr>
          <p:cNvPr id="11" name="Text Box 27"/>
          <p:cNvSpPr txBox="1">
            <a:spLocks noChangeArrowheads="1"/>
          </p:cNvSpPr>
          <p:nvPr/>
        </p:nvSpPr>
        <p:spPr bwMode="auto">
          <a:xfrm>
            <a:off x="1691640" y="4972049"/>
            <a:ext cx="8915400" cy="579438"/>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Nơi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diễn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ra</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cuộc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chiến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tranh</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tàn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phá</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của</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giặc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Mĩ</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12" name="Text Box 28"/>
          <p:cNvSpPr txBox="1">
            <a:spLocks noChangeArrowheads="1"/>
          </p:cNvSpPr>
          <p:nvPr/>
        </p:nvSpPr>
        <p:spPr bwMode="auto">
          <a:xfrm>
            <a:off x="1691640" y="5642608"/>
            <a:ext cx="10393680" cy="1066800"/>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Nơi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quân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và</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dân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ta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dũng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cảm</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đương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đầu</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với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giặc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Mĩ</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để</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giải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phóng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miền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Nam,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thống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nhất</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đất</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nước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2" name="Left-Right Arrow 1"/>
          <p:cNvSpPr/>
          <p:nvPr/>
        </p:nvSpPr>
        <p:spPr>
          <a:xfrm>
            <a:off x="5600700" y="2836386"/>
            <a:ext cx="140208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a:off x="5632450" y="3606324"/>
            <a:ext cx="140208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a:off x="5699760" y="4347528"/>
            <a:ext cx="140208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1479867" y="-362525"/>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Bờ đường Mặt đất Mô Hình, Bờ Biển, Đường, đất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80159" y="427903"/>
            <a:ext cx="4912360" cy="210160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8"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4689474" y="-701082"/>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cave isolated on white background Vector Imag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b="9623"/>
          <a:stretch/>
        </p:blipFill>
        <p:spPr bwMode="auto">
          <a:xfrm>
            <a:off x="6685282" y="162987"/>
            <a:ext cx="4150358" cy="2302084"/>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heckerboard(across)">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heckerboard(across)">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ox(in)">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p:bldP spid="12" grpId="0"/>
      <p:bldP spid="2"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tích và cảm nghĩ về nhân vật Phương Định trong truyện ngắn Những ngôi  sao xa xôi của Lê Minh Khuê. | Văn mẫu lớp 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nu thanh nien xp mo duong. phabom.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3429"/>
            <a:ext cx="12192000" cy="686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0375" y="668865"/>
            <a:ext cx="98972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Ciel Bambola" panose="02000000000000000000" pitchFamily="2" charset="0"/>
              </a:rPr>
              <a:t>II. ĐỌC – HIỂU VĂN BẢN</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Ciel Bambola" panose="02000000000000000000" pitchFamily="2" charset="0"/>
            </a:endParaRPr>
          </a:p>
        </p:txBody>
      </p:sp>
      <p:sp>
        <p:nvSpPr>
          <p:cNvPr id="2" name="TextBox 1"/>
          <p:cNvSpPr txBox="1"/>
          <p:nvPr/>
        </p:nvSpPr>
        <p:spPr>
          <a:xfrm>
            <a:off x="777240" y="1536451"/>
            <a:ext cx="6464142" cy="156966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1.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Hoàn</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cảnh</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sống</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và</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chiến</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đấu</a:t>
            </a:r>
            <a:endPar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4800" dirty="0" smtClean="0">
                <a:solidFill>
                  <a:prstClr val="white"/>
                </a:solidFill>
                <a:latin typeface="iCiel Bambola" panose="02000000000000000000" pitchFamily="2" charset="0"/>
                <a:cs typeface="Times New Roman" panose="02020603050405020304" pitchFamily="18" charset="0"/>
              </a:rPr>
              <a:t>2. </a:t>
            </a:r>
            <a:r>
              <a:rPr lang="en-US" sz="4800" dirty="0" err="1" smtClean="0">
                <a:solidFill>
                  <a:prstClr val="white"/>
                </a:solidFill>
                <a:latin typeface="iCiel Bambola" panose="02000000000000000000" pitchFamily="2" charset="0"/>
                <a:cs typeface="Times New Roman" panose="02020603050405020304" pitchFamily="18" charset="0"/>
              </a:rPr>
              <a:t>Nét</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đẹp</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của</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ba</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cô</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gái</a:t>
            </a:r>
            <a:endParaRPr kumimoji="0" lang="en-US" sz="4800" b="0" i="0" u="none" strike="noStrike" kern="1200" cap="none" spc="0" normalizeH="0" baseline="0" noProof="0" dirty="0">
              <a:ln>
                <a:noFill/>
              </a:ln>
              <a:solidFill>
                <a:prstClr val="white"/>
              </a:solidFill>
              <a:effectLst/>
              <a:uLnTx/>
              <a:uFillTx/>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2404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HỮNG NGÔI SAO XA XÔI - LÊ MINH KHUÊ . - Website của Võ Văn Chọ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29" y="3718561"/>
            <a:ext cx="2352692" cy="20726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414" name="Picture 6" descr="Cảm nhận về ba nữ thanh niên xung phong trong truyện ngắn Những ngôi sao xa  xôi của Lê Minh Khuê - https://thuvienkhuyenhoc.com/cam-nhan-ve-ba-… | Ngôi  sao, Lê, C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106" y="3378677"/>
            <a:ext cx="1634382" cy="15855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AutoShape 7"/>
          <p:cNvSpPr>
            <a:spLocks noChangeArrowheads="1"/>
          </p:cNvSpPr>
          <p:nvPr/>
        </p:nvSpPr>
        <p:spPr bwMode="auto">
          <a:xfrm rot="5400000">
            <a:off x="7523723" y="3100706"/>
            <a:ext cx="609600" cy="1066800"/>
          </a:xfrm>
          <a:prstGeom prst="rightArrow">
            <a:avLst>
              <a:gd name="adj1" fmla="val 50000"/>
              <a:gd name="adj2" fmla="val 25000"/>
            </a:avLst>
          </a:prstGeom>
          <a:solidFill>
            <a:schemeClr val="accent2">
              <a:lumMod val="60000"/>
              <a:lumOff val="40000"/>
            </a:schemeClr>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8" name="AutoShape 9"/>
          <p:cNvSpPr>
            <a:spLocks noChangeArrowheads="1"/>
          </p:cNvSpPr>
          <p:nvPr/>
        </p:nvSpPr>
        <p:spPr bwMode="auto">
          <a:xfrm rot="5400000">
            <a:off x="7561823" y="4373722"/>
            <a:ext cx="609600" cy="1143000"/>
          </a:xfrm>
          <a:prstGeom prst="rightArrow">
            <a:avLst>
              <a:gd name="adj1" fmla="val 50000"/>
              <a:gd name="adj2" fmla="val 25000"/>
            </a:avLst>
          </a:prstGeom>
          <a:solidFill>
            <a:schemeClr val="accent2">
              <a:lumMod val="60000"/>
              <a:lumOff val="40000"/>
            </a:schemeClr>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 name="Rectangle 13"/>
          <p:cNvSpPr>
            <a:spLocks noChangeArrowheads="1"/>
          </p:cNvSpPr>
          <p:nvPr/>
        </p:nvSpPr>
        <p:spPr bwMode="auto">
          <a:xfrm>
            <a:off x="3828023" y="1321277"/>
            <a:ext cx="8001000" cy="2057400"/>
          </a:xfrm>
          <a:prstGeom prst="rect">
            <a:avLst/>
          </a:prstGeom>
          <a:solidFill>
            <a:schemeClr val="accent4">
              <a:lumMod val="60000"/>
              <a:lumOff val="40000"/>
            </a:schemeClr>
          </a:solidFill>
          <a:ln w="12700" algn="ctr">
            <a:solidFill>
              <a:schemeClr val="bg1"/>
            </a:solidFill>
            <a:miter lim="800000"/>
            <a:headEnd/>
            <a:tailEnd/>
          </a:ln>
          <a:effectLst>
            <a:outerShdw dist="35921" dir="2700000" sy="50000" kx="2115830" algn="bl" rotWithShape="0">
              <a:srgbClr val="80808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Tinh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thần</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trách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nhiệm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cao</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trong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công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việc</a:t>
            </a:r>
            <a:endParaRPr kumimoji="0" lang="en-US" altLang="en-US" sz="3200" b="1" i="0" u="none" strike="noStrike" kern="0" cap="none" spc="0" normalizeH="0" baseline="0" noProof="0" dirty="0" smtClean="0">
              <a:ln>
                <a:noFill/>
              </a:ln>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Dũng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cảm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không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sợ</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hy</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sinh</a:t>
            </a:r>
            <a:endParaRPr kumimoji="0" lang="en-US" altLang="en-US" sz="3200" b="1" i="0" u="none" strike="noStrike" kern="0" cap="none" spc="0" normalizeH="0" baseline="0" noProof="0" dirty="0" smtClean="0">
              <a:ln>
                <a:noFill/>
              </a:ln>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Tình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đồng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đội</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gắn</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bó</a:t>
            </a:r>
            <a:endParaRPr kumimoji="0" lang="en-US" altLang="en-US" sz="3200" b="1" i="0" u="none" strike="noStrike" kern="0" cap="none" spc="0" normalizeH="0" baseline="0" noProof="0" dirty="0" smtClean="0">
              <a:ln>
                <a:noFill/>
              </a:ln>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Nhạy</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cảm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nhiều</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mơ</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ước</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thích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làm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đẹp</a:t>
            </a:r>
            <a:r>
              <a:rPr kumimoji="0" lang="en-US" altLang="en-US" sz="3200" b="1" i="0" u="none" strike="noStrike" kern="0" cap="none" spc="0" normalizeH="0" baseline="0" noProof="0" dirty="0" smtClean="0">
                <a:ln>
                  <a:noFill/>
                </a:ln>
                <a:effectLst/>
                <a:uLnTx/>
                <a:uFillTx/>
                <a:latin typeface="Times New Roman" panose="02020603050405020304" pitchFamily="18" charset="0"/>
              </a:rPr>
              <a:t>…</a:t>
            </a:r>
          </a:p>
        </p:txBody>
      </p:sp>
      <p:sp>
        <p:nvSpPr>
          <p:cNvPr id="10" name="Rectangle 14"/>
          <p:cNvSpPr>
            <a:spLocks noChangeArrowheads="1"/>
          </p:cNvSpPr>
          <p:nvPr/>
        </p:nvSpPr>
        <p:spPr bwMode="auto">
          <a:xfrm>
            <a:off x="5178192" y="3958750"/>
            <a:ext cx="5300662" cy="609600"/>
          </a:xfrm>
          <a:prstGeom prst="rect">
            <a:avLst/>
          </a:prstGeom>
          <a:solidFill>
            <a:schemeClr val="accent5">
              <a:lumMod val="75000"/>
            </a:schemeClr>
          </a:solidFill>
          <a:ln w="12700" algn="ctr">
            <a:solidFill>
              <a:schemeClr val="bg1"/>
            </a:solidFill>
            <a:miter lim="800000"/>
            <a:headEnd/>
            <a:tailEnd/>
          </a:ln>
          <a:effectLst>
            <a:outerShdw dist="35921" dir="2700000" sy="50000" kx="2115830" algn="bl" rotWithShape="0">
              <a:srgbClr val="80808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rPr>
              <a:t>Lòng</a:t>
            </a:r>
            <a:r>
              <a:rPr kumimoji="0" lang="en-US" altLang="en-US" sz="3200" b="1" i="0" u="none" strike="noStrike" kern="0" cap="none" spc="0" normalizeH="0" baseline="0" noProof="0" dirty="0" smtClean="0">
                <a:ln>
                  <a:noFill/>
                </a:ln>
                <a:solidFill>
                  <a:schemeClr val="bg1"/>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rPr>
              <a:t>yêu</a:t>
            </a:r>
            <a:r>
              <a:rPr kumimoji="0" lang="en-US" altLang="en-US" sz="3200" b="1" i="0" u="none" strike="noStrike" kern="0" cap="none" spc="0" normalizeH="0" baseline="0" noProof="0" dirty="0" smtClean="0">
                <a:ln>
                  <a:noFill/>
                </a:ln>
                <a:solidFill>
                  <a:schemeClr val="bg1"/>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rPr>
              <a:t>nước</a:t>
            </a:r>
            <a:endParaRPr kumimoji="0" lang="en-US" altLang="en-US" sz="3200" b="1" i="0" u="none" strike="noStrike" kern="0" cap="none" spc="0" normalizeH="0" baseline="0" noProof="0" dirty="0" smtClean="0">
              <a:ln>
                <a:noFill/>
              </a:ln>
              <a:solidFill>
                <a:schemeClr val="bg1"/>
              </a:solidFill>
              <a:effectLst/>
              <a:uLnTx/>
              <a:uFillTx/>
              <a:latin typeface="Times New Roman" panose="02020603050405020304" pitchFamily="18" charset="0"/>
            </a:endParaRPr>
          </a:p>
        </p:txBody>
      </p:sp>
      <p:sp>
        <p:nvSpPr>
          <p:cNvPr id="11" name="Rectangle 15"/>
          <p:cNvSpPr>
            <a:spLocks noChangeArrowheads="1"/>
          </p:cNvSpPr>
          <p:nvPr/>
        </p:nvSpPr>
        <p:spPr bwMode="auto">
          <a:xfrm>
            <a:off x="3048000" y="5250022"/>
            <a:ext cx="9144000" cy="1452562"/>
          </a:xfrm>
          <a:prstGeom prst="rect">
            <a:avLst/>
          </a:prstGeom>
          <a:solidFill>
            <a:srgbClr val="FFFFFF"/>
          </a:solidFill>
          <a:ln w="12700" algn="ctr">
            <a:solidFill>
              <a:schemeClr val="tx1"/>
            </a:solidFill>
            <a:miter lim="800000"/>
            <a:headEnd/>
            <a:tailEnd/>
          </a:ln>
          <a:effectLst>
            <a:outerShdw dist="35921" dir="2700000" sy="50000" kx="2115830" algn="bl" rotWithShape="0">
              <a:srgbClr val="80808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=&gt;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Vẻ</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đẹp</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tiêu</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biểu</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cho</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chủ</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nghĩa</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anh</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hùng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cách</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mạng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Việt</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Nam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trong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thời</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kì</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chống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Mĩ</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cứu</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nước</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pic>
        <p:nvPicPr>
          <p:cNvPr id="17412" name="Picture 4" descr="Top 10 Bài văn phân tích tác phẩm &quot;Những ngôi sao xa xôi&quot; của Lê Minh Khuê  hay nhất - Topli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41" y="489664"/>
            <a:ext cx="3151217" cy="2970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4371488" y="131773"/>
            <a:ext cx="6324168" cy="1015663"/>
          </a:xfrm>
          <a:prstGeom prst="rect">
            <a:avLst/>
          </a:prstGeom>
          <a:no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6000" b="1" kern="0" noProof="0" dirty="0" err="1" smtClean="0">
                <a:solidFill>
                  <a:srgbClr val="0000FF"/>
                </a:solidFill>
                <a:latin typeface="iCiel Bambola" panose="02000000000000000000" pitchFamily="2" charset="0"/>
              </a:rPr>
              <a:t>Điểm</a:t>
            </a:r>
            <a:r>
              <a:rPr lang="en-US" altLang="en-US" sz="6000" b="1" kern="0" noProof="0" dirty="0" smtClean="0">
                <a:solidFill>
                  <a:srgbClr val="0000FF"/>
                </a:solidFill>
                <a:latin typeface="iCiel Bambola" panose="02000000000000000000" pitchFamily="2" charset="0"/>
              </a:rPr>
              <a:t> </a:t>
            </a:r>
            <a:r>
              <a:rPr lang="en-US" altLang="en-US" sz="6000" b="1" kern="0" noProof="0" dirty="0" err="1" smtClean="0">
                <a:solidFill>
                  <a:srgbClr val="0000FF"/>
                </a:solidFill>
                <a:latin typeface="iCiel Bambola" panose="02000000000000000000" pitchFamily="2" charset="0"/>
              </a:rPr>
              <a:t>chung</a:t>
            </a:r>
            <a:r>
              <a:rPr lang="en-US" altLang="en-US" sz="6000" b="1" kern="0" noProof="0" dirty="0" smtClean="0">
                <a:solidFill>
                  <a:srgbClr val="0000FF"/>
                </a:solidFill>
                <a:latin typeface="iCiel Bambola" panose="02000000000000000000" pitchFamily="2" charset="0"/>
              </a:rPr>
              <a:t> </a:t>
            </a:r>
            <a:r>
              <a:rPr lang="en-US" altLang="en-US" sz="6000" b="1" kern="0" noProof="0" dirty="0" err="1" smtClean="0">
                <a:solidFill>
                  <a:srgbClr val="0000FF"/>
                </a:solidFill>
                <a:latin typeface="iCiel Bambola" panose="02000000000000000000" pitchFamily="2" charset="0"/>
              </a:rPr>
              <a:t>của</a:t>
            </a:r>
            <a:r>
              <a:rPr lang="en-US" altLang="en-US" sz="6000" b="1" kern="0" noProof="0" dirty="0" smtClean="0">
                <a:solidFill>
                  <a:srgbClr val="0000FF"/>
                </a:solidFill>
                <a:latin typeface="iCiel Bambola" panose="02000000000000000000" pitchFamily="2" charset="0"/>
              </a:rPr>
              <a:t> 3 </a:t>
            </a:r>
            <a:r>
              <a:rPr lang="en-US" altLang="en-US" sz="6000" b="1" kern="0" noProof="0" dirty="0" err="1" smtClean="0">
                <a:solidFill>
                  <a:srgbClr val="0000FF"/>
                </a:solidFill>
                <a:latin typeface="iCiel Bambola" panose="02000000000000000000" pitchFamily="2" charset="0"/>
              </a:rPr>
              <a:t>cô</a:t>
            </a:r>
            <a:r>
              <a:rPr lang="en-US" altLang="en-US" sz="6000" b="1" kern="0" noProof="0" dirty="0" smtClean="0">
                <a:solidFill>
                  <a:srgbClr val="0000FF"/>
                </a:solidFill>
                <a:latin typeface="iCiel Bambola" panose="02000000000000000000" pitchFamily="2" charset="0"/>
              </a:rPr>
              <a:t> </a:t>
            </a:r>
            <a:r>
              <a:rPr lang="en-US" altLang="en-US" sz="6000" b="1" kern="0" noProof="0" dirty="0" err="1" smtClean="0">
                <a:solidFill>
                  <a:srgbClr val="0000FF"/>
                </a:solidFill>
                <a:latin typeface="iCiel Bambola" panose="02000000000000000000" pitchFamily="2" charset="0"/>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ndParaRPr>
          </a:p>
        </p:txBody>
      </p:sp>
    </p:spTree>
    <p:extLst>
      <p:ext uri="{BB962C8B-B14F-4D97-AF65-F5344CB8AC3E}">
        <p14:creationId xmlns:p14="http://schemas.microsoft.com/office/powerpoint/2010/main" val="17706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S284 - Phân tích nhân vật Phương Định trong truyện ngắn Những ngôi sao xa  xôi của Lê Minh Khuê - Viết văn học tr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6" y="1543676"/>
            <a:ext cx="6191250" cy="412432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5638089" y="3869253"/>
            <a:ext cx="6835142" cy="253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 </a:t>
            </a: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ea typeface="+mn-ea"/>
                <a:cs typeface="+mn-cs"/>
              </a:rPr>
              <a:t>Tính</a:t>
            </a:r>
            <a:r>
              <a:rPr kumimoji="0" lang="en-US" altLang="en-US" i="0" u="none" strike="noStrike" kern="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ea typeface="+mn-ea"/>
                <a:cs typeface="+mn-cs"/>
              </a:rPr>
              <a:t>tình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can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đảm</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thích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hát</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thích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làm</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duyên</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sợ</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máu</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p>
        </p:txBody>
      </p:sp>
      <p:sp>
        <p:nvSpPr>
          <p:cNvPr id="10" name="Rectangle 4"/>
          <p:cNvSpPr>
            <a:spLocks noChangeArrowheads="1"/>
          </p:cNvSpPr>
          <p:nvPr/>
        </p:nvSpPr>
        <p:spPr bwMode="auto">
          <a:xfrm>
            <a:off x="5943599" y="2566337"/>
            <a:ext cx="5775961"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marR="0" lvl="0" indent="-457200" defTabSz="914400" eaLnBrk="1" fontAlgn="base" latinLnBrk="0" hangingPunct="1">
              <a:lnSpc>
                <a:spcPct val="100000"/>
              </a:lnSpc>
              <a:spcBef>
                <a:spcPct val="0"/>
              </a:spcBef>
              <a:spcAft>
                <a:spcPct val="0"/>
              </a:spcAft>
              <a:buClrTx/>
              <a:buSzTx/>
              <a:buFontTx/>
              <a:buChar char="-"/>
              <a:tabLst/>
              <a:defRPr/>
            </a:pP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rPr>
              <a:t>Hành</a:t>
            </a:r>
            <a:r>
              <a:rPr kumimoji="0" lang="en-US" altLang="en-US" i="0" u="none" strike="noStrike" kern="0" cap="none" spc="0" normalizeH="0" baseline="0" noProof="0" dirty="0" smtClean="0">
                <a:ln>
                  <a:noFill/>
                </a:ln>
                <a:solidFill>
                  <a:srgbClr val="FF3399"/>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rPr>
              <a:t>động</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bình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tĩnh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trước</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thử</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p>
          <a:p>
            <a:pPr marR="0" lvl="0" defTabSz="914400" eaLnBrk="1" fontAlgn="base" latinLnBrk="0" hangingPunct="1">
              <a:lnSpc>
                <a:spcPct val="100000"/>
              </a:lnSpc>
              <a:spcBef>
                <a:spcPct val="0"/>
              </a:spcBef>
              <a:spcAft>
                <a:spcPct val="0"/>
              </a:spcAft>
              <a:buClrTx/>
              <a:buSzTx/>
              <a:buNone/>
              <a:tabLst/>
              <a:defRPr/>
            </a:pP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thách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dứt</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khoát</a:t>
            </a:r>
            <a:r>
              <a:rPr lang="en-US" altLang="en-US" kern="0" dirty="0">
                <a:solidFill>
                  <a:srgbClr val="000000"/>
                </a:solidFill>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trong</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công</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việc</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a:t>
            </a:r>
          </a:p>
        </p:txBody>
      </p:sp>
      <p:sp>
        <p:nvSpPr>
          <p:cNvPr id="11" name="Rectangle 8"/>
          <p:cNvSpPr>
            <a:spLocks noChangeArrowheads="1"/>
          </p:cNvSpPr>
          <p:nvPr/>
        </p:nvSpPr>
        <p:spPr bwMode="auto">
          <a:xfrm>
            <a:off x="1203960" y="5078759"/>
            <a:ext cx="9723120" cy="1779241"/>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Can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đảm</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trong</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công</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việc</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mềm</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yếu</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trong</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tình</a:t>
            </a:r>
            <a:r>
              <a:rPr lang="en-US" altLang="en-US" sz="3600" b="1" kern="0" dirty="0">
                <a:solidFill>
                  <a:srgbClr val="FF0000"/>
                </a:solidFill>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cảm</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12" name="Rectangle 10"/>
          <p:cNvSpPr>
            <a:spLocks noChangeArrowheads="1"/>
          </p:cNvSpPr>
          <p:nvPr/>
        </p:nvSpPr>
        <p:spPr bwMode="auto">
          <a:xfrm>
            <a:off x="7987273" y="1571587"/>
            <a:ext cx="2044149" cy="646331"/>
          </a:xfrm>
          <a:prstGeom prst="rect">
            <a:avLst/>
          </a:prstGeom>
          <a:solidFill>
            <a:srgbClr val="FFFF00"/>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rPr>
              <a:t>Chị</a:t>
            </a:r>
            <a:r>
              <a:rPr kumimoji="0" lang="en-US" altLang="en-US" sz="3600" b="1" i="0" u="none" strike="noStrike" kern="0" cap="none" spc="0" normalizeH="0" noProof="0" dirty="0" smtClean="0">
                <a:ln>
                  <a:noFill/>
                </a:ln>
                <a:solidFill>
                  <a:srgbClr val="0000FF"/>
                </a:solidFill>
                <a:effectLst/>
                <a:uLnTx/>
                <a:uFillTx/>
                <a:latin typeface="Times New Roman" panose="02020603050405020304" pitchFamily="18" charset="0"/>
              </a:rPr>
              <a:t> Thao</a:t>
            </a:r>
            <a:endParaRPr kumimoji="0" lang="vi-VN" altLang="en-US" sz="3600" b="1" i="0" u="none" strike="noStrike" kern="0" cap="none" spc="0" normalizeH="0" baseline="0" noProof="0" dirty="0" smtClean="0">
              <a:ln>
                <a:noFill/>
              </a:ln>
              <a:solidFill>
                <a:srgbClr val="0000FF"/>
              </a:solidFill>
              <a:effectLst/>
              <a:uLnTx/>
              <a:uFillTx/>
              <a:latin typeface="Times New Roman" panose="02020603050405020304" pitchFamily="18" charset="0"/>
            </a:endParaRPr>
          </a:p>
        </p:txBody>
      </p:sp>
      <p:sp>
        <p:nvSpPr>
          <p:cNvPr id="5" name="Rectangle 4"/>
          <p:cNvSpPr/>
          <p:nvPr/>
        </p:nvSpPr>
        <p:spPr>
          <a:xfrm>
            <a:off x="107886" y="889546"/>
            <a:ext cx="11962194" cy="5801117"/>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p:nvSpPr>
        <p:spPr bwMode="auto">
          <a:xfrm>
            <a:off x="3816932" y="238812"/>
            <a:ext cx="5513048" cy="1015663"/>
          </a:xfrm>
          <a:prstGeom prst="rect">
            <a:avLst/>
          </a:prstGeom>
          <a:solidFill>
            <a:schemeClr val="bg1"/>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6000" b="1" kern="0" dirty="0" err="1" smtClean="0">
                <a:solidFill>
                  <a:srgbClr val="0000FF"/>
                </a:solidFill>
                <a:latin typeface="iCiel Bambola" panose="02000000000000000000" pitchFamily="2" charset="0"/>
              </a:rPr>
              <a:t>Nét</a:t>
            </a:r>
            <a:r>
              <a:rPr lang="en-US" altLang="en-US" sz="6000" b="1" kern="0" dirty="0" smtClean="0">
                <a:solidFill>
                  <a:srgbClr val="0000FF"/>
                </a:solidFill>
                <a:latin typeface="iCiel Bambola" panose="02000000000000000000" pitchFamily="2" charset="0"/>
              </a:rPr>
              <a:t> </a:t>
            </a:r>
            <a:r>
              <a:rPr lang="en-US" altLang="en-US" sz="6000" b="1" kern="0" dirty="0" err="1" smtClean="0">
                <a:solidFill>
                  <a:srgbClr val="0000FF"/>
                </a:solidFill>
                <a:latin typeface="iCiel Bambola" panose="02000000000000000000" pitchFamily="2" charset="0"/>
              </a:rPr>
              <a:t>riêng</a:t>
            </a:r>
            <a:r>
              <a:rPr lang="en-US" altLang="en-US" sz="6000" b="1" kern="0" dirty="0" smtClean="0">
                <a:solidFill>
                  <a:srgbClr val="0000FF"/>
                </a:solidFill>
                <a:latin typeface="iCiel Bambola" panose="02000000000000000000" pitchFamily="2" charset="0"/>
              </a:rPr>
              <a:t> </a:t>
            </a:r>
            <a:r>
              <a:rPr lang="en-US" altLang="en-US" sz="6000" b="1" kern="0" dirty="0" err="1" smtClean="0">
                <a:solidFill>
                  <a:srgbClr val="0000FF"/>
                </a:solidFill>
                <a:latin typeface="iCiel Bambola" panose="02000000000000000000" pitchFamily="2" charset="0"/>
              </a:rPr>
              <a:t>của</a:t>
            </a:r>
            <a:r>
              <a:rPr lang="en-US" altLang="en-US" sz="6000" b="1" kern="0" dirty="0" smtClean="0">
                <a:solidFill>
                  <a:srgbClr val="0000FF"/>
                </a:solidFill>
                <a:latin typeface="iCiel Bambola" panose="02000000000000000000" pitchFamily="2" charset="0"/>
              </a:rPr>
              <a:t> 3 </a:t>
            </a:r>
            <a:r>
              <a:rPr lang="en-US" altLang="en-US" sz="6000" b="1" kern="0" dirty="0" err="1" smtClean="0">
                <a:solidFill>
                  <a:srgbClr val="0000FF"/>
                </a:solidFill>
                <a:latin typeface="iCiel Bambola" panose="02000000000000000000" pitchFamily="2" charset="0"/>
              </a:rPr>
              <a:t>cô</a:t>
            </a:r>
            <a:r>
              <a:rPr lang="en-US" altLang="en-US" sz="6000" b="1" kern="0" dirty="0" smtClean="0">
                <a:solidFill>
                  <a:srgbClr val="0000FF"/>
                </a:solidFill>
                <a:latin typeface="iCiel Bambola" panose="02000000000000000000" pitchFamily="2" charset="0"/>
              </a:rPr>
              <a:t> </a:t>
            </a:r>
            <a:r>
              <a:rPr lang="en-US" altLang="en-US" sz="6000" b="1" kern="0" dirty="0" err="1" smtClean="0">
                <a:solidFill>
                  <a:srgbClr val="0000FF"/>
                </a:solidFill>
                <a:latin typeface="iCiel Bambola" panose="02000000000000000000" pitchFamily="2" charset="0"/>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ndParaRPr>
          </a:p>
        </p:txBody>
      </p:sp>
    </p:spTree>
    <p:extLst>
      <p:ext uri="{BB962C8B-B14F-4D97-AF65-F5344CB8AC3E}">
        <p14:creationId xmlns:p14="http://schemas.microsoft.com/office/powerpoint/2010/main" val="180759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ox(i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ox(in)">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886" y="889546"/>
            <a:ext cx="11962194" cy="5801117"/>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p:cNvSpPr>
            <a:spLocks noChangeArrowheads="1"/>
          </p:cNvSpPr>
          <p:nvPr/>
        </p:nvSpPr>
        <p:spPr bwMode="auto">
          <a:xfrm>
            <a:off x="3816932" y="238812"/>
            <a:ext cx="5513048" cy="1015663"/>
          </a:xfrm>
          <a:prstGeom prst="rect">
            <a:avLst/>
          </a:prstGeom>
          <a:solidFill>
            <a:schemeClr val="bg1"/>
          </a:solid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Nét</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riêng</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của</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3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cô</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endParaRPr>
          </a:p>
        </p:txBody>
      </p:sp>
      <p:sp>
        <p:nvSpPr>
          <p:cNvPr id="15" name="Rectangle 8"/>
          <p:cNvSpPr>
            <a:spLocks noChangeArrowheads="1"/>
          </p:cNvSpPr>
          <p:nvPr/>
        </p:nvSpPr>
        <p:spPr bwMode="auto">
          <a:xfrm>
            <a:off x="-1871574" y="5312023"/>
            <a:ext cx="11377012" cy="990600"/>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sym typeface="Wingdings" panose="05000000000000000000" pitchFamily="2" charset="2"/>
              </a:rPr>
              <a:t></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Hồn</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nhiên</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đáng</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yêu</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dũng</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cảm</a:t>
            </a:r>
            <a:endPar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endParaRPr>
          </a:p>
        </p:txBody>
      </p:sp>
      <p:sp>
        <p:nvSpPr>
          <p:cNvPr id="16" name="Rectangle 10"/>
          <p:cNvSpPr>
            <a:spLocks noChangeArrowheads="1"/>
          </p:cNvSpPr>
          <p:nvPr/>
        </p:nvSpPr>
        <p:spPr bwMode="auto">
          <a:xfrm>
            <a:off x="6088983" y="1331145"/>
            <a:ext cx="1236237" cy="646331"/>
          </a:xfrm>
          <a:prstGeom prst="rect">
            <a:avLst/>
          </a:prstGeom>
          <a:solidFill>
            <a:srgbClr val="FFFF00"/>
          </a:solidFill>
          <a:ln>
            <a:noFill/>
          </a:ln>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NHO</a:t>
            </a:r>
            <a:endParaRPr kumimoji="0" lang="vi-VN"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pic>
        <p:nvPicPr>
          <p:cNvPr id="21506" name="Picture 2" descr="Phân tích nhân vật Phương Định trong Những ngôi sao xa xôi | Thùy Dương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63724"/>
          <a:stretch/>
        </p:blipFill>
        <p:spPr bwMode="auto">
          <a:xfrm>
            <a:off x="7925621" y="1077900"/>
            <a:ext cx="3619712" cy="5612763"/>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2350574" y="2944811"/>
            <a:ext cx="333379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altLang="en-US" sz="3600" b="1" kern="0" dirty="0">
                <a:solidFill>
                  <a:srgbClr val="333399"/>
                </a:solidFill>
                <a:latin typeface="Times New Roman" panose="02020603050405020304" pitchFamily="18" charset="0"/>
              </a:rPr>
              <a:t>T</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hích</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thêu</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thùa</a:t>
            </a:r>
            <a:endPar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endParaRPr>
          </a:p>
        </p:txBody>
      </p:sp>
      <p:sp>
        <p:nvSpPr>
          <p:cNvPr id="18" name="Rectangle 3"/>
          <p:cNvSpPr txBox="1">
            <a:spLocks noChangeArrowheads="1"/>
          </p:cNvSpPr>
          <p:nvPr/>
        </p:nvSpPr>
        <p:spPr bwMode="auto">
          <a:xfrm>
            <a:off x="953651" y="4224656"/>
            <a:ext cx="1221975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altLang="en-US" sz="3600" b="1" kern="0" dirty="0">
                <a:solidFill>
                  <a:srgbClr val="333399"/>
                </a:solidFill>
                <a:latin typeface="Times New Roman" panose="02020603050405020304" pitchFamily="18" charset="0"/>
              </a:rPr>
              <a:t>Đ</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áng</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yêu</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như</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một</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que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kem</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a:t>
            </a:r>
          </a:p>
        </p:txBody>
      </p:sp>
      <p:sp>
        <p:nvSpPr>
          <p:cNvPr id="2" name="AutoShape 4" descr="Hình ảnh Phim Hoạt Hình đồ ăn Nhẹ Sọc Kẹo, Nhỏ Tươi, Hoạt, Kẹo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0" name="Picture 6" descr="Kẹo Biểu Tượng - kẹo png tải về - Miễn phí trong suốt Trái Tim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297687" y="1369328"/>
            <a:ext cx="1920240" cy="1706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ình ảnh Go Kim Công Cụ Thêu May Luồng Kim, Kim Xỏ Chỉ, Thêu Kim Mắt, Công  Cụ May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2271" y="2184649"/>
            <a:ext cx="2604236" cy="26215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txBox="1">
            <a:spLocks noChangeArrowheads="1"/>
          </p:cNvSpPr>
          <p:nvPr/>
        </p:nvSpPr>
        <p:spPr bwMode="auto">
          <a:xfrm>
            <a:off x="386164" y="1720926"/>
            <a:ext cx="360174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Thích</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ăn</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kẹo</a:t>
            </a:r>
            <a:endPar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7685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wipe(down)">
                                      <p:cBhvr>
                                        <p:cTn id="10" dur="500"/>
                                        <p:tgtEl>
                                          <p:spTgt spid="215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512"/>
                                        </p:tgtEl>
                                        <p:attrNameLst>
                                          <p:attrName>style.visibility</p:attrName>
                                        </p:attrNameLst>
                                      </p:cBhvr>
                                      <p:to>
                                        <p:strVal val="visible"/>
                                      </p:to>
                                    </p:set>
                                    <p:animEffect transition="in" filter="wipe(down)">
                                      <p:cBhvr>
                                        <p:cTn id="15" dur="500"/>
                                        <p:tgtEl>
                                          <p:spTgt spid="215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886" y="335280"/>
            <a:ext cx="11962194" cy="6355383"/>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p:cNvSpPr>
            <a:spLocks noChangeArrowheads="1"/>
          </p:cNvSpPr>
          <p:nvPr/>
        </p:nvSpPr>
        <p:spPr bwMode="auto">
          <a:xfrm>
            <a:off x="3816932" y="-110602"/>
            <a:ext cx="5513048" cy="1015663"/>
          </a:xfrm>
          <a:prstGeom prst="rect">
            <a:avLst/>
          </a:prstGeom>
          <a:solidFill>
            <a:schemeClr val="bg1"/>
          </a:solid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Nét</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riêng</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của</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3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cô</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endParaRPr>
          </a:p>
        </p:txBody>
      </p:sp>
      <p:sp>
        <p:nvSpPr>
          <p:cNvPr id="16" name="Rectangle 10"/>
          <p:cNvSpPr>
            <a:spLocks noChangeArrowheads="1"/>
          </p:cNvSpPr>
          <p:nvPr/>
        </p:nvSpPr>
        <p:spPr bwMode="auto">
          <a:xfrm>
            <a:off x="624001" y="1602540"/>
            <a:ext cx="3565400" cy="646331"/>
          </a:xfrm>
          <a:prstGeom prst="rect">
            <a:avLst/>
          </a:prstGeom>
          <a:solidFill>
            <a:srgbClr val="FFFF00"/>
          </a:solid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PHƯƠNG</a:t>
            </a:r>
            <a:r>
              <a:rPr kumimoji="0" lang="en-US" altLang="en-US" sz="36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mn-cs"/>
              </a:rPr>
              <a:t> ĐỊNH</a:t>
            </a:r>
            <a:endParaRPr kumimoji="0" lang="vi-VN"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2" name="AutoShape 4" descr="Hình ảnh Phim Hoạt Hình đồ ăn Nhẹ Sọc Kẹo, Nhỏ Tươi, Hoạt, Kẹo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554" name="Picture 2" descr="Phân tích truyện ngắn Những ngôi sao xa xôi của Lê Minh Khuê.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580182"/>
            <a:ext cx="3892652" cy="2678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05516" y="1560200"/>
            <a:ext cx="2305906" cy="646330"/>
          </a:xfrm>
          <a:prstGeom prst="rect">
            <a:avLst/>
          </a:prstGeom>
          <a:solidFill>
            <a:schemeClr val="accent6">
              <a:lumMod val="60000"/>
              <a:lumOff val="40000"/>
            </a:schemeClr>
          </a:solid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Xuất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thân</a:t>
            </a:r>
            <a:endParaRPr lang="en-US" sz="3600" b="1" dirty="0">
              <a:latin typeface="Times New Roman" panose="02020603050405020304" pitchFamily="18" charset="0"/>
              <a:cs typeface="Times New Roman" panose="02020603050405020304" pitchFamily="18" charset="0"/>
            </a:endParaRPr>
          </a:p>
        </p:txBody>
      </p:sp>
      <p:sp>
        <p:nvSpPr>
          <p:cNvPr id="4" name="Left Arrow 3"/>
          <p:cNvSpPr/>
          <p:nvPr/>
        </p:nvSpPr>
        <p:spPr>
          <a:xfrm flipH="1">
            <a:off x="7327542" y="1708050"/>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ounded Rectangle 5"/>
          <p:cNvSpPr/>
          <p:nvPr/>
        </p:nvSpPr>
        <p:spPr>
          <a:xfrm>
            <a:off x="8664045" y="1234048"/>
            <a:ext cx="2816292" cy="97248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Là</a:t>
            </a:r>
            <a:r>
              <a:rPr lang="en-US" sz="3200" dirty="0" smtClean="0">
                <a:solidFill>
                  <a:schemeClr val="tx1"/>
                </a:solidFill>
                <a:latin typeface="Times New Roman" panose="02020603050405020304" pitchFamily="18" charset="0"/>
                <a:cs typeface="Times New Roman" panose="02020603050405020304" pitchFamily="18" charset="0"/>
              </a:rPr>
              <a:t> con </a:t>
            </a:r>
            <a:r>
              <a:rPr lang="en-US" sz="3200" dirty="0" err="1" smtClean="0">
                <a:solidFill>
                  <a:schemeClr val="tx1"/>
                </a:solidFill>
                <a:latin typeface="Times New Roman" panose="02020603050405020304" pitchFamily="18" charset="0"/>
                <a:cs typeface="Times New Roman" panose="02020603050405020304" pitchFamily="18" charset="0"/>
              </a:rPr>
              <a:t>gái</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err="1" smtClean="0">
                <a:solidFill>
                  <a:schemeClr val="tx1"/>
                </a:solidFill>
                <a:latin typeface="Times New Roman" panose="02020603050405020304" pitchFamily="18" charset="0"/>
                <a:cs typeface="Times New Roman" panose="02020603050405020304" pitchFamily="18" charset="0"/>
              </a:rPr>
              <a:t>Hà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Nội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705516" y="3995927"/>
            <a:ext cx="2305906" cy="1200329"/>
          </a:xfrm>
          <a:prstGeom prst="rect">
            <a:avLst/>
          </a:prstGeom>
          <a:solidFill>
            <a:schemeClr val="accent6">
              <a:lumMod val="60000"/>
              <a:lumOff val="40000"/>
            </a:schemeClr>
          </a:solid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Ngoại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hình</a:t>
            </a:r>
            <a:endParaRPr lang="en-US" sz="3600" b="1" dirty="0">
              <a:latin typeface="Times New Roman" panose="02020603050405020304" pitchFamily="18" charset="0"/>
              <a:cs typeface="Times New Roman" panose="02020603050405020304" pitchFamily="18" charset="0"/>
            </a:endParaRPr>
          </a:p>
        </p:txBody>
      </p:sp>
      <p:sp>
        <p:nvSpPr>
          <p:cNvPr id="20" name="Left Arrow 19"/>
          <p:cNvSpPr/>
          <p:nvPr/>
        </p:nvSpPr>
        <p:spPr>
          <a:xfrm flipH="1">
            <a:off x="7180339" y="4378437"/>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ounded Rectangle 21"/>
          <p:cNvSpPr/>
          <p:nvPr/>
        </p:nvSpPr>
        <p:spPr>
          <a:xfrm>
            <a:off x="8074302" y="2903519"/>
            <a:ext cx="3898213" cy="354300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4302" y="3178856"/>
            <a:ext cx="3898213" cy="3046988"/>
          </a:xfrm>
          <a:prstGeom prst="rect">
            <a:avLst/>
          </a:prstGeom>
        </p:spPr>
        <p:txBody>
          <a:bodyPr wrap="square">
            <a:spAutoFit/>
          </a:bodyPr>
          <a:lstStyle/>
          <a:p>
            <a:pPr lvl="0" algn="just" fontAlgn="base">
              <a:spcBef>
                <a:spcPct val="0"/>
              </a:spcBef>
              <a:spcAft>
                <a:spcPct val="0"/>
              </a:spcAft>
              <a:buFontTx/>
              <a:buChar char="-"/>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Một</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cô</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khá</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hai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tóc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dày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tương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đối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mềm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một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cổ</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cao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kiêu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hãnh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như</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loa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kèn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có</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nhìn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sao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xăm</a:t>
            </a:r>
            <a:r>
              <a:rPr lang="en-US" alt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612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9" grpId="0" animBg="1"/>
      <p:bldP spid="20" grpId="0" animBg="1"/>
      <p:bldP spid="2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60"/>
          <p:cNvSpPr/>
          <p:nvPr/>
        </p:nvSpPr>
        <p:spPr>
          <a:xfrm rot="-6610444">
            <a:off x="1536509" y="3295649"/>
            <a:ext cx="2424703" cy="3097984"/>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60"/>
          <p:cNvSpPr/>
          <p:nvPr/>
        </p:nvSpPr>
        <p:spPr>
          <a:xfrm rot="4371007">
            <a:off x="8334259" y="559171"/>
            <a:ext cx="2424876" cy="3098205"/>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60"/>
          <p:cNvSpPr/>
          <p:nvPr/>
        </p:nvSpPr>
        <p:spPr>
          <a:xfrm rot="4249524">
            <a:off x="3098900" y="-275742"/>
            <a:ext cx="6109195" cy="7498547"/>
          </a:xfrm>
          <a:custGeom>
            <a:avLst/>
            <a:gdLst/>
            <a:ahLst/>
            <a:cxnLst/>
            <a:rect l="l" t="t" r="r" b="b"/>
            <a:pathLst>
              <a:path w="24514" h="26393" extrusionOk="0">
                <a:moveTo>
                  <a:pt x="6367" y="0"/>
                </a:moveTo>
                <a:cubicBezTo>
                  <a:pt x="5749" y="1143"/>
                  <a:pt x="0" y="21592"/>
                  <a:pt x="131" y="22322"/>
                </a:cubicBezTo>
                <a:cubicBezTo>
                  <a:pt x="188" y="22734"/>
                  <a:pt x="600" y="22809"/>
                  <a:pt x="1068" y="22978"/>
                </a:cubicBezTo>
                <a:cubicBezTo>
                  <a:pt x="2004" y="23315"/>
                  <a:pt x="2959" y="23596"/>
                  <a:pt x="3933" y="23783"/>
                </a:cubicBezTo>
                <a:cubicBezTo>
                  <a:pt x="5450" y="24064"/>
                  <a:pt x="6854" y="24495"/>
                  <a:pt x="8353" y="24851"/>
                </a:cubicBezTo>
                <a:cubicBezTo>
                  <a:pt x="10469" y="25356"/>
                  <a:pt x="12660" y="25618"/>
                  <a:pt x="14794" y="26068"/>
                </a:cubicBezTo>
                <a:cubicBezTo>
                  <a:pt x="15934" y="26287"/>
                  <a:pt x="17097" y="26392"/>
                  <a:pt x="18265" y="26392"/>
                </a:cubicBezTo>
                <a:cubicBezTo>
                  <a:pt x="18594" y="26392"/>
                  <a:pt x="18923" y="26384"/>
                  <a:pt x="19251" y="26367"/>
                </a:cubicBezTo>
                <a:cubicBezTo>
                  <a:pt x="19457" y="24719"/>
                  <a:pt x="24514" y="3933"/>
                  <a:pt x="24457" y="3184"/>
                </a:cubicBezTo>
                <a:cubicBezTo>
                  <a:pt x="23147" y="2397"/>
                  <a:pt x="6386" y="0"/>
                  <a:pt x="636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60"/>
          <p:cNvSpPr txBox="1">
            <a:spLocks noGrp="1"/>
          </p:cNvSpPr>
          <p:nvPr>
            <p:ph type="subTitle" idx="1"/>
          </p:nvPr>
        </p:nvSpPr>
        <p:spPr>
          <a:xfrm rot="21118316">
            <a:off x="3642169" y="1834203"/>
            <a:ext cx="5089200" cy="3187631"/>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square" lIns="121900" tIns="121900" rIns="121900" bIns="121900" anchor="t" anchorCtr="0">
            <a:noAutofit/>
          </a:bodyPr>
          <a:lstStyle/>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1. </a:t>
            </a:r>
            <a:r>
              <a:rPr lang="en-US" sz="4000" b="1" i="1" dirty="0" err="1" smtClean="0">
                <a:solidFill>
                  <a:srgbClr val="002060"/>
                </a:solidFill>
                <a:latin typeface="Times New Roman" panose="02020603050405020304" pitchFamily="18" charset="0"/>
                <a:cs typeface="Times New Roman" panose="02020603050405020304" pitchFamily="18" charset="0"/>
              </a:rPr>
              <a:t>Khởi</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động</a:t>
            </a:r>
            <a:endParaRPr lang="en-US" sz="4000" b="1" i="1" dirty="0" smtClean="0">
              <a:solidFill>
                <a:srgbClr val="002060"/>
              </a:solidFill>
              <a:latin typeface="Times New Roman" panose="02020603050405020304" pitchFamily="18" charset="0"/>
              <a:cs typeface="Times New Roman" panose="02020603050405020304" pitchFamily="18" charset="0"/>
            </a:endParaRPr>
          </a:p>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2. </a:t>
            </a:r>
            <a:r>
              <a:rPr lang="en-US" sz="4000" b="1" i="1" dirty="0" err="1" smtClean="0">
                <a:solidFill>
                  <a:srgbClr val="002060"/>
                </a:solidFill>
                <a:latin typeface="Times New Roman" panose="02020603050405020304" pitchFamily="18" charset="0"/>
                <a:cs typeface="Times New Roman" panose="02020603050405020304" pitchFamily="18" charset="0"/>
              </a:rPr>
              <a:t>Hệ</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thống</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kiến</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thức</a:t>
            </a:r>
            <a:endParaRPr lang="en-US" sz="4000" b="1" i="1" dirty="0">
              <a:solidFill>
                <a:srgbClr val="002060"/>
              </a:solidFill>
              <a:latin typeface="Times New Roman" panose="02020603050405020304" pitchFamily="18" charset="0"/>
              <a:cs typeface="Times New Roman" panose="02020603050405020304" pitchFamily="18" charset="0"/>
            </a:endParaRPr>
          </a:p>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3. </a:t>
            </a:r>
            <a:r>
              <a:rPr lang="en-US" sz="4000" b="1" i="1" dirty="0" err="1" smtClean="0">
                <a:solidFill>
                  <a:srgbClr val="002060"/>
                </a:solidFill>
                <a:latin typeface="Times New Roman" panose="02020603050405020304" pitchFamily="18" charset="0"/>
                <a:cs typeface="Times New Roman" panose="02020603050405020304" pitchFamily="18" charset="0"/>
              </a:rPr>
              <a:t>Luyện</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đề</a:t>
            </a:r>
            <a:endParaRPr lang="en-US" sz="4000" b="1" i="1" dirty="0" smtClean="0">
              <a:solidFill>
                <a:srgbClr val="002060"/>
              </a:solidFill>
              <a:latin typeface="Times New Roman" panose="02020603050405020304" pitchFamily="18" charset="0"/>
              <a:cs typeface="Times New Roman" panose="02020603050405020304" pitchFamily="18" charset="0"/>
            </a:endParaRPr>
          </a:p>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4. </a:t>
            </a:r>
            <a:r>
              <a:rPr lang="en-US" sz="4000" b="1" i="1" dirty="0" err="1" smtClean="0">
                <a:solidFill>
                  <a:srgbClr val="002060"/>
                </a:solidFill>
                <a:latin typeface="Times New Roman" panose="02020603050405020304" pitchFamily="18" charset="0"/>
                <a:cs typeface="Times New Roman" panose="02020603050405020304" pitchFamily="18" charset="0"/>
              </a:rPr>
              <a:t>Dặn</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dò</a:t>
            </a:r>
            <a:endParaRPr sz="4000" b="1" i="1" dirty="0">
              <a:solidFill>
                <a:srgbClr val="002060"/>
              </a:solidFill>
              <a:latin typeface="Times New Roman" panose="02020603050405020304" pitchFamily="18" charset="0"/>
              <a:cs typeface="Times New Roman" panose="02020603050405020304" pitchFamily="18" charset="0"/>
            </a:endParaRPr>
          </a:p>
          <a:p>
            <a:pPr marL="0" indent="0">
              <a:spcBef>
                <a:spcPts val="2133"/>
              </a:spcBef>
              <a:spcAft>
                <a:spcPts val="2133"/>
              </a:spcAft>
              <a:buNone/>
            </a:pPr>
            <a:endParaRPr sz="3600" dirty="0">
              <a:latin typeface="Times New Roman" panose="02020603050405020304" pitchFamily="18" charset="0"/>
              <a:cs typeface="Times New Roman" panose="02020603050405020304" pitchFamily="18" charset="0"/>
            </a:endParaRPr>
          </a:p>
        </p:txBody>
      </p:sp>
      <p:sp>
        <p:nvSpPr>
          <p:cNvPr id="1677" name="Google Shape;1677;p60"/>
          <p:cNvSpPr txBox="1">
            <a:spLocks noGrp="1"/>
          </p:cNvSpPr>
          <p:nvPr>
            <p:ph type="title"/>
          </p:nvPr>
        </p:nvSpPr>
        <p:spPr>
          <a:xfrm rot="21177411">
            <a:off x="3199144" y="531514"/>
            <a:ext cx="5447381" cy="732471"/>
          </a:xfrm>
          <a:prstGeom prst="rect">
            <a:avLst/>
          </a:prstGeom>
        </p:spPr>
        <p:txBody>
          <a:bodyPr spcFirstLastPara="1" wrap="square" lIns="121900" tIns="121900" rIns="121900" bIns="121900" anchor="t" anchorCtr="0">
            <a:noAutofit/>
          </a:bodyPr>
          <a:lstStyle/>
          <a:p>
            <a:pPr algn="ctr"/>
            <a:r>
              <a:rPr lang="en" sz="5400" b="1" dirty="0" smtClean="0">
                <a:solidFill>
                  <a:srgbClr val="FF0000"/>
                </a:solidFill>
                <a:latin typeface="Times New Roman" panose="02020603050405020304" pitchFamily="18" charset="0"/>
                <a:cs typeface="Times New Roman" panose="02020603050405020304" pitchFamily="18" charset="0"/>
              </a:rPr>
              <a:t>Nội dung bài học</a:t>
            </a:r>
            <a:endParaRPr sz="5400" b="1" dirty="0">
              <a:solidFill>
                <a:srgbClr val="FF0000"/>
              </a:solidFill>
              <a:latin typeface="Times New Roman" panose="02020603050405020304" pitchFamily="18" charset="0"/>
              <a:cs typeface="Times New Roman" panose="02020603050405020304" pitchFamily="18" charset="0"/>
            </a:endParaRPr>
          </a:p>
        </p:txBody>
      </p:sp>
      <p:grpSp>
        <p:nvGrpSpPr>
          <p:cNvPr id="1678" name="Google Shape;1678;p60"/>
          <p:cNvGrpSpPr/>
          <p:nvPr/>
        </p:nvGrpSpPr>
        <p:grpSpPr>
          <a:xfrm rot="-3274364" flipH="1">
            <a:off x="2851509" y="3653792"/>
            <a:ext cx="640332" cy="2537365"/>
            <a:chOff x="3608950" y="238125"/>
            <a:chExt cx="598550" cy="2371800"/>
          </a:xfrm>
        </p:grpSpPr>
        <p:sp>
          <p:nvSpPr>
            <p:cNvPr id="1679" name="Google Shape;1679;p6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6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6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6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6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6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6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9592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7"/>
                                        </p:tgtEl>
                                        <p:attrNameLst>
                                          <p:attrName>style.visibility</p:attrName>
                                        </p:attrNameLst>
                                      </p:cBhvr>
                                      <p:to>
                                        <p:strVal val="visible"/>
                                      </p:to>
                                    </p:set>
                                    <p:animEffect transition="in" filter="wipe(down)">
                                      <p:cBhvr>
                                        <p:cTn id="7" dur="500"/>
                                        <p:tgtEl>
                                          <p:spTgt spid="16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76">
                                            <p:txEl>
                                              <p:pRg st="0" end="0"/>
                                            </p:txEl>
                                          </p:spTgt>
                                        </p:tgtEl>
                                        <p:attrNameLst>
                                          <p:attrName>style.visibility</p:attrName>
                                        </p:attrNameLst>
                                      </p:cBhvr>
                                      <p:to>
                                        <p:strVal val="visible"/>
                                      </p:to>
                                    </p:set>
                                    <p:animEffect transition="in" filter="wipe(down)">
                                      <p:cBhvr>
                                        <p:cTn id="12" dur="500"/>
                                        <p:tgtEl>
                                          <p:spTgt spid="16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76">
                                            <p:txEl>
                                              <p:pRg st="1" end="1"/>
                                            </p:txEl>
                                          </p:spTgt>
                                        </p:tgtEl>
                                        <p:attrNameLst>
                                          <p:attrName>style.visibility</p:attrName>
                                        </p:attrNameLst>
                                      </p:cBhvr>
                                      <p:to>
                                        <p:strVal val="visible"/>
                                      </p:to>
                                    </p:set>
                                    <p:animEffect transition="in" filter="wipe(down)">
                                      <p:cBhvr>
                                        <p:cTn id="17" dur="500"/>
                                        <p:tgtEl>
                                          <p:spTgt spid="16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76">
                                            <p:txEl>
                                              <p:pRg st="2" end="2"/>
                                            </p:txEl>
                                          </p:spTgt>
                                        </p:tgtEl>
                                        <p:attrNameLst>
                                          <p:attrName>style.visibility</p:attrName>
                                        </p:attrNameLst>
                                      </p:cBhvr>
                                      <p:to>
                                        <p:strVal val="visible"/>
                                      </p:to>
                                    </p:set>
                                    <p:animEffect transition="in" filter="wipe(down)">
                                      <p:cBhvr>
                                        <p:cTn id="22" dur="500"/>
                                        <p:tgtEl>
                                          <p:spTgt spid="167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76">
                                            <p:txEl>
                                              <p:pRg st="3" end="3"/>
                                            </p:txEl>
                                          </p:spTgt>
                                        </p:tgtEl>
                                        <p:attrNameLst>
                                          <p:attrName>style.visibility</p:attrName>
                                        </p:attrNameLst>
                                      </p:cBhvr>
                                      <p:to>
                                        <p:strVal val="visible"/>
                                      </p:to>
                                    </p:set>
                                    <p:animEffect transition="in" filter="wipe(down)">
                                      <p:cBhvr>
                                        <p:cTn id="27" dur="500"/>
                                        <p:tgtEl>
                                          <p:spTgt spid="16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hân tích nhân vật phương định trong tác phẩm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17537"/>
            <a:ext cx="3802380" cy="3562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AutoShape 4" descr="Phân tích nhân vật Phương Định trong truyện ngắn Những ngôi sao xa xôi của  Lê Minh Khuê - Học - Học nữa - Học Mã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Phân tích nhân vật Phương Định trong truyện ngắn Những ngôi sao xa xôi của  Lê Minh Khuê - Học - Học nữa - Học Mã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Phân tích nhân vật Phương Định trong truyện ngắn Những ngôi sao xa xôi của  Lê Minh Khuê - Học - Học nữa - Học Mã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Phân tích nhân vật Phương Định trong truyện ngắn Những ngôi sao xa xôi của  Lê Minh Khuê - Học - Học nữa - Học Mã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6559425" y="357709"/>
            <a:ext cx="4225124" cy="646331"/>
          </a:xfrm>
          <a:prstGeom prst="rect">
            <a:avLst/>
          </a:prstGeom>
          <a:solidFill>
            <a:schemeClr val="accent6">
              <a:lumMod val="60000"/>
              <a:lumOff val="40000"/>
            </a:schemeClr>
          </a:solid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tâm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hồn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Left Arrow 9"/>
          <p:cNvSpPr/>
          <p:nvPr/>
        </p:nvSpPr>
        <p:spPr>
          <a:xfrm rot="5400000" flipH="1">
            <a:off x="8298607" y="1397949"/>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utoShape 12" descr="Phân tích nhân vật Phương Định trong truyện ngắn Những ngôi sao xa xôi của  Lê Minh Khuê - Học - Học nữa - Học Mã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stretch>
            <a:fillRect/>
          </a:stretch>
        </p:blipFill>
        <p:spPr>
          <a:xfrm>
            <a:off x="693102" y="4642319"/>
            <a:ext cx="1739265" cy="1704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542" name="Picture 14" descr="Phân tích nhân vật Phương Định trong tác phẩm Những ngôi sao xa xôi - Học  sinh giỏ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135" y="160337"/>
            <a:ext cx="1891665" cy="1906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Rectangle 4"/>
          <p:cNvSpPr>
            <a:spLocks noChangeArrowheads="1"/>
          </p:cNvSpPr>
          <p:nvPr/>
        </p:nvSpPr>
        <p:spPr bwMode="auto">
          <a:xfrm>
            <a:off x="5524926" y="2181448"/>
            <a:ext cx="6347033" cy="2062103"/>
          </a:xfrm>
          <a:prstGeom prst="rect">
            <a:avLst/>
          </a:prstGeom>
          <a:solidFill>
            <a:schemeClr val="accent6">
              <a:lumMod val="60000"/>
              <a:lumOff val="40000"/>
            </a:schemeClr>
          </a:solidFill>
          <a:ln>
            <a:noFill/>
          </a:ln>
          <a:effectLst/>
        </p:spPr>
        <p:txBody>
          <a:bodyPr wrap="square">
            <a:spAutoFit/>
          </a:bodyPr>
          <a:lstStyle/>
          <a:p>
            <a:pPr algn="just" fontAlgn="base">
              <a:spcBef>
                <a:spcPct val="0"/>
              </a:spcBef>
              <a:spcAft>
                <a:spcPct val="0"/>
              </a:spcAft>
            </a:pP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ngắm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mắt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mình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trong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gương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rất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điệu</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hát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ngồi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bó</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gối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mơ</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màng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yêu</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quý</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những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người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có</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ngôi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sao</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trên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mũ</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mưa</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đá</a:t>
            </a:r>
            <a:r>
              <a:rPr lang="en-US" altLang="en-US" sz="3200" dirty="0" smtClean="0">
                <a:solidFill>
                  <a:srgbClr val="002060"/>
                </a:solidFill>
                <a:latin typeface="Times New Roman" panose="02020603050405020304" pitchFamily="18" charset="0"/>
                <a:cs typeface="Times New Roman" panose="02020603050405020304" pitchFamily="18" charset="0"/>
              </a:rPr>
              <a:t>…</a:t>
            </a:r>
          </a:p>
        </p:txBody>
      </p:sp>
      <p:sp>
        <p:nvSpPr>
          <p:cNvPr id="16" name="Left Arrow 15"/>
          <p:cNvSpPr/>
          <p:nvPr/>
        </p:nvSpPr>
        <p:spPr>
          <a:xfrm rot="5400000" flipH="1">
            <a:off x="8298607" y="4651524"/>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 Box 6"/>
          <p:cNvSpPr txBox="1">
            <a:spLocks noChangeArrowheads="1"/>
          </p:cNvSpPr>
          <p:nvPr/>
        </p:nvSpPr>
        <p:spPr bwMode="auto">
          <a:xfrm>
            <a:off x="6347887" y="5494807"/>
            <a:ext cx="4648200" cy="1200329"/>
          </a:xfrm>
          <a:prstGeom prst="rect">
            <a:avLst/>
          </a:prstGeom>
          <a:solidFill>
            <a:schemeClr val="accent6">
              <a:lumMod val="60000"/>
              <a:lumOff val="40000"/>
            </a:schemeClr>
          </a:solidFill>
          <a:ln>
            <a:noFill/>
          </a:ln>
          <a:effectLst/>
        </p:spPr>
        <p:txBody>
          <a:bodyPr>
            <a:spAutoFit/>
          </a:bodyPr>
          <a:lstStyle/>
          <a:p>
            <a:pPr algn="ctr" fontAlgn="base">
              <a:spcBef>
                <a:spcPct val="50000"/>
              </a:spcBef>
              <a:spcAft>
                <a:spcPct val="0"/>
              </a:spcAft>
            </a:pPr>
            <a:r>
              <a:rPr lang="en-US" altLang="en-US" sz="3600" dirty="0" smtClean="0">
                <a:solidFill>
                  <a:srgbClr val="FF0000"/>
                </a:solidFill>
                <a:latin typeface="Times New Roman" panose="02020603050405020304" pitchFamily="18" charset="0"/>
                <a:cs typeface="Times New Roman" panose="02020603050405020304" pitchFamily="18" charset="0"/>
              </a:rPr>
              <a:t>-&gt; </a:t>
            </a:r>
            <a:r>
              <a:rPr lang="en-US" altLang="en-US" sz="3600" dirty="0" err="1" smtClean="0">
                <a:solidFill>
                  <a:srgbClr val="FF0000"/>
                </a:solidFill>
                <a:latin typeface="Times New Roman" panose="02020603050405020304" pitchFamily="18" charset="0"/>
                <a:cs typeface="Times New Roman" panose="02020603050405020304" pitchFamily="18" charset="0"/>
              </a:rPr>
              <a:t>Mơ</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mộng</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lãng</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mạn</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hồn</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nhiên</a:t>
            </a:r>
            <a:endParaRPr lang="en-US" altLang="en-US" sz="36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ọc văn lớp 9 - TÂM LÝ PHƯƠNG ĐỊNH TRONG 1 LẦN PHÁ BOM NỔ...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6" y="1704171"/>
            <a:ext cx="3806825" cy="392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876973" y="4685887"/>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639089" y="4538588"/>
            <a:ext cx="1407845" cy="844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516754" y="901441"/>
            <a:ext cx="2555508" cy="584775"/>
          </a:xfrm>
          <a:prstGeom prst="rect">
            <a:avLst/>
          </a:prstGeom>
          <a:solidFill>
            <a:srgbClr val="FFFF00"/>
          </a:solidFill>
          <a:ln>
            <a:noFill/>
          </a:ln>
          <a:effectLst/>
        </p:spPr>
        <p:txBody>
          <a:bodyPr wrap="none" anchor="ctr">
            <a:spAutoFit/>
          </a:bodyPr>
          <a:lstStyle/>
          <a:p>
            <a:pPr algn="ctr" eaLnBrk="0" fontAlgn="base" hangingPunct="0">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Hành động:  </a:t>
            </a:r>
          </a:p>
        </p:txBody>
      </p:sp>
      <p:sp>
        <p:nvSpPr>
          <p:cNvPr id="8" name="Rectangle 8"/>
          <p:cNvSpPr>
            <a:spLocks noChangeArrowheads="1"/>
          </p:cNvSpPr>
          <p:nvPr/>
        </p:nvSpPr>
        <p:spPr bwMode="auto">
          <a:xfrm>
            <a:off x="3133224" y="162778"/>
            <a:ext cx="91440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Tôi đến gần quả bom, toi không đi khom.</a:t>
            </a:r>
            <a:endParaRPr lang="en-US" altLang="en-US" sz="3200" dirty="0"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Tôi dùng xẻng nhỏ đào đất dưới quả bom.....</a:t>
            </a:r>
          </a:p>
          <a:p>
            <a:pPr fontAlgn="base">
              <a:spcBef>
                <a:spcPct val="0"/>
              </a:spcBef>
              <a:spcAft>
                <a:spcPct val="0"/>
              </a:spcAft>
            </a:pPr>
            <a:r>
              <a:rPr lang="nb-NO" altLang="en-US" sz="3200" dirty="0">
                <a:solidFill>
                  <a:srgbClr val="000000"/>
                </a:solidFill>
                <a:latin typeface="Times New Roman" panose="02020603050405020304" pitchFamily="18" charset="0"/>
                <a:cs typeface="Times New Roman" panose="02020603050405020304" pitchFamily="18" charset="0"/>
              </a:rPr>
              <a:t>+</a:t>
            </a:r>
            <a:r>
              <a:rPr lang="nb-NO" altLang="en-US" sz="3200" dirty="0" smtClean="0">
                <a:solidFill>
                  <a:srgbClr val="000000"/>
                </a:solidFill>
                <a:latin typeface="Times New Roman" panose="02020603050405020304" pitchFamily="18" charset="0"/>
                <a:cs typeface="Times New Roman" panose="02020603050405020304" pitchFamily="18" charset="0"/>
              </a:rPr>
              <a:t> Vỏ bom nóng...mảnh bom xé không khí rít lên vô hình.</a:t>
            </a:r>
          </a:p>
        </p:txBody>
      </p:sp>
      <p:sp>
        <p:nvSpPr>
          <p:cNvPr id="9" name="Rectangle 9"/>
          <p:cNvSpPr>
            <a:spLocks noChangeArrowheads="1"/>
          </p:cNvSpPr>
          <p:nvPr/>
        </p:nvSpPr>
        <p:spPr bwMode="auto">
          <a:xfrm>
            <a:off x="1177105" y="2219344"/>
            <a:ext cx="10248319"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nb-NO" altLang="en-US" sz="3200" dirty="0" smtClean="0">
                <a:solidFill>
                  <a:srgbClr val="FF0000"/>
                </a:solidFill>
                <a:latin typeface="Times New Roman" panose="02020603050405020304" pitchFamily="18" charset="0"/>
                <a:cs typeface="Times New Roman" panose="02020603050405020304" pitchFamily="18" charset="0"/>
              </a:rPr>
              <a:t>-&gt; Dũng cảm, can đảm, tự trọng, nghiêm túc trong công việc.</a:t>
            </a:r>
          </a:p>
        </p:txBody>
      </p:sp>
      <p:sp>
        <p:nvSpPr>
          <p:cNvPr id="10" name="Rectangle 10"/>
          <p:cNvSpPr>
            <a:spLocks noChangeArrowheads="1"/>
          </p:cNvSpPr>
          <p:nvPr/>
        </p:nvSpPr>
        <p:spPr bwMode="auto">
          <a:xfrm>
            <a:off x="3755925" y="3834072"/>
            <a:ext cx="914400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Tôi moi đất bế Nho đặt lên đùi mình, tôi rửa cho Nho bằng nước đun sôi</a:t>
            </a:r>
            <a:endParaRPr lang="en-US" altLang="en-US" sz="3200" dirty="0" smtClean="0">
              <a:solidFill>
                <a:srgbClr val="000000"/>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p:nvSpPr>
        <p:spPr bwMode="auto">
          <a:xfrm>
            <a:off x="3755925" y="3119295"/>
            <a:ext cx="2667000" cy="584775"/>
          </a:xfrm>
          <a:prstGeom prst="rect">
            <a:avLst/>
          </a:prstGeom>
          <a:solidFill>
            <a:srgbClr val="FFFF00"/>
          </a:solidFill>
          <a:ln>
            <a:noFill/>
          </a:ln>
          <a:effectLst/>
        </p:spPr>
        <p:txBody>
          <a:bodyPr>
            <a:spAutoFit/>
          </a:bodyPr>
          <a:lstStyle/>
          <a:p>
            <a:pPr fontAlgn="base">
              <a:spcBef>
                <a:spcPct val="50000"/>
              </a:spcBef>
              <a:spcAft>
                <a:spcPct val="0"/>
              </a:spcAft>
            </a:pPr>
            <a:r>
              <a:rPr lang="en-US" altLang="en-US" sz="3200" dirty="0" smtClean="0">
                <a:solidFill>
                  <a:srgbClr val="000000"/>
                </a:solidFill>
                <a:latin typeface="Times New Roman" panose="02020603050405020304" pitchFamily="18" charset="0"/>
                <a:cs typeface="Times New Roman" panose="02020603050405020304" pitchFamily="18" charset="0"/>
              </a:rPr>
              <a:t>-</a:t>
            </a:r>
            <a:r>
              <a:rPr lang="en-US" altLang="en-US" sz="3200" dirty="0" err="1" smtClean="0">
                <a:solidFill>
                  <a:srgbClr val="000000"/>
                </a:solidFill>
                <a:latin typeface="Times New Roman" panose="02020603050405020304" pitchFamily="18" charset="0"/>
                <a:cs typeface="Times New Roman" panose="02020603050405020304" pitchFamily="18" charset="0"/>
              </a:rPr>
              <a:t>Với</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đồng</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đội</a:t>
            </a:r>
            <a:endParaRPr lang="en-US" altLang="en-US" sz="3200" dirty="0" smtClean="0">
              <a:solidFill>
                <a:srgbClr val="000000"/>
              </a:solidFill>
              <a:latin typeface="Times New Roman" panose="02020603050405020304" pitchFamily="18" charset="0"/>
              <a:cs typeface="Times New Roman" panose="02020603050405020304" pitchFamily="18" charset="0"/>
            </a:endParaRPr>
          </a:p>
        </p:txBody>
      </p:sp>
      <p:sp>
        <p:nvSpPr>
          <p:cNvPr id="12" name="Rectangle 12"/>
          <p:cNvSpPr>
            <a:spLocks noChangeArrowheads="1"/>
          </p:cNvSpPr>
          <p:nvPr/>
        </p:nvSpPr>
        <p:spPr bwMode="auto">
          <a:xfrm>
            <a:off x="3755925" y="4997186"/>
            <a:ext cx="4160114"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nb-NO" altLang="en-US" sz="3200" dirty="0" smtClean="0">
                <a:solidFill>
                  <a:srgbClr val="FF0000"/>
                </a:solidFill>
                <a:latin typeface="Times New Roman" panose="02020603050405020304" pitchFamily="18" charset="0"/>
                <a:cs typeface="Times New Roman" panose="02020603050405020304" pitchFamily="18" charset="0"/>
              </a:rPr>
              <a:t>-&gt; Giàu tình yêu thương</a:t>
            </a:r>
          </a:p>
        </p:txBody>
      </p:sp>
      <p:sp>
        <p:nvSpPr>
          <p:cNvPr id="13" name="Rectangle 75"/>
          <p:cNvSpPr>
            <a:spLocks noChangeArrowheads="1"/>
          </p:cNvSpPr>
          <p:nvPr/>
        </p:nvSpPr>
        <p:spPr bwMode="auto">
          <a:xfrm>
            <a:off x="0" y="5761579"/>
            <a:ext cx="12192000" cy="1077218"/>
          </a:xfrm>
          <a:prstGeom prst="rect">
            <a:avLst/>
          </a:prstGeom>
          <a:solidFill>
            <a:srgbClr val="92D050"/>
          </a:solidFill>
          <a:ln>
            <a:noFill/>
          </a:ln>
          <a:effectLst/>
        </p:spPr>
        <p:txBody>
          <a:bodyPr wrap="square" anchor="ctr">
            <a:spAutoFit/>
          </a:bodyPr>
          <a:lstStyle/>
          <a:p>
            <a:pPr algn="just" eaLnBrk="0" fontAlgn="base" hangingPunct="0">
              <a:spcBef>
                <a:spcPct val="0"/>
              </a:spcBef>
              <a:spcAft>
                <a:spcPct val="0"/>
              </a:spcAft>
            </a:pPr>
            <a:r>
              <a:rPr lang="nb-NO" altLang="en-US" sz="3200" dirty="0" smtClean="0">
                <a:solidFill>
                  <a:srgbClr val="0000FF"/>
                </a:solidFill>
                <a:latin typeface="Times New Roman" panose="02020603050405020304" pitchFamily="18" charset="0"/>
                <a:cs typeface="Times New Roman" panose="02020603050405020304" pitchFamily="18" charset="0"/>
              </a:rPr>
              <a:t>=&gt; Nhân vật tôi tự kể ở các thời điểm, không gian khác nhau, tả ngoại hình tính cách: Giàu cá tính, hồn nhiên, can đảm, dũng cảm.</a:t>
            </a:r>
          </a:p>
        </p:txBody>
      </p:sp>
    </p:spTree>
    <p:extLst>
      <p:ext uri="{BB962C8B-B14F-4D97-AF65-F5344CB8AC3E}">
        <p14:creationId xmlns:p14="http://schemas.microsoft.com/office/powerpoint/2010/main" val="25176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ờ Việt Nam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5452745" y="0"/>
            <a:ext cx="6739255" cy="67392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6240" y="134297"/>
            <a:ext cx="9860280" cy="6740307"/>
          </a:xfrm>
          <a:prstGeom prst="rect">
            <a:avLst/>
          </a:prstGeom>
        </p:spPr>
        <p:txBody>
          <a:bodyPr wrap="square">
            <a:spAutoFit/>
          </a:bodyPr>
          <a:lstStyle/>
          <a:p>
            <a:pPr algn="just">
              <a:lnSpc>
                <a:spcPct val="120000"/>
              </a:lnSpc>
              <a:spcAft>
                <a:spcPts val="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SỐ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xẻng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đào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hòn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sỏi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Thỉnh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thoảng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lưỡi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xẻng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chạm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gai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cứa</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latin typeface="Times New Roman" panose="02020603050405020304" pitchFamily="18" charset="0"/>
                <a:ea typeface="Calibri" panose="020F0502020204030204" pitchFamily="34" charset="0"/>
                <a:cs typeface="Times New Roman" panose="02020603050405020304" pitchFamily="18" charset="0"/>
              </a:rPr>
              <a:t> da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thịt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rùng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tí</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vỏ</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ỉành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nung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0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xôi</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000" dirty="0">
                <a:latin typeface="Times New Roman" panose="02020603050405020304" pitchFamily="18" charset="0"/>
                <a:ea typeface="Calibri" panose="020F0502020204030204" pitchFamily="34" charset="0"/>
                <a:cs typeface="Times New Roman" panose="02020603050405020304" pitchFamily="18" charset="0"/>
              </a:rPr>
              <a:t> Minh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Khuê</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latin typeface="Times New Roman" panose="02020603050405020304" pitchFamily="18" charset="0"/>
                <a:ea typeface="Calibri" panose="020F0502020204030204" pitchFamily="34" charset="0"/>
                <a:cs typeface="Times New Roman" panose="02020603050405020304" pitchFamily="18" charset="0"/>
              </a:rPr>
              <a:t> dung?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em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mọt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latin typeface="Times New Roman" panose="02020603050405020304" pitchFamily="18" charset="0"/>
                <a:ea typeface="Calibri" panose="020F0502020204030204" pitchFamily="34" charset="0"/>
                <a:cs typeface="Times New Roman" panose="02020603050405020304" pitchFamily="18" charset="0"/>
              </a:rPr>
              <a:t> 10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Cáu</a:t>
            </a:r>
            <a:r>
              <a:rPr lang="en-US" sz="2000" dirty="0">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phẳm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7224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ibujado A Mano Dibujos Animados Comiendo Pollo Juego Chorros Il | imágenes  de gráficos png gratis - Lovepi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7494" y="1112520"/>
            <a:ext cx="6217919" cy="621792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Gambar Senjata Tentera Ilustrasi Bom Tangan Bom Tangan Bom, Senjata  Militer, Ilustrasi Bom Tangan, Bom Tangan PNG dan PSD untuk Muat turun  Percuma"/>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67" b="90000" l="0" r="90000"/>
                    </a14:imgEffect>
                  </a14:imgLayer>
                </a14:imgProps>
              </a:ext>
              <a:ext uri="{28A0092B-C50C-407E-A947-70E740481C1C}">
                <a14:useLocalDpi xmlns:a14="http://schemas.microsoft.com/office/drawing/2010/main" val="0"/>
              </a:ext>
            </a:extLst>
          </a:blip>
          <a:srcRect/>
          <a:stretch>
            <a:fillRect/>
          </a:stretch>
        </p:blipFill>
        <p:spPr bwMode="auto">
          <a:xfrm>
            <a:off x="3203575" y="4221480"/>
            <a:ext cx="2203450" cy="2203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805" y="327690"/>
            <a:ext cx="10683240" cy="1569660"/>
          </a:xfrm>
          <a:prstGeom prst="rect">
            <a:avLst/>
          </a:prstGeom>
          <a:ln>
            <a:solidFill>
              <a:srgbClr val="FF0000"/>
            </a:solidFill>
            <a:prstDash val="lgDash"/>
          </a:ln>
        </p:spPr>
        <p:txBody>
          <a:bodyPr wrap="square">
            <a:spAutoFit/>
          </a:bodyPr>
          <a:lstStyle/>
          <a:p>
            <a:pPr algn="just"/>
            <a:r>
              <a:rPr lang="en-US" sz="3200">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5181600" y="2205543"/>
            <a:ext cx="6537960" cy="4031873"/>
          </a:xfrm>
          <a:prstGeom prst="rect">
            <a:avLst/>
          </a:prstGeom>
          <a:noFill/>
          <a:ln>
            <a:solidFill>
              <a:schemeClr val="tx1"/>
            </a:solidFill>
            <a:prstDash val="dashDot"/>
          </a:ln>
        </p:spPr>
        <p:txBody>
          <a:bodyPr wrap="square">
            <a:spAutoFit/>
          </a:bodyPr>
          <a:lstStyle/>
          <a:p>
            <a:pPr algn="just">
              <a:lnSpc>
                <a:spcPct val="120000"/>
              </a:lnSpc>
            </a:pP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bom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tĩnh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tin.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2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ình ảnh Khung Viền, Khung Viền, Viền Vàng, Lá Trang Trí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2865120" y="-140017"/>
            <a:ext cx="9131935" cy="7333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4320" y="1880380"/>
            <a:ext cx="2926080" cy="3539430"/>
          </a:xfrm>
          <a:prstGeom prst="rect">
            <a:avLst/>
          </a:prstGeom>
          <a:ln>
            <a:solidFill>
              <a:schemeClr val="tx1"/>
            </a:solidFill>
            <a:prstDash val="lgDashDot"/>
          </a:ln>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4372451" y="2032505"/>
            <a:ext cx="6452553" cy="3797963"/>
          </a:xfrm>
          <a:prstGeom prst="rect">
            <a:avLst/>
          </a:prstGeom>
        </p:spPr>
        <p:txBody>
          <a:bodyPr wrap="square">
            <a:spAutoFit/>
          </a:bodyPr>
          <a:lstStyle/>
          <a:p>
            <a:pPr algn="just">
              <a:lnSpc>
                <a:spcPct val="120000"/>
              </a:lnSpc>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3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heel(1)">
                                      <p:cBhvr>
                                        <p:cTn id="7" dur="2000"/>
                                        <p:tgtEl>
                                          <p:spTgt spid="276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Mẫu Dấu Hỏi Png | Vector,PSD &amp; PNG Tải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329849" y="311180"/>
            <a:ext cx="11532301" cy="1077218"/>
          </a:xfrm>
          <a:prstGeom prst="rect">
            <a:avLst/>
          </a:prstGeom>
          <a:solidFill>
            <a:schemeClr val="accent4">
              <a:lumMod val="40000"/>
              <a:lumOff val="60000"/>
            </a:schemeClr>
          </a:solidFill>
        </p:spPr>
        <p:txBody>
          <a:bodyPr wrap="square">
            <a:spAutoFit/>
          </a:bodyPr>
          <a:lstStyle/>
          <a:p>
            <a:r>
              <a:rPr lang="en-US" sz="32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xác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ai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Rectangle 6"/>
          <p:cNvSpPr/>
          <p:nvPr/>
        </p:nvSpPr>
        <p:spPr>
          <a:xfrm>
            <a:off x="3048000" y="1813560"/>
            <a:ext cx="8814150" cy="4401205"/>
          </a:xfrm>
          <a:prstGeom prst="rect">
            <a:avLst/>
          </a:prstGeom>
          <a:solidFill>
            <a:schemeClr val="accent6">
              <a:lumMod val="40000"/>
              <a:lumOff val="60000"/>
            </a:schemeClr>
          </a:solidFill>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foregroundMark x1="28235" y1="37647" x2="38235" y2="41176"/>
                        <a14:foregroundMark x1="34118" y1="20882" x2="40588" y2="27353"/>
                        <a14:foregroundMark x1="51765" y1="10588" x2="52941" y2="18824"/>
                        <a14:foregroundMark x1="65882" y1="27353" x2="82353" y2="21765"/>
                        <a14:foregroundMark x1="72941" y1="41176" x2="83529" y2="38235"/>
                      </a14:backgroundRemoval>
                    </a14:imgEffect>
                  </a14:imgLayer>
                </a14:imgProps>
              </a:ext>
            </a:extLst>
          </a:blip>
          <a:stretch>
            <a:fillRect/>
          </a:stretch>
        </p:blipFill>
        <p:spPr>
          <a:xfrm>
            <a:off x="-1143000" y="1813560"/>
            <a:ext cx="4880610" cy="4880610"/>
          </a:xfrm>
          <a:prstGeom prst="rect">
            <a:avLst/>
          </a:prstGeom>
        </p:spPr>
      </p:pic>
    </p:spTree>
    <p:extLst>
      <p:ext uri="{BB962C8B-B14F-4D97-AF65-F5344CB8AC3E}">
        <p14:creationId xmlns:p14="http://schemas.microsoft.com/office/powerpoint/2010/main" val="15475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ình ảnh Nữ Quân Nhân Lời Thề Hoạt Hình Màu Xanh Lá Cây Quân đội Trung  Quốc, Clipart Quân đội, Nữ Quân Nhân, Lời Thề Hoạt Hình miễn phí tải tập ti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0225" y="2472054"/>
            <a:ext cx="4980305" cy="4980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ờ Việt Nam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5452745" y="0"/>
            <a:ext cx="6739255" cy="67392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7160" y="225285"/>
            <a:ext cx="8153400" cy="2246769"/>
          </a:xfrm>
          <a:prstGeom prst="rect">
            <a:avLst/>
          </a:prstGeom>
        </p:spPr>
        <p:txBody>
          <a:bodyPr wrap="square">
            <a:spAutoFit/>
          </a:bodyPr>
          <a:lstStyle/>
          <a:p>
            <a:pPr algn="just"/>
            <a:r>
              <a:rPr lang="en-US" sz="2800" i="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a:latin typeface="Times New Roman" panose="02020603050405020304" pitchFamily="18" charset="0"/>
                <a:ea typeface="Calibri" panose="020F0502020204030204" pitchFamily="34" charset="0"/>
                <a:cs typeface="Times New Roman" panose="02020603050405020304" pitchFamily="18" charset="0"/>
              </a:rPr>
              <a:t> 10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latin typeface="Times New Roman" panose="02020603050405020304" pitchFamily="18" charset="0"/>
                <a:ea typeface="Calibri" panose="020F0502020204030204" pitchFamily="34" charset="0"/>
                <a:cs typeface="Times New Roman" panose="02020603050405020304" pitchFamily="18" charset="0"/>
              </a:rPr>
              <a:t> qua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3048000" y="2822680"/>
            <a:ext cx="8107680" cy="3502497"/>
          </a:xfrm>
          <a:prstGeom prst="rect">
            <a:avLst/>
          </a:prstGeom>
          <a:ln>
            <a:solidFill>
              <a:schemeClr val="tx1"/>
            </a:solidFill>
            <a:prstDash val="lgDash"/>
          </a:ln>
        </p:spPr>
        <p:txBody>
          <a:bodyPr wrap="square">
            <a:spAutoFit/>
          </a:bodyPr>
          <a:lstStyle/>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Can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lĩnh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nổ</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40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ình ảnh Bờ đường Mặt đất Mô Hình, Bờ Biển, Đường, đất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2880" y="3896983"/>
            <a:ext cx="12506450" cy="34099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Học văn lớp 9 - TÂM LÝ PHƯƠNG ĐỊNH TRONG 1 LẦN PHÁ BOM NỔ... | Faceboo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02586" y="2087880"/>
            <a:ext cx="3806825" cy="45617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331" y="995000"/>
            <a:ext cx="11675429" cy="4241161"/>
          </a:xfrm>
          <a:prstGeom prst="rect">
            <a:avLst/>
          </a:prstGeom>
        </p:spPr>
        <p:txBody>
          <a:bodyPr wrap="square">
            <a:spAutoFit/>
          </a:bodyPr>
          <a:lstStyle/>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pic>
        <p:nvPicPr>
          <p:cNvPr id="6" name="Picture 6" descr="Clip nghệ thuật - Quả bom PNG png tải về - Miễn phí trong suốt Máy Tính Nền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0153609" y="5609002"/>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ip nghệ thuật - Quả bom PNG png tải về - Miễn phí trong suốt Máy Tính Nền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0915725" y="5461703"/>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áy Bay Hình ảnh | Định dạng hình ảnh PNG 400219456| vn.lovepik.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5958045" y="-384906"/>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áy Bay Hình ảnh | Định dạng hình ảnh PNG 400219456| vn.lovepik.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9281860" y="308359"/>
            <a:ext cx="2099945" cy="209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293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llust1343.png 1,636×1,162 pixels | Hình nền, Khung, Giấy v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 y="203032"/>
            <a:ext cx="11411585" cy="63625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912317"/>
            <a:ext cx="10149840" cy="954107"/>
          </a:xfrm>
          <a:prstGeom prst="rect">
            <a:avLst/>
          </a:prstGeom>
        </p:spPr>
        <p:txBody>
          <a:bodyPr wrap="square">
            <a:spAutoFit/>
          </a:bodyPr>
          <a:lstStyle/>
          <a:p>
            <a:pPr algn="just"/>
            <a:r>
              <a:rPr lang="en-US" sz="28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phẳm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xôi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1874520" y="2575709"/>
            <a:ext cx="8625840" cy="1762534"/>
          </a:xfrm>
          <a:prstGeom prst="rect">
            <a:avLst/>
          </a:prstGeom>
          <a:solidFill>
            <a:schemeClr val="accent4">
              <a:lumMod val="40000"/>
              <a:lumOff val="60000"/>
            </a:schemeClr>
          </a:solidFill>
        </p:spPr>
        <p:txBody>
          <a:bodyPr wrap="square">
            <a:spAutoFit/>
          </a:bodyPr>
          <a:lstStyle/>
          <a:p>
            <a:pPr algn="just">
              <a:lnSpc>
                <a:spcPct val="120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0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oa Khung Nền Hoa Cây Xanh, Cây, Đầu Xuân, đơn Giản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0120" y="708255"/>
            <a:ext cx="10271760" cy="5441490"/>
          </a:xfrm>
          <a:prstGeom prst="rect">
            <a:avLst/>
          </a:prstGeom>
        </p:spPr>
        <p:txBody>
          <a:bodyPr wrap="square">
            <a:spAutoFit/>
          </a:bodyPr>
          <a:lstStyle/>
          <a:p>
            <a:pPr algn="just">
              <a:lnSpc>
                <a:spcPct val="12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xôi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200" dirty="0">
                <a:latin typeface="Times New Roman" panose="02020603050405020304" pitchFamily="18" charset="0"/>
                <a:ea typeface="Calibri" panose="020F0502020204030204" pitchFamily="34" charset="0"/>
                <a:cs typeface="Times New Roman" panose="02020603050405020304" pitchFamily="18" charset="0"/>
              </a:rPr>
              <a:t> Minh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Khuê</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kì</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Mĩ</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200" i="1" dirty="0">
                <a:latin typeface="Times New Roman" panose="02020603050405020304" pitchFamily="18" charset="0"/>
                <a:ea typeface="Calibri" panose="020F0502020204030204" pitchFamily="34" charset="0"/>
                <a:cs typeface="Times New Roman" panose="02020603050405020304" pitchFamily="18" charset="0"/>
              </a:rPr>
              <a:t>“</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Thao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vấp</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ngã</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mở</a:t>
            </a:r>
            <a:r>
              <a:rPr lang="en-US" sz="2200" i="1" dirty="0">
                <a:latin typeface="Times New Roman" panose="02020603050405020304" pitchFamily="18" charset="0"/>
                <a:ea typeface="Calibri" panose="020F0502020204030204" pitchFamily="34" charset="0"/>
                <a:cs typeface="Times New Roman" panose="02020603050405020304" pitchFamily="18" charset="0"/>
              </a:rPr>
              <a:t> to,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mờ</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trắmg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latin typeface="Times New Roman" panose="02020603050405020304" pitchFamily="18" charset="0"/>
                <a:ea typeface="Calibri" panose="020F0502020204030204" pitchFamily="34" charset="0"/>
                <a:cs typeface="Times New Roman" panose="02020603050405020304" pitchFamily="18" charset="0"/>
              </a:rPr>
              <a:t>. Sao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kéo</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tay</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sà</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mô</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Vâng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mô</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hơi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phủ</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thuốc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màu</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xám</a:t>
            </a:r>
            <a:r>
              <a:rPr lang="en-US" sz="2200" i="1"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1: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Đoan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2: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mọt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3: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hoan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200" dirty="0">
                <a:latin typeface="Times New Roman" panose="02020603050405020304" pitchFamily="18" charset="0"/>
                <a:ea typeface="Calibri" panose="020F0502020204030204" pitchFamily="34" charset="0"/>
                <a:cs typeface="Times New Roman" panose="02020603050405020304" pitchFamily="18" charset="0"/>
              </a:rPr>
              <a:t> 40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Mĩ</a:t>
            </a:r>
            <a:r>
              <a:rPr lang="en-US" sz="2200" dirty="0">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tiếc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đem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2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giật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lối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200" dirty="0">
                <a:latin typeface="Times New Roman" panose="02020603050405020304" pitchFamily="18" charset="0"/>
                <a:ea typeface="Calibri" panose="020F0502020204030204" pitchFamily="34" charset="0"/>
                <a:cs typeface="Times New Roman" panose="02020603050405020304" pitchFamily="18" charset="0"/>
              </a:rPr>
              <a:t> ơ,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latin typeface="Times New Roman" panose="02020603050405020304" pitchFamily="18" charset="0"/>
                <a:ea typeface="Calibri" panose="020F0502020204030204" pitchFamily="34" charset="0"/>
                <a:cs typeface="Times New Roman" panose="02020603050405020304" pitchFamily="18" charset="0"/>
              </a:rPr>
              <a:t> nay.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nửa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em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vấn</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này</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731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Cô Gái Mở Đường [Official Video] (online-video-cutter.com).mp4">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44011" y="149836"/>
            <a:ext cx="11004928" cy="65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61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50++ hình nền powerpoint đẹp long lanh | Thiệp, Giấy viết,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5137" y="1012195"/>
            <a:ext cx="8430383" cy="954107"/>
          </a:xfrm>
          <a:prstGeom prst="rect">
            <a:avLst/>
          </a:prstGeom>
        </p:spPr>
        <p:txBody>
          <a:bodyPr wrap="square">
            <a:spAutoFit/>
          </a:bodyPr>
          <a:lstStyle/>
          <a:p>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Đoan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76656" y="2269071"/>
            <a:ext cx="8430383" cy="353943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truyện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5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ummer frame PNG | Cảm ơn thầy cô, Thiên nhiên,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53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9884" y="1295776"/>
            <a:ext cx="10037397" cy="1077218"/>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52576" y="2575782"/>
            <a:ext cx="8792901" cy="2464264"/>
          </a:xfrm>
          <a:prstGeom prst="rect">
            <a:avLst/>
          </a:prstGeom>
        </p:spPr>
        <p:txBody>
          <a:bodyPr wrap="square">
            <a:spAutoFit/>
          </a:bodyPr>
          <a:lstStyle/>
          <a:p>
            <a:pPr algn="just">
              <a:lnSpc>
                <a:spcPct val="120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latin typeface="Times New Roman" panose="02020603050405020304" pitchFamily="18" charset="0"/>
                <a:ea typeface="Calibri" panose="020F0502020204030204" pitchFamily="34" charset="0"/>
                <a:cs typeface="Times New Roman" panose="02020603050405020304" pitchFamily="18" charset="0"/>
              </a:rPr>
              <a:t> Thao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CN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VN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39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hite Wallpaper - Hình nền trắng - Hình nền máy tính đẹp | Hình ảnh, Hình  nền,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974" y="123843"/>
            <a:ext cx="11864051" cy="1938992"/>
          </a:xfrm>
          <a:prstGeom prst="rect">
            <a:avLst/>
          </a:prstGeom>
        </p:spPr>
        <p:txBody>
          <a:bodyPr wrap="square">
            <a:spAutoFit/>
          </a:bodyPr>
          <a:lstStyle/>
          <a:p>
            <a:pPr algn="just"/>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hân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40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trân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Mĩ</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nền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khỏi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giật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lối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ơ,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nay.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nửa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3974" y="2198260"/>
            <a:ext cx="11669210" cy="4524315"/>
          </a:xfrm>
          <a:prstGeom prst="rect">
            <a:avLst/>
          </a:prstGeom>
        </p:spPr>
        <p:txBody>
          <a:bodyPr wrap="square">
            <a:spAutoFit/>
          </a:bodyPr>
          <a:lstStyle/>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kliái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400" dirty="0">
                <a:latin typeface="Times New Roman" panose="02020603050405020304" pitchFamily="18" charset="0"/>
                <a:ea typeface="Calibri" panose="020F0502020204030204" pitchFamily="34" charset="0"/>
                <a:cs typeface="Times New Roman" panose="02020603050405020304" pitchFamily="18" charset="0"/>
              </a:rPr>
              <a:t> chai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ham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400" dirty="0">
                <a:latin typeface="Times New Roman" panose="02020603050405020304" pitchFamily="18" charset="0"/>
                <a:ea typeface="Calibri" panose="020F0502020204030204" pitchFamily="34" charset="0"/>
                <a:cs typeface="Times New Roman" panose="02020603050405020304" pitchFamily="18" charset="0"/>
              </a:rPr>
              <a:t> cha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sẵn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đường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36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óc Khung Hoa Thiết Kế Nền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45"/>
            <a:ext cx="12192000" cy="6809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5351" y="267734"/>
            <a:ext cx="11721297" cy="6370975"/>
          </a:xfrm>
          <a:prstGeom prst="rect">
            <a:avLst/>
          </a:prstGeom>
        </p:spPr>
        <p:txBody>
          <a:bodyPr wrap="square">
            <a:spAutoFit/>
          </a:bodyPr>
          <a:lstStyle/>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huynh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chặn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rèn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vĩnh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04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Nhà văn Lê Minh Khuê: Những trang văn thản nhiên giông b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55" y="2538577"/>
            <a:ext cx="3989621" cy="3509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2745" y="597012"/>
            <a:ext cx="108887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TRÌNH BÀY PHẦN CHUẨN BỊ VỀ TÁC GIẢ</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370390" y="162046"/>
            <a:ext cx="2053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NHÓM 1: </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Pentagon 2"/>
          <p:cNvSpPr/>
          <p:nvPr/>
        </p:nvSpPr>
        <p:spPr>
          <a:xfrm>
            <a:off x="4972456" y="1616753"/>
            <a:ext cx="5359078" cy="787079"/>
          </a:xfrm>
          <a:prstGeom prst="homePlat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Pentagon 6"/>
          <p:cNvSpPr/>
          <p:nvPr/>
        </p:nvSpPr>
        <p:spPr>
          <a:xfrm>
            <a:off x="5412294" y="2612176"/>
            <a:ext cx="5359078" cy="787079"/>
          </a:xfrm>
          <a:prstGeom prst="homePlate">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p:cNvSpPr/>
          <p:nvPr/>
        </p:nvSpPr>
        <p:spPr>
          <a:xfrm>
            <a:off x="6404659" y="4603022"/>
            <a:ext cx="5359078" cy="787079"/>
          </a:xfrm>
          <a:prstGeom prst="homePlat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Pentagon 8"/>
          <p:cNvSpPr/>
          <p:nvPr/>
        </p:nvSpPr>
        <p:spPr>
          <a:xfrm>
            <a:off x="5872224" y="3607599"/>
            <a:ext cx="5359078" cy="787079"/>
          </a:xfrm>
          <a:prstGeom prst="homePlate">
            <a:avLst/>
          </a:prstGeom>
          <a:solidFill>
            <a:srgbClr val="66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p:cNvSpPr/>
          <p:nvPr/>
        </p:nvSpPr>
        <p:spPr>
          <a:xfrm>
            <a:off x="6832922" y="5603622"/>
            <a:ext cx="5359078" cy="787079"/>
          </a:xfrm>
          <a:prstGeom prst="homePlat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Diamond 5"/>
          <p:cNvSpPr/>
          <p:nvPr/>
        </p:nvSpPr>
        <p:spPr>
          <a:xfrm>
            <a:off x="3937535" y="1543602"/>
            <a:ext cx="844952" cy="871804"/>
          </a:xfrm>
          <a:prstGeom prst="diamond">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Diamond 11"/>
          <p:cNvSpPr/>
          <p:nvPr/>
        </p:nvSpPr>
        <p:spPr>
          <a:xfrm>
            <a:off x="4360011" y="2567315"/>
            <a:ext cx="844952" cy="871804"/>
          </a:xfrm>
          <a:prstGeom prst="diamond">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amond 12"/>
          <p:cNvSpPr/>
          <p:nvPr/>
        </p:nvSpPr>
        <p:spPr>
          <a:xfrm>
            <a:off x="4782487" y="3615237"/>
            <a:ext cx="844952" cy="871804"/>
          </a:xfrm>
          <a:prstGeom prst="diamon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Diamond 13"/>
          <p:cNvSpPr/>
          <p:nvPr/>
        </p:nvSpPr>
        <p:spPr>
          <a:xfrm>
            <a:off x="5299676" y="4560659"/>
            <a:ext cx="844952" cy="871804"/>
          </a:xfrm>
          <a:prstGeom prst="diamond">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4</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Diamond 14"/>
          <p:cNvSpPr/>
          <p:nvPr/>
        </p:nvSpPr>
        <p:spPr>
          <a:xfrm>
            <a:off x="5872224" y="5598444"/>
            <a:ext cx="844952" cy="871804"/>
          </a:xfrm>
          <a:prstGeom prst="diamond">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5</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7744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6"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63"/>
          <p:cNvSpPr/>
          <p:nvPr/>
        </p:nvSpPr>
        <p:spPr>
          <a:xfrm>
            <a:off x="8360673" y="144474"/>
            <a:ext cx="973200" cy="9736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3"/>
          <p:cNvSpPr/>
          <p:nvPr/>
        </p:nvSpPr>
        <p:spPr>
          <a:xfrm>
            <a:off x="9538973" y="144474"/>
            <a:ext cx="973200" cy="9736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3"/>
          <p:cNvSpPr/>
          <p:nvPr/>
        </p:nvSpPr>
        <p:spPr>
          <a:xfrm>
            <a:off x="7059629" y="100632"/>
            <a:ext cx="973200" cy="9736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3"/>
          <p:cNvSpPr txBox="1">
            <a:spLocks noGrp="1"/>
          </p:cNvSpPr>
          <p:nvPr>
            <p:ph type="ctrTitle"/>
          </p:nvPr>
        </p:nvSpPr>
        <p:spPr>
          <a:xfrm>
            <a:off x="69812" y="407210"/>
            <a:ext cx="6004244" cy="851246"/>
          </a:xfrm>
          <a:prstGeom prst="rect">
            <a:avLst/>
          </a:prstGeom>
        </p:spPr>
        <p:txBody>
          <a:bodyPr spcFirstLastPara="1" wrap="square" lIns="121900" tIns="121900" rIns="121900" bIns="121900" anchor="t" anchorCtr="0">
            <a:noAutofit/>
          </a:bodyPr>
          <a:lstStyle/>
          <a:p>
            <a:r>
              <a:rPr lang="en" sz="3600" b="1" dirty="0" smtClean="0">
                <a:solidFill>
                  <a:srgbClr val="FF0000"/>
                </a:solidFill>
                <a:latin typeface="Times New Roman" panose="02020603050405020304" pitchFamily="18" charset="0"/>
                <a:cs typeface="Times New Roman" panose="02020603050405020304" pitchFamily="18" charset="0"/>
              </a:rPr>
              <a:t>1. Tác giả: Lê Minh Khuê</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727" name="Google Shape;1727;p63"/>
          <p:cNvSpPr/>
          <p:nvPr/>
        </p:nvSpPr>
        <p:spPr>
          <a:xfrm>
            <a:off x="7387473" y="299196"/>
            <a:ext cx="317516" cy="559499"/>
          </a:xfrm>
          <a:custGeom>
            <a:avLst/>
            <a:gdLst/>
            <a:ahLst/>
            <a:cxnLst/>
            <a:rect l="l" t="t" r="r" b="b"/>
            <a:pathLst>
              <a:path w="118476" h="208768" extrusionOk="0">
                <a:moveTo>
                  <a:pt x="82855" y="12232"/>
                </a:moveTo>
                <a:lnTo>
                  <a:pt x="106211" y="12265"/>
                </a:lnTo>
                <a:lnTo>
                  <a:pt x="106211" y="38100"/>
                </a:lnTo>
                <a:lnTo>
                  <a:pt x="91173" y="38100"/>
                </a:lnTo>
                <a:cubicBezTo>
                  <a:pt x="86378" y="38100"/>
                  <a:pt x="79495" y="38655"/>
                  <a:pt x="75157" y="43613"/>
                </a:cubicBezTo>
                <a:cubicBezTo>
                  <a:pt x="71536" y="47690"/>
                  <a:pt x="71079" y="53138"/>
                  <a:pt x="71079" y="57900"/>
                </a:cubicBezTo>
                <a:lnTo>
                  <a:pt x="71079" y="76135"/>
                </a:lnTo>
                <a:cubicBezTo>
                  <a:pt x="71079" y="79886"/>
                  <a:pt x="74080" y="82887"/>
                  <a:pt x="77832" y="82920"/>
                </a:cubicBezTo>
                <a:lnTo>
                  <a:pt x="105036" y="82920"/>
                </a:lnTo>
                <a:lnTo>
                  <a:pt x="105036" y="111005"/>
                </a:lnTo>
                <a:lnTo>
                  <a:pt x="77832" y="111005"/>
                </a:lnTo>
                <a:cubicBezTo>
                  <a:pt x="74080" y="111005"/>
                  <a:pt x="71079" y="114006"/>
                  <a:pt x="71079" y="117758"/>
                </a:cubicBezTo>
                <a:lnTo>
                  <a:pt x="71079" y="196535"/>
                </a:lnTo>
                <a:lnTo>
                  <a:pt x="41852" y="196535"/>
                </a:lnTo>
                <a:lnTo>
                  <a:pt x="41852" y="117758"/>
                </a:lnTo>
                <a:cubicBezTo>
                  <a:pt x="41852" y="114006"/>
                  <a:pt x="38818" y="111005"/>
                  <a:pt x="35099" y="110973"/>
                </a:cubicBezTo>
                <a:lnTo>
                  <a:pt x="12233" y="110973"/>
                </a:lnTo>
                <a:lnTo>
                  <a:pt x="12233" y="82887"/>
                </a:lnTo>
                <a:lnTo>
                  <a:pt x="35099" y="82887"/>
                </a:lnTo>
                <a:cubicBezTo>
                  <a:pt x="38818" y="82887"/>
                  <a:pt x="41852" y="79853"/>
                  <a:pt x="41852" y="76135"/>
                </a:cubicBezTo>
                <a:lnTo>
                  <a:pt x="41852" y="54475"/>
                </a:lnTo>
                <a:cubicBezTo>
                  <a:pt x="41852" y="28412"/>
                  <a:pt x="57575" y="12232"/>
                  <a:pt x="82855" y="12232"/>
                </a:cubicBezTo>
                <a:close/>
                <a:moveTo>
                  <a:pt x="82855" y="0"/>
                </a:moveTo>
                <a:cubicBezTo>
                  <a:pt x="67132" y="0"/>
                  <a:pt x="53725" y="5252"/>
                  <a:pt x="44168" y="15005"/>
                </a:cubicBezTo>
                <a:cubicBezTo>
                  <a:pt x="34643" y="24791"/>
                  <a:pt x="29619" y="38459"/>
                  <a:pt x="29619" y="54475"/>
                </a:cubicBezTo>
                <a:lnTo>
                  <a:pt x="29619" y="70655"/>
                </a:lnTo>
                <a:lnTo>
                  <a:pt x="10113" y="70655"/>
                </a:lnTo>
                <a:cubicBezTo>
                  <a:pt x="4535" y="70687"/>
                  <a:pt x="1" y="75189"/>
                  <a:pt x="1" y="80799"/>
                </a:cubicBezTo>
                <a:lnTo>
                  <a:pt x="1" y="113093"/>
                </a:lnTo>
                <a:cubicBezTo>
                  <a:pt x="1" y="118704"/>
                  <a:pt x="4535" y="123238"/>
                  <a:pt x="10113" y="123238"/>
                </a:cubicBezTo>
                <a:lnTo>
                  <a:pt x="29619" y="123238"/>
                </a:lnTo>
                <a:lnTo>
                  <a:pt x="29619" y="198655"/>
                </a:lnTo>
                <a:cubicBezTo>
                  <a:pt x="29619" y="204233"/>
                  <a:pt x="34154" y="208767"/>
                  <a:pt x="39732" y="208767"/>
                </a:cubicBezTo>
                <a:lnTo>
                  <a:pt x="73167" y="208767"/>
                </a:lnTo>
                <a:cubicBezTo>
                  <a:pt x="78777" y="208767"/>
                  <a:pt x="83312" y="204233"/>
                  <a:pt x="83312" y="198655"/>
                </a:cubicBezTo>
                <a:lnTo>
                  <a:pt x="83312" y="123238"/>
                </a:lnTo>
                <a:lnTo>
                  <a:pt x="107124" y="123238"/>
                </a:lnTo>
                <a:cubicBezTo>
                  <a:pt x="112735" y="123238"/>
                  <a:pt x="117269" y="118704"/>
                  <a:pt x="117269" y="113093"/>
                </a:cubicBezTo>
                <a:lnTo>
                  <a:pt x="117269" y="80799"/>
                </a:lnTo>
                <a:cubicBezTo>
                  <a:pt x="117269" y="77113"/>
                  <a:pt x="115279" y="73721"/>
                  <a:pt x="112050" y="71927"/>
                </a:cubicBezTo>
                <a:cubicBezTo>
                  <a:pt x="110517" y="71079"/>
                  <a:pt x="108788" y="70655"/>
                  <a:pt x="107059" y="70655"/>
                </a:cubicBezTo>
                <a:lnTo>
                  <a:pt x="83279" y="70655"/>
                </a:lnTo>
                <a:lnTo>
                  <a:pt x="83279" y="57868"/>
                </a:lnTo>
                <a:cubicBezTo>
                  <a:pt x="83279" y="53692"/>
                  <a:pt x="83866" y="52192"/>
                  <a:pt x="84323" y="51670"/>
                </a:cubicBezTo>
                <a:cubicBezTo>
                  <a:pt x="84616" y="51344"/>
                  <a:pt x="85954" y="50300"/>
                  <a:pt x="91173" y="50300"/>
                </a:cubicBezTo>
                <a:lnTo>
                  <a:pt x="108331" y="50300"/>
                </a:lnTo>
                <a:cubicBezTo>
                  <a:pt x="113942" y="50300"/>
                  <a:pt x="118443" y="45766"/>
                  <a:pt x="118476" y="40188"/>
                </a:cubicBezTo>
                <a:lnTo>
                  <a:pt x="118476" y="10177"/>
                </a:lnTo>
                <a:cubicBezTo>
                  <a:pt x="118443" y="4599"/>
                  <a:pt x="113942" y="65"/>
                  <a:pt x="108364" y="33"/>
                </a:cubicBezTo>
                <a:lnTo>
                  <a:pt x="8285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3"/>
          <p:cNvSpPr/>
          <p:nvPr/>
        </p:nvSpPr>
        <p:spPr>
          <a:xfrm>
            <a:off x="9744034" y="412409"/>
            <a:ext cx="563081" cy="461936"/>
          </a:xfrm>
          <a:custGeom>
            <a:avLst/>
            <a:gdLst/>
            <a:ahLst/>
            <a:cxnLst/>
            <a:rect l="l" t="t" r="r" b="b"/>
            <a:pathLst>
              <a:path w="210105" h="172364" extrusionOk="0">
                <a:moveTo>
                  <a:pt x="142973" y="12233"/>
                </a:moveTo>
                <a:cubicBezTo>
                  <a:pt x="148453" y="12265"/>
                  <a:pt x="157521" y="15495"/>
                  <a:pt x="167242" y="20910"/>
                </a:cubicBezTo>
                <a:cubicBezTo>
                  <a:pt x="168417" y="21569"/>
                  <a:pt x="169710" y="21903"/>
                  <a:pt x="171012" y="21903"/>
                </a:cubicBezTo>
                <a:cubicBezTo>
                  <a:pt x="171771" y="21903"/>
                  <a:pt x="172533" y="21790"/>
                  <a:pt x="173277" y="21562"/>
                </a:cubicBezTo>
                <a:cubicBezTo>
                  <a:pt x="178757" y="19931"/>
                  <a:pt x="185053" y="17419"/>
                  <a:pt x="191707" y="14647"/>
                </a:cubicBezTo>
                <a:lnTo>
                  <a:pt x="191707" y="14647"/>
                </a:lnTo>
                <a:cubicBezTo>
                  <a:pt x="190892" y="16147"/>
                  <a:pt x="189978" y="17583"/>
                  <a:pt x="188967" y="18953"/>
                </a:cubicBezTo>
                <a:cubicBezTo>
                  <a:pt x="185450" y="23815"/>
                  <a:pt x="189073" y="30427"/>
                  <a:pt x="194754" y="30427"/>
                </a:cubicBezTo>
                <a:cubicBezTo>
                  <a:pt x="195133" y="30427"/>
                  <a:pt x="195520" y="30398"/>
                  <a:pt x="195915" y="30337"/>
                </a:cubicBezTo>
                <a:lnTo>
                  <a:pt x="195915" y="30337"/>
                </a:lnTo>
                <a:cubicBezTo>
                  <a:pt x="193403" y="35882"/>
                  <a:pt x="189489" y="40221"/>
                  <a:pt x="184694" y="42765"/>
                </a:cubicBezTo>
                <a:cubicBezTo>
                  <a:pt x="182313" y="44037"/>
                  <a:pt x="180845" y="46484"/>
                  <a:pt x="180845" y="49159"/>
                </a:cubicBezTo>
                <a:lnTo>
                  <a:pt x="180845" y="49485"/>
                </a:lnTo>
                <a:cubicBezTo>
                  <a:pt x="180845" y="79071"/>
                  <a:pt x="170276" y="106896"/>
                  <a:pt x="151095" y="127870"/>
                </a:cubicBezTo>
                <a:cubicBezTo>
                  <a:pt x="132045" y="148649"/>
                  <a:pt x="106895" y="160099"/>
                  <a:pt x="80212" y="160099"/>
                </a:cubicBezTo>
                <a:cubicBezTo>
                  <a:pt x="52485" y="160099"/>
                  <a:pt x="28803" y="155858"/>
                  <a:pt x="16408" y="148845"/>
                </a:cubicBezTo>
                <a:cubicBezTo>
                  <a:pt x="30761" y="148095"/>
                  <a:pt x="42667" y="144996"/>
                  <a:pt x="53562" y="139222"/>
                </a:cubicBezTo>
                <a:cubicBezTo>
                  <a:pt x="59662" y="135993"/>
                  <a:pt x="58194" y="126892"/>
                  <a:pt x="51409" y="125717"/>
                </a:cubicBezTo>
                <a:cubicBezTo>
                  <a:pt x="38622" y="123499"/>
                  <a:pt x="30337" y="117660"/>
                  <a:pt x="25150" y="107091"/>
                </a:cubicBezTo>
                <a:lnTo>
                  <a:pt x="25150" y="107091"/>
                </a:lnTo>
                <a:cubicBezTo>
                  <a:pt x="28216" y="108266"/>
                  <a:pt x="31446" y="108983"/>
                  <a:pt x="34740" y="109179"/>
                </a:cubicBezTo>
                <a:cubicBezTo>
                  <a:pt x="34911" y="109191"/>
                  <a:pt x="35081" y="109197"/>
                  <a:pt x="35251" y="109197"/>
                </a:cubicBezTo>
                <a:cubicBezTo>
                  <a:pt x="38285" y="109197"/>
                  <a:pt x="41060" y="107286"/>
                  <a:pt x="42080" y="104351"/>
                </a:cubicBezTo>
                <a:cubicBezTo>
                  <a:pt x="43156" y="101285"/>
                  <a:pt x="42047" y="97860"/>
                  <a:pt x="39340" y="96033"/>
                </a:cubicBezTo>
                <a:cubicBezTo>
                  <a:pt x="30076" y="89672"/>
                  <a:pt x="22736" y="81061"/>
                  <a:pt x="18430" y="71764"/>
                </a:cubicBezTo>
                <a:lnTo>
                  <a:pt x="18430" y="71764"/>
                </a:lnTo>
                <a:cubicBezTo>
                  <a:pt x="20583" y="72873"/>
                  <a:pt x="22834" y="73721"/>
                  <a:pt x="25183" y="74341"/>
                </a:cubicBezTo>
                <a:cubicBezTo>
                  <a:pt x="25852" y="74519"/>
                  <a:pt x="26505" y="74602"/>
                  <a:pt x="27133" y="74602"/>
                </a:cubicBezTo>
                <a:cubicBezTo>
                  <a:pt x="32963" y="74602"/>
                  <a:pt x="36697" y="67457"/>
                  <a:pt x="32457" y="62598"/>
                </a:cubicBezTo>
                <a:cubicBezTo>
                  <a:pt x="26912" y="56270"/>
                  <a:pt x="23225" y="49159"/>
                  <a:pt x="21855" y="42047"/>
                </a:cubicBezTo>
                <a:cubicBezTo>
                  <a:pt x="20485" y="35034"/>
                  <a:pt x="21301" y="27956"/>
                  <a:pt x="24237" y="20910"/>
                </a:cubicBezTo>
                <a:cubicBezTo>
                  <a:pt x="44755" y="41526"/>
                  <a:pt x="64457" y="51377"/>
                  <a:pt x="97729" y="57901"/>
                </a:cubicBezTo>
                <a:cubicBezTo>
                  <a:pt x="98205" y="57994"/>
                  <a:pt x="98678" y="58039"/>
                  <a:pt x="99142" y="58039"/>
                </a:cubicBezTo>
                <a:cubicBezTo>
                  <a:pt x="103040" y="58039"/>
                  <a:pt x="106370" y="54874"/>
                  <a:pt x="106341" y="50822"/>
                </a:cubicBezTo>
                <a:cubicBezTo>
                  <a:pt x="106341" y="29848"/>
                  <a:pt x="122781" y="12559"/>
                  <a:pt x="142973" y="12233"/>
                </a:cubicBezTo>
                <a:close/>
                <a:moveTo>
                  <a:pt x="142843" y="0"/>
                </a:moveTo>
                <a:cubicBezTo>
                  <a:pt x="129729" y="196"/>
                  <a:pt x="117464" y="5611"/>
                  <a:pt x="108265" y="15234"/>
                </a:cubicBezTo>
                <a:cubicBezTo>
                  <a:pt x="100567" y="23291"/>
                  <a:pt x="95739" y="33664"/>
                  <a:pt x="94467" y="44722"/>
                </a:cubicBezTo>
                <a:cubicBezTo>
                  <a:pt x="65599" y="38394"/>
                  <a:pt x="48897" y="29097"/>
                  <a:pt x="30271" y="9591"/>
                </a:cubicBezTo>
                <a:lnTo>
                  <a:pt x="27923" y="7209"/>
                </a:lnTo>
                <a:cubicBezTo>
                  <a:pt x="26491" y="5778"/>
                  <a:pt x="24659" y="5098"/>
                  <a:pt x="22843" y="5098"/>
                </a:cubicBezTo>
                <a:cubicBezTo>
                  <a:pt x="20230" y="5098"/>
                  <a:pt x="17651" y="6504"/>
                  <a:pt x="16343" y="9101"/>
                </a:cubicBezTo>
                <a:lnTo>
                  <a:pt x="15071" y="11678"/>
                </a:lnTo>
                <a:cubicBezTo>
                  <a:pt x="9460" y="22443"/>
                  <a:pt x="7731" y="33403"/>
                  <a:pt x="9851" y="44396"/>
                </a:cubicBezTo>
                <a:cubicBezTo>
                  <a:pt x="10634" y="48441"/>
                  <a:pt x="11939" y="52388"/>
                  <a:pt x="13668" y="56139"/>
                </a:cubicBezTo>
                <a:cubicBezTo>
                  <a:pt x="11972" y="56172"/>
                  <a:pt x="10341" y="56629"/>
                  <a:pt x="8873" y="57509"/>
                </a:cubicBezTo>
                <a:cubicBezTo>
                  <a:pt x="5285" y="59434"/>
                  <a:pt x="3295" y="63968"/>
                  <a:pt x="4175" y="68372"/>
                </a:cubicBezTo>
                <a:lnTo>
                  <a:pt x="4208" y="68633"/>
                </a:lnTo>
                <a:lnTo>
                  <a:pt x="4306" y="68926"/>
                </a:lnTo>
                <a:cubicBezTo>
                  <a:pt x="7046" y="77864"/>
                  <a:pt x="11645" y="86117"/>
                  <a:pt x="17811" y="93130"/>
                </a:cubicBezTo>
                <a:cubicBezTo>
                  <a:pt x="16734" y="93456"/>
                  <a:pt x="15723" y="93978"/>
                  <a:pt x="14842" y="94663"/>
                </a:cubicBezTo>
                <a:cubicBezTo>
                  <a:pt x="11254" y="97240"/>
                  <a:pt x="9884" y="101905"/>
                  <a:pt x="11450" y="106015"/>
                </a:cubicBezTo>
                <a:cubicBezTo>
                  <a:pt x="16114" y="119161"/>
                  <a:pt x="23943" y="128229"/>
                  <a:pt x="35230" y="133481"/>
                </a:cubicBezTo>
                <a:cubicBezTo>
                  <a:pt x="28151" y="135536"/>
                  <a:pt x="20355" y="136612"/>
                  <a:pt x="11450" y="136743"/>
                </a:cubicBezTo>
                <a:cubicBezTo>
                  <a:pt x="7046" y="136808"/>
                  <a:pt x="3132" y="139516"/>
                  <a:pt x="1501" y="143593"/>
                </a:cubicBezTo>
                <a:lnTo>
                  <a:pt x="1370" y="143952"/>
                </a:lnTo>
                <a:cubicBezTo>
                  <a:pt x="0" y="147997"/>
                  <a:pt x="1044" y="152107"/>
                  <a:pt x="4175" y="155238"/>
                </a:cubicBezTo>
                <a:lnTo>
                  <a:pt x="4404" y="155467"/>
                </a:lnTo>
                <a:lnTo>
                  <a:pt x="4665" y="155662"/>
                </a:lnTo>
                <a:cubicBezTo>
                  <a:pt x="17843" y="166264"/>
                  <a:pt x="45374" y="172364"/>
                  <a:pt x="80212" y="172364"/>
                </a:cubicBezTo>
                <a:cubicBezTo>
                  <a:pt x="141668" y="172364"/>
                  <a:pt x="191805" y="118639"/>
                  <a:pt x="193044" y="52029"/>
                </a:cubicBezTo>
                <a:cubicBezTo>
                  <a:pt x="200547" y="47201"/>
                  <a:pt x="206190" y="39470"/>
                  <a:pt x="209159" y="29945"/>
                </a:cubicBezTo>
                <a:lnTo>
                  <a:pt x="209257" y="29619"/>
                </a:lnTo>
                <a:cubicBezTo>
                  <a:pt x="210105" y="26129"/>
                  <a:pt x="209126" y="22410"/>
                  <a:pt x="206647" y="19801"/>
                </a:cubicBezTo>
                <a:cubicBezTo>
                  <a:pt x="205799" y="18985"/>
                  <a:pt x="204853" y="18333"/>
                  <a:pt x="203809" y="17876"/>
                </a:cubicBezTo>
                <a:cubicBezTo>
                  <a:pt x="204494" y="16376"/>
                  <a:pt x="205146" y="14842"/>
                  <a:pt x="205701" y="13277"/>
                </a:cubicBezTo>
                <a:cubicBezTo>
                  <a:pt x="207169" y="9493"/>
                  <a:pt x="206419" y="5578"/>
                  <a:pt x="203613" y="2806"/>
                </a:cubicBezTo>
                <a:cubicBezTo>
                  <a:pt x="201756" y="970"/>
                  <a:pt x="199298" y="7"/>
                  <a:pt x="196805" y="7"/>
                </a:cubicBezTo>
                <a:cubicBezTo>
                  <a:pt x="195444" y="7"/>
                  <a:pt x="194073" y="294"/>
                  <a:pt x="192784" y="881"/>
                </a:cubicBezTo>
                <a:cubicBezTo>
                  <a:pt x="185085" y="4176"/>
                  <a:pt x="177681" y="7307"/>
                  <a:pt x="171515" y="9297"/>
                </a:cubicBezTo>
                <a:cubicBezTo>
                  <a:pt x="164339" y="5448"/>
                  <a:pt x="152498" y="0"/>
                  <a:pt x="1429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Nhà văn Lê Minh Khuê: Những trang văn thản nhiên giông bã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8409" l="10000" r="90000">
                        <a14:foregroundMark x1="25303" y1="52500" x2="35455" y2="83636"/>
                        <a14:foregroundMark x1="17879" y1="83182" x2="81364" y2="86136"/>
                        <a14:foregroundMark x1="48788" y1="92727" x2="48788" y2="92727"/>
                        <a14:foregroundMark x1="13182" y1="85682" x2="45303" y2="98409"/>
                        <a14:backgroundMark x1="74091" y1="4091" x2="83333" y2="77273"/>
                      </a14:backgroundRemoval>
                    </a14:imgEffect>
                  </a14:imgLayer>
                </a14:imgProps>
              </a:ext>
              <a:ext uri="{28A0092B-C50C-407E-A947-70E740481C1C}">
                <a14:useLocalDpi xmlns:a14="http://schemas.microsoft.com/office/drawing/2010/main" val="0"/>
              </a:ext>
            </a:extLst>
          </a:blip>
          <a:srcRect/>
          <a:stretch>
            <a:fillRect/>
          </a:stretch>
        </p:blipFill>
        <p:spPr bwMode="auto">
          <a:xfrm>
            <a:off x="7191065" y="3076872"/>
            <a:ext cx="5498901" cy="37811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4996" y="3954351"/>
            <a:ext cx="4340826" cy="185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ình ảnh Biểu Tượng Bút Chì Cho Dự án, Bút Chì, Biểu Tượng Dự án, Biểu  Tượng Bút Chì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6930" y="286563"/>
            <a:ext cx="689421" cy="6894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ạng cuốn Sách Nhà lời xin Lỗi của Aristides Máy tính Biểu tượng E-cuốn  sách - cuốn sách nút png tải về - Miễn phí trong suốt Góc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6000" y1="29000" x2="56556" y2="56111"/>
                        <a14:foregroundMark x1="29778" y1="56667" x2="61556" y2="26222"/>
                        <a14:foregroundMark x1="52444" y1="26667" x2="61222" y2="21778"/>
                        <a14:foregroundMark x1="60111" y1="23000" x2="59333" y2="57556"/>
                        <a14:foregroundMark x1="51667" y1="54778" x2="53444" y2="68000"/>
                        <a14:foregroundMark x1="23889" y1="28000" x2="26000" y2="64556"/>
                        <a14:foregroundMark x1="29556" y1="59333" x2="47778" y2="66444"/>
                        <a14:foregroundMark x1="42111" y1="45111" x2="44778" y2="61000"/>
                        <a14:foregroundMark x1="28889" y1="27889" x2="49333"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9348656" y="-1761"/>
            <a:ext cx="1266067" cy="1266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 name="Table 60"/>
          <p:cNvGraphicFramePr>
            <a:graphicFrameLocks noGrp="1"/>
          </p:cNvGraphicFramePr>
          <p:nvPr>
            <p:extLst>
              <p:ext uri="{D42A27DB-BD31-4B8C-83A1-F6EECF244321}">
                <p14:modId xmlns:p14="http://schemas.microsoft.com/office/powerpoint/2010/main" val="1117530140"/>
              </p:ext>
            </p:extLst>
          </p:nvPr>
        </p:nvGraphicFramePr>
        <p:xfrm>
          <a:off x="69812" y="1442679"/>
          <a:ext cx="8171270" cy="4389437"/>
        </p:xfrm>
        <a:graphic>
          <a:graphicData uri="http://schemas.openxmlformats.org/drawingml/2006/table">
            <a:tbl>
              <a:tblPr/>
              <a:tblGrid>
                <a:gridCol w="8171270">
                  <a:extLst>
                    <a:ext uri="{9D8B030D-6E8A-4147-A177-3AD203B41FA5}">
                      <a16:colId xmlns:a16="http://schemas.microsoft.com/office/drawing/2014/main" val="20000"/>
                    </a:ext>
                  </a:extLst>
                </a:gridCol>
              </a:tblGrid>
              <a:tr h="438943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Sinh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1949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quê</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ở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Tĩnh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Gia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Thanh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Hoá</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p>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Sở</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trường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Truyện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ngắn</a:t>
                      </a:r>
                      <a:endParaRPr kumimoji="0" lang="en-US" sz="2800" b="0" i="0" u="none" strike="noStrike" cap="none" normalizeH="0" baseline="0" dirty="0" smtClean="0">
                        <a:ln>
                          <a:noFill/>
                        </a:ln>
                        <a:solidFill>
                          <a:srgbClr val="002060"/>
                        </a:solidFill>
                        <a:effectLst/>
                        <a:latin typeface="Times New Roman" pitchFamily="18" charset="0"/>
                        <a:cs typeface="Times New Roman" pitchFamily="18" charset="0"/>
                      </a:endParaRPr>
                    </a:p>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Nội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dung: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cuộc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sống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chiến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đấu</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tuổi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trẻ</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ở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tuyến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đường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Trường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Sơn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Sau</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1975,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tác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phẩm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bà</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bám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sát</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chuyển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biến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đời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sống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xã</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con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trên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tinh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đổi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mới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p>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Phong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cách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miêu</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tả</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lí</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tinh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tế</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sắc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sảo</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đặc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biệt</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lí</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nhân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vật</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nữ</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a:t>
                      </a:r>
                    </a:p>
                  </a:txBody>
                  <a:tcPr marL="114300" marR="1143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195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24"/>
                                        </p:tgtEl>
                                        <p:attrNameLst>
                                          <p:attrName>style.visibility</p:attrName>
                                        </p:attrNameLst>
                                      </p:cBhvr>
                                      <p:to>
                                        <p:strVal val="visible"/>
                                      </p:to>
                                    </p:set>
                                    <p:animEffect transition="in" filter="wipe(down)">
                                      <p:cBhvr>
                                        <p:cTn id="7" dur="500"/>
                                        <p:tgtEl>
                                          <p:spTgt spid="17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rot="5400000">
            <a:off x="1104493" y="582405"/>
            <a:ext cx="2440483" cy="339852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00734" y="1398023"/>
            <a:ext cx="29565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629785" y="1203643"/>
            <a:ext cx="6332538" cy="1815882"/>
          </a:xfrm>
          <a:prstGeom prst="rect">
            <a:avLst/>
          </a:prstGeom>
          <a:noFill/>
          <a:ln w="19050" cmpd="thickThin">
            <a:solidFill>
              <a:srgbClr val="002060"/>
            </a:solidFill>
            <a:prstDash val="dashDot"/>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Xuất xứ</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Thể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loại: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Ngôi kể</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6" name="TextBox 15"/>
          <p:cNvSpPr txBox="1"/>
          <p:nvPr/>
        </p:nvSpPr>
        <p:spPr>
          <a:xfrm>
            <a:off x="6039166" y="942033"/>
            <a:ext cx="3567002" cy="523220"/>
          </a:xfrm>
          <a:prstGeom prst="rect">
            <a:avLst/>
          </a:prstGeom>
          <a:solidFill>
            <a:schemeClr val="accent6">
              <a:lumMod val="60000"/>
              <a:lumOff val="40000"/>
            </a:schemeClr>
          </a:solid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KIỂN THỨC CƠ BẢN</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0" name="Rounded Rectangle 9"/>
          <p:cNvSpPr/>
          <p:nvPr/>
        </p:nvSpPr>
        <p:spPr>
          <a:xfrm>
            <a:off x="236851" y="4206880"/>
            <a:ext cx="2986407" cy="19727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lowchart: Off-page Connector 10"/>
          <p:cNvSpPr/>
          <p:nvPr/>
        </p:nvSpPr>
        <p:spPr>
          <a:xfrm rot="16200000">
            <a:off x="3785012" y="3828806"/>
            <a:ext cx="1959422" cy="2686685"/>
          </a:xfrm>
          <a:prstGeom prst="flowChartOffpage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151504" y="4684359"/>
            <a:ext cx="29565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494" name="Picture 14" descr="Màu Sắc Dễ Thương Vẽ Tay đơn Giản Phim Hoạt Hình Thương Mại điện Hình ảnh |  Định dạng hình ảnh PSD 6115183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46" b="100000" l="10000" r="90000">
                        <a14:foregroundMark x1="22093" y1="11172" x2="75116" y2="54223"/>
                      </a14:backgroundRemoval>
                    </a14:imgEffect>
                  </a14:imgLayer>
                </a14:imgProps>
              </a:ext>
              <a:ext uri="{28A0092B-C50C-407E-A947-70E740481C1C}">
                <a14:useLocalDpi xmlns:a14="http://schemas.microsoft.com/office/drawing/2010/main" val="0"/>
              </a:ext>
            </a:extLst>
          </a:blip>
          <a:srcRect/>
          <a:stretch>
            <a:fillRect/>
          </a:stretch>
        </p:blipFill>
        <p:spPr bwMode="auto">
          <a:xfrm>
            <a:off x="7855119" y="3639122"/>
            <a:ext cx="4922520" cy="30054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730784" y="4072850"/>
            <a:ext cx="30638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215342" y="91640"/>
            <a:ext cx="108887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TRÌNH BÀY PHẦN CHUẨN BỊ VỀ TÁC PHẨM</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270967" y="112652"/>
            <a:ext cx="2053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NHÓM 2: </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Hexagon 1"/>
          <p:cNvSpPr/>
          <p:nvPr/>
        </p:nvSpPr>
        <p:spPr>
          <a:xfrm>
            <a:off x="6236131" y="4038345"/>
            <a:ext cx="2494653" cy="2141316"/>
          </a:xfrm>
          <a:prstGeom prst="hexagon">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6005176" y="4632864"/>
            <a:ext cx="29565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tắt</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897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1)">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0494"/>
                                        </p:tgtEl>
                                        <p:attrNameLst>
                                          <p:attrName>style.visibility</p:attrName>
                                        </p:attrNameLst>
                                      </p:cBhvr>
                                      <p:to>
                                        <p:strVal val="visible"/>
                                      </p:to>
                                    </p:set>
                                    <p:animEffect transition="in" filter="wheel(1)">
                                      <p:cBhvr>
                                        <p:cTn id="44" dur="2000"/>
                                        <p:tgtEl>
                                          <p:spTgt spid="20494"/>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1)">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animBg="1"/>
      <p:bldP spid="16" grpId="0" animBg="1"/>
      <p:bldP spid="10" grpId="0" animBg="1"/>
      <p:bldP spid="11" grpId="0" animBg="1"/>
      <p:bldP spid="19" grpId="0"/>
      <p:bldP spid="22" grpId="0"/>
      <p:bldP spid="2"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ẫu background , hình nền powerpoint đơn giản đẹp ấn tượng | Hình ảnh, Hình  nền, Nhật ký nghệ thu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4" y="-37700"/>
            <a:ext cx="12286394" cy="6924235"/>
          </a:xfrm>
          <a:prstGeom prst="rect">
            <a:avLst/>
          </a:prstGeom>
          <a:noFill/>
          <a:extLst>
            <a:ext uri="{909E8E84-426E-40DD-AFC4-6F175D3DCCD1}">
              <a14:hiddenFill xmlns:a14="http://schemas.microsoft.com/office/drawing/2010/main">
                <a:solidFill>
                  <a:srgbClr val="FFFFFF"/>
                </a:solidFill>
              </a14:hiddenFill>
            </a:ext>
          </a:extLst>
        </p:spPr>
      </p:pic>
      <p:sp>
        <p:nvSpPr>
          <p:cNvPr id="3" name="Regular Pentagon 2"/>
          <p:cNvSpPr/>
          <p:nvPr/>
        </p:nvSpPr>
        <p:spPr>
          <a:xfrm rot="15148430">
            <a:off x="4637882" y="2605882"/>
            <a:ext cx="2455862" cy="2193925"/>
          </a:xfrm>
          <a:prstGeom prst="pentagon">
            <a:avLst/>
          </a:prstGeom>
          <a:blipFill dpi="0" rotWithShape="0">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p:txBody>
      </p:sp>
      <p:sp>
        <p:nvSpPr>
          <p:cNvPr id="4" name="Isosceles Triangle 3"/>
          <p:cNvSpPr/>
          <p:nvPr/>
        </p:nvSpPr>
        <p:spPr>
          <a:xfrm>
            <a:off x="5233988" y="1"/>
            <a:ext cx="1471612" cy="2517775"/>
          </a:xfrm>
          <a:prstGeom prst="triangl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5" name="Isosceles Triangle 4"/>
          <p:cNvSpPr/>
          <p:nvPr/>
        </p:nvSpPr>
        <p:spPr>
          <a:xfrm rot="4421164">
            <a:off x="7377113" y="1866901"/>
            <a:ext cx="1563688" cy="2370137"/>
          </a:xfrm>
          <a:prstGeom prst="triangle">
            <a:avLst/>
          </a:prstGeom>
          <a:blipFill dpi="0" rotWithShape="0">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6" name="Isosceles Triangle 5"/>
          <p:cNvSpPr/>
          <p:nvPr/>
        </p:nvSpPr>
        <p:spPr>
          <a:xfrm rot="8649358">
            <a:off x="6659563" y="4381501"/>
            <a:ext cx="1471612" cy="2517775"/>
          </a:xfrm>
          <a:prstGeom prst="triangle">
            <a:avLst/>
          </a:prstGeom>
          <a:blipFill dpi="0" rotWithShape="0">
            <a:blip r:embed="rId6"/>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7" name="Isosceles Triangle 6"/>
          <p:cNvSpPr/>
          <p:nvPr/>
        </p:nvSpPr>
        <p:spPr>
          <a:xfrm rot="13123291">
            <a:off x="3817939" y="4362450"/>
            <a:ext cx="1563687" cy="2370138"/>
          </a:xfrm>
          <a:prstGeom prst="triangle">
            <a:avLst/>
          </a:prstGeom>
          <a:blipFill dpi="0" rotWithShape="0">
            <a:blip r:embed="rId7"/>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8" name="Isosceles Triangle 7"/>
          <p:cNvSpPr/>
          <p:nvPr/>
        </p:nvSpPr>
        <p:spPr>
          <a:xfrm rot="17253476">
            <a:off x="2980532" y="1678782"/>
            <a:ext cx="1471612" cy="2517775"/>
          </a:xfrm>
          <a:prstGeom prst="triangle">
            <a:avLst/>
          </a:prstGeom>
          <a:blipFill dpi="0" rotWithShape="0">
            <a:blip r:embed="rId8"/>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36872" name="TextBox 8"/>
          <p:cNvSpPr txBox="1">
            <a:spLocks noChangeArrowheads="1"/>
          </p:cNvSpPr>
          <p:nvPr/>
        </p:nvSpPr>
        <p:spPr bwMode="auto">
          <a:xfrm>
            <a:off x="6573838" y="788989"/>
            <a:ext cx="4094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Tác</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giả</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Lê</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Minh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Khuê</a:t>
            </a:r>
            <a:endPar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Sở</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Truyện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ngắn</a:t>
            </a:r>
            <a:endPar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6873" name="TextBox 9"/>
          <p:cNvSpPr txBox="1">
            <a:spLocks noChangeArrowheads="1"/>
          </p:cNvSpPr>
          <p:nvPr/>
        </p:nvSpPr>
        <p:spPr bwMode="auto">
          <a:xfrm>
            <a:off x="4643438" y="5421314"/>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Chủ</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đề</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Ca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ngợi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những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gái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TNXP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trên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tuyến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Sơn</a:t>
            </a:r>
            <a:endPar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6874" name="TextBox 10"/>
          <p:cNvSpPr txBox="1">
            <a:spLocks noChangeArrowheads="1"/>
          </p:cNvSpPr>
          <p:nvPr/>
        </p:nvSpPr>
        <p:spPr bwMode="auto">
          <a:xfrm>
            <a:off x="7932737" y="3692525"/>
            <a:ext cx="39351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Hoàn</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cảnh</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sáng</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tác</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Năm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1971,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cuộc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chiến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chống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Mỹ</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đang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diễn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ra</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ác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liệt</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Lê</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Minh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Khuê</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phóng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viên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chiến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có</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dịp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gặp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gỡ</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TNXP. </a:t>
            </a:r>
          </a:p>
        </p:txBody>
      </p:sp>
      <p:sp>
        <p:nvSpPr>
          <p:cNvPr id="36875" name="TextBox 11"/>
          <p:cNvSpPr txBox="1">
            <a:spLocks noChangeArrowheads="1"/>
          </p:cNvSpPr>
          <p:nvPr/>
        </p:nvSpPr>
        <p:spPr bwMode="auto">
          <a:xfrm>
            <a:off x="630694" y="3397250"/>
            <a:ext cx="363650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Nhan</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đề</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hình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ảnh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thực</a:t>
            </a:r>
            <a:endPar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Hình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ảnh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mang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nghĩa</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biểu</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tượng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vẻ</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đẹp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lãng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mạn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hay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đó</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chính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3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gái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cống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hiến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thầm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lặng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tỏa</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trên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bầu</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trời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sp>
        <p:nvSpPr>
          <p:cNvPr id="36876" name="TextBox 12"/>
          <p:cNvSpPr txBox="1">
            <a:spLocks noChangeArrowheads="1"/>
          </p:cNvSpPr>
          <p:nvPr/>
        </p:nvSpPr>
        <p:spPr bwMode="auto">
          <a:xfrm>
            <a:off x="687978" y="773114"/>
            <a:ext cx="47301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Tình</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huống</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truyện</a:t>
            </a:r>
            <a:endPar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3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gái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trực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tiếp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nhiệm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vụ</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phá</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bom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Nho</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bị</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được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Phương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Định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chị</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Thao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chăm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sóc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4914439" y="3306764"/>
            <a:ext cx="2143536" cy="1077218"/>
          </a:xfrm>
          <a:prstGeom prst="rect">
            <a:avLst/>
          </a:prstGeom>
          <a:noFill/>
        </p:spPr>
        <p:txBody>
          <a:bodyPr wrap="none" rtlCol="0">
            <a:spAutoFit/>
            <a:scene3d>
              <a:camera prst="perspectiveLeft"/>
              <a:lightRig rig="threePt" dir="t"/>
            </a:scene3d>
          </a:bodyPr>
          <a:lstStyle/>
          <a:p>
            <a:pPr algn="ct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Những</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ngôi</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sao</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p>
          <a:p>
            <a:pPr algn="ct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xa</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xôi</a:t>
            </a:r>
            <a:endParaRPr lang="en-US" sz="3200" dirty="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endParaRPr>
          </a:p>
        </p:txBody>
      </p:sp>
    </p:spTree>
    <p:extLst>
      <p:ext uri="{BB962C8B-B14F-4D97-AF65-F5344CB8AC3E}">
        <p14:creationId xmlns:p14="http://schemas.microsoft.com/office/powerpoint/2010/main" val="2640902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circle(in)">
                                      <p:cBhvr>
                                        <p:cTn id="10" dur="20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6874"/>
                                        </p:tgtEl>
                                        <p:attrNameLst>
                                          <p:attrName>style.visibility</p:attrName>
                                        </p:attrNameLst>
                                      </p:cBhvr>
                                      <p:to>
                                        <p:strVal val="visible"/>
                                      </p:to>
                                    </p:set>
                                    <p:animEffect transition="in" filter="circle(in)">
                                      <p:cBhvr>
                                        <p:cTn id="18" dur="2000"/>
                                        <p:tgtEl>
                                          <p:spTgt spid="368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3"/>
                                        </p:tgtEl>
                                        <p:attrNameLst>
                                          <p:attrName>style.visibility</p:attrName>
                                        </p:attrNameLst>
                                      </p:cBhvr>
                                      <p:to>
                                        <p:strVal val="visible"/>
                                      </p:to>
                                    </p:set>
                                    <p:animEffect transition="in" filter="wipe(down)">
                                      <p:cBhvr>
                                        <p:cTn id="26" dur="500"/>
                                        <p:tgtEl>
                                          <p:spTgt spid="3687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875"/>
                                        </p:tgtEl>
                                        <p:attrNameLst>
                                          <p:attrName>style.visibility</p:attrName>
                                        </p:attrNameLst>
                                      </p:cBhvr>
                                      <p:to>
                                        <p:strVal val="visible"/>
                                      </p:to>
                                    </p:set>
                                    <p:animEffect transition="in" filter="wipe(down)">
                                      <p:cBhvr>
                                        <p:cTn id="34" dur="500"/>
                                        <p:tgtEl>
                                          <p:spTgt spid="3687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876"/>
                                        </p:tgtEl>
                                        <p:attrNameLst>
                                          <p:attrName>style.visibility</p:attrName>
                                        </p:attrNameLst>
                                      </p:cBhvr>
                                      <p:to>
                                        <p:strVal val="visible"/>
                                      </p:to>
                                    </p:set>
                                    <p:animEffect transition="in" filter="wipe(down)">
                                      <p:cBhvr>
                                        <p:cTn id="42" dur="5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6872" grpId="0"/>
      <p:bldP spid="36873" grpId="0"/>
      <p:bldP spid="36874" grpId="0"/>
      <p:bldP spid="36875" grpId="0"/>
      <p:bldP spid="368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4132096" y="81852"/>
            <a:ext cx="39278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eaLnBrk="0" fontAlgn="base" hangingPunct="0">
              <a:spcBef>
                <a:spcPct val="0"/>
              </a:spcBef>
              <a:spcAft>
                <a:spcPct val="0"/>
              </a:spcAft>
              <a:buNone/>
            </a:pPr>
            <a:r>
              <a:rPr lang="en-US" altLang="en-US" b="1" dirty="0" smtClean="0">
                <a:solidFill>
                  <a:srgbClr val="FF0000"/>
                </a:solidFill>
                <a:latin typeface="Times New Roman" panose="02020603050405020304" pitchFamily="18" charset="0"/>
                <a:cs typeface="Times New Roman" panose="02020603050405020304" pitchFamily="18" charset="0"/>
              </a:rPr>
              <a:t>TÓM </a:t>
            </a:r>
            <a:r>
              <a:rPr lang="en-US" altLang="en-US" b="1" dirty="0">
                <a:solidFill>
                  <a:srgbClr val="FF0000"/>
                </a:solidFill>
                <a:latin typeface="Times New Roman" panose="02020603050405020304" pitchFamily="18" charset="0"/>
                <a:cs typeface="Times New Roman" panose="02020603050405020304" pitchFamily="18" charset="0"/>
              </a:rPr>
              <a:t>TẮT TRUYỆN</a:t>
            </a:r>
          </a:p>
        </p:txBody>
      </p:sp>
      <p:sp>
        <p:nvSpPr>
          <p:cNvPr id="26627" name="Slide Number Placeholder 15"/>
          <p:cNvSpPr>
            <a:spLocks noGrp="1"/>
          </p:cNvSpPr>
          <p:nvPr>
            <p:ph type="sldNum" sz="quarter" idx="12"/>
          </p:nvPr>
        </p:nvSpPr>
        <p:spPr bwMode="auto">
          <a:xfrm>
            <a:off x="4165600" y="6356351"/>
            <a:ext cx="3860800" cy="366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chemeClr val="tx1"/>
                </a:solidFill>
                <a:latin typeface="Calibri" panose="020F0502020204030204" pitchFamily="34" charset="0"/>
              </a:defRPr>
            </a:lvl1pPr>
            <a:lvl2pPr marL="990575" indent="-380990">
              <a:spcBef>
                <a:spcPct val="20000"/>
              </a:spcBef>
              <a:buFont typeface="Arial" panose="020B0604020202020204" pitchFamily="34" charset="0"/>
              <a:buChar char="–"/>
              <a:defRPr sz="3733">
                <a:solidFill>
                  <a:schemeClr val="tx1"/>
                </a:solidFill>
                <a:latin typeface="Calibri" panose="020F0502020204030204" pitchFamily="34" charset="0"/>
              </a:defRPr>
            </a:lvl2pPr>
            <a:lvl3pPr marL="1523962" indent="-304792">
              <a:spcBef>
                <a:spcPct val="20000"/>
              </a:spcBef>
              <a:buFont typeface="Arial" panose="020B0604020202020204" pitchFamily="34" charset="0"/>
              <a:buChar char="•"/>
              <a:defRPr sz="3200">
                <a:solidFill>
                  <a:schemeClr val="tx1"/>
                </a:solidFill>
                <a:latin typeface="Calibri" panose="020F0502020204030204" pitchFamily="34" charset="0"/>
              </a:defRPr>
            </a:lvl3pPr>
            <a:lvl4pPr marL="2133547" indent="-304792">
              <a:spcBef>
                <a:spcPct val="20000"/>
              </a:spcBef>
              <a:buFont typeface="Arial" panose="020B0604020202020204" pitchFamily="34" charset="0"/>
              <a:buChar char="–"/>
              <a:defRPr sz="2667">
                <a:solidFill>
                  <a:schemeClr val="tx1"/>
                </a:solidFill>
                <a:latin typeface="Calibri" panose="020F0502020204030204" pitchFamily="34" charset="0"/>
              </a:defRPr>
            </a:lvl4pPr>
            <a:lvl5pPr marL="2743131" indent="-304792">
              <a:spcBef>
                <a:spcPct val="20000"/>
              </a:spcBef>
              <a:buFont typeface="Arial" panose="020B0604020202020204" pitchFamily="34" charset="0"/>
              <a:buChar char="»"/>
              <a:defRPr sz="2667">
                <a:solidFill>
                  <a:schemeClr val="tx1"/>
                </a:solidFill>
                <a:latin typeface="Calibri" panose="020F0502020204030204" pitchFamily="34" charset="0"/>
              </a:defRPr>
            </a:lvl5pPr>
            <a:lvl6pPr marL="3352716"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6pPr>
            <a:lvl7pPr marL="3962301"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7pPr>
            <a:lvl8pPr marL="4571886"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8pPr>
            <a:lvl9pPr marL="5181470"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9pPr>
          </a:lstStyle>
          <a:p>
            <a:pPr algn="ctr" defTabSz="1219170" eaLnBrk="0" fontAlgn="base" hangingPunct="0">
              <a:spcBef>
                <a:spcPct val="0"/>
              </a:spcBef>
              <a:spcAft>
                <a:spcPct val="0"/>
              </a:spcAft>
              <a:buNone/>
            </a:pPr>
            <a:fld id="{1859EA86-0F6C-4C8A-9BD8-2E16B6D896DD}" type="slidenum">
              <a:rPr lang="en-US" altLang="en-US" sz="1200">
                <a:solidFill>
                  <a:srgbClr val="898989"/>
                </a:solidFill>
                <a:latin typeface="Arial" panose="020B0604020202020204" pitchFamily="34" charset="0"/>
              </a:rPr>
              <a:pPr algn="ctr" defTabSz="1219170" eaLnBrk="0" fontAlgn="base" hangingPunct="0">
                <a:spcBef>
                  <a:spcPct val="0"/>
                </a:spcBef>
                <a:spcAft>
                  <a:spcPct val="0"/>
                </a:spcAft>
                <a:buNone/>
              </a:pPr>
              <a:t>8</a:t>
            </a:fld>
            <a:endParaRPr lang="en-US" altLang="en-US" sz="1200">
              <a:solidFill>
                <a:srgbClr val="898989"/>
              </a:solidFill>
              <a:latin typeface="Arial" panose="020B0604020202020204" pitchFamily="34" charset="0"/>
            </a:endParaRPr>
          </a:p>
        </p:txBody>
      </p:sp>
      <p:grpSp>
        <p:nvGrpSpPr>
          <p:cNvPr id="3" name="Group 44"/>
          <p:cNvGrpSpPr/>
          <p:nvPr/>
        </p:nvGrpSpPr>
        <p:grpSpPr>
          <a:xfrm>
            <a:off x="460370" y="0"/>
            <a:ext cx="912962" cy="7594600"/>
            <a:chOff x="1374772" y="1213680"/>
            <a:chExt cx="274322" cy="5187394"/>
          </a:xfrm>
        </p:grpSpPr>
        <p:sp>
          <p:nvSpPr>
            <p:cNvPr id="7" name="Pentagon 6"/>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6"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rgbClr val="C87B14"/>
                </a:gs>
                <a:gs pos="82000">
                  <a:srgbClr val="FF9F0B">
                    <a:lumMod val="90000"/>
                  </a:srgbClr>
                </a:gs>
                <a:gs pos="34000">
                  <a:srgbClr val="FEA30A">
                    <a:lumMod val="90000"/>
                  </a:srgbClr>
                </a:gs>
                <a:gs pos="0">
                  <a:srgbClr val="B87B00">
                    <a:lumMod val="90000"/>
                    <a:lumOff val="10000"/>
                  </a:srgbClr>
                </a:gs>
                <a:gs pos="33000">
                  <a:srgbClr val="BD7C04">
                    <a:lumMod val="100000"/>
                  </a:srgbClr>
                </a:gs>
                <a:gs pos="100000">
                  <a:srgbClr val="BC7908"/>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1" name="Rectangle 170"/>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2" name="Rectangle 171"/>
            <p:cNvSpPr/>
            <p:nvPr/>
          </p:nvSpPr>
          <p:spPr>
            <a:xfrm>
              <a:off x="1404710" y="1213680"/>
              <a:ext cx="212954" cy="203438"/>
            </a:xfrm>
            <a:prstGeom prst="rect">
              <a:avLst/>
            </a:prstGeom>
            <a:gradFill flip="none" rotWithShape="1">
              <a:gsLst>
                <a:gs pos="16000">
                  <a:srgbClr val="B24349"/>
                </a:gs>
                <a:gs pos="52000">
                  <a:srgbClr val="FFB3C7">
                    <a:lumMod val="84000"/>
                  </a:srgbClr>
                </a:gs>
                <a:gs pos="100000">
                  <a:srgbClr val="CC7190">
                    <a:lumMod val="84000"/>
                  </a:srgbClr>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6" name="Freeform 17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cxnSp>
          <p:nvCxnSpPr>
            <p:cNvPr id="35" name="Straight Connector 34"/>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185" name="Trapezoid 184"/>
          <p:cNvSpPr/>
          <p:nvPr/>
        </p:nvSpPr>
        <p:spPr>
          <a:xfrm rot="16200000">
            <a:off x="-141643" y="5635558"/>
            <a:ext cx="1017991" cy="186057"/>
          </a:xfrm>
          <a:prstGeom prst="trapezoid">
            <a:avLst>
              <a:gd name="adj" fmla="val 69837"/>
            </a:avLst>
          </a:prstGeom>
          <a:solidFill>
            <a:schemeClr val="accent2">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82" name="Trapezoid 181"/>
          <p:cNvSpPr/>
          <p:nvPr/>
        </p:nvSpPr>
        <p:spPr>
          <a:xfrm rot="16200000">
            <a:off x="-141643" y="4314550"/>
            <a:ext cx="1017991" cy="186057"/>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9" name="Trapezoid 178"/>
          <p:cNvSpPr/>
          <p:nvPr/>
        </p:nvSpPr>
        <p:spPr>
          <a:xfrm rot="16200000">
            <a:off x="-141643" y="2993539"/>
            <a:ext cx="1017991" cy="186057"/>
          </a:xfrm>
          <a:prstGeom prst="trapezoid">
            <a:avLst>
              <a:gd name="adj" fmla="val 69837"/>
            </a:avLst>
          </a:prstGeom>
          <a:solidFill>
            <a:schemeClr val="accent4">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9" name="Trapezoid 28"/>
          <p:cNvSpPr/>
          <p:nvPr/>
        </p:nvSpPr>
        <p:spPr>
          <a:xfrm rot="16200000">
            <a:off x="-141643" y="1672529"/>
            <a:ext cx="1017991" cy="186057"/>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2" name="Pentagon 11"/>
          <p:cNvSpPr/>
          <p:nvPr/>
        </p:nvSpPr>
        <p:spPr>
          <a:xfrm>
            <a:off x="274320" y="787399"/>
            <a:ext cx="10972800" cy="1190088"/>
          </a:xfrm>
          <a:prstGeom prst="homePlate">
            <a:avLst>
              <a:gd name="adj" fmla="val 36274"/>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8" name="Pentagon 177"/>
          <p:cNvSpPr/>
          <p:nvPr/>
        </p:nvSpPr>
        <p:spPr>
          <a:xfrm>
            <a:off x="274320" y="2182293"/>
            <a:ext cx="10972800" cy="1145108"/>
          </a:xfrm>
          <a:prstGeom prst="homePlate">
            <a:avLst>
              <a:gd name="adj" fmla="val 36274"/>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81" name="Pentagon 180"/>
          <p:cNvSpPr/>
          <p:nvPr/>
        </p:nvSpPr>
        <p:spPr>
          <a:xfrm>
            <a:off x="274320" y="3632201"/>
            <a:ext cx="10972800" cy="1219442"/>
          </a:xfrm>
          <a:prstGeom prst="homePlate">
            <a:avLst>
              <a:gd name="adj" fmla="val 36274"/>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7200">
              <a:solidFill>
                <a:prstClr val="white"/>
              </a:solidFill>
              <a:latin typeface="Calibri"/>
            </a:endParaRPr>
          </a:p>
        </p:txBody>
      </p:sp>
      <p:sp>
        <p:nvSpPr>
          <p:cNvPr id="184" name="Pentagon 183"/>
          <p:cNvSpPr/>
          <p:nvPr/>
        </p:nvSpPr>
        <p:spPr>
          <a:xfrm>
            <a:off x="436467" y="5043936"/>
            <a:ext cx="10972800" cy="1539953"/>
          </a:xfrm>
          <a:prstGeom prst="homePlate">
            <a:avLst>
              <a:gd name="adj" fmla="val 36274"/>
            </a:avLst>
          </a:prstGeom>
          <a:gradFill flip="none" rotWithShape="1">
            <a:gsLst>
              <a:gs pos="0">
                <a:schemeClr val="accent2">
                  <a:shade val="30000"/>
                  <a:satMod val="115000"/>
                  <a:lumMod val="95000"/>
                </a:schemeClr>
              </a:gs>
              <a:gs pos="50000">
                <a:schemeClr val="accent2">
                  <a:shade val="67500"/>
                  <a:satMod val="115000"/>
                  <a:lumMod val="95000"/>
                </a:schemeClr>
              </a:gs>
              <a:gs pos="100000">
                <a:schemeClr val="accent2">
                  <a:shade val="100000"/>
                  <a:satMod val="115000"/>
                  <a:lumMod val="92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39" name="TextBox 38"/>
          <p:cNvSpPr txBox="1"/>
          <p:nvPr/>
        </p:nvSpPr>
        <p:spPr>
          <a:xfrm>
            <a:off x="367309" y="997558"/>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1</a:t>
            </a:r>
          </a:p>
        </p:txBody>
      </p:sp>
      <p:sp>
        <p:nvSpPr>
          <p:cNvPr id="192" name="TextBox 191"/>
          <p:cNvSpPr txBox="1"/>
          <p:nvPr/>
        </p:nvSpPr>
        <p:spPr>
          <a:xfrm>
            <a:off x="367309" y="2419958"/>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2</a:t>
            </a:r>
          </a:p>
        </p:txBody>
      </p:sp>
      <p:sp>
        <p:nvSpPr>
          <p:cNvPr id="193" name="TextBox 192"/>
          <p:cNvSpPr txBox="1"/>
          <p:nvPr/>
        </p:nvSpPr>
        <p:spPr>
          <a:xfrm>
            <a:off x="385431" y="3842358"/>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3</a:t>
            </a:r>
          </a:p>
        </p:txBody>
      </p:sp>
      <p:sp>
        <p:nvSpPr>
          <p:cNvPr id="194" name="TextBox 193"/>
          <p:cNvSpPr txBox="1"/>
          <p:nvPr/>
        </p:nvSpPr>
        <p:spPr>
          <a:xfrm>
            <a:off x="385431" y="5303233"/>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4</a:t>
            </a:r>
          </a:p>
        </p:txBody>
      </p:sp>
      <p:sp>
        <p:nvSpPr>
          <p:cNvPr id="40" name="TextBox 39"/>
          <p:cNvSpPr txBox="1"/>
          <p:nvPr/>
        </p:nvSpPr>
        <p:spPr>
          <a:xfrm>
            <a:off x="831565" y="889000"/>
            <a:ext cx="10189264" cy="913199"/>
          </a:xfrm>
          <a:prstGeom prst="rect">
            <a:avLst/>
          </a:prstGeom>
          <a:noFill/>
          <a:effectLst/>
        </p:spPr>
        <p:txBody>
          <a:bodyPr wrap="none">
            <a:spAutoFit/>
          </a:bodyPr>
          <a:lstStyle/>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Ba nữ thanh niên xung phong </a:t>
            </a:r>
            <a:r>
              <a:rPr lang="en-US" sz="2667" dirty="0">
                <a:solidFill>
                  <a:prstClr val="white"/>
                </a:solidFill>
                <a:latin typeface="Calibri"/>
              </a:rPr>
              <a:t>(</a:t>
            </a:r>
            <a:r>
              <a:rPr lang="vi-VN" sz="2667" dirty="0">
                <a:solidFill>
                  <a:prstClr val="white"/>
                </a:solidFill>
                <a:latin typeface="Times New Roman" panose="02020603050405020304" pitchFamily="18" charset="0"/>
              </a:rPr>
              <a:t>Định và Nho</a:t>
            </a:r>
            <a:r>
              <a:rPr lang="en-US" sz="2667" dirty="0">
                <a:solidFill>
                  <a:prstClr val="white"/>
                </a:solidFill>
                <a:latin typeface="Calibri"/>
              </a:rPr>
              <a:t>,</a:t>
            </a:r>
            <a:r>
              <a:rPr lang="vi-VN" sz="2667" dirty="0">
                <a:solidFill>
                  <a:prstClr val="white"/>
                </a:solidFill>
                <a:latin typeface="Times New Roman" panose="02020603050405020304" pitchFamily="18" charset="0"/>
              </a:rPr>
              <a:t> chị Thao</a:t>
            </a:r>
            <a:r>
              <a:rPr lang="en-US" sz="2667" dirty="0">
                <a:solidFill>
                  <a:prstClr val="white"/>
                </a:solidFill>
                <a:latin typeface="Calibri"/>
              </a:rPr>
              <a:t>) </a:t>
            </a:r>
            <a:r>
              <a:rPr lang="en-US" sz="2667" dirty="0" err="1">
                <a:solidFill>
                  <a:prstClr val="white"/>
                </a:solidFill>
                <a:latin typeface="Times New Roman" pitchFamily="18" charset="0"/>
                <a:cs typeface="Times New Roman" pitchFamily="18" charset="0"/>
              </a:rPr>
              <a:t>đã</a:t>
            </a:r>
            <a:r>
              <a:rPr lang="en-US" sz="2667" dirty="0">
                <a:solidFill>
                  <a:prstClr val="white"/>
                </a:solidFill>
                <a:latin typeface="Calibri"/>
              </a:rPr>
              <a:t> l</a:t>
            </a:r>
            <a:r>
              <a:rPr lang="vi-VN" sz="2667" dirty="0">
                <a:solidFill>
                  <a:prstClr val="white"/>
                </a:solidFill>
                <a:latin typeface="Times New Roman" panose="02020603050405020304" pitchFamily="18" charset="0"/>
              </a:rPr>
              <a:t>àm thành</a:t>
            </a:r>
            <a:r>
              <a:rPr lang="en-US" sz="2667" dirty="0">
                <a:solidFill>
                  <a:prstClr val="white"/>
                </a:solidFill>
                <a:latin typeface="Calibri"/>
              </a:rPr>
              <a:t> </a:t>
            </a:r>
            <a:r>
              <a:rPr lang="vi-VN" sz="2667" dirty="0">
                <a:solidFill>
                  <a:prstClr val="white"/>
                </a:solidFill>
                <a:latin typeface="Times New Roman" panose="02020603050405020304" pitchFamily="18" charset="0"/>
              </a:rPr>
              <a:t>một </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tổ trinh sát mặt đường tại một </a:t>
            </a:r>
            <a:r>
              <a:rPr lang="en-US" sz="2667" dirty="0" err="1">
                <a:solidFill>
                  <a:prstClr val="white"/>
                </a:solidFill>
                <a:latin typeface="Times New Roman" pitchFamily="18" charset="0"/>
                <a:cs typeface="Times New Roman" pitchFamily="18" charset="0"/>
              </a:rPr>
              <a:t>cao</a:t>
            </a:r>
            <a:r>
              <a:rPr lang="vi-VN" sz="2667" dirty="0">
                <a:solidFill>
                  <a:prstClr val="white"/>
                </a:solidFill>
                <a:latin typeface="Times New Roman" pitchFamily="18" charset="0"/>
                <a:cs typeface="Times New Roman" pitchFamily="18" charset="0"/>
              </a:rPr>
              <a:t> </a:t>
            </a:r>
            <a:r>
              <a:rPr lang="vi-VN" sz="2667" dirty="0">
                <a:solidFill>
                  <a:prstClr val="white"/>
                </a:solidFill>
                <a:latin typeface="Times New Roman" panose="02020603050405020304" pitchFamily="18" charset="0"/>
              </a:rPr>
              <a:t>điểm trên tuyến đường Trường Sơn. </a:t>
            </a:r>
            <a:endParaRPr lang="en-US" sz="2667" dirty="0">
              <a:solidFill>
                <a:prstClr val="white"/>
              </a:solidFill>
              <a:latin typeface="Calibri"/>
            </a:endParaRPr>
          </a:p>
        </p:txBody>
      </p:sp>
      <p:sp>
        <p:nvSpPr>
          <p:cNvPr id="195" name="TextBox 194"/>
          <p:cNvSpPr txBox="1"/>
          <p:nvPr/>
        </p:nvSpPr>
        <p:spPr>
          <a:xfrm>
            <a:off x="782320" y="2209801"/>
            <a:ext cx="10376558" cy="913199"/>
          </a:xfrm>
          <a:prstGeom prst="rect">
            <a:avLst/>
          </a:prstGeom>
          <a:noFill/>
          <a:effectLst/>
        </p:spPr>
        <p:txBody>
          <a:bodyPr wrap="none">
            <a:spAutoFit/>
          </a:bodyPr>
          <a:lstStyle/>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Nhiệm vụ của họ là quan sát địch ném bom, đo khối lượng đất đá phải san</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 lấp do bom địch gây ra, đánh dấu vị trí các trái bom chưa nổ và phá bom. </a:t>
            </a:r>
            <a:endParaRPr lang="en-US" sz="2667" dirty="0">
              <a:solidFill>
                <a:prstClr val="white"/>
              </a:solidFill>
              <a:latin typeface="Calibri"/>
            </a:endParaRPr>
          </a:p>
        </p:txBody>
      </p:sp>
      <p:sp>
        <p:nvSpPr>
          <p:cNvPr id="196" name="TextBox 195"/>
          <p:cNvSpPr txBox="1"/>
          <p:nvPr/>
        </p:nvSpPr>
        <p:spPr>
          <a:xfrm>
            <a:off x="960969" y="3598782"/>
            <a:ext cx="10081607" cy="1323632"/>
          </a:xfrm>
          <a:prstGeom prst="rect">
            <a:avLst/>
          </a:prstGeom>
          <a:noFill/>
          <a:effectLst/>
        </p:spPr>
        <p:txBody>
          <a:bodyPr wrap="none">
            <a:spAutoFit/>
          </a:bodyPr>
          <a:lstStyle/>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Tuy vậy, họ vẫn lạc quan yêu đời,</a:t>
            </a:r>
            <a:r>
              <a:rPr lang="en-US" sz="2667" dirty="0">
                <a:solidFill>
                  <a:prstClr val="white"/>
                </a:solidFill>
                <a:latin typeface="Calibri"/>
              </a:rPr>
              <a:t> </a:t>
            </a:r>
            <a:r>
              <a:rPr lang="en-US" sz="2667" dirty="0" err="1">
                <a:solidFill>
                  <a:prstClr val="white"/>
                </a:solidFill>
                <a:latin typeface="Times New Roman" pitchFamily="18" charset="0"/>
                <a:cs typeface="Times New Roman" pitchFamily="18" charset="0"/>
              </a:rPr>
              <a:t>có</a:t>
            </a:r>
            <a:r>
              <a:rPr lang="vi-VN" sz="2667" dirty="0">
                <a:solidFill>
                  <a:prstClr val="white"/>
                </a:solidFill>
                <a:latin typeface="Times New Roman" panose="02020603050405020304" pitchFamily="18" charset="0"/>
              </a:rPr>
              <a:t> những giây phút thanh thản, mơ </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mộng và họ rất yêu thương nhau trong tình đồng đội, dù mỗi người một </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cá tính. </a:t>
            </a:r>
            <a:endParaRPr lang="en-US" sz="2667" dirty="0">
              <a:solidFill>
                <a:prstClr val="white"/>
              </a:solidFill>
              <a:latin typeface="Calibri"/>
            </a:endParaRPr>
          </a:p>
        </p:txBody>
      </p:sp>
      <p:sp>
        <p:nvSpPr>
          <p:cNvPr id="197" name="TextBox 196"/>
          <p:cNvSpPr txBox="1"/>
          <p:nvPr/>
        </p:nvSpPr>
        <p:spPr>
          <a:xfrm>
            <a:off x="939000" y="4953000"/>
            <a:ext cx="10025501" cy="2092882"/>
          </a:xfrm>
          <a:prstGeom prst="rect">
            <a:avLst/>
          </a:prstGeom>
          <a:noFill/>
          <a:effectLst/>
        </p:spPr>
        <p:txBody>
          <a:bodyPr wrap="none">
            <a:spAutoFit/>
          </a:bodyPr>
          <a:lstStyle/>
          <a:p>
            <a:pPr defTabSz="1219170" eaLnBrk="0" fontAlgn="base" hangingPunct="0">
              <a:spcBef>
                <a:spcPct val="0"/>
              </a:spcBef>
              <a:spcAft>
                <a:spcPct val="0"/>
              </a:spcAft>
              <a:defRPr/>
            </a:pP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Phương Định, nhân vật kể</a:t>
            </a: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chuyện</a:t>
            </a: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và là nhân vật chính,</a:t>
            </a: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là cô gái</a:t>
            </a:r>
            <a:endParaRPr lang="en-US" sz="2600" dirty="0">
              <a:solidFill>
                <a:prstClr val="white"/>
              </a:solidFill>
              <a:latin typeface="Times New Roman" pitchFamily="18" charset="0"/>
              <a:cs typeface="Times New Roman" pitchFamily="18" charset="0"/>
            </a:endParaRPr>
          </a:p>
          <a:p>
            <a:pPr defTabSz="1219170" eaLnBrk="0" fontAlgn="base" hangingPunct="0">
              <a:spcBef>
                <a:spcPct val="0"/>
              </a:spcBef>
              <a:spcAft>
                <a:spcPct val="0"/>
              </a:spcAft>
              <a:defRPr/>
            </a:pPr>
            <a:r>
              <a:rPr lang="vi-VN" sz="2600" dirty="0">
                <a:solidFill>
                  <a:prstClr val="white"/>
                </a:solidFill>
                <a:latin typeface="Times New Roman" pitchFamily="18" charset="0"/>
                <a:cs typeface="Times New Roman" pitchFamily="18" charset="0"/>
              </a:rPr>
              <a:t> hay mơ mộng</a:t>
            </a:r>
            <a:r>
              <a:rPr lang="en-US" sz="2600" dirty="0">
                <a:solidFill>
                  <a:prstClr val="white"/>
                </a:solidFill>
                <a:latin typeface="Times New Roman" pitchFamily="18" charset="0"/>
                <a:cs typeface="Times New Roman" pitchFamily="18" charset="0"/>
              </a:rPr>
              <a:t>,</a:t>
            </a:r>
            <a:r>
              <a:rPr lang="vi-VN" sz="2600" dirty="0">
                <a:solidFill>
                  <a:prstClr val="white"/>
                </a:solidFill>
                <a:latin typeface="Times New Roman" pitchFamily="18" charset="0"/>
                <a:cs typeface="Times New Roman" pitchFamily="18" charset="0"/>
              </a:rPr>
              <a:t> luôn nhớ về những kỉ niệm với gia đình và thành phố </a:t>
            </a:r>
            <a:r>
              <a:rPr lang="en-US" sz="2600" dirty="0" err="1">
                <a:solidFill>
                  <a:prstClr val="white"/>
                </a:solidFill>
                <a:latin typeface="Times New Roman" pitchFamily="18" charset="0"/>
                <a:cs typeface="Times New Roman" pitchFamily="18" charset="0"/>
              </a:rPr>
              <a:t>quê</a:t>
            </a:r>
            <a:r>
              <a:rPr lang="en-US" sz="2600" dirty="0">
                <a:solidFill>
                  <a:prstClr val="white"/>
                </a:solidFill>
                <a:latin typeface="Times New Roman" pitchFamily="18" charset="0"/>
                <a:cs typeface="Times New Roman" pitchFamily="18" charset="0"/>
              </a:rPr>
              <a:t> </a:t>
            </a:r>
          </a:p>
          <a:p>
            <a:pPr defTabSz="1219170" eaLnBrk="0" fontAlgn="base" hangingPunct="0">
              <a:spcBef>
                <a:spcPct val="0"/>
              </a:spcBef>
              <a:spcAft>
                <a:spcPct val="0"/>
              </a:spcAft>
              <a:defRPr/>
            </a:pPr>
            <a:r>
              <a:rPr lang="en-US" sz="2600" dirty="0" err="1">
                <a:solidFill>
                  <a:prstClr val="white"/>
                </a:solidFill>
                <a:latin typeface="Times New Roman" pitchFamily="18" charset="0"/>
                <a:cs typeface="Times New Roman" pitchFamily="18" charset="0"/>
              </a:rPr>
              <a:t>hương</a:t>
            </a:r>
            <a:r>
              <a:rPr lang="vi-VN" sz="2600" dirty="0">
                <a:solidFill>
                  <a:prstClr val="white"/>
                </a:solidFill>
                <a:latin typeface="Times New Roman" pitchFamily="18" charset="0"/>
                <a:cs typeface="Times New Roman" pitchFamily="18" charset="0"/>
              </a:rPr>
              <a:t>.</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Đoạn</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cuối</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truyện</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tập</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trung</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tả</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tâm</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trạng</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Phương</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Định</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trong</a:t>
            </a:r>
            <a:r>
              <a:rPr lang="en-US" sz="2600" dirty="0">
                <a:solidFill>
                  <a:prstClr val="white"/>
                </a:solidFill>
                <a:latin typeface="Times New Roman" pitchFamily="18" charset="0"/>
                <a:cs typeface="Times New Roman" pitchFamily="18" charset="0"/>
              </a:rPr>
              <a:t> </a:t>
            </a:r>
          </a:p>
          <a:p>
            <a:pPr defTabSz="1219170" eaLnBrk="0" fontAlgn="base" hangingPunct="0">
              <a:spcBef>
                <a:spcPct val="0"/>
              </a:spcBef>
              <a:spcAft>
                <a:spcPct val="0"/>
              </a:spcAft>
              <a:defRPr/>
            </a:pPr>
            <a:r>
              <a:rPr lang="en-US" sz="2600" dirty="0" err="1">
                <a:solidFill>
                  <a:prstClr val="white"/>
                </a:solidFill>
                <a:latin typeface="Times New Roman" pitchFamily="18" charset="0"/>
                <a:cs typeface="Times New Roman" pitchFamily="18" charset="0"/>
              </a:rPr>
              <a:t>một</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lần</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phá</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bom</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và</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Nho</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bị</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thương</a:t>
            </a:r>
            <a:r>
              <a:rPr lang="en-US" sz="2600" dirty="0">
                <a:solidFill>
                  <a:prstClr val="white"/>
                </a:solidFill>
                <a:latin typeface="Times New Roman" pitchFamily="18" charset="0"/>
                <a:cs typeface="Times New Roman" pitchFamily="18" charset="0"/>
              </a:rPr>
              <a:t>.</a:t>
            </a:r>
          </a:p>
          <a:p>
            <a:pPr defTabSz="1219170" eaLnBrk="0" fontAlgn="base" hangingPunct="0">
              <a:spcBef>
                <a:spcPct val="0"/>
              </a:spcBef>
              <a:spcAft>
                <a:spcPct val="0"/>
              </a:spcAft>
              <a:defRPr/>
            </a:pPr>
            <a:endParaRPr lang="en-US" sz="26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6662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circle(in)">
                                      <p:cBhvr>
                                        <p:cTn id="16" dur="2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79"/>
                                        </p:tgtEl>
                                        <p:attrNameLst>
                                          <p:attrName>style.visibility</p:attrName>
                                        </p:attrNameLst>
                                      </p:cBhvr>
                                      <p:to>
                                        <p:strVal val="visible"/>
                                      </p:to>
                                    </p:set>
                                    <p:animEffect transition="in" filter="wheel(1)">
                                      <p:cBhvr>
                                        <p:cTn id="21" dur="2000"/>
                                        <p:tgtEl>
                                          <p:spTgt spid="17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78"/>
                                        </p:tgtEl>
                                        <p:attrNameLst>
                                          <p:attrName>style.visibility</p:attrName>
                                        </p:attrNameLst>
                                      </p:cBhvr>
                                      <p:to>
                                        <p:strVal val="visible"/>
                                      </p:to>
                                    </p:set>
                                    <p:animEffect transition="in" filter="wheel(1)">
                                      <p:cBhvr>
                                        <p:cTn id="24" dur="2000"/>
                                        <p:tgtEl>
                                          <p:spTgt spid="17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wheel(1)">
                                      <p:cBhvr>
                                        <p:cTn id="27" dur="2000"/>
                                        <p:tgtEl>
                                          <p:spTgt spid="19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heel(1)">
                                      <p:cBhvr>
                                        <p:cTn id="30" dur="2000"/>
                                        <p:tgtEl>
                                          <p:spTgt spid="19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82"/>
                                        </p:tgtEl>
                                        <p:attrNameLst>
                                          <p:attrName>style.visibility</p:attrName>
                                        </p:attrNameLst>
                                      </p:cBhvr>
                                      <p:to>
                                        <p:strVal val="visible"/>
                                      </p:to>
                                    </p:set>
                                    <p:animEffect transition="in" filter="wheel(1)">
                                      <p:cBhvr>
                                        <p:cTn id="35" dur="2000"/>
                                        <p:tgtEl>
                                          <p:spTgt spid="18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81"/>
                                        </p:tgtEl>
                                        <p:attrNameLst>
                                          <p:attrName>style.visibility</p:attrName>
                                        </p:attrNameLst>
                                      </p:cBhvr>
                                      <p:to>
                                        <p:strVal val="visible"/>
                                      </p:to>
                                    </p:set>
                                    <p:animEffect transition="in" filter="wheel(1)">
                                      <p:cBhvr>
                                        <p:cTn id="38" dur="2000"/>
                                        <p:tgtEl>
                                          <p:spTgt spid="18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wheel(1)">
                                      <p:cBhvr>
                                        <p:cTn id="41" dur="2000"/>
                                        <p:tgtEl>
                                          <p:spTgt spid="19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96"/>
                                        </p:tgtEl>
                                        <p:attrNameLst>
                                          <p:attrName>style.visibility</p:attrName>
                                        </p:attrNameLst>
                                      </p:cBhvr>
                                      <p:to>
                                        <p:strVal val="visible"/>
                                      </p:to>
                                    </p:set>
                                    <p:animEffect transition="in" filter="wheel(1)">
                                      <p:cBhvr>
                                        <p:cTn id="44" dur="2000"/>
                                        <p:tgtEl>
                                          <p:spTgt spid="19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6627"/>
                                        </p:tgtEl>
                                        <p:attrNameLst>
                                          <p:attrName>style.visibility</p:attrName>
                                        </p:attrNameLst>
                                      </p:cBhvr>
                                      <p:to>
                                        <p:strVal val="visible"/>
                                      </p:to>
                                    </p:set>
                                    <p:animEffect transition="in" filter="circle(in)">
                                      <p:cBhvr>
                                        <p:cTn id="49" dur="2000"/>
                                        <p:tgtEl>
                                          <p:spTgt spid="2662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85"/>
                                        </p:tgtEl>
                                        <p:attrNameLst>
                                          <p:attrName>style.visibility</p:attrName>
                                        </p:attrNameLst>
                                      </p:cBhvr>
                                      <p:to>
                                        <p:strVal val="visible"/>
                                      </p:to>
                                    </p:set>
                                    <p:animEffect transition="in" filter="circle(in)">
                                      <p:cBhvr>
                                        <p:cTn id="52" dur="2000"/>
                                        <p:tgtEl>
                                          <p:spTgt spid="18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84"/>
                                        </p:tgtEl>
                                        <p:attrNameLst>
                                          <p:attrName>style.visibility</p:attrName>
                                        </p:attrNameLst>
                                      </p:cBhvr>
                                      <p:to>
                                        <p:strVal val="visible"/>
                                      </p:to>
                                    </p:set>
                                    <p:animEffect transition="in" filter="circle(in)">
                                      <p:cBhvr>
                                        <p:cTn id="55" dur="2000"/>
                                        <p:tgtEl>
                                          <p:spTgt spid="184"/>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94"/>
                                        </p:tgtEl>
                                        <p:attrNameLst>
                                          <p:attrName>style.visibility</p:attrName>
                                        </p:attrNameLst>
                                      </p:cBhvr>
                                      <p:to>
                                        <p:strVal val="visible"/>
                                      </p:to>
                                    </p:set>
                                    <p:animEffect transition="in" filter="circle(in)">
                                      <p:cBhvr>
                                        <p:cTn id="58" dur="2000"/>
                                        <p:tgtEl>
                                          <p:spTgt spid="19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97"/>
                                        </p:tgtEl>
                                        <p:attrNameLst>
                                          <p:attrName>style.visibility</p:attrName>
                                        </p:attrNameLst>
                                      </p:cBhvr>
                                      <p:to>
                                        <p:strVal val="visible"/>
                                      </p:to>
                                    </p:set>
                                    <p:animEffect transition="in" filter="barn(inVertical)">
                                      <p:cBhvr>
                                        <p:cTn id="61"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185" grpId="0" animBg="1"/>
      <p:bldP spid="182" grpId="0" animBg="1"/>
      <p:bldP spid="179" grpId="0" animBg="1"/>
      <p:bldP spid="29" grpId="0" animBg="1"/>
      <p:bldP spid="12" grpId="0" animBg="1"/>
      <p:bldP spid="178" grpId="0" animBg="1"/>
      <p:bldP spid="181" grpId="0" animBg="1"/>
      <p:bldP spid="184" grpId="0" animBg="1"/>
      <p:bldP spid="39" grpId="0"/>
      <p:bldP spid="192" grpId="0"/>
      <p:bldP spid="193" grpId="0"/>
      <p:bldP spid="194" grpId="0"/>
      <p:bldP spid="40" grpId="0"/>
      <p:bldP spid="195" grpId="0"/>
      <p:bldP spid="196" grpId="0"/>
      <p:bldP spid="1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7" name="Google Shape;1357;p53"/>
          <p:cNvSpPr txBox="1">
            <a:spLocks noGrp="1"/>
          </p:cNvSpPr>
          <p:nvPr>
            <p:ph type="title"/>
          </p:nvPr>
        </p:nvSpPr>
        <p:spPr>
          <a:xfrm>
            <a:off x="425458" y="546163"/>
            <a:ext cx="3009200" cy="1492800"/>
          </a:xfrm>
          <a:prstGeom prst="rect">
            <a:avLst/>
          </a:prstGeom>
        </p:spPr>
        <p:txBody>
          <a:bodyPr spcFirstLastPara="1" wrap="square" lIns="121900" tIns="121900" rIns="121900" bIns="121900" anchor="ctr" anchorCtr="0">
            <a:noAutofit/>
          </a:bodyPr>
          <a:lstStyle/>
          <a:p>
            <a:r>
              <a:rPr lang="en"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 kể</a:t>
            </a:r>
            <a:endParaRPr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99" name="Google Shape;1399;p53"/>
          <p:cNvSpPr/>
          <p:nvPr/>
        </p:nvSpPr>
        <p:spPr>
          <a:xfrm>
            <a:off x="6002813" y="1239065"/>
            <a:ext cx="929925" cy="929943"/>
          </a:xfrm>
          <a:custGeom>
            <a:avLst/>
            <a:gdLst/>
            <a:ahLst/>
            <a:cxnLst/>
            <a:rect l="l" t="t" r="r" b="b"/>
            <a:pathLst>
              <a:path w="53240" h="53241" extrusionOk="0">
                <a:moveTo>
                  <a:pt x="26620" y="1"/>
                </a:moveTo>
                <a:cubicBezTo>
                  <a:pt x="11909" y="1"/>
                  <a:pt x="0" y="11910"/>
                  <a:pt x="0" y="26621"/>
                </a:cubicBezTo>
                <a:cubicBezTo>
                  <a:pt x="0" y="41332"/>
                  <a:pt x="11909" y="53241"/>
                  <a:pt x="26620" y="53241"/>
                </a:cubicBezTo>
                <a:cubicBezTo>
                  <a:pt x="41331" y="53241"/>
                  <a:pt x="53240" y="41332"/>
                  <a:pt x="53240" y="26621"/>
                </a:cubicBezTo>
                <a:cubicBezTo>
                  <a:pt x="53240" y="11910"/>
                  <a:pt x="41331" y="1"/>
                  <a:pt x="2662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53"/>
          <p:cNvSpPr/>
          <p:nvPr/>
        </p:nvSpPr>
        <p:spPr>
          <a:xfrm>
            <a:off x="6002813" y="2870042"/>
            <a:ext cx="929925" cy="929943"/>
          </a:xfrm>
          <a:custGeom>
            <a:avLst/>
            <a:gdLst/>
            <a:ahLst/>
            <a:cxnLst/>
            <a:rect l="l" t="t" r="r" b="b"/>
            <a:pathLst>
              <a:path w="53240" h="53241" extrusionOk="0">
                <a:moveTo>
                  <a:pt x="26620" y="1"/>
                </a:moveTo>
                <a:cubicBezTo>
                  <a:pt x="11909" y="1"/>
                  <a:pt x="0" y="11910"/>
                  <a:pt x="0" y="26621"/>
                </a:cubicBezTo>
                <a:cubicBezTo>
                  <a:pt x="0" y="41332"/>
                  <a:pt x="11909" y="53241"/>
                  <a:pt x="26620" y="53241"/>
                </a:cubicBezTo>
                <a:cubicBezTo>
                  <a:pt x="41331" y="53241"/>
                  <a:pt x="53240" y="41332"/>
                  <a:pt x="53240" y="26621"/>
                </a:cubicBezTo>
                <a:cubicBezTo>
                  <a:pt x="53240" y="11910"/>
                  <a:pt x="41331" y="1"/>
                  <a:pt x="266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53"/>
          <p:cNvSpPr/>
          <p:nvPr/>
        </p:nvSpPr>
        <p:spPr>
          <a:xfrm>
            <a:off x="6002813" y="4408259"/>
            <a:ext cx="929925" cy="929943"/>
          </a:xfrm>
          <a:custGeom>
            <a:avLst/>
            <a:gdLst/>
            <a:ahLst/>
            <a:cxnLst/>
            <a:rect l="l" t="t" r="r" b="b"/>
            <a:pathLst>
              <a:path w="53240" h="53241" extrusionOk="0">
                <a:moveTo>
                  <a:pt x="26620" y="1"/>
                </a:moveTo>
                <a:cubicBezTo>
                  <a:pt x="11909" y="1"/>
                  <a:pt x="0" y="11910"/>
                  <a:pt x="0" y="26621"/>
                </a:cubicBezTo>
                <a:cubicBezTo>
                  <a:pt x="0" y="41332"/>
                  <a:pt x="11909" y="53241"/>
                  <a:pt x="26620" y="53241"/>
                </a:cubicBezTo>
                <a:cubicBezTo>
                  <a:pt x="41331" y="53241"/>
                  <a:pt x="53240" y="41332"/>
                  <a:pt x="53240" y="26621"/>
                </a:cubicBezTo>
                <a:cubicBezTo>
                  <a:pt x="53240" y="11910"/>
                  <a:pt x="41331" y="1"/>
                  <a:pt x="266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Rectangle: Rounded Corners 12"/>
          <p:cNvSpPr/>
          <p:nvPr/>
        </p:nvSpPr>
        <p:spPr>
          <a:xfrm>
            <a:off x="6917498" y="936377"/>
            <a:ext cx="4978696" cy="1336675"/>
          </a:xfrm>
          <a:prstGeom prst="roundRect">
            <a:avLst/>
          </a:prstGeom>
          <a:noFill/>
          <a:ln w="25400" cap="flat" cmpd="sng" algn="ctr">
            <a:noFill/>
            <a:prstDash val="solid"/>
          </a:ln>
          <a:effectLst/>
        </p:spPr>
        <p:txBody>
          <a:bodyPr anchor="ct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Tạo</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điều</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kiện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thuận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lợi</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để</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tác</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giả</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miêu</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tả</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biểu</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hiện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thế</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giới</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tâm</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hồn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trực</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tiếp</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nói</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lên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cảm</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xúc</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suy</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nghĩ</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vật</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3333CC"/>
              </a:solidFill>
              <a:effectLst/>
              <a:uLnTx/>
              <a:uFillTx/>
              <a:latin typeface="Calibri"/>
              <a:ea typeface="+mn-ea"/>
              <a:cs typeface="+mn-cs"/>
            </a:endParaRPr>
          </a:p>
        </p:txBody>
      </p:sp>
      <p:sp>
        <p:nvSpPr>
          <p:cNvPr id="52" name="Rectangle: Rounded Corners 13"/>
          <p:cNvSpPr/>
          <p:nvPr/>
        </p:nvSpPr>
        <p:spPr>
          <a:xfrm>
            <a:off x="6932738" y="2577189"/>
            <a:ext cx="5092996" cy="1435100"/>
          </a:xfrm>
          <a:prstGeom prst="roundRect">
            <a:avLst/>
          </a:prstGeom>
          <a:noFill/>
          <a:ln w="25400" cap="flat" cmpd="sng" algn="ctr">
            <a:noFill/>
            <a:prstDash val="solid"/>
          </a:ln>
          <a:effectLst/>
        </p:spPr>
        <p:txBody>
          <a:bodyPr anchor="ctr"/>
          <a:lstStyle/>
          <a:p>
            <a:pPr marL="0" marR="0" lvl="0" indent="0" algn="just" defTabSz="914400" eaLnBrk="0" fontAlgn="base" latinLnBrk="0" hangingPunct="0">
              <a:lnSpc>
                <a:spcPct val="12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Tạo ra một điểm nhìn phù hợp để miêu tả </a:t>
            </a:r>
            <a:r>
              <a:rPr kumimoji="0" lang="en-US" sz="2400" b="0" i="0" u="none"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sinh</a:t>
            </a:r>
            <a:r>
              <a:rPr kumimoji="0" lang="en-US"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de-DE"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hiện thực cuộc chiến đấu ở một trọng điểm trên tuyến đường Trường Sơn. </a:t>
            </a:r>
            <a:endParaRPr kumimoji="0" lang="en-US"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53" name="Rectangle: Rounded Corners 14"/>
          <p:cNvSpPr/>
          <p:nvPr/>
        </p:nvSpPr>
        <p:spPr>
          <a:xfrm>
            <a:off x="6932738" y="4428988"/>
            <a:ext cx="5092996" cy="1447800"/>
          </a:xfrm>
          <a:prstGeom prst="roundRect">
            <a:avLst/>
          </a:prstGeom>
          <a:noFill/>
          <a:ln w="25400" cap="flat" cmpd="sng" algn="ctr">
            <a:noFill/>
            <a:prstDash val="solid"/>
          </a:ln>
          <a:effectLst/>
        </p:spPr>
        <p:txBody>
          <a:bodyPr anchor="ctr"/>
          <a:lstStyle/>
          <a:p>
            <a:pPr marL="0" marR="0" lvl="0" indent="0" algn="just" defTabSz="914400" eaLnBrk="0" fontAlgn="base" latinLnBrk="0" hangingPunct="0">
              <a:lnSpc>
                <a:spcPct val="120000"/>
              </a:lnSpc>
              <a:spcBef>
                <a:spcPct val="0"/>
              </a:spcBef>
              <a:spcAft>
                <a:spcPct val="0"/>
              </a:spcAft>
              <a:buClrTx/>
              <a:buSzTx/>
              <a:buFontTx/>
              <a:buNone/>
              <a:tabLst/>
              <a:defRPr/>
            </a:pPr>
            <a:r>
              <a:rPr kumimoji="0" lang="de-DE" sz="2400" b="0" i="0" u="none" strike="noStrike" kern="1200" cap="none" spc="0" normalizeH="0" baseline="0" noProof="0" dirty="0">
                <a:ln>
                  <a:noFill/>
                </a:ln>
                <a:solidFill>
                  <a:schemeClr val="accent6">
                    <a:lumMod val="75000"/>
                  </a:schemeClr>
                </a:solidFill>
                <a:effectLst/>
                <a:uLnTx/>
                <a:uFillTx/>
                <a:latin typeface="Times New Roman" pitchFamily="18" charset="0"/>
                <a:ea typeface="+mn-ea"/>
                <a:cs typeface="Times New Roman" pitchFamily="18" charset="0"/>
              </a:rPr>
              <a:t>Rút ngắn khoảng cách giữa người kể chuyện và người đọc để câu chuyện hiện lên chân thực, tự nhiên và đáng tin cậy hơn.</a:t>
            </a:r>
            <a:endParaRPr kumimoji="0" lang="en-US" sz="2400" b="0" i="0" u="none" strike="noStrike" kern="1200" cap="none" spc="0" normalizeH="0" baseline="0" noProof="0" dirty="0">
              <a:ln>
                <a:noFill/>
              </a:ln>
              <a:solidFill>
                <a:schemeClr val="accent6">
                  <a:lumMod val="75000"/>
                </a:schemeClr>
              </a:solidFill>
              <a:effectLst/>
              <a:uLnTx/>
              <a:uFillTx/>
              <a:latin typeface="Times New Roman" pitchFamily="18" charset="0"/>
              <a:ea typeface="+mn-ea"/>
              <a:cs typeface="Times New Roman" pitchFamily="18" charset="0"/>
            </a:endParaRPr>
          </a:p>
        </p:txBody>
      </p:sp>
      <p:pic>
        <p:nvPicPr>
          <p:cNvPr id="4098" name="Picture 2" descr="Phân tích truyện Những ngôi sao xa xôi của Lê Minh Khuê"/>
          <p:cNvPicPr>
            <a:picLocks noChangeAspect="1" noChangeArrowheads="1"/>
          </p:cNvPicPr>
          <p:nvPr/>
        </p:nvPicPr>
        <p:blipFill rotWithShape="1">
          <a:blip r:embed="rId3">
            <a:extLst>
              <a:ext uri="{28A0092B-C50C-407E-A947-70E740481C1C}">
                <a14:useLocalDpi xmlns:a14="http://schemas.microsoft.com/office/drawing/2010/main" val="0"/>
              </a:ext>
            </a:extLst>
          </a:blip>
          <a:srcRect l="32181" t="3592" b="12099"/>
          <a:stretch/>
        </p:blipFill>
        <p:spPr bwMode="auto">
          <a:xfrm>
            <a:off x="377879" y="2577189"/>
            <a:ext cx="4521835" cy="417576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AutoShape 4" descr="Làm sao máy hiểu được hình số 1 | Machine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Làm sao máy hiểu được hình số 1 | Machine learn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Làm sao máy hiểu được hình số 1 | Machine lear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1005" y="755692"/>
            <a:ext cx="660946" cy="98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57"/>
                                        </p:tgtEl>
                                        <p:attrNameLst>
                                          <p:attrName>style.visibility</p:attrName>
                                        </p:attrNameLst>
                                      </p:cBhvr>
                                      <p:to>
                                        <p:strVal val="visible"/>
                                      </p:to>
                                    </p:set>
                                    <p:animEffect transition="in" filter="wipe(down)">
                                      <p:cBhvr>
                                        <p:cTn id="7" dur="500"/>
                                        <p:tgtEl>
                                          <p:spTgt spid="1357"/>
                                        </p:tgtEl>
                                      </p:cBhvr>
                                    </p:animEffect>
                                  </p:childTnLst>
                                </p:cTn>
                              </p:par>
                              <p:par>
                                <p:cTn id="8" presetID="22" presetClass="entr" presetSubtype="4"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wipe(down)">
                                      <p:cBhvr>
                                        <p:cTn id="10" dur="5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99"/>
                                        </p:tgtEl>
                                        <p:attrNameLst>
                                          <p:attrName>style.visibility</p:attrName>
                                        </p:attrNameLst>
                                      </p:cBhvr>
                                      <p:to>
                                        <p:strVal val="visible"/>
                                      </p:to>
                                    </p:set>
                                    <p:animEffect transition="in" filter="barn(inVertical)">
                                      <p:cBhvr>
                                        <p:cTn id="15" dur="500"/>
                                        <p:tgtEl>
                                          <p:spTgt spid="13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00"/>
                                        </p:tgtEl>
                                        <p:attrNameLst>
                                          <p:attrName>style.visibility</p:attrName>
                                        </p:attrNameLst>
                                      </p:cBhvr>
                                      <p:to>
                                        <p:strVal val="visible"/>
                                      </p:to>
                                    </p:set>
                                    <p:animEffect transition="in" filter="wipe(down)">
                                      <p:cBhvr>
                                        <p:cTn id="23" dur="500"/>
                                        <p:tgtEl>
                                          <p:spTgt spid="140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01"/>
                                        </p:tgtEl>
                                        <p:attrNameLst>
                                          <p:attrName>style.visibility</p:attrName>
                                        </p:attrNameLst>
                                      </p:cBhvr>
                                      <p:to>
                                        <p:strVal val="visible"/>
                                      </p:to>
                                    </p:set>
                                    <p:animEffect transition="in" filter="wipe(down)">
                                      <p:cBhvr>
                                        <p:cTn id="31" dur="500"/>
                                        <p:tgtEl>
                                          <p:spTgt spid="140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down)">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7" grpId="0"/>
      <p:bldP spid="1399" grpId="0" animBg="1"/>
      <p:bldP spid="1400" grpId="0" animBg="1"/>
      <p:bldP spid="1401" grpId="0" animBg="1"/>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14227</TotalTime>
  <Words>3150</Words>
  <PresentationFormat>Widescreen</PresentationFormat>
  <Paragraphs>214</Paragraphs>
  <Slides>33</Slides>
  <Notes>4</Notes>
  <HiddenSlides>0</HiddenSlides>
  <MMClips>3</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33</vt:i4>
      </vt:variant>
    </vt:vector>
  </HeadingPairs>
  <TitlesOfParts>
    <vt:vector size="51" baseType="lpstr">
      <vt:lpstr>Arial</vt:lpstr>
      <vt:lpstr>Roboto</vt:lpstr>
      <vt:lpstr>Times New Roman</vt:lpstr>
      <vt:lpstr>iCiel Rukola</vt:lpstr>
      <vt:lpstr>Roboto Light</vt:lpstr>
      <vt:lpstr>Calibri Light</vt:lpstr>
      <vt:lpstr>iCiel Bambola</vt:lpstr>
      <vt:lpstr>Poppins</vt:lpstr>
      <vt:lpstr>Calibri</vt:lpstr>
      <vt:lpstr>Gochi Hand</vt:lpstr>
      <vt:lpstr>Open Sans</vt:lpstr>
      <vt:lpstr>Wingdings</vt:lpstr>
      <vt:lpstr>Office Theme</vt:lpstr>
      <vt:lpstr>Default Design</vt:lpstr>
      <vt:lpstr>Color Choices Lesson by Slidesgo</vt:lpstr>
      <vt:lpstr>1_Color Choices Lesson by Slidesgo</vt:lpstr>
      <vt:lpstr>2_Color Choices Lesson by Slidesgo</vt:lpstr>
      <vt:lpstr>1_Default Design</vt:lpstr>
      <vt:lpstr>PowerPoint Presentation</vt:lpstr>
      <vt:lpstr>Nội dung bài học</vt:lpstr>
      <vt:lpstr>PowerPoint Presentation</vt:lpstr>
      <vt:lpstr>PowerPoint Presentation</vt:lpstr>
      <vt:lpstr>1. Tác giả: Lê Minh Khuê</vt:lpstr>
      <vt:lpstr>PowerPoint Presentation</vt:lpstr>
      <vt:lpstr>PowerPoint Presentation</vt:lpstr>
      <vt:lpstr>PowerPoint Presentation</vt:lpstr>
      <vt:lpstr>Ngôi kể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2021-03-27T16:33:42Z</dcterms:created>
  <dcterms:modified xsi:type="dcterms:W3CDTF">2021-05-02T00:00:19Z</dcterms:modified>
</cp:coreProperties>
</file>