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0"/>
  </p:notesMasterIdLst>
  <p:sldIdLst>
    <p:sldId id="275" r:id="rId3"/>
    <p:sldId id="268" r:id="rId4"/>
    <p:sldId id="276" r:id="rId5"/>
    <p:sldId id="277" r:id="rId6"/>
    <p:sldId id="304" r:id="rId7"/>
    <p:sldId id="278" r:id="rId8"/>
    <p:sldId id="279" r:id="rId9"/>
    <p:sldId id="305" r:id="rId10"/>
    <p:sldId id="306" r:id="rId11"/>
    <p:sldId id="307" r:id="rId12"/>
    <p:sldId id="308" r:id="rId13"/>
    <p:sldId id="310" r:id="rId14"/>
    <p:sldId id="309" r:id="rId15"/>
    <p:sldId id="297" r:id="rId16"/>
    <p:sldId id="312" r:id="rId17"/>
    <p:sldId id="311" r:id="rId18"/>
    <p:sldId id="318" r:id="rId19"/>
    <p:sldId id="313" r:id="rId20"/>
    <p:sldId id="314" r:id="rId21"/>
    <p:sldId id="274" r:id="rId22"/>
    <p:sldId id="315" r:id="rId23"/>
    <p:sldId id="285" r:id="rId24"/>
    <p:sldId id="301" r:id="rId25"/>
    <p:sldId id="286" r:id="rId26"/>
    <p:sldId id="287" r:id="rId27"/>
    <p:sldId id="288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137658784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2B702AEE-E62A-C430-7F90-F46AEBB34926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702F5BA-95B1-2F58-464F-597310C531C3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E407CAA8-CDA8-9D3C-69D6-94A0AE5E6C88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F9F7D0E-1898-693C-C173-A9CF192F35D5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2303696677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B8B55FA-2BC8-3071-D419-338FDBA3219D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3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49021D7-776A-919C-5869-F21BBAB50694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3e</a:t>
            </a:r>
          </a:p>
        </p:txBody>
      </p:sp>
    </p:spTree>
    <p:extLst>
      <p:ext uri="{BB962C8B-B14F-4D97-AF65-F5344CB8AC3E}">
        <p14:creationId xmlns:p14="http://schemas.microsoft.com/office/powerpoint/2010/main" val="242422406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1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70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4609" y="2296251"/>
            <a:ext cx="6549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All about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6583" y="983973"/>
            <a:ext cx="5973418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 hamburger is 30,000 dong.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 pizza is 200,000 dong.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502"/>
          <a:stretch/>
        </p:blipFill>
        <p:spPr>
          <a:xfrm>
            <a:off x="486396" y="594329"/>
            <a:ext cx="3705225" cy="2466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502"/>
          <a:stretch/>
        </p:blipFill>
        <p:spPr>
          <a:xfrm>
            <a:off x="486396" y="3477039"/>
            <a:ext cx="3714750" cy="246692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331908" y="3061252"/>
            <a:ext cx="3647660" cy="1451113"/>
          </a:xfrm>
          <a:prstGeom prst="wedgeEllipseCallout">
            <a:avLst>
              <a:gd name="adj1" fmla="val 38426"/>
              <a:gd name="adj2" fmla="val 803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Which is more expensive?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110330" y="4194314"/>
            <a:ext cx="3853070" cy="1446143"/>
          </a:xfrm>
          <a:prstGeom prst="wedgeEllipseCallout">
            <a:avLst>
              <a:gd name="adj1" fmla="val -45036"/>
              <a:gd name="adj2" fmla="val 748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 pizza is more expensive.</a:t>
            </a:r>
          </a:p>
        </p:txBody>
      </p:sp>
    </p:spTree>
    <p:extLst>
      <p:ext uri="{BB962C8B-B14F-4D97-AF65-F5344CB8AC3E}">
        <p14:creationId xmlns:p14="http://schemas.microsoft.com/office/powerpoint/2010/main" val="13912448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184" y="586408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Complete the rules.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49172"/>
              </p:ext>
            </p:extLst>
          </p:nvPr>
        </p:nvGraphicFramePr>
        <p:xfrm>
          <a:off x="1083364" y="1306075"/>
          <a:ext cx="10098158" cy="267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Comparative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Example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0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short 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0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long 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1392" y="2067340"/>
            <a:ext cx="301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Adj + 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5144" y="3136612"/>
            <a:ext cx="260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MORE + </a:t>
            </a:r>
            <a:r>
              <a:rPr lang="en-US" sz="3200" dirty="0" err="1">
                <a:solidFill>
                  <a:srgbClr val="FF0000"/>
                </a:solidFill>
              </a:rPr>
              <a:t>adj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8382" y="2058937"/>
            <a:ext cx="240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</a:rPr>
              <a:t>young</a:t>
            </a:r>
            <a:r>
              <a:rPr lang="en-US" sz="3200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4569" y="3136612"/>
            <a:ext cx="279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more</a:t>
            </a:r>
            <a:r>
              <a:rPr lang="en-US" sz="3200" dirty="0">
                <a:solidFill>
                  <a:prstClr val="black"/>
                </a:solidFill>
              </a:rPr>
              <a:t> expensive</a:t>
            </a:r>
          </a:p>
        </p:txBody>
      </p:sp>
    </p:spTree>
    <p:extLst>
      <p:ext uri="{BB962C8B-B14F-4D97-AF65-F5344CB8AC3E}">
        <p14:creationId xmlns:p14="http://schemas.microsoft.com/office/powerpoint/2010/main" val="34697901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096" y="1314796"/>
            <a:ext cx="5218044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•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adjectives + 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long – long</a:t>
            </a:r>
            <a:r>
              <a:rPr lang="en-US" sz="3200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8369" y="556094"/>
            <a:ext cx="278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Spelling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3361" y="1239798"/>
            <a:ext cx="4674704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• -e + </a:t>
            </a:r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>
                <a:solidFill>
                  <a:srgbClr val="4472C4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nice – nice</a:t>
            </a:r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" name="Rectangle 4"/>
          <p:cNvSpPr/>
          <p:nvPr/>
        </p:nvSpPr>
        <p:spPr>
          <a:xfrm>
            <a:off x="747096" y="2733156"/>
            <a:ext cx="11319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• one-syllable adjectives ending in vowel + consonant ➝</a:t>
            </a:r>
            <a:r>
              <a:rPr lang="en-US" sz="3200" dirty="0">
                <a:solidFill>
                  <a:srgbClr val="4472C4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double consonant + -</a:t>
            </a:r>
            <a:r>
              <a:rPr lang="en-US" sz="3200" dirty="0" err="1">
                <a:solidFill>
                  <a:srgbClr val="FF0000"/>
                </a:solidFill>
              </a:rPr>
              <a:t>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thin – thin</a:t>
            </a:r>
            <a:r>
              <a:rPr lang="en-US" sz="3200" dirty="0">
                <a:solidFill>
                  <a:srgbClr val="FF0000"/>
                </a:solidFill>
              </a:rPr>
              <a:t>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47096" y="4925855"/>
            <a:ext cx="4555435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• -y ➝ -y + 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ier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happy – happ</a:t>
            </a:r>
            <a:r>
              <a:rPr lang="en-US" sz="3200" dirty="0">
                <a:solidFill>
                  <a:srgbClr val="FF0000"/>
                </a:solidFill>
              </a:rPr>
              <a:t>ier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DAB666-F9F9-2966-62DB-520142F306B9}"/>
              </a:ext>
            </a:extLst>
          </p:cNvPr>
          <p:cNvCxnSpPr>
            <a:cxnSpLocks/>
          </p:cNvCxnSpPr>
          <p:nvPr/>
        </p:nvCxnSpPr>
        <p:spPr>
          <a:xfrm>
            <a:off x="1965960" y="5187390"/>
            <a:ext cx="525780" cy="485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72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463" y="555016"/>
            <a:ext cx="101975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Note</a:t>
            </a:r>
            <a:r>
              <a:rPr lang="en-US" sz="3000" dirty="0">
                <a:solidFill>
                  <a:srgbClr val="FF0000"/>
                </a:solidFill>
              </a:rPr>
              <a:t>:</a:t>
            </a:r>
            <a:r>
              <a:rPr lang="en-US" sz="30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70C0"/>
                </a:solidFill>
              </a:rPr>
              <a:t>clever, common, friendly, narrow </a:t>
            </a:r>
            <a:r>
              <a:rPr lang="en-US" sz="3000" dirty="0">
                <a:solidFill>
                  <a:srgbClr val="0070C0"/>
                </a:solidFill>
              </a:rPr>
              <a:t>form their comparative with </a:t>
            </a:r>
            <a:r>
              <a:rPr lang="en-US" sz="3000" dirty="0">
                <a:solidFill>
                  <a:srgbClr val="FF0000"/>
                </a:solidFill>
              </a:rPr>
              <a:t>-</a:t>
            </a:r>
            <a:r>
              <a:rPr lang="en-US" sz="3000" dirty="0" err="1">
                <a:solidFill>
                  <a:srgbClr val="FF0000"/>
                </a:solidFill>
              </a:rPr>
              <a:t>er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or </a:t>
            </a:r>
            <a:r>
              <a:rPr lang="en-US" sz="3000" dirty="0">
                <a:solidFill>
                  <a:srgbClr val="FF0000"/>
                </a:solidFill>
              </a:rPr>
              <a:t>more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Ex: </a:t>
            </a:r>
            <a:r>
              <a:rPr lang="en-US" sz="3000" i="1" dirty="0">
                <a:solidFill>
                  <a:srgbClr val="0070C0"/>
                </a:solidFill>
              </a:rPr>
              <a:t>friendly</a:t>
            </a:r>
            <a:r>
              <a:rPr lang="en-US" sz="3000" dirty="0">
                <a:solidFill>
                  <a:srgbClr val="0070C0"/>
                </a:solidFill>
              </a:rPr>
              <a:t> – </a:t>
            </a:r>
            <a:r>
              <a:rPr lang="en-US" sz="3000" i="1" dirty="0">
                <a:solidFill>
                  <a:srgbClr val="0070C0"/>
                </a:solidFill>
              </a:rPr>
              <a:t>friendl</a:t>
            </a:r>
            <a:r>
              <a:rPr lang="en-US" sz="3000" i="1" dirty="0">
                <a:solidFill>
                  <a:srgbClr val="FF0000"/>
                </a:solidFill>
              </a:rPr>
              <a:t>ier</a:t>
            </a:r>
            <a:r>
              <a:rPr lang="en-US" sz="3000" i="1" dirty="0">
                <a:solidFill>
                  <a:srgbClr val="0070C0"/>
                </a:solidFill>
              </a:rPr>
              <a:t>/ </a:t>
            </a:r>
            <a:r>
              <a:rPr lang="en-US" sz="3000" i="1" dirty="0">
                <a:solidFill>
                  <a:srgbClr val="FF0000"/>
                </a:solidFill>
              </a:rPr>
              <a:t>more</a:t>
            </a:r>
            <a:r>
              <a:rPr lang="en-US" sz="3000" i="1" dirty="0">
                <a:solidFill>
                  <a:srgbClr val="0070C0"/>
                </a:solidFill>
              </a:rPr>
              <a:t> friendly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Irregular adjectives: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Special case</a:t>
            </a:r>
            <a:r>
              <a:rPr lang="en-US" sz="3000" dirty="0">
                <a:solidFill>
                  <a:srgbClr val="0070C0"/>
                </a:solidFill>
              </a:rPr>
              <a:t>: a lot of 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5486" y="4017502"/>
            <a:ext cx="6062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bad ➝ 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many/ much 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3974" y="4015335"/>
            <a:ext cx="4015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good ➝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little 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5208" y="4200001"/>
            <a:ext cx="216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better</a:t>
            </a:r>
            <a:r>
              <a:rPr lang="en-US" sz="3000" dirty="0">
                <a:solidFill>
                  <a:srgbClr val="0070C0"/>
                </a:solidFill>
              </a:rPr>
              <a:t> (than)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4965" y="4824332"/>
            <a:ext cx="190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less </a:t>
            </a:r>
            <a:r>
              <a:rPr lang="en-US" sz="3000" dirty="0">
                <a:solidFill>
                  <a:srgbClr val="0070C0"/>
                </a:solidFill>
              </a:rPr>
              <a:t>(than)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2849" y="3969169"/>
            <a:ext cx="2335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worse</a:t>
            </a:r>
            <a:r>
              <a:rPr lang="en-US" sz="3000" dirty="0">
                <a:solidFill>
                  <a:srgbClr val="0070C0"/>
                </a:solidFill>
              </a:rPr>
              <a:t> (than)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4325" y="4665058"/>
            <a:ext cx="2703444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more</a:t>
            </a:r>
            <a:r>
              <a:rPr lang="en-US" sz="3000" dirty="0">
                <a:solidFill>
                  <a:srgbClr val="0070C0"/>
                </a:solidFill>
              </a:rPr>
              <a:t> (than)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1939" y="5356331"/>
            <a:ext cx="2201519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more</a:t>
            </a:r>
            <a:r>
              <a:rPr lang="en-US" sz="3000" dirty="0">
                <a:solidFill>
                  <a:srgbClr val="0070C0"/>
                </a:solidFill>
              </a:rPr>
              <a:t> (than)</a:t>
            </a:r>
          </a:p>
        </p:txBody>
      </p:sp>
    </p:spTree>
    <p:extLst>
      <p:ext uri="{BB962C8B-B14F-4D97-AF65-F5344CB8AC3E}">
        <p14:creationId xmlns:p14="http://schemas.microsoft.com/office/powerpoint/2010/main" val="3434361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4945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6322" y="591235"/>
            <a:ext cx="5267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Write the comparative forms.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33" y="1530833"/>
            <a:ext cx="5143500" cy="481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390" y="1578458"/>
            <a:ext cx="5086350" cy="476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5750" y="1699591"/>
            <a:ext cx="14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slower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0028" y="2413179"/>
            <a:ext cx="14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easier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9354" y="3237403"/>
            <a:ext cx="14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larger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1838" y="4866021"/>
            <a:ext cx="14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thinner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5749" y="5658678"/>
            <a:ext cx="14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heavier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0028" y="3277345"/>
            <a:ext cx="14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9565" y="4031451"/>
            <a:ext cx="254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popular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3169" y="5548461"/>
            <a:ext cx="14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932365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899" y="630342"/>
            <a:ext cx="1013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 Put the adjectives in brackets into the comparative form.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505" y="1133063"/>
            <a:ext cx="113902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1 Paul’s restaurant is ______________ (busy) than Rico’s.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2 Rico’s is ______________________ (expensive) than Paul’s.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3 The waiters at Rico’s are _____________________ (polite) than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the ones at Paul’s.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4 The service at Rico’s is ________________ (quick) than at Paul’s.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5 Paul’s is ___________________ (crowded) than Rico’s.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 Rico is ___________________ (friendly) than Paul.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4985" y="1317355"/>
            <a:ext cx="2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busier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2933" y="2037348"/>
            <a:ext cx="307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expensive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7072" y="2758780"/>
            <a:ext cx="2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polite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0055" y="4235878"/>
            <a:ext cx="2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quicker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2933" y="4938127"/>
            <a:ext cx="297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crowded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5146" y="5540645"/>
            <a:ext cx="456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friendlier/more friendly</a:t>
            </a:r>
          </a:p>
        </p:txBody>
      </p:sp>
    </p:spTree>
    <p:extLst>
      <p:ext uri="{BB962C8B-B14F-4D97-AF65-F5344CB8AC3E}">
        <p14:creationId xmlns:p14="http://schemas.microsoft.com/office/powerpoint/2010/main" val="187851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56" y="548336"/>
            <a:ext cx="11757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Complete the sentences, using the comparative form of the following adjectives: </a:t>
            </a:r>
            <a:r>
              <a:rPr lang="en-US" sz="3200" b="1" i="1" dirty="0">
                <a:solidFill>
                  <a:srgbClr val="0070C0"/>
                </a:solidFill>
              </a:rPr>
              <a:t>healthy, popular, difficult, good, tasty, clever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90" y="1760717"/>
            <a:ext cx="12223640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Math is …………………………… than English.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Orange juice is …………………………….. than coffee.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She is ………………………………… than her sister. She can do many things.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I prefer chicken because it is ……………………………. than fish.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Motorbikes are ……………………………… than cars in Vietnam.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 Milk is …………………………. for your health than coke.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9265" y="1814218"/>
            <a:ext cx="28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difficult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1733" y="2550352"/>
            <a:ext cx="28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healthier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8876" y="3282176"/>
            <a:ext cx="409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cleverer/ more clever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1210" y="4014219"/>
            <a:ext cx="28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tastier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0439" y="4746043"/>
            <a:ext cx="28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popular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652" y="547944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4182534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738" y="610465"/>
            <a:ext cx="682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 Look at the table. Compare the cafés.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334388"/>
            <a:ext cx="9172575" cy="441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0721" y="5744463"/>
            <a:ext cx="4578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Sam’s is busier than Ann’s.</a:t>
            </a:r>
          </a:p>
        </p:txBody>
      </p:sp>
    </p:spTree>
    <p:extLst>
      <p:ext uri="{BB962C8B-B14F-4D97-AF65-F5344CB8AC3E}">
        <p14:creationId xmlns:p14="http://schemas.microsoft.com/office/powerpoint/2010/main" val="36819112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0461" y="3594148"/>
            <a:ext cx="65582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Ann’s is </a:t>
            </a:r>
            <a:r>
              <a:rPr lang="en-US" sz="3000" dirty="0">
                <a:solidFill>
                  <a:srgbClr val="FF0000"/>
                </a:solidFill>
              </a:rPr>
              <a:t>more expensive </a:t>
            </a:r>
            <a:r>
              <a:rPr lang="en-US" sz="3000" dirty="0"/>
              <a:t>than Sam’s.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Ann’s is </a:t>
            </a:r>
            <a:r>
              <a:rPr lang="en-US" sz="3000" dirty="0">
                <a:solidFill>
                  <a:srgbClr val="FF0000"/>
                </a:solidFill>
              </a:rPr>
              <a:t>older</a:t>
            </a:r>
            <a:r>
              <a:rPr lang="en-US" sz="3000" dirty="0"/>
              <a:t> than Sam’s.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Sam’s is </a:t>
            </a:r>
            <a:r>
              <a:rPr lang="en-US" sz="3000" dirty="0">
                <a:solidFill>
                  <a:srgbClr val="FF0000"/>
                </a:solidFill>
              </a:rPr>
              <a:t>bigger</a:t>
            </a:r>
            <a:r>
              <a:rPr lang="en-US" sz="3000" dirty="0"/>
              <a:t> than Ann’s.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Ann’s is </a:t>
            </a:r>
            <a:r>
              <a:rPr lang="en-US" sz="3000" dirty="0">
                <a:solidFill>
                  <a:srgbClr val="FF0000"/>
                </a:solidFill>
              </a:rPr>
              <a:t>quieter</a:t>
            </a:r>
            <a:r>
              <a:rPr lang="en-US" sz="3000" dirty="0"/>
              <a:t> than Sam’s.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70" y="425453"/>
            <a:ext cx="70770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9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51692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5842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6711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0470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960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Practise</a:t>
            </a:r>
            <a:r>
              <a:rPr lang="en-US" sz="3600" b="1" dirty="0"/>
              <a:t>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7541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31569"/>
            <a:ext cx="3256378" cy="6624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619" y="490818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072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108" y="586408"/>
            <a:ext cx="9495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Student A says an adjective. Student B gives the comparative form and then use it in a sentence. Change the role.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4939747" y="3101008"/>
            <a:ext cx="6132443" cy="2544418"/>
          </a:xfrm>
          <a:prstGeom prst="wedgeEllipseCallout">
            <a:avLst>
              <a:gd name="adj1" fmla="val -42807"/>
              <a:gd name="adj2" fmla="val 605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tasty – tast</a:t>
            </a:r>
            <a:r>
              <a:rPr lang="en-US" sz="3200" dirty="0">
                <a:solidFill>
                  <a:srgbClr val="FF0000"/>
                </a:solidFill>
              </a:rPr>
              <a:t>ier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Fish is tastier than chicken.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34" y="586409"/>
            <a:ext cx="183873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Pair work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46042" y="2941982"/>
            <a:ext cx="3220278" cy="2286000"/>
          </a:xfrm>
          <a:prstGeom prst="wedgeEllipseCallout">
            <a:avLst>
              <a:gd name="adj1" fmla="val 20216"/>
              <a:gd name="adj2" fmla="val 838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tasty</a:t>
            </a:r>
          </a:p>
        </p:txBody>
      </p:sp>
    </p:spTree>
    <p:extLst>
      <p:ext uri="{BB962C8B-B14F-4D97-AF65-F5344CB8AC3E}">
        <p14:creationId xmlns:p14="http://schemas.microsoft.com/office/powerpoint/2010/main" val="15143181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30" y="629644"/>
            <a:ext cx="11395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five sentences, using comparative forms of different adjective (short adjectives, long adjectives, adjectives + y, special adjectives such as </a:t>
            </a:r>
            <a:r>
              <a:rPr lang="en-US" sz="3600" b="1" i="1" dirty="0">
                <a:solidFill>
                  <a:srgbClr val="0070C0"/>
                </a:solidFill>
              </a:rPr>
              <a:t>good, bad, many, much, a lot</a:t>
            </a:r>
            <a:r>
              <a:rPr lang="en-US" sz="3600" b="1" dirty="0">
                <a:solidFill>
                  <a:srgbClr val="0070C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5361645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4580" y="1157851"/>
            <a:ext cx="568382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Comparatives of: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short adjectives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long adjectives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adjectives + -y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good/bad/many/much/a lot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580797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making sentences using comparatives.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(p. 32)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61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>
                <a:solidFill>
                  <a:srgbClr val="0070C0"/>
                </a:solidFill>
              </a:rPr>
              <a:t>TA 6 Right on Workbook</a:t>
            </a:r>
            <a:r>
              <a:rPr lang="en-US" sz="3600" i="1" dirty="0">
                <a:solidFill>
                  <a:srgbClr val="0070C0"/>
                </a:solidFill>
              </a:rPr>
              <a:t> (p. 32)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use comparatives correctly.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67987-CCCA-445B-B34D-AC11E1B6EEC7}"/>
              </a:ext>
            </a:extLst>
          </p:cNvPr>
          <p:cNvSpPr txBox="1"/>
          <p:nvPr/>
        </p:nvSpPr>
        <p:spPr>
          <a:xfrm>
            <a:off x="337931" y="331255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4472C4"/>
                </a:solidFill>
              </a:rPr>
              <a:t>Choose the word whose main stress is placed differently from that of the others</a:t>
            </a:r>
            <a:r>
              <a:rPr lang="en-US" sz="3200" b="1" kern="0" dirty="0">
                <a:solidFill>
                  <a:schemeClr val="accent1"/>
                </a:solidFill>
              </a:rPr>
              <a:t>.</a:t>
            </a:r>
            <a:endParaRPr lang="vi-VN" sz="3200" b="1" kern="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5DAA5-EDD8-4277-A478-F32A4EBAF182}"/>
              </a:ext>
            </a:extLst>
          </p:cNvPr>
          <p:cNvSpPr txBox="1"/>
          <p:nvPr/>
        </p:nvSpPr>
        <p:spPr>
          <a:xfrm>
            <a:off x="92766" y="1408473"/>
            <a:ext cx="12099234" cy="46864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1. A. healthy              B. famous	          C. polite	          D. crowded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/ˈhel</a:t>
            </a:r>
            <a:r>
              <a:rPr lang="el-GR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θ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i/ 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/ˈfeɪməs/ 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/pəˈlaɪt/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/ˈkraʊdɪd/</a:t>
            </a:r>
            <a:endParaRPr lang="en-US" sz="3400" dirty="0">
              <a:solidFill>
                <a:srgbClr val="FF0000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clever                B. spicy	                C. British             D. correct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/ˈ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klevər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                    /ˈ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spaɪsi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              </a:t>
            </a:r>
            <a:r>
              <a:rPr lang="el-GR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ˈ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brɪtɪʃ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               /</a:t>
            </a:r>
            <a:r>
              <a:rPr lang="en-US" sz="34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kəˈrekt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400" dirty="0">
                <a:solidFill>
                  <a:srgbClr val="0070C0"/>
                </a:solidFill>
                <a:ea typeface="Arial" panose="020B0604020202020204" pitchFamily="34" charset="0"/>
                <a:cs typeface="HelveticaNeueLT Std"/>
              </a:rPr>
              <a:t>3. A. favourite          B. expensive	C. difficult           D. excellent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/ˈfeɪvərɪt/ 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/ɪkˈspensɪv/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/ˈdɪfɪkəlt/</a:t>
            </a:r>
            <a:r>
              <a:rPr lang="en-US" sz="34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/</a:t>
            </a:r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ˈeksələnt/</a:t>
            </a:r>
          </a:p>
        </p:txBody>
      </p:sp>
      <p:sp>
        <p:nvSpPr>
          <p:cNvPr id="4" name="Oval 3"/>
          <p:cNvSpPr/>
          <p:nvPr/>
        </p:nvSpPr>
        <p:spPr>
          <a:xfrm>
            <a:off x="6484961" y="1550504"/>
            <a:ext cx="546652" cy="576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254807" y="3094895"/>
            <a:ext cx="546652" cy="576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40434" y="4647879"/>
            <a:ext cx="546652" cy="576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31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556591"/>
            <a:ext cx="288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COMPARATIVE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9339" y="1461051"/>
            <a:ext cx="477078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Sarah is 8 years old.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Danny is 10 years old. </a:t>
            </a:r>
          </a:p>
        </p:txBody>
      </p:sp>
      <p:pic>
        <p:nvPicPr>
          <p:cNvPr id="1026" name="Picture 2" descr="39,678 10 year old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966580" y="3877940"/>
            <a:ext cx="3705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5511455" y="3750388"/>
            <a:ext cx="2792896" cy="146105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Who’s younger?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9144001" y="3725540"/>
            <a:ext cx="2743200" cy="151074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Sarah is younger.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1D477-0AC7-2F53-0965-EE5485C69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4"/>
          <a:stretch/>
        </p:blipFill>
        <p:spPr>
          <a:xfrm>
            <a:off x="966580" y="1210940"/>
            <a:ext cx="37147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13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6731" y="1331841"/>
            <a:ext cx="477078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Lan goes to school at 7:00.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</a:rPr>
              <a:t>Linh</a:t>
            </a:r>
            <a:r>
              <a:rPr lang="en-US" sz="3200" dirty="0">
                <a:solidFill>
                  <a:srgbClr val="0070C0"/>
                </a:solidFill>
              </a:rPr>
              <a:t> goes to school at 7:30.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25" y="3457161"/>
            <a:ext cx="24765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8" y="737358"/>
            <a:ext cx="3114675" cy="260032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273827" y="3781839"/>
            <a:ext cx="3756992" cy="1451113"/>
          </a:xfrm>
          <a:prstGeom prst="wedgeEllipseCallout">
            <a:avLst>
              <a:gd name="adj1" fmla="val 38426"/>
              <a:gd name="adj2" fmla="val 803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Who’s earlier?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8637104" y="3786809"/>
            <a:ext cx="3326296" cy="1446143"/>
          </a:xfrm>
          <a:prstGeom prst="wedgeEllipseCallout">
            <a:avLst>
              <a:gd name="adj1" fmla="val -45036"/>
              <a:gd name="adj2" fmla="val 748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Lan is earlier.</a:t>
            </a:r>
          </a:p>
        </p:txBody>
      </p:sp>
    </p:spTree>
    <p:extLst>
      <p:ext uri="{BB962C8B-B14F-4D97-AF65-F5344CB8AC3E}">
        <p14:creationId xmlns:p14="http://schemas.microsoft.com/office/powerpoint/2010/main" val="40492342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764</Words>
  <Application>Microsoft Office PowerPoint</Application>
  <PresentationFormat>Widescreen</PresentationFormat>
  <Paragraphs>141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119</cp:revision>
  <dcterms:created xsi:type="dcterms:W3CDTF">2021-09-24T06:18:33Z</dcterms:created>
  <dcterms:modified xsi:type="dcterms:W3CDTF">2023-08-02T10:50:49Z</dcterms:modified>
</cp:coreProperties>
</file>