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90" r:id="rId2"/>
  </p:sldMasterIdLst>
  <p:notesMasterIdLst>
    <p:notesMasterId r:id="rId37"/>
  </p:notesMasterIdLst>
  <p:sldIdLst>
    <p:sldId id="4152" r:id="rId3"/>
    <p:sldId id="4280" r:id="rId4"/>
    <p:sldId id="4219" r:id="rId5"/>
    <p:sldId id="4332" r:id="rId6"/>
    <p:sldId id="4331" r:id="rId7"/>
    <p:sldId id="4288" r:id="rId8"/>
    <p:sldId id="4333" r:id="rId9"/>
    <p:sldId id="4289" r:id="rId10"/>
    <p:sldId id="4281" r:id="rId11"/>
    <p:sldId id="4290" r:id="rId12"/>
    <p:sldId id="4334" r:id="rId13"/>
    <p:sldId id="4195" r:id="rId14"/>
    <p:sldId id="4291" r:id="rId15"/>
    <p:sldId id="4310" r:id="rId16"/>
    <p:sldId id="4311" r:id="rId17"/>
    <p:sldId id="4313" r:id="rId18"/>
    <p:sldId id="4323" r:id="rId19"/>
    <p:sldId id="4202" r:id="rId20"/>
    <p:sldId id="4170" r:id="rId21"/>
    <p:sldId id="4308" r:id="rId22"/>
    <p:sldId id="4314" r:id="rId23"/>
    <p:sldId id="4315" r:id="rId24"/>
    <p:sldId id="4316" r:id="rId25"/>
    <p:sldId id="4317" r:id="rId26"/>
    <p:sldId id="4318" r:id="rId27"/>
    <p:sldId id="4324" r:id="rId28"/>
    <p:sldId id="4319" r:id="rId29"/>
    <p:sldId id="4320" r:id="rId30"/>
    <p:sldId id="4326" r:id="rId31"/>
    <p:sldId id="4328" r:id="rId32"/>
    <p:sldId id="4329" r:id="rId33"/>
    <p:sldId id="4330" r:id="rId34"/>
    <p:sldId id="4321" r:id="rId35"/>
    <p:sldId id="4322"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Pangolin" panose="020B0604020202020204" charset="0"/>
      <p:regular r:id="rId44"/>
    </p:embeddedFont>
    <p:embeddedFont>
      <p:font typeface="Roboto" panose="02000000000000000000" pitchFamily="2" charset="0"/>
      <p:regular r:id="rId45"/>
      <p:bold r:id="rId46"/>
      <p:italic r:id="rId47"/>
      <p:boldItalic r:id="rId48"/>
    </p:embeddedFont>
    <p:embeddedFont>
      <p:font typeface="Roboto Black" panose="02000000000000000000" pitchFamily="2" charset="0"/>
      <p:bold r:id="rId49"/>
      <p:boldItalic r:id="rId5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4FCC"/>
    <a:srgbClr val="97C8F1"/>
    <a:srgbClr val="7BA492"/>
    <a:srgbClr val="5A9B3F"/>
    <a:srgbClr val="F1DE07"/>
    <a:srgbClr val="0A8EC4"/>
    <a:srgbClr val="088DC3"/>
    <a:srgbClr val="0383BA"/>
    <a:srgbClr val="DD6D25"/>
    <a:srgbClr val="04B1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04" autoAdjust="0"/>
    <p:restoredTop sz="89601" autoAdjust="0"/>
  </p:normalViewPr>
  <p:slideViewPr>
    <p:cSldViewPr snapToGrid="0">
      <p:cViewPr varScale="1">
        <p:scale>
          <a:sx n="102" d="100"/>
          <a:sy n="102" d="100"/>
        </p:scale>
        <p:origin x="36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07/09/2023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2</a:t>
            </a:fld>
            <a:endParaRPr lang="vi-VN"/>
          </a:p>
        </p:txBody>
      </p:sp>
    </p:spTree>
    <p:extLst>
      <p:ext uri="{BB962C8B-B14F-4D97-AF65-F5344CB8AC3E}">
        <p14:creationId xmlns:p14="http://schemas.microsoft.com/office/powerpoint/2010/main" val="1639959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GV hướng</a:t>
            </a:r>
            <a:r>
              <a:rPr lang="en-US" baseline="0"/>
              <a:t> dẫn HS hoàn thiện phiếu học tập số 1.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11</a:t>
            </a:fld>
            <a:endParaRPr lang="vi-VN"/>
          </a:p>
        </p:txBody>
      </p:sp>
    </p:spTree>
    <p:extLst>
      <p:ext uri="{BB962C8B-B14F-4D97-AF65-F5344CB8AC3E}">
        <p14:creationId xmlns:p14="http://schemas.microsoft.com/office/powerpoint/2010/main" val="1874086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2.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12</a:t>
            </a:fld>
            <a:endParaRPr lang="vi-VN"/>
          </a:p>
        </p:txBody>
      </p:sp>
    </p:spTree>
    <p:extLst>
      <p:ext uri="{BB962C8B-B14F-4D97-AF65-F5344CB8AC3E}">
        <p14:creationId xmlns:p14="http://schemas.microsoft.com/office/powerpoint/2010/main" val="2327433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chia</a:t>
            </a:r>
            <a:r>
              <a:rPr lang="en-US" baseline="0"/>
              <a:t> HS thành các nhóm, mỗi nhóm lựa chọn một cột phép tính để tính. Nhóm nào trả lời thì GV bấm vào dấu hỏi của cột phép tính đó để hiện thị đáp án, đối chiếu với đáp án của HS</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13</a:t>
            </a:fld>
            <a:endParaRPr lang="vi-VN"/>
          </a:p>
        </p:txBody>
      </p:sp>
    </p:spTree>
    <p:extLst>
      <p:ext uri="{BB962C8B-B14F-4D97-AF65-F5344CB8AC3E}">
        <p14:creationId xmlns:p14="http://schemas.microsoft.com/office/powerpoint/2010/main" val="2636251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cho HS chia sẻ ý tưởng làm sản phẩm, gợi ý những cách làm sáng tạo</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84158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nêu</a:t>
            </a:r>
            <a:r>
              <a:rPr lang="en-US" baseline="0">
                <a:latin typeface="Times New Roman" panose="02020603050405020304" pitchFamily="18" charset="0"/>
                <a:cs typeface="Times New Roman" panose="02020603050405020304" pitchFamily="18" charset="0"/>
              </a:rPr>
              <a:t> ra tiêu chí sản phẩm,</a:t>
            </a:r>
            <a:r>
              <a:rPr lang="vi-VN">
                <a:latin typeface="Times New Roman" panose="02020603050405020304" pitchFamily="18" charset="0"/>
                <a:cs typeface="Times New Roman" panose="02020603050405020304" pitchFamily="18" charset="0"/>
              </a:rPr>
              <a:t> cho HS xem một vài ý tưởng, gợi ý HS chia sẻ ý tưởng để </a:t>
            </a:r>
            <a:r>
              <a:rPr lang="en-US">
                <a:latin typeface="Times New Roman" panose="02020603050405020304" pitchFamily="18" charset="0"/>
                <a:cs typeface="Times New Roman" panose="02020603050405020304" pitchFamily="18" charset="0"/>
              </a:rPr>
              <a:t>sản</a:t>
            </a:r>
            <a:r>
              <a:rPr lang="en-US" baseline="0">
                <a:latin typeface="Times New Roman" panose="02020603050405020304" pitchFamily="18" charset="0"/>
                <a:cs typeface="Times New Roman" panose="02020603050405020304" pitchFamily="18" charset="0"/>
              </a:rPr>
              <a:t>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46331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gợi ý để HS tưởng tượng ra sản phẩm của nhóm, các ý tưởng để làm </a:t>
            </a:r>
            <a:r>
              <a:rPr lang="en-US">
                <a:latin typeface="Times New Roman" panose="02020603050405020304" pitchFamily="18" charset="0"/>
                <a:cs typeface="Times New Roman" panose="02020603050405020304" pitchFamily="18" charset="0"/>
              </a:rPr>
              <a:t>sản</a:t>
            </a:r>
            <a:r>
              <a:rPr lang="en-US" baseline="0">
                <a:latin typeface="Times New Roman" panose="02020603050405020304" pitchFamily="18" charset="0"/>
                <a:cs typeface="Times New Roman" panose="02020603050405020304" pitchFamily="18" charset="0"/>
              </a:rPr>
              <a:t> phẩm</a:t>
            </a:r>
            <a:r>
              <a:rPr lang="vi-VN">
                <a:latin typeface="Times New Roman" panose="02020603050405020304" pitchFamily="18" charset="0"/>
                <a:cs typeface="Times New Roman" panose="02020603050405020304" pitchFamily="18" charset="0"/>
              </a:rPr>
              <a:t> theo các tiêu chí đề ra nhưng lại thể hiện được phong cách, sự thông minh và cá tính riêng của nhóm, gợi ý để HS nghĩ đến trang trí để có sự khác biệt, sáng tạo riêng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80943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hoàn thiện phiếu học tập số 3</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0364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yêu</a:t>
            </a:r>
            <a:r>
              <a:rPr lang="en-US" baseline="0"/>
              <a:t> cầu HS chuẩn bị nguyên, vật liệu cho buổi học sau</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18</a:t>
            </a:fld>
            <a:endParaRPr lang="vi-VN"/>
          </a:p>
        </p:txBody>
      </p:sp>
    </p:spTree>
    <p:extLst>
      <p:ext uri="{BB962C8B-B14F-4D97-AF65-F5344CB8AC3E}">
        <p14:creationId xmlns:p14="http://schemas.microsoft.com/office/powerpoint/2010/main" val="1861194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5674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Giới</a:t>
            </a:r>
            <a:r>
              <a:rPr lang="en-US" baseline="0"/>
              <a:t> thiệu nội dung bài học thực hành làm dụng cụ tính công, trừ</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72444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chơi</a:t>
            </a:r>
            <a:r>
              <a:rPr lang="en-US" baseline="0"/>
              <a:t> trong khoảng 5 phút. Sau khi kết thúc trò chơi GV hỏi HS: </a:t>
            </a:r>
            <a:r>
              <a:rPr lang="vi-VN" baseline="0"/>
              <a:t>Em tìm ra kết quả của phép tính </a:t>
            </a:r>
            <a:r>
              <a:rPr lang="en-US" baseline="0"/>
              <a:t>…….</a:t>
            </a:r>
            <a:r>
              <a:rPr lang="vi-VN" baseline="0"/>
              <a:t>như thế nào?</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3</a:t>
            </a:fld>
            <a:endParaRPr lang="vi-VN"/>
          </a:p>
        </p:txBody>
      </p:sp>
    </p:spTree>
    <p:extLst>
      <p:ext uri="{BB962C8B-B14F-4D97-AF65-F5344CB8AC3E}">
        <p14:creationId xmlns:p14="http://schemas.microsoft.com/office/powerpoint/2010/main" val="2268745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dirty="0"/>
              <a:t> </a:t>
            </a:r>
            <a:r>
              <a:rPr lang="en-US" dirty="0" err="1"/>
              <a:t>cầu</a:t>
            </a:r>
            <a:r>
              <a:rPr lang="en-US" dirty="0"/>
              <a:t> </a:t>
            </a:r>
            <a:r>
              <a:rPr lang="en-US" dirty="0" err="1"/>
              <a:t>nhóm</a:t>
            </a:r>
            <a:r>
              <a:rPr lang="en-US" dirty="0"/>
              <a:t> HS </a:t>
            </a:r>
            <a:r>
              <a:rPr lang="en-US" dirty="0" err="1"/>
              <a:t>kiểm</a:t>
            </a:r>
            <a:r>
              <a:rPr lang="en-US" dirty="0"/>
              <a:t> </a:t>
            </a:r>
            <a:r>
              <a:rPr lang="en-US" dirty="0" err="1"/>
              <a:t>tra</a:t>
            </a:r>
            <a:r>
              <a:rPr lang="en-US" dirty="0"/>
              <a:t> </a:t>
            </a:r>
            <a:r>
              <a:rPr lang="en-US" dirty="0" err="1"/>
              <a:t>lại</a:t>
            </a:r>
            <a:r>
              <a:rPr lang="en-US" dirty="0"/>
              <a:t> </a:t>
            </a:r>
            <a:r>
              <a:rPr lang="en-US" dirty="0" err="1"/>
              <a:t>các</a:t>
            </a:r>
            <a:r>
              <a:rPr lang="en-US" dirty="0"/>
              <a:t> </a:t>
            </a:r>
            <a:r>
              <a:rPr lang="en-US" dirty="0" err="1"/>
              <a:t>nguyên</a:t>
            </a:r>
            <a:r>
              <a:rPr lang="en-US" dirty="0"/>
              <a:t>, </a:t>
            </a:r>
            <a:r>
              <a:rPr lang="en-US" dirty="0" err="1"/>
              <a:t>vật</a:t>
            </a:r>
            <a:r>
              <a:rPr lang="en-US" dirty="0"/>
              <a:t> </a:t>
            </a:r>
            <a:r>
              <a:rPr lang="en-US" dirty="0" err="1"/>
              <a:t>liệu</a:t>
            </a:r>
            <a:r>
              <a:rPr lang="en-US" dirty="0"/>
              <a:t> </a:t>
            </a:r>
            <a:r>
              <a:rPr lang="en-US" dirty="0" err="1"/>
              <a:t>của</a:t>
            </a:r>
            <a:r>
              <a:rPr lang="en-US" dirty="0"/>
              <a:t> </a:t>
            </a:r>
            <a:r>
              <a:rPr lang="en-US" dirty="0" err="1"/>
              <a:t>nhóm</a:t>
            </a:r>
            <a:r>
              <a:rPr lang="en-US" dirty="0"/>
              <a:t> </a:t>
            </a:r>
            <a:r>
              <a:rPr lang="en-US" dirty="0" err="1"/>
              <a:t>theo</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nếu</a:t>
            </a:r>
            <a:r>
              <a:rPr lang="en-US" dirty="0"/>
              <a:t> </a:t>
            </a:r>
            <a:r>
              <a:rPr lang="en-US" dirty="0" err="1"/>
              <a:t>có</a:t>
            </a:r>
            <a:r>
              <a:rPr lang="en-US" dirty="0"/>
              <a:t> </a:t>
            </a:r>
            <a:r>
              <a:rPr lang="en-US" dirty="0" err="1"/>
              <a:t>khác</a:t>
            </a:r>
            <a:r>
              <a:rPr lang="en-US" dirty="0"/>
              <a:t> </a:t>
            </a:r>
            <a:r>
              <a:rPr lang="en-US" dirty="0" err="1"/>
              <a:t>thì</a:t>
            </a:r>
            <a:r>
              <a:rPr lang="en-US" dirty="0"/>
              <a:t> </a:t>
            </a:r>
            <a:r>
              <a:rPr lang="en-US" dirty="0" err="1"/>
              <a:t>bổ</a:t>
            </a:r>
            <a:r>
              <a:rPr lang="en-US" dirty="0"/>
              <a:t> sung </a:t>
            </a:r>
            <a:r>
              <a:rPr lang="en-US" dirty="0" err="1"/>
              <a:t>vào</a:t>
            </a:r>
            <a:r>
              <a:rPr lang="en-US" dirty="0"/>
              <a:t> </a:t>
            </a:r>
            <a:r>
              <a:rPr lang="en-US" dirty="0" err="1"/>
              <a:t>phiếu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2475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quan</a:t>
            </a:r>
            <a:r>
              <a:rPr lang="en-US" dirty="0"/>
              <a:t> </a:t>
            </a:r>
            <a:r>
              <a:rPr lang="en-US" dirty="0" err="1"/>
              <a:t>sát</a:t>
            </a:r>
            <a:r>
              <a:rPr lang="en-US" dirty="0"/>
              <a:t> </a:t>
            </a:r>
            <a:r>
              <a:rPr lang="en-US" dirty="0" err="1"/>
              <a:t>một</a:t>
            </a:r>
            <a:r>
              <a:rPr lang="en-US" dirty="0"/>
              <a:t> </a:t>
            </a:r>
            <a:r>
              <a:rPr lang="en-US" dirty="0" err="1"/>
              <a:t>số</a:t>
            </a:r>
            <a:r>
              <a:rPr lang="en-US" dirty="0"/>
              <a:t> </a:t>
            </a:r>
            <a:r>
              <a:rPr lang="en-US" dirty="0" err="1"/>
              <a:t>mẫu</a:t>
            </a:r>
            <a:r>
              <a:rPr lang="en-US" dirty="0"/>
              <a:t> </a:t>
            </a:r>
            <a:r>
              <a:rPr lang="en-US" dirty="0" err="1"/>
              <a:t>trên</a:t>
            </a:r>
            <a:r>
              <a:rPr lang="en-US" dirty="0"/>
              <a:t>, </a:t>
            </a:r>
            <a:r>
              <a:rPr lang="en-US" dirty="0" err="1"/>
              <a:t>cho</a:t>
            </a:r>
            <a:r>
              <a:rPr lang="en-US" dirty="0"/>
              <a:t> HS </a:t>
            </a:r>
            <a:r>
              <a:rPr lang="en-US" dirty="0" err="1"/>
              <a:t>trình</a:t>
            </a:r>
            <a:r>
              <a:rPr lang="en-US" dirty="0"/>
              <a:t> </a:t>
            </a:r>
            <a:r>
              <a:rPr lang="en-US" dirty="0" err="1"/>
              <a:t>bày</a:t>
            </a:r>
            <a:r>
              <a:rPr lang="en-US" dirty="0"/>
              <a:t> </a:t>
            </a:r>
            <a:r>
              <a:rPr lang="en-US" dirty="0" err="1"/>
              <a:t>mẫu</a:t>
            </a:r>
            <a:r>
              <a:rPr lang="en-US" dirty="0"/>
              <a:t> </a:t>
            </a:r>
            <a:r>
              <a:rPr lang="en-US" dirty="0" err="1"/>
              <a:t>của</a:t>
            </a:r>
            <a:r>
              <a:rPr lang="en-US" dirty="0"/>
              <a:t> </a:t>
            </a:r>
            <a:r>
              <a:rPr lang="en-US" dirty="0" err="1"/>
              <a:t>nhóm</a:t>
            </a:r>
            <a:r>
              <a:rPr lang="en-US" dirty="0"/>
              <a:t> </a:t>
            </a:r>
            <a:r>
              <a:rPr lang="en-US" dirty="0" err="1"/>
              <a:t>mình</a:t>
            </a:r>
            <a:r>
              <a:rPr lang="en-US" dirty="0"/>
              <a:t>. </a:t>
            </a:r>
            <a:r>
              <a:rPr lang="en-US" dirty="0" err="1"/>
              <a:t>Các</a:t>
            </a:r>
            <a:r>
              <a:rPr lang="en-US" dirty="0"/>
              <a:t> </a:t>
            </a:r>
            <a:r>
              <a:rPr lang="en-US" dirty="0" err="1"/>
              <a:t>nhóm</a:t>
            </a:r>
            <a:r>
              <a:rPr lang="en-US" dirty="0"/>
              <a:t> </a:t>
            </a:r>
            <a:r>
              <a:rPr lang="en-US" dirty="0" err="1"/>
              <a:t>khác</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có</a:t>
            </a:r>
            <a:r>
              <a:rPr lang="en-US" dirty="0"/>
              <a:t> </a:t>
            </a:r>
            <a:r>
              <a:rPr lang="en-US" dirty="0" err="1"/>
              <a:t>thắc</a:t>
            </a:r>
            <a:r>
              <a:rPr lang="en-US" dirty="0"/>
              <a:t> </a:t>
            </a:r>
            <a:r>
              <a:rPr lang="en-US" dirty="0" err="1"/>
              <a:t>mắc</a:t>
            </a:r>
            <a:r>
              <a:rPr lang="en-US" dirty="0"/>
              <a:t> </a:t>
            </a:r>
            <a:r>
              <a:rPr lang="en-US" dirty="0" err="1"/>
              <a:t>hoặc</a:t>
            </a:r>
            <a:r>
              <a:rPr lang="en-US" dirty="0"/>
              <a:t> </a:t>
            </a:r>
            <a:r>
              <a:rPr lang="en-US" dirty="0" err="1"/>
              <a:t>góp</a:t>
            </a:r>
            <a:r>
              <a:rPr lang="en-US" dirty="0"/>
              <a:t> ý</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377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vẽ hình trên giấy</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174387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dán băng giấy</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3720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2172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01315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cho HS kiểm</a:t>
            </a:r>
            <a:r>
              <a:rPr lang="en-US" baseline="0">
                <a:latin typeface="Times New Roman" panose="02020603050405020304" pitchFamily="18" charset="0"/>
                <a:cs typeface="Times New Roman" panose="02020603050405020304" pitchFamily="18" charset="0"/>
              </a:rPr>
              <a:t> tra sản phẩm so với tiêu chí để điều chỉnh, hoàn thiện sản phẩm. Hướng dẫn HS vẽ ý tưởng và thực hiện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76877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Mỗi</a:t>
            </a:r>
            <a:r>
              <a:rPr lang="en-US" baseline="0">
                <a:latin typeface="Times New Roman" panose="02020603050405020304" pitchFamily="18" charset="0"/>
                <a:cs typeface="Times New Roman" panose="02020603050405020304" pitchFamily="18" charset="0"/>
              </a:rPr>
              <a:t> nhóm HS chọn 1 giỏ phép tính, GV bấm vào giỏ để link đến slide làm phép tính. Lưu ý, lượt chơi sau không chọn giỏ đã chọn trước đó</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77855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HS thực</a:t>
            </a:r>
            <a:r>
              <a:rPr lang="en-US" baseline="0">
                <a:latin typeface="Times New Roman" panose="02020603050405020304" pitchFamily="18" charset="0"/>
                <a:cs typeface="Times New Roman" panose="02020603050405020304" pitchFamily="18" charset="0"/>
              </a:rPr>
              <a:t> hiện từng phép tính. GV bấm vào dấu hỏi để hiển thị đáp án. Bấm vào mũi tên để quay lại trang chủ trò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5570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HS thực</a:t>
            </a:r>
            <a:r>
              <a:rPr lang="en-US" baseline="0">
                <a:latin typeface="Times New Roman" panose="02020603050405020304" pitchFamily="18" charset="0"/>
                <a:cs typeface="Times New Roman" panose="02020603050405020304" pitchFamily="18" charset="0"/>
              </a:rPr>
              <a:t> hiện từng phép tính. GV bấm vào dấu hỏi để hiển thị đáp án. Bấm vào mũi tên để quay lại trang chủ trò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32748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4</a:t>
            </a:fld>
            <a:endParaRPr lang="vi-VN"/>
          </a:p>
        </p:txBody>
      </p:sp>
    </p:spTree>
    <p:extLst>
      <p:ext uri="{BB962C8B-B14F-4D97-AF65-F5344CB8AC3E}">
        <p14:creationId xmlns:p14="http://schemas.microsoft.com/office/powerpoint/2010/main" val="39804257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HS thực</a:t>
            </a:r>
            <a:r>
              <a:rPr lang="en-US" baseline="0">
                <a:latin typeface="Times New Roman" panose="02020603050405020304" pitchFamily="18" charset="0"/>
                <a:cs typeface="Times New Roman" panose="02020603050405020304" pitchFamily="18" charset="0"/>
              </a:rPr>
              <a:t> hiện từng phép tính. GV bấm vào dấu hỏi để hiển thị đáp án. Bấm vào mũi tên để quay lại trang chủ trò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390824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HS thực</a:t>
            </a:r>
            <a:r>
              <a:rPr lang="en-US" baseline="0">
                <a:latin typeface="Times New Roman" panose="02020603050405020304" pitchFamily="18" charset="0"/>
                <a:cs typeface="Times New Roman" panose="02020603050405020304" pitchFamily="18" charset="0"/>
              </a:rPr>
              <a:t> hiện từng phép tính. GV bấm vào dấu hỏi để hiển thị đáp án. Bấm vào mũi tên để quay lại trang chủ trò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0928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23534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06038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và nêu ý kiến xem 2 bạn đang làm gì</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5</a:t>
            </a:fld>
            <a:endParaRPr lang="vi-VN"/>
          </a:p>
        </p:txBody>
      </p:sp>
    </p:spTree>
    <p:extLst>
      <p:ext uri="{BB962C8B-B14F-4D97-AF65-F5344CB8AC3E}">
        <p14:creationId xmlns:p14="http://schemas.microsoft.com/office/powerpoint/2010/main" val="718197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nêu</a:t>
            </a:r>
            <a:r>
              <a:rPr lang="en-US" baseline="0"/>
              <a:t> câu hỏi </a:t>
            </a:r>
            <a:r>
              <a:rPr lang="en-US"/>
              <a:t>cho HS trả</a:t>
            </a:r>
            <a:r>
              <a:rPr lang="en-US" baseline="0"/>
              <a:t> lời</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6</a:t>
            </a:fld>
            <a:endParaRPr lang="vi-VN"/>
          </a:p>
        </p:txBody>
      </p:sp>
    </p:spTree>
    <p:extLst>
      <p:ext uri="{BB962C8B-B14F-4D97-AF65-F5344CB8AC3E}">
        <p14:creationId xmlns:p14="http://schemas.microsoft.com/office/powerpoint/2010/main" val="2697545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giới thiệu bài: Có nhiều cách khác nhau để tìm ra kết quả của phép tính. Tiết học hôm nay các con cùng làm dụng cụ tính cộng, tính trừ.</a:t>
            </a:r>
          </a:p>
        </p:txBody>
      </p:sp>
      <p:sp>
        <p:nvSpPr>
          <p:cNvPr id="4" name="Slide Number Placeholder 3"/>
          <p:cNvSpPr>
            <a:spLocks noGrp="1"/>
          </p:cNvSpPr>
          <p:nvPr>
            <p:ph type="sldNum" sz="quarter" idx="10"/>
          </p:nvPr>
        </p:nvSpPr>
        <p:spPr/>
        <p:txBody>
          <a:bodyPr/>
          <a:lstStyle/>
          <a:p>
            <a:fld id="{EBEB516E-07DC-497B-9789-361D47A843FC}" type="slidenum">
              <a:rPr lang="vi-VN" smtClean="0"/>
              <a:t>7</a:t>
            </a:fld>
            <a:endParaRPr lang="vi-VN"/>
          </a:p>
        </p:txBody>
      </p:sp>
    </p:spTree>
    <p:extLst>
      <p:ext uri="{BB962C8B-B14F-4D97-AF65-F5344CB8AC3E}">
        <p14:creationId xmlns:p14="http://schemas.microsoft.com/office/powerpoint/2010/main" val="1664626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giới thiệu bài: Có nhiều cách khác nhau để tìm ra kết quả của phép tính. Tiết học hôm nay các con cùng làm dụng cụ tính cộng, tính trừ.</a:t>
            </a:r>
          </a:p>
        </p:txBody>
      </p:sp>
      <p:sp>
        <p:nvSpPr>
          <p:cNvPr id="4" name="Slide Number Placeholder 3"/>
          <p:cNvSpPr>
            <a:spLocks noGrp="1"/>
          </p:cNvSpPr>
          <p:nvPr>
            <p:ph type="sldNum" sz="quarter" idx="10"/>
          </p:nvPr>
        </p:nvSpPr>
        <p:spPr/>
        <p:txBody>
          <a:bodyPr/>
          <a:lstStyle/>
          <a:p>
            <a:fld id="{EBEB516E-07DC-497B-9789-361D47A843FC}" type="slidenum">
              <a:rPr lang="vi-VN" smtClean="0"/>
              <a:t>8</a:t>
            </a:fld>
            <a:endParaRPr lang="vi-VN"/>
          </a:p>
        </p:txBody>
      </p:sp>
    </p:spTree>
    <p:extLst>
      <p:ext uri="{BB962C8B-B14F-4D97-AF65-F5344CB8AC3E}">
        <p14:creationId xmlns:p14="http://schemas.microsoft.com/office/powerpoint/2010/main" val="4066727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cách làm (GV bấm chuột cho chạy cách tính, bấm vào dấu hỏi để hiển thị kết quả). GV đặt câu hỏi: vừa rồi chúng ta làm phép tính bằng cách nào? Sau đó chốt phương án</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9</a:t>
            </a:fld>
            <a:endParaRPr lang="vi-VN"/>
          </a:p>
        </p:txBody>
      </p:sp>
    </p:spTree>
    <p:extLst>
      <p:ext uri="{BB962C8B-B14F-4D97-AF65-F5344CB8AC3E}">
        <p14:creationId xmlns:p14="http://schemas.microsoft.com/office/powerpoint/2010/main" val="2936575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cách làm (GV bấm chuột cho chạy cách tính, bấm vào dấu hỏi để hiển thị kết quả). GV đặt câu hỏi: vừa rồi chúng ta làm phép tính bằng cách nào? Sau đó chốt phương án</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10</a:t>
            </a:fld>
            <a:endParaRPr lang="vi-VN"/>
          </a:p>
        </p:txBody>
      </p:sp>
    </p:spTree>
    <p:extLst>
      <p:ext uri="{BB962C8B-B14F-4D97-AF65-F5344CB8AC3E}">
        <p14:creationId xmlns:p14="http://schemas.microsoft.com/office/powerpoint/2010/main" val="3146944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5159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536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9573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007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522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413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786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304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453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701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300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69446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8.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2.jpe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7.png"/><Relationship Id="rId5" Type="http://schemas.microsoft.com/office/2007/relationships/hdphoto" Target="../media/hdphoto2.wdp"/><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slide" Target="slide30.xml"/><Relationship Id="rId7" Type="http://schemas.openxmlformats.org/officeDocument/2006/relationships/slide" Target="slide32.xm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slide" Target="slide31.xml"/><Relationship Id="rId5" Type="http://schemas.openxmlformats.org/officeDocument/2006/relationships/image" Target="../media/image18.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7.png"/><Relationship Id="rId3" Type="http://schemas.openxmlformats.org/officeDocument/2006/relationships/image" Target="../media/image42.png"/><Relationship Id="rId7" Type="http://schemas.openxmlformats.org/officeDocument/2006/relationships/image" Target="../media/image8.png"/><Relationship Id="rId12" Type="http://schemas.openxmlformats.org/officeDocument/2006/relationships/image" Target="../media/image4.png"/><Relationship Id="rId2" Type="http://schemas.openxmlformats.org/officeDocument/2006/relationships/notesSlide" Target="../notesSlides/notesSlide28.xml"/><Relationship Id="rId16" Type="http://schemas.openxmlformats.org/officeDocument/2006/relationships/image" Target="../media/image46.png"/><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44.png"/><Relationship Id="rId5" Type="http://schemas.openxmlformats.org/officeDocument/2006/relationships/image" Target="../media/image16.png"/><Relationship Id="rId15" Type="http://schemas.openxmlformats.org/officeDocument/2006/relationships/slide" Target="slide28.xml"/><Relationship Id="rId10" Type="http://schemas.openxmlformats.org/officeDocument/2006/relationships/image" Target="../media/image43.png"/><Relationship Id="rId4" Type="http://schemas.openxmlformats.org/officeDocument/2006/relationships/image" Target="../media/image18.png"/><Relationship Id="rId9" Type="http://schemas.openxmlformats.org/officeDocument/2006/relationships/image" Target="../media/image17.png"/><Relationship Id="rId1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28.xml"/><Relationship Id="rId3" Type="http://schemas.openxmlformats.org/officeDocument/2006/relationships/image" Target="../media/image18.png"/><Relationship Id="rId7" Type="http://schemas.openxmlformats.org/officeDocument/2006/relationships/image" Target="../media/image10.png"/><Relationship Id="rId12"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image" Target="../media/image44.png"/><Relationship Id="rId5" Type="http://schemas.openxmlformats.org/officeDocument/2006/relationships/image" Target="../media/image43.png"/><Relationship Id="rId15" Type="http://schemas.openxmlformats.org/officeDocument/2006/relationships/image" Target="../media/image42.png"/><Relationship Id="rId10"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47.png"/><Relationship Id="rId14" Type="http://schemas.openxmlformats.org/officeDocument/2006/relationships/image" Target="../media/image46.png"/></Relationships>
</file>

<file path=ppt/slides/_rels/slide3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11.png"/><Relationship Id="rId12" Type="http://schemas.openxmlformats.org/officeDocument/2006/relationships/image" Target="../media/image7.png"/><Relationship Id="rId2" Type="http://schemas.openxmlformats.org/officeDocument/2006/relationships/notesSlide" Target="../notesSlides/notesSlide30.xml"/><Relationship Id="rId16"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4.png"/><Relationship Id="rId5" Type="http://schemas.openxmlformats.org/officeDocument/2006/relationships/image" Target="../media/image44.png"/><Relationship Id="rId15" Type="http://schemas.openxmlformats.org/officeDocument/2006/relationships/image" Target="../media/image46.png"/><Relationship Id="rId10" Type="http://schemas.openxmlformats.org/officeDocument/2006/relationships/image" Target="../media/image43.png"/><Relationship Id="rId4" Type="http://schemas.openxmlformats.org/officeDocument/2006/relationships/image" Target="../media/image8.png"/><Relationship Id="rId9" Type="http://schemas.openxmlformats.org/officeDocument/2006/relationships/image" Target="../media/image6.png"/><Relationship Id="rId14" Type="http://schemas.openxmlformats.org/officeDocument/2006/relationships/slide" Target="slide28.xml"/></Relationships>
</file>

<file path=ppt/slides/_rels/slide3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6.png"/><Relationship Id="rId3" Type="http://schemas.openxmlformats.org/officeDocument/2006/relationships/image" Target="../media/image18.png"/><Relationship Id="rId7" Type="http://schemas.openxmlformats.org/officeDocument/2006/relationships/image" Target="../media/image11.png"/><Relationship Id="rId12" Type="http://schemas.openxmlformats.org/officeDocument/2006/relationships/slide" Target="slide28.xml"/><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44.png"/><Relationship Id="rId11" Type="http://schemas.openxmlformats.org/officeDocument/2006/relationships/image" Target="../media/image16.png"/><Relationship Id="rId5" Type="http://schemas.openxmlformats.org/officeDocument/2006/relationships/image" Target="../media/image45.png"/><Relationship Id="rId10" Type="http://schemas.openxmlformats.org/officeDocument/2006/relationships/image" Target="../media/image43.png"/><Relationship Id="rId4" Type="http://schemas.openxmlformats.org/officeDocument/2006/relationships/image" Target="../media/image4.png"/><Relationship Id="rId9" Type="http://schemas.openxmlformats.org/officeDocument/2006/relationships/image" Target="../media/image47.png"/><Relationship Id="rId1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820944" y="1890080"/>
            <a:ext cx="1657814"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C8E38"/>
                </a:solidFill>
                <a:effectLst/>
                <a:uLnTx/>
                <a:uFillTx/>
                <a:latin typeface="Roboto Black" panose="02000000000000000000" pitchFamily="2" charset="0"/>
                <a:ea typeface="Roboto Black" panose="02000000000000000000" pitchFamily="2" charset="0"/>
                <a:cs typeface="+mn-cs"/>
              </a:rPr>
              <a:t>BÀI 5</a:t>
            </a:r>
          </a:p>
        </p:txBody>
      </p:sp>
      <p:sp>
        <p:nvSpPr>
          <p:cNvPr id="7" name="TextBox 6"/>
          <p:cNvSpPr txBox="1"/>
          <p:nvPr/>
        </p:nvSpPr>
        <p:spPr>
          <a:xfrm>
            <a:off x="1911927" y="1398684"/>
            <a:ext cx="4503829" cy="3693319"/>
          </a:xfrm>
          <a:prstGeom prst="rect">
            <a:avLst/>
          </a:prstGeom>
          <a:noFill/>
        </p:spPr>
        <p:txBody>
          <a:bodyPr wrap="square" rtlCol="0">
            <a:spAutoFit/>
          </a:bodyPr>
          <a:lstStyle/>
          <a:p>
            <a:pPr lvl="0" algn="ctr">
              <a:lnSpc>
                <a:spcPct val="150000"/>
              </a:lnSpc>
              <a:defRPr/>
            </a:pPr>
            <a:r>
              <a:rPr lang="en-US" altLang="zh-CN" sz="5400" b="1">
                <a:solidFill>
                  <a:srgbClr val="0070C0"/>
                </a:solidFill>
                <a:latin typeface="Roboto Black" panose="02000000000000000000" pitchFamily="2" charset="0"/>
                <a:ea typeface="Roboto Black" panose="02000000000000000000" pitchFamily="2" charset="0"/>
              </a:rPr>
              <a:t>DỤNG CỤ </a:t>
            </a:r>
          </a:p>
          <a:p>
            <a:pPr lvl="0" algn="ctr">
              <a:lnSpc>
                <a:spcPct val="150000"/>
              </a:lnSpc>
              <a:defRPr/>
            </a:pPr>
            <a:r>
              <a:rPr lang="en-US" altLang="zh-CN" sz="5400" b="1">
                <a:solidFill>
                  <a:srgbClr val="0070C0"/>
                </a:solidFill>
                <a:latin typeface="Roboto Black" panose="02000000000000000000" pitchFamily="2" charset="0"/>
                <a:ea typeface="Roboto Black" panose="02000000000000000000" pitchFamily="2" charset="0"/>
              </a:rPr>
              <a:t>TÍNH CỘNG, </a:t>
            </a:r>
          </a:p>
          <a:p>
            <a:pPr lvl="0" algn="ctr">
              <a:lnSpc>
                <a:spcPct val="150000"/>
              </a:lnSpc>
              <a:defRPr/>
            </a:pPr>
            <a:r>
              <a:rPr lang="en-US" altLang="zh-CN" sz="5400" b="1">
                <a:solidFill>
                  <a:srgbClr val="0070C0"/>
                </a:solidFill>
                <a:latin typeface="Roboto Black" panose="02000000000000000000" pitchFamily="2" charset="0"/>
                <a:ea typeface="Roboto Black" panose="02000000000000000000" pitchFamily="2" charset="0"/>
              </a:rPr>
              <a:t>TÍNH TRỪ</a:t>
            </a:r>
            <a:endParaRPr kumimoji="0" lang="en-US" altLang="zh-CN" sz="54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endParaRPr>
          </a:p>
        </p:txBody>
      </p:sp>
      <p:grpSp>
        <p:nvGrpSpPr>
          <p:cNvPr id="22" name="Group 21"/>
          <p:cNvGrpSpPr/>
          <p:nvPr/>
        </p:nvGrpSpPr>
        <p:grpSpPr>
          <a:xfrm>
            <a:off x="1417791" y="5453036"/>
            <a:ext cx="1094611" cy="1099303"/>
            <a:chOff x="6678203" y="4838102"/>
            <a:chExt cx="1094611" cy="1099303"/>
          </a:xfrm>
          <a:solidFill>
            <a:srgbClr val="EC8E3B"/>
          </a:solidFill>
        </p:grpSpPr>
        <p:sp>
          <p:nvSpPr>
            <p:cNvPr id="21" name="Oval 20"/>
            <p:cNvSpPr/>
            <p:nvPr/>
          </p:nvSpPr>
          <p:spPr>
            <a:xfrm>
              <a:off x="6678203" y="4838102"/>
              <a:ext cx="1011424" cy="109930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424" h="1099303">
                  <a:moveTo>
                    <a:pt x="0" y="558109"/>
                  </a:moveTo>
                  <a:cubicBezTo>
                    <a:pt x="0" y="278812"/>
                    <a:pt x="168663" y="254527"/>
                    <a:pt x="505712" y="52397"/>
                  </a:cubicBezTo>
                  <a:cubicBezTo>
                    <a:pt x="842761" y="-149733"/>
                    <a:pt x="1011424" y="278812"/>
                    <a:pt x="1011424" y="558109"/>
                  </a:cubicBezTo>
                  <a:cubicBezTo>
                    <a:pt x="1011424" y="837406"/>
                    <a:pt x="823510" y="909817"/>
                    <a:pt x="505712" y="1063821"/>
                  </a:cubicBezTo>
                  <a:cubicBezTo>
                    <a:pt x="187914" y="1217825"/>
                    <a:pt x="0" y="837406"/>
                    <a:pt x="0" y="558109"/>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B1500B4-2A13-B105-884B-9C3A22343CC6}"/>
                </a:ext>
              </a:extLst>
            </p:cNvPr>
            <p:cNvSpPr txBox="1"/>
            <p:nvPr/>
          </p:nvSpPr>
          <p:spPr>
            <a:xfrm>
              <a:off x="6714724" y="5165377"/>
              <a:ext cx="1058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1</a:t>
              </a:r>
            </a:p>
          </p:txBody>
        </p:sp>
      </p:gr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417791" cy="97939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6838" y="3051935"/>
            <a:ext cx="885825" cy="13144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3087" y="442022"/>
            <a:ext cx="942975" cy="132397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4169" y="442022"/>
            <a:ext cx="1095375" cy="119062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0371" y="5296407"/>
            <a:ext cx="1000125" cy="120967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75846" y="5453036"/>
            <a:ext cx="1057275" cy="12573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96878" y="1942273"/>
            <a:ext cx="2680819" cy="434957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7375" y="738148"/>
            <a:ext cx="1096488" cy="778926"/>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24521" y="5696458"/>
            <a:ext cx="955850" cy="409575"/>
          </a:xfrm>
          <a:prstGeom prst="rect">
            <a:avLst/>
          </a:prstGeom>
        </p:spPr>
      </p:pic>
    </p:spTree>
    <p:extLst>
      <p:ext uri="{BB962C8B-B14F-4D97-AF65-F5344CB8AC3E}">
        <p14:creationId xmlns:p14="http://schemas.microsoft.com/office/powerpoint/2010/main" val="17152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48274" y="148424"/>
            <a:ext cx="7866886" cy="1077218"/>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THỰC HIỆN PHÉP CỘNG, PHÉP TRỪ TRONG PHẠM VI 10</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1028230" y="1329360"/>
            <a:ext cx="5299481"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Trao đổi về cách tính trong ví dụ sau</a:t>
            </a:r>
          </a:p>
        </p:txBody>
      </p:sp>
      <p:sp>
        <p:nvSpPr>
          <p:cNvPr id="19" name="Rectangle 18"/>
          <p:cNvSpPr/>
          <p:nvPr/>
        </p:nvSpPr>
        <p:spPr>
          <a:xfrm>
            <a:off x="1528714" y="4021637"/>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1</a:t>
            </a:r>
          </a:p>
        </p:txBody>
      </p:sp>
      <p:sp>
        <p:nvSpPr>
          <p:cNvPr id="20" name="Rectangle 19"/>
          <p:cNvSpPr/>
          <p:nvPr/>
        </p:nvSpPr>
        <p:spPr>
          <a:xfrm>
            <a:off x="2468682" y="4016302"/>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2</a:t>
            </a:r>
          </a:p>
        </p:txBody>
      </p:sp>
      <p:sp>
        <p:nvSpPr>
          <p:cNvPr id="21" name="Rectangle 20"/>
          <p:cNvSpPr/>
          <p:nvPr/>
        </p:nvSpPr>
        <p:spPr>
          <a:xfrm>
            <a:off x="3408650" y="4016302"/>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3</a:t>
            </a:r>
          </a:p>
        </p:txBody>
      </p:sp>
      <p:sp>
        <p:nvSpPr>
          <p:cNvPr id="22" name="Rectangle 21"/>
          <p:cNvSpPr/>
          <p:nvPr/>
        </p:nvSpPr>
        <p:spPr>
          <a:xfrm>
            <a:off x="4348618" y="4016302"/>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4</a:t>
            </a:r>
          </a:p>
        </p:txBody>
      </p:sp>
      <p:sp>
        <p:nvSpPr>
          <p:cNvPr id="23" name="Rectangle 22"/>
          <p:cNvSpPr/>
          <p:nvPr/>
        </p:nvSpPr>
        <p:spPr>
          <a:xfrm>
            <a:off x="5288586" y="4016302"/>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5</a:t>
            </a:r>
          </a:p>
        </p:txBody>
      </p:sp>
      <p:sp>
        <p:nvSpPr>
          <p:cNvPr id="24" name="Rectangle 23"/>
          <p:cNvSpPr/>
          <p:nvPr/>
        </p:nvSpPr>
        <p:spPr>
          <a:xfrm>
            <a:off x="6228554" y="4016302"/>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6</a:t>
            </a:r>
          </a:p>
        </p:txBody>
      </p:sp>
      <p:sp>
        <p:nvSpPr>
          <p:cNvPr id="25" name="Rectangle 24"/>
          <p:cNvSpPr/>
          <p:nvPr/>
        </p:nvSpPr>
        <p:spPr>
          <a:xfrm>
            <a:off x="7168522" y="4016302"/>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7</a:t>
            </a:r>
          </a:p>
        </p:txBody>
      </p:sp>
      <p:sp>
        <p:nvSpPr>
          <p:cNvPr id="27" name="Rectangle 26"/>
          <p:cNvSpPr/>
          <p:nvPr/>
        </p:nvSpPr>
        <p:spPr>
          <a:xfrm>
            <a:off x="8108490" y="4016302"/>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8</a:t>
            </a:r>
          </a:p>
        </p:txBody>
      </p:sp>
      <p:sp>
        <p:nvSpPr>
          <p:cNvPr id="28" name="Rectangle 27"/>
          <p:cNvSpPr/>
          <p:nvPr/>
        </p:nvSpPr>
        <p:spPr>
          <a:xfrm>
            <a:off x="9048458" y="4016302"/>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9</a:t>
            </a:r>
          </a:p>
        </p:txBody>
      </p:sp>
      <p:sp>
        <p:nvSpPr>
          <p:cNvPr id="29" name="Rectangle 28"/>
          <p:cNvSpPr/>
          <p:nvPr/>
        </p:nvSpPr>
        <p:spPr>
          <a:xfrm>
            <a:off x="9988427" y="4016302"/>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10</a:t>
            </a:r>
          </a:p>
        </p:txBody>
      </p:sp>
      <p:sp>
        <p:nvSpPr>
          <p:cNvPr id="30" name="Oval 29"/>
          <p:cNvSpPr/>
          <p:nvPr/>
        </p:nvSpPr>
        <p:spPr>
          <a:xfrm>
            <a:off x="9028967" y="4153389"/>
            <a:ext cx="848448" cy="78967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4136" y="2100327"/>
            <a:ext cx="885825" cy="105341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6531" y="1979678"/>
            <a:ext cx="1095375" cy="119062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6037" y="1920870"/>
            <a:ext cx="971550" cy="127635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0511" y="2378596"/>
            <a:ext cx="1184364" cy="4141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94037" y="2039517"/>
            <a:ext cx="1238250" cy="990600"/>
          </a:xfrm>
          <a:prstGeom prst="rect">
            <a:avLst/>
          </a:prstGeom>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58105" y="1552671"/>
            <a:ext cx="1409700" cy="1724025"/>
          </a:xfrm>
          <a:prstGeom prst="rect">
            <a:avLst/>
          </a:prstGeom>
        </p:spPr>
      </p:pic>
      <p:sp>
        <p:nvSpPr>
          <p:cNvPr id="38" name="Rectangle 37"/>
          <p:cNvSpPr/>
          <p:nvPr/>
        </p:nvSpPr>
        <p:spPr>
          <a:xfrm>
            <a:off x="588746" y="4019372"/>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0</a:t>
            </a:r>
          </a:p>
        </p:txBody>
      </p:sp>
      <p:sp>
        <p:nvSpPr>
          <p:cNvPr id="44" name="Freeform 43"/>
          <p:cNvSpPr/>
          <p:nvPr/>
        </p:nvSpPr>
        <p:spPr>
          <a:xfrm rot="20890005" flipH="1">
            <a:off x="8681772" y="3514204"/>
            <a:ext cx="665692" cy="467798"/>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rot="20890005" flipH="1">
            <a:off x="7890642" y="3488043"/>
            <a:ext cx="665692" cy="467798"/>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rot="20890005" flipH="1">
            <a:off x="6934087" y="3488042"/>
            <a:ext cx="665692" cy="467798"/>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rot="20890005" flipH="1">
            <a:off x="6051796" y="3464656"/>
            <a:ext cx="665692" cy="467798"/>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5313247" y="4153389"/>
            <a:ext cx="823788" cy="78967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endParaRPr>
          </a:p>
        </p:txBody>
      </p:sp>
      <p:sp>
        <p:nvSpPr>
          <p:cNvPr id="61" name="TextBox 60"/>
          <p:cNvSpPr txBox="1"/>
          <p:nvPr/>
        </p:nvSpPr>
        <p:spPr>
          <a:xfrm>
            <a:off x="1851702" y="5620744"/>
            <a:ext cx="8060029"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Để tìm kết quả của phép tính 9 – 4; từ 9 đếm lùi 4 số; dừng lại ở số 5. Vậy 9 – 4 = 5</a:t>
            </a:r>
          </a:p>
        </p:txBody>
      </p:sp>
    </p:spTree>
    <p:extLst>
      <p:ext uri="{BB962C8B-B14F-4D97-AF65-F5344CB8AC3E}">
        <p14:creationId xmlns:p14="http://schemas.microsoft.com/office/powerpoint/2010/main" val="355396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32" presetClass="emph" presetSubtype="0" repeatCount="indefinite" fill="hold" nodeType="withEffect">
                                  <p:stCondLst>
                                    <p:cond delay="0"/>
                                  </p:stCondLst>
                                  <p:endCondLst>
                                    <p:cond evt="onNext" delay="0">
                                      <p:tgtEl>
                                        <p:sldTgt/>
                                      </p:tgtEl>
                                    </p:cond>
                                  </p:endCondLst>
                                  <p:childTnLst>
                                    <p:animRot by="120000">
                                      <p:cBhvr>
                                        <p:cTn id="37" dur="100" fill="hold">
                                          <p:stCondLst>
                                            <p:cond delay="0"/>
                                          </p:stCondLst>
                                        </p:cTn>
                                        <p:tgtEl>
                                          <p:spTgt spid="36"/>
                                        </p:tgtEl>
                                        <p:attrNameLst>
                                          <p:attrName>r</p:attrName>
                                        </p:attrNameLst>
                                      </p:cBhvr>
                                    </p:animRot>
                                    <p:animRot by="-240000">
                                      <p:cBhvr>
                                        <p:cTn id="38" dur="200" fill="hold">
                                          <p:stCondLst>
                                            <p:cond delay="200"/>
                                          </p:stCondLst>
                                        </p:cTn>
                                        <p:tgtEl>
                                          <p:spTgt spid="36"/>
                                        </p:tgtEl>
                                        <p:attrNameLst>
                                          <p:attrName>r</p:attrName>
                                        </p:attrNameLst>
                                      </p:cBhvr>
                                    </p:animRot>
                                    <p:animRot by="240000">
                                      <p:cBhvr>
                                        <p:cTn id="39" dur="200" fill="hold">
                                          <p:stCondLst>
                                            <p:cond delay="400"/>
                                          </p:stCondLst>
                                        </p:cTn>
                                        <p:tgtEl>
                                          <p:spTgt spid="36"/>
                                        </p:tgtEl>
                                        <p:attrNameLst>
                                          <p:attrName>r</p:attrName>
                                        </p:attrNameLst>
                                      </p:cBhvr>
                                    </p:animRot>
                                    <p:animRot by="-240000">
                                      <p:cBhvr>
                                        <p:cTn id="40" dur="200" fill="hold">
                                          <p:stCondLst>
                                            <p:cond delay="600"/>
                                          </p:stCondLst>
                                        </p:cTn>
                                        <p:tgtEl>
                                          <p:spTgt spid="36"/>
                                        </p:tgtEl>
                                        <p:attrNameLst>
                                          <p:attrName>r</p:attrName>
                                        </p:attrNameLst>
                                      </p:cBhvr>
                                    </p:animRot>
                                    <p:animRot by="120000">
                                      <p:cBhvr>
                                        <p:cTn id="41" dur="200" fill="hold">
                                          <p:stCondLst>
                                            <p:cond delay="800"/>
                                          </p:stCondLst>
                                        </p:cTn>
                                        <p:tgtEl>
                                          <p:spTgt spid="36"/>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26" presetClass="emph" presetSubtype="0" repeatCount="3000" fill="hold" grpId="1" nodeType="withEffect">
                                  <p:stCondLst>
                                    <p:cond delay="0"/>
                                  </p:stCondLst>
                                  <p:childTnLst>
                                    <p:animEffect transition="out" filter="fade">
                                      <p:cBhvr>
                                        <p:cTn id="48" dur="500" tmFilter="0, 0; .2, .5; .8, .5; 1, 0"/>
                                        <p:tgtEl>
                                          <p:spTgt spid="30"/>
                                        </p:tgtEl>
                                      </p:cBhvr>
                                    </p:animEffect>
                                    <p:animScale>
                                      <p:cBhvr>
                                        <p:cTn id="49" dur="250" autoRev="1" fill="hold"/>
                                        <p:tgtEl>
                                          <p:spTgt spid="30"/>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right)">
                                      <p:cBhvr>
                                        <p:cTn id="54" dur="500"/>
                                        <p:tgtEl>
                                          <p:spTgt spid="4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right)">
                                      <p:cBhvr>
                                        <p:cTn id="59" dur="500"/>
                                        <p:tgtEl>
                                          <p:spTgt spid="4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grpId="0" nodeType="click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wipe(right)">
                                      <p:cBhvr>
                                        <p:cTn id="64" dur="500"/>
                                        <p:tgtEl>
                                          <p:spTgt spid="4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wipe(right)">
                                      <p:cBhvr>
                                        <p:cTn id="69" dur="500"/>
                                        <p:tgtEl>
                                          <p:spTgt spid="47"/>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fade">
                                      <p:cBhvr>
                                        <p:cTn id="73" dur="500"/>
                                        <p:tgtEl>
                                          <p:spTgt spid="50"/>
                                        </p:tgtEl>
                                      </p:cBhvr>
                                    </p:animEffect>
                                  </p:childTnLst>
                                </p:cTn>
                              </p:par>
                              <p:par>
                                <p:cTn id="74" presetID="26" presetClass="emph" presetSubtype="0" repeatCount="3000" fill="hold" grpId="1" nodeType="withEffect">
                                  <p:stCondLst>
                                    <p:cond delay="0"/>
                                  </p:stCondLst>
                                  <p:childTnLst>
                                    <p:animEffect transition="out" filter="fade">
                                      <p:cBhvr>
                                        <p:cTn id="75" dur="500" tmFilter="0, 0; .2, .5; .8, .5; 1, 0"/>
                                        <p:tgtEl>
                                          <p:spTgt spid="50"/>
                                        </p:tgtEl>
                                      </p:cBhvr>
                                    </p:animEffect>
                                    <p:animScale>
                                      <p:cBhvr>
                                        <p:cTn id="76" dur="250" autoRev="1" fill="hold"/>
                                        <p:tgtEl>
                                          <p:spTgt spid="50"/>
                                        </p:tgtEl>
                                      </p:cBhvr>
                                      <p:by x="105000" y="105000"/>
                                    </p:animScale>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61"/>
                                        </p:tgtEl>
                                        <p:attrNameLst>
                                          <p:attrName>style.visibility</p:attrName>
                                        </p:attrNameLst>
                                      </p:cBhvr>
                                      <p:to>
                                        <p:strVal val="visible"/>
                                      </p:to>
                                    </p:set>
                                    <p:animEffect transition="in" filter="randombar(horizontal)">
                                      <p:cBhvr>
                                        <p:cTn id="8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2" restart="whenNotActive" fill="hold" evtFilter="cancelBubble" nodeType="interactiveSeq">
                <p:stCondLst>
                  <p:cond evt="onClick" delay="0">
                    <p:tgtEl>
                      <p:spTgt spid="36"/>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withEffect">
                                  <p:stCondLst>
                                    <p:cond delay="0"/>
                                  </p:stCondLst>
                                  <p:childTnLst>
                                    <p:set>
                                      <p:cBhvr>
                                        <p:cTn id="86" dur="1" fill="hold">
                                          <p:stCondLst>
                                            <p:cond delay="0"/>
                                          </p:stCondLst>
                                        </p:cTn>
                                        <p:tgtEl>
                                          <p:spTgt spid="36"/>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5"/>
                                        </p:tgtEl>
                                        <p:attrNameLst>
                                          <p:attrName>style.visibility</p:attrName>
                                        </p:attrNameLst>
                                      </p:cBhvr>
                                      <p:to>
                                        <p:strVal val="visible"/>
                                      </p:to>
                                    </p:set>
                                    <p:animEffect transition="in" filter="fade">
                                      <p:cBhvr>
                                        <p:cTn id="89" dur="500"/>
                                        <p:tgtEl>
                                          <p:spTgt spid="5"/>
                                        </p:tgtEl>
                                      </p:cBhvr>
                                    </p:animEffect>
                                  </p:childTnLst>
                                </p:cTn>
                              </p:par>
                            </p:childTnLst>
                          </p:cTn>
                        </p:par>
                      </p:childTnLst>
                    </p:cTn>
                  </p:par>
                </p:childTnLst>
              </p:cTn>
              <p:nextCondLst>
                <p:cond evt="onClick" delay="0">
                  <p:tgtEl>
                    <p:spTgt spid="36"/>
                  </p:tgtEl>
                </p:cond>
              </p:nextCondLst>
            </p:seq>
          </p:childTnLst>
        </p:cTn>
      </p:par>
    </p:tnLst>
    <p:bldLst>
      <p:bldP spid="8" grpId="0"/>
      <p:bldP spid="11" grpId="0"/>
      <p:bldP spid="30" grpId="0" animBg="1"/>
      <p:bldP spid="30" grpId="1" animBg="1"/>
      <p:bldP spid="44" grpId="0" animBg="1"/>
      <p:bldP spid="45" grpId="0" animBg="1"/>
      <p:bldP spid="46" grpId="0" animBg="1"/>
      <p:bldP spid="47" grpId="0" animBg="1"/>
      <p:bldP spid="50" grpId="0" animBg="1"/>
      <p:bldP spid="50" grpId="1" animBg="1"/>
      <p:bldP spid="6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4060520" y="28388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3" name="Rectangle 3"/>
          <p:cNvSpPr>
            <a:spLocks noChangeArrowheads="1"/>
          </p:cNvSpPr>
          <p:nvPr/>
        </p:nvSpPr>
        <p:spPr bwMode="auto">
          <a:xfrm>
            <a:off x="1879980" y="265670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vi-VN" altLang="en-US" sz="16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A0685ABA-3094-A590-7A2A-BDCE7FE06258}"/>
              </a:ext>
            </a:extLst>
          </p:cNvPr>
          <p:cNvPicPr>
            <a:picLocks noChangeAspect="1"/>
          </p:cNvPicPr>
          <p:nvPr/>
        </p:nvPicPr>
        <p:blipFill>
          <a:blip r:embed="rId4"/>
          <a:stretch>
            <a:fillRect/>
          </a:stretch>
        </p:blipFill>
        <p:spPr>
          <a:xfrm>
            <a:off x="1160012" y="1170215"/>
            <a:ext cx="10375335" cy="5490786"/>
          </a:xfrm>
          <a:prstGeom prst="rect">
            <a:avLst/>
          </a:prstGeom>
        </p:spPr>
      </p:pic>
      <p:sp>
        <p:nvSpPr>
          <p:cNvPr id="9" name="Rectangle 8">
            <a:extLst>
              <a:ext uri="{FF2B5EF4-FFF2-40B4-BE49-F238E27FC236}">
                <a16:creationId xmlns:a16="http://schemas.microsoft.com/office/drawing/2014/main" id="{05BDC385-FFAD-A42E-6736-F78C18C68216}"/>
              </a:ext>
            </a:extLst>
          </p:cNvPr>
          <p:cNvSpPr/>
          <p:nvPr/>
        </p:nvSpPr>
        <p:spPr>
          <a:xfrm>
            <a:off x="7603805" y="2775840"/>
            <a:ext cx="515750" cy="370241"/>
          </a:xfrm>
          <a:prstGeom prst="rect">
            <a:avLst/>
          </a:prstGeom>
          <a:solidFill>
            <a:srgbClr val="FDB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Roboto" panose="02000000000000000000" pitchFamily="2" charset="0"/>
                <a:ea typeface="Roboto" panose="02000000000000000000" pitchFamily="2" charset="0"/>
              </a:rPr>
              <a:t>8</a:t>
            </a:r>
          </a:p>
        </p:txBody>
      </p:sp>
      <p:sp>
        <p:nvSpPr>
          <p:cNvPr id="10" name="Rectangle 9">
            <a:extLst>
              <a:ext uri="{FF2B5EF4-FFF2-40B4-BE49-F238E27FC236}">
                <a16:creationId xmlns:a16="http://schemas.microsoft.com/office/drawing/2014/main" id="{0B34BF69-F945-BC50-5EB8-FA2FA5EEBEFD}"/>
              </a:ext>
            </a:extLst>
          </p:cNvPr>
          <p:cNvSpPr/>
          <p:nvPr/>
        </p:nvSpPr>
        <p:spPr>
          <a:xfrm>
            <a:off x="6608417" y="4953222"/>
            <a:ext cx="512787" cy="356732"/>
          </a:xfrm>
          <a:prstGeom prst="rect">
            <a:avLst/>
          </a:prstGeom>
          <a:solidFill>
            <a:srgbClr val="FDB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Roboto" panose="02000000000000000000" pitchFamily="2" charset="0"/>
                <a:ea typeface="Roboto" panose="02000000000000000000" pitchFamily="2" charset="0"/>
              </a:rPr>
              <a:t>6</a:t>
            </a:r>
          </a:p>
        </p:txBody>
      </p:sp>
      <p:sp>
        <p:nvSpPr>
          <p:cNvPr id="11" name="TextBox 10">
            <a:extLst>
              <a:ext uri="{FF2B5EF4-FFF2-40B4-BE49-F238E27FC236}">
                <a16:creationId xmlns:a16="http://schemas.microsoft.com/office/drawing/2014/main" id="{85FD5D62-E2FC-BFB6-F9C6-77C4618749FE}"/>
              </a:ext>
            </a:extLst>
          </p:cNvPr>
          <p:cNvSpPr txBox="1"/>
          <p:nvPr/>
        </p:nvSpPr>
        <p:spPr>
          <a:xfrm>
            <a:off x="1039129" y="3823465"/>
            <a:ext cx="9989717" cy="400110"/>
          </a:xfrm>
          <a:prstGeom prst="rect">
            <a:avLst/>
          </a:prstGeom>
          <a:noFill/>
        </p:spPr>
        <p:txBody>
          <a:bodyPr wrap="square" rtlCol="0">
            <a:spAutoFit/>
          </a:bodyPr>
          <a:lstStyle/>
          <a:p>
            <a:pPr algn="ctr">
              <a:defRPr/>
            </a:pPr>
            <a:r>
              <a:rPr lang="vi-VN" altLang="zh-CN" sz="2000">
                <a:solidFill>
                  <a:srgbClr val="FF0000"/>
                </a:solidFill>
                <a:latin typeface="Roboto" panose="02000000000000000000" pitchFamily="2" charset="0"/>
                <a:ea typeface="Roboto" panose="02000000000000000000" pitchFamily="2" charset="0"/>
              </a:rPr>
              <a:t>Để </a:t>
            </a:r>
            <a:r>
              <a:rPr lang="en-US" altLang="zh-CN" sz="2000">
                <a:solidFill>
                  <a:srgbClr val="FF0000"/>
                </a:solidFill>
                <a:latin typeface="Roboto" panose="02000000000000000000" pitchFamily="2" charset="0"/>
                <a:ea typeface="Roboto" panose="02000000000000000000" pitchFamily="2" charset="0"/>
              </a:rPr>
              <a:t>thực hiện </a:t>
            </a:r>
            <a:r>
              <a:rPr lang="vi-VN" altLang="zh-CN" sz="2000">
                <a:solidFill>
                  <a:srgbClr val="FF0000"/>
                </a:solidFill>
                <a:latin typeface="Roboto" panose="02000000000000000000" pitchFamily="2" charset="0"/>
                <a:ea typeface="Roboto" panose="02000000000000000000" pitchFamily="2" charset="0"/>
              </a:rPr>
              <a:t>phép tính </a:t>
            </a:r>
            <a:r>
              <a:rPr lang="en-US" altLang="zh-CN" sz="2000">
                <a:solidFill>
                  <a:srgbClr val="FF0000"/>
                </a:solidFill>
                <a:latin typeface="Roboto" panose="02000000000000000000" pitchFamily="2" charset="0"/>
                <a:ea typeface="Roboto" panose="02000000000000000000" pitchFamily="2" charset="0"/>
              </a:rPr>
              <a:t>4</a:t>
            </a:r>
            <a:r>
              <a:rPr lang="vi-VN" altLang="zh-CN" sz="2000">
                <a:solidFill>
                  <a:srgbClr val="FF0000"/>
                </a:solidFill>
                <a:latin typeface="Roboto" panose="02000000000000000000" pitchFamily="2" charset="0"/>
                <a:ea typeface="Roboto" panose="02000000000000000000" pitchFamily="2" charset="0"/>
              </a:rPr>
              <a:t> + 4</a:t>
            </a:r>
            <a:r>
              <a:rPr lang="en-US" altLang="zh-CN" sz="2000">
                <a:solidFill>
                  <a:srgbClr val="FF0000"/>
                </a:solidFill>
                <a:latin typeface="Roboto" panose="02000000000000000000" pitchFamily="2" charset="0"/>
                <a:ea typeface="Roboto" panose="02000000000000000000" pitchFamily="2" charset="0"/>
              </a:rPr>
              <a:t>, em </a:t>
            </a:r>
            <a:r>
              <a:rPr lang="vi-VN" altLang="zh-CN" sz="2000">
                <a:solidFill>
                  <a:srgbClr val="FF0000"/>
                </a:solidFill>
                <a:latin typeface="Roboto" panose="02000000000000000000" pitchFamily="2" charset="0"/>
                <a:ea typeface="Roboto" panose="02000000000000000000" pitchFamily="2" charset="0"/>
              </a:rPr>
              <a:t>đếm từ </a:t>
            </a:r>
            <a:r>
              <a:rPr lang="en-US" altLang="zh-CN" sz="2000">
                <a:solidFill>
                  <a:srgbClr val="FF0000"/>
                </a:solidFill>
                <a:latin typeface="Roboto" panose="02000000000000000000" pitchFamily="2" charset="0"/>
                <a:ea typeface="Roboto" panose="02000000000000000000" pitchFamily="2" charset="0"/>
              </a:rPr>
              <a:t>4</a:t>
            </a:r>
            <a:r>
              <a:rPr lang="vi-VN" altLang="zh-CN" sz="2000">
                <a:solidFill>
                  <a:srgbClr val="FF0000"/>
                </a:solidFill>
                <a:latin typeface="Roboto" panose="02000000000000000000" pitchFamily="2" charset="0"/>
                <a:ea typeface="Roboto" panose="02000000000000000000" pitchFamily="2" charset="0"/>
              </a:rPr>
              <a:t> thêm 4 số, dừng lại ở số </a:t>
            </a:r>
            <a:r>
              <a:rPr lang="en-US" altLang="zh-CN" sz="2000">
                <a:solidFill>
                  <a:srgbClr val="FF0000"/>
                </a:solidFill>
                <a:latin typeface="Roboto" panose="02000000000000000000" pitchFamily="2" charset="0"/>
                <a:ea typeface="Roboto" panose="02000000000000000000" pitchFamily="2" charset="0"/>
              </a:rPr>
              <a:t>8</a:t>
            </a:r>
            <a:r>
              <a:rPr lang="vi-VN" altLang="zh-CN" sz="2000">
                <a:solidFill>
                  <a:srgbClr val="FF0000"/>
                </a:solidFill>
                <a:latin typeface="Roboto" panose="02000000000000000000" pitchFamily="2" charset="0"/>
                <a:ea typeface="Roboto" panose="02000000000000000000" pitchFamily="2" charset="0"/>
              </a:rPr>
              <a:t>. Vậy </a:t>
            </a:r>
            <a:r>
              <a:rPr lang="en-US" altLang="zh-CN" sz="2000">
                <a:solidFill>
                  <a:srgbClr val="FF0000"/>
                </a:solidFill>
                <a:latin typeface="Roboto" panose="02000000000000000000" pitchFamily="2" charset="0"/>
                <a:ea typeface="Roboto" panose="02000000000000000000" pitchFamily="2" charset="0"/>
              </a:rPr>
              <a:t>4</a:t>
            </a:r>
            <a:r>
              <a:rPr lang="vi-VN" altLang="zh-CN" sz="2000">
                <a:solidFill>
                  <a:srgbClr val="FF0000"/>
                </a:solidFill>
                <a:latin typeface="Roboto" panose="02000000000000000000" pitchFamily="2" charset="0"/>
                <a:ea typeface="Roboto" panose="02000000000000000000" pitchFamily="2" charset="0"/>
              </a:rPr>
              <a:t> + 4 = </a:t>
            </a:r>
            <a:r>
              <a:rPr lang="en-US" altLang="zh-CN" sz="2000">
                <a:solidFill>
                  <a:srgbClr val="FF0000"/>
                </a:solidFill>
                <a:latin typeface="Roboto" panose="02000000000000000000" pitchFamily="2" charset="0"/>
                <a:ea typeface="Roboto" panose="02000000000000000000" pitchFamily="2" charset="0"/>
              </a:rPr>
              <a:t>8</a:t>
            </a:r>
            <a:endParaRPr lang="vi-VN" altLang="zh-CN" sz="2000">
              <a:solidFill>
                <a:srgbClr val="FF0000"/>
              </a:solidFill>
              <a:latin typeface="Roboto" panose="02000000000000000000" pitchFamily="2" charset="0"/>
              <a:ea typeface="Roboto" panose="02000000000000000000" pitchFamily="2" charset="0"/>
            </a:endParaRPr>
          </a:p>
        </p:txBody>
      </p:sp>
      <p:sp>
        <p:nvSpPr>
          <p:cNvPr id="12" name="Freeform 17">
            <a:extLst>
              <a:ext uri="{FF2B5EF4-FFF2-40B4-BE49-F238E27FC236}">
                <a16:creationId xmlns:a16="http://schemas.microsoft.com/office/drawing/2014/main" id="{B6301CD4-1C8F-8A3B-D8A6-82500225DD61}"/>
              </a:ext>
            </a:extLst>
          </p:cNvPr>
          <p:cNvSpPr/>
          <p:nvPr/>
        </p:nvSpPr>
        <p:spPr>
          <a:xfrm rot="709995">
            <a:off x="5768386" y="2580656"/>
            <a:ext cx="662375" cy="218906"/>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8">
            <a:extLst>
              <a:ext uri="{FF2B5EF4-FFF2-40B4-BE49-F238E27FC236}">
                <a16:creationId xmlns:a16="http://schemas.microsoft.com/office/drawing/2014/main" id="{9C698ECC-6254-E6C1-01F4-EAE8A5AF0B5A}"/>
              </a:ext>
            </a:extLst>
          </p:cNvPr>
          <p:cNvSpPr/>
          <p:nvPr/>
        </p:nvSpPr>
        <p:spPr>
          <a:xfrm rot="709995">
            <a:off x="6254061" y="2571294"/>
            <a:ext cx="680174" cy="173985"/>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9">
            <a:extLst>
              <a:ext uri="{FF2B5EF4-FFF2-40B4-BE49-F238E27FC236}">
                <a16:creationId xmlns:a16="http://schemas.microsoft.com/office/drawing/2014/main" id="{C815516F-DDC9-563F-755E-87303727A69F}"/>
              </a:ext>
            </a:extLst>
          </p:cNvPr>
          <p:cNvSpPr/>
          <p:nvPr/>
        </p:nvSpPr>
        <p:spPr>
          <a:xfrm rot="709995">
            <a:off x="6744530" y="2568189"/>
            <a:ext cx="680174" cy="173985"/>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0">
            <a:extLst>
              <a:ext uri="{FF2B5EF4-FFF2-40B4-BE49-F238E27FC236}">
                <a16:creationId xmlns:a16="http://schemas.microsoft.com/office/drawing/2014/main" id="{79CFA707-9A0C-31F1-1977-1F61FAA46D39}"/>
              </a:ext>
            </a:extLst>
          </p:cNvPr>
          <p:cNvSpPr/>
          <p:nvPr/>
        </p:nvSpPr>
        <p:spPr>
          <a:xfrm rot="709995">
            <a:off x="7255537" y="2593886"/>
            <a:ext cx="599633" cy="125634"/>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1">
            <a:extLst>
              <a:ext uri="{FF2B5EF4-FFF2-40B4-BE49-F238E27FC236}">
                <a16:creationId xmlns:a16="http://schemas.microsoft.com/office/drawing/2014/main" id="{C5C406DC-36B1-6260-4304-795C182901CA}"/>
              </a:ext>
            </a:extLst>
          </p:cNvPr>
          <p:cNvSpPr/>
          <p:nvPr/>
        </p:nvSpPr>
        <p:spPr>
          <a:xfrm rot="20890005" flipH="1">
            <a:off x="7784012" y="4771217"/>
            <a:ext cx="485895" cy="181490"/>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2">
            <a:extLst>
              <a:ext uri="{FF2B5EF4-FFF2-40B4-BE49-F238E27FC236}">
                <a16:creationId xmlns:a16="http://schemas.microsoft.com/office/drawing/2014/main" id="{F0B93FD7-9FFA-55AB-9B79-F0D61F33F1AD}"/>
              </a:ext>
            </a:extLst>
          </p:cNvPr>
          <p:cNvSpPr/>
          <p:nvPr/>
        </p:nvSpPr>
        <p:spPr>
          <a:xfrm rot="20890005" flipH="1">
            <a:off x="7261278" y="4754470"/>
            <a:ext cx="497037" cy="170987"/>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3">
            <a:extLst>
              <a:ext uri="{FF2B5EF4-FFF2-40B4-BE49-F238E27FC236}">
                <a16:creationId xmlns:a16="http://schemas.microsoft.com/office/drawing/2014/main" id="{A2708EFB-3310-9399-C9DD-4CC19D9EC742}"/>
              </a:ext>
            </a:extLst>
          </p:cNvPr>
          <p:cNvSpPr/>
          <p:nvPr/>
        </p:nvSpPr>
        <p:spPr>
          <a:xfrm rot="20890005" flipH="1">
            <a:off x="6839363" y="4735587"/>
            <a:ext cx="490508" cy="159465"/>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0AFE5F4-CB8B-5A52-CA32-3E2F116856BD}"/>
              </a:ext>
            </a:extLst>
          </p:cNvPr>
          <p:cNvSpPr txBox="1"/>
          <p:nvPr/>
        </p:nvSpPr>
        <p:spPr>
          <a:xfrm>
            <a:off x="1665781" y="6228284"/>
            <a:ext cx="9323873" cy="400110"/>
          </a:xfrm>
          <a:prstGeom prst="rect">
            <a:avLst/>
          </a:prstGeom>
          <a:noFill/>
        </p:spPr>
        <p:txBody>
          <a:bodyPr wrap="square" rtlCol="0">
            <a:spAutoFit/>
          </a:bodyPr>
          <a:lstStyle/>
          <a:p>
            <a:pPr lvl="0" algn="ctr">
              <a:defRPr/>
            </a:pPr>
            <a:r>
              <a:rPr lang="vi-VN" altLang="zh-CN" sz="2000">
                <a:solidFill>
                  <a:srgbClr val="FF0000"/>
                </a:solidFill>
                <a:latin typeface="Roboto" panose="02000000000000000000" pitchFamily="2" charset="0"/>
                <a:ea typeface="Roboto" panose="02000000000000000000" pitchFamily="2" charset="0"/>
              </a:rPr>
              <a:t>Để </a:t>
            </a:r>
            <a:r>
              <a:rPr lang="en-US" altLang="zh-CN" sz="2000">
                <a:solidFill>
                  <a:srgbClr val="FF0000"/>
                </a:solidFill>
                <a:latin typeface="Roboto" panose="02000000000000000000" pitchFamily="2" charset="0"/>
                <a:ea typeface="Roboto" panose="02000000000000000000" pitchFamily="2" charset="0"/>
              </a:rPr>
              <a:t>thực hiện </a:t>
            </a:r>
            <a:r>
              <a:rPr lang="vi-VN" altLang="zh-CN" sz="2000">
                <a:solidFill>
                  <a:srgbClr val="FF0000"/>
                </a:solidFill>
                <a:latin typeface="Roboto" panose="02000000000000000000" pitchFamily="2" charset="0"/>
                <a:ea typeface="Roboto" panose="02000000000000000000" pitchFamily="2" charset="0"/>
              </a:rPr>
              <a:t>phép tính 9 – </a:t>
            </a:r>
            <a:r>
              <a:rPr lang="en-US" altLang="zh-CN" sz="2000">
                <a:solidFill>
                  <a:srgbClr val="FF0000"/>
                </a:solidFill>
                <a:latin typeface="Roboto" panose="02000000000000000000" pitchFamily="2" charset="0"/>
                <a:ea typeface="Roboto" panose="02000000000000000000" pitchFamily="2" charset="0"/>
              </a:rPr>
              <a:t>3</a:t>
            </a:r>
            <a:r>
              <a:rPr lang="vi-VN" altLang="zh-CN" sz="2000">
                <a:solidFill>
                  <a:srgbClr val="FF0000"/>
                </a:solidFill>
                <a:latin typeface="Roboto" panose="02000000000000000000" pitchFamily="2" charset="0"/>
                <a:ea typeface="Roboto" panose="02000000000000000000" pitchFamily="2" charset="0"/>
              </a:rPr>
              <a:t>; </a:t>
            </a:r>
            <a:r>
              <a:rPr lang="en-US" altLang="zh-CN" sz="2000">
                <a:solidFill>
                  <a:srgbClr val="FF0000"/>
                </a:solidFill>
                <a:latin typeface="Roboto" panose="02000000000000000000" pitchFamily="2" charset="0"/>
                <a:ea typeface="Roboto" panose="02000000000000000000" pitchFamily="2" charset="0"/>
              </a:rPr>
              <a:t>em </a:t>
            </a:r>
            <a:r>
              <a:rPr lang="vi-VN" altLang="zh-CN" sz="2000">
                <a:solidFill>
                  <a:srgbClr val="FF0000"/>
                </a:solidFill>
                <a:latin typeface="Roboto" panose="02000000000000000000" pitchFamily="2" charset="0"/>
                <a:ea typeface="Roboto" panose="02000000000000000000" pitchFamily="2" charset="0"/>
              </a:rPr>
              <a:t>đếm từ 9 lùi </a:t>
            </a:r>
            <a:r>
              <a:rPr lang="en-US" altLang="zh-CN" sz="2000">
                <a:solidFill>
                  <a:srgbClr val="FF0000"/>
                </a:solidFill>
                <a:latin typeface="Roboto" panose="02000000000000000000" pitchFamily="2" charset="0"/>
                <a:ea typeface="Roboto" panose="02000000000000000000" pitchFamily="2" charset="0"/>
              </a:rPr>
              <a:t>3</a:t>
            </a:r>
            <a:r>
              <a:rPr lang="vi-VN" altLang="zh-CN" sz="2000">
                <a:solidFill>
                  <a:srgbClr val="FF0000"/>
                </a:solidFill>
                <a:latin typeface="Roboto" panose="02000000000000000000" pitchFamily="2" charset="0"/>
                <a:ea typeface="Roboto" panose="02000000000000000000" pitchFamily="2" charset="0"/>
              </a:rPr>
              <a:t> số; dừng lại ở số </a:t>
            </a:r>
            <a:r>
              <a:rPr lang="en-US" altLang="zh-CN" sz="2000">
                <a:solidFill>
                  <a:srgbClr val="FF0000"/>
                </a:solidFill>
                <a:latin typeface="Roboto" panose="02000000000000000000" pitchFamily="2" charset="0"/>
                <a:ea typeface="Roboto" panose="02000000000000000000" pitchFamily="2" charset="0"/>
              </a:rPr>
              <a:t>6</a:t>
            </a:r>
            <a:r>
              <a:rPr lang="vi-VN" altLang="zh-CN" sz="2000">
                <a:solidFill>
                  <a:srgbClr val="FF0000"/>
                </a:solidFill>
                <a:latin typeface="Roboto" panose="02000000000000000000" pitchFamily="2" charset="0"/>
                <a:ea typeface="Roboto" panose="02000000000000000000" pitchFamily="2" charset="0"/>
              </a:rPr>
              <a:t>. Vậy 9 – </a:t>
            </a:r>
            <a:r>
              <a:rPr lang="en-US" altLang="zh-CN" sz="2000">
                <a:solidFill>
                  <a:srgbClr val="FF0000"/>
                </a:solidFill>
                <a:latin typeface="Roboto" panose="02000000000000000000" pitchFamily="2" charset="0"/>
                <a:ea typeface="Roboto" panose="02000000000000000000" pitchFamily="2" charset="0"/>
              </a:rPr>
              <a:t>3</a:t>
            </a:r>
            <a:r>
              <a:rPr lang="vi-VN" altLang="zh-CN" sz="2000">
                <a:solidFill>
                  <a:srgbClr val="FF0000"/>
                </a:solidFill>
                <a:latin typeface="Roboto" panose="02000000000000000000" pitchFamily="2" charset="0"/>
                <a:ea typeface="Roboto" panose="02000000000000000000" pitchFamily="2" charset="0"/>
              </a:rPr>
              <a:t> = </a:t>
            </a:r>
            <a:r>
              <a:rPr lang="en-US" altLang="zh-CN" sz="2000">
                <a:solidFill>
                  <a:srgbClr val="FF0000"/>
                </a:solidFill>
                <a:latin typeface="Roboto" panose="02000000000000000000" pitchFamily="2" charset="0"/>
                <a:ea typeface="Roboto" panose="02000000000000000000" pitchFamily="2" charset="0"/>
              </a:rPr>
              <a:t>6</a:t>
            </a:r>
            <a:endParaRPr lang="vi-VN" altLang="zh-CN" sz="200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0184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right)">
                                      <p:cBhvr>
                                        <p:cTn id="30" dur="500"/>
                                        <p:tgtEl>
                                          <p:spTgt spid="27"/>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right)">
                                      <p:cBhvr>
                                        <p:cTn id="33" dur="500"/>
                                        <p:tgtEl>
                                          <p:spTgt spid="28"/>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right)">
                                      <p:cBhvr>
                                        <p:cTn id="36" dur="500"/>
                                        <p:tgtEl>
                                          <p:spTgt spid="29"/>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randombar(horizontal)">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animBg="1"/>
      <p:bldP spid="13" grpId="0" animBg="1"/>
      <p:bldP spid="16" grpId="0" animBg="1"/>
      <p:bldP spid="26" grpId="0" animBg="1"/>
      <p:bldP spid="27" grpId="0" animBg="1"/>
      <p:bldP spid="28" grpId="0" animBg="1"/>
      <p:bldP spid="29" grpId="0" animBg="1"/>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3338900" y="2650909"/>
            <a:ext cx="54823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40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Tree>
    <p:extLst>
      <p:ext uri="{BB962C8B-B14F-4D97-AF65-F5344CB8AC3E}">
        <p14:creationId xmlns:p14="http://schemas.microsoft.com/office/powerpoint/2010/main" val="4264662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48274" y="148424"/>
            <a:ext cx="7866886" cy="1077218"/>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THỰC HIỆN PHÉP CỘNG, PHÉP TRỪ TRONG PHẠM VI 10</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1028230" y="1329360"/>
            <a:ext cx="5299481"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Tính nhẩm theo cách tương tự</a:t>
            </a:r>
            <a:endParaRPr lang="vi-VN" altLang="zh-CN" sz="2400">
              <a:solidFill>
                <a:srgbClr val="002060"/>
              </a:solidFill>
              <a:latin typeface="Roboto" panose="02000000000000000000" pitchFamily="2" charset="0"/>
              <a:ea typeface="Roboto" panose="02000000000000000000" pitchFamily="2" charset="0"/>
            </a:endParaRPr>
          </a:p>
        </p:txBody>
      </p:sp>
      <p:grpSp>
        <p:nvGrpSpPr>
          <p:cNvPr id="2" name="Group 1"/>
          <p:cNvGrpSpPr/>
          <p:nvPr/>
        </p:nvGrpSpPr>
        <p:grpSpPr>
          <a:xfrm>
            <a:off x="922378" y="5659751"/>
            <a:ext cx="10248130" cy="1018233"/>
            <a:chOff x="885308" y="4683567"/>
            <a:chExt cx="10248130" cy="1018233"/>
          </a:xfrm>
        </p:grpSpPr>
        <p:sp>
          <p:nvSpPr>
            <p:cNvPr id="19" name="Rectangle 18"/>
            <p:cNvSpPr/>
            <p:nvPr/>
          </p:nvSpPr>
          <p:spPr>
            <a:xfrm>
              <a:off x="1825276" y="4688902"/>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1</a:t>
              </a:r>
            </a:p>
          </p:txBody>
        </p:sp>
        <p:sp>
          <p:nvSpPr>
            <p:cNvPr id="20" name="Rectangle 19"/>
            <p:cNvSpPr/>
            <p:nvPr/>
          </p:nvSpPr>
          <p:spPr>
            <a:xfrm>
              <a:off x="2765244" y="4683567"/>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2</a:t>
              </a:r>
            </a:p>
          </p:txBody>
        </p:sp>
        <p:sp>
          <p:nvSpPr>
            <p:cNvPr id="21" name="Rectangle 20"/>
            <p:cNvSpPr/>
            <p:nvPr/>
          </p:nvSpPr>
          <p:spPr>
            <a:xfrm>
              <a:off x="3705212" y="4683567"/>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3</a:t>
              </a:r>
            </a:p>
          </p:txBody>
        </p:sp>
        <p:sp>
          <p:nvSpPr>
            <p:cNvPr id="22" name="Rectangle 21"/>
            <p:cNvSpPr/>
            <p:nvPr/>
          </p:nvSpPr>
          <p:spPr>
            <a:xfrm>
              <a:off x="4645180" y="4683567"/>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4</a:t>
              </a:r>
            </a:p>
          </p:txBody>
        </p:sp>
        <p:sp>
          <p:nvSpPr>
            <p:cNvPr id="23" name="Rectangle 22"/>
            <p:cNvSpPr/>
            <p:nvPr/>
          </p:nvSpPr>
          <p:spPr>
            <a:xfrm>
              <a:off x="5585148" y="4683567"/>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5</a:t>
              </a:r>
            </a:p>
          </p:txBody>
        </p:sp>
        <p:sp>
          <p:nvSpPr>
            <p:cNvPr id="24" name="Rectangle 23"/>
            <p:cNvSpPr/>
            <p:nvPr/>
          </p:nvSpPr>
          <p:spPr>
            <a:xfrm>
              <a:off x="6525116" y="4683567"/>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6</a:t>
              </a:r>
            </a:p>
          </p:txBody>
        </p:sp>
        <p:sp>
          <p:nvSpPr>
            <p:cNvPr id="25" name="Rectangle 24"/>
            <p:cNvSpPr/>
            <p:nvPr/>
          </p:nvSpPr>
          <p:spPr>
            <a:xfrm>
              <a:off x="7465084" y="4683567"/>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7</a:t>
              </a:r>
            </a:p>
          </p:txBody>
        </p:sp>
        <p:sp>
          <p:nvSpPr>
            <p:cNvPr id="27" name="Rectangle 26"/>
            <p:cNvSpPr/>
            <p:nvPr/>
          </p:nvSpPr>
          <p:spPr>
            <a:xfrm>
              <a:off x="8405052" y="4683567"/>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8</a:t>
              </a:r>
            </a:p>
          </p:txBody>
        </p:sp>
        <p:sp>
          <p:nvSpPr>
            <p:cNvPr id="28" name="Rectangle 27"/>
            <p:cNvSpPr/>
            <p:nvPr/>
          </p:nvSpPr>
          <p:spPr>
            <a:xfrm>
              <a:off x="9345020" y="4683567"/>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9</a:t>
              </a:r>
            </a:p>
          </p:txBody>
        </p:sp>
        <p:sp>
          <p:nvSpPr>
            <p:cNvPr id="29" name="Rectangle 28"/>
            <p:cNvSpPr/>
            <p:nvPr/>
          </p:nvSpPr>
          <p:spPr>
            <a:xfrm>
              <a:off x="10284989" y="4683567"/>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10</a:t>
              </a:r>
            </a:p>
          </p:txBody>
        </p:sp>
        <p:sp>
          <p:nvSpPr>
            <p:cNvPr id="38" name="Rectangle 37"/>
            <p:cNvSpPr/>
            <p:nvPr/>
          </p:nvSpPr>
          <p:spPr>
            <a:xfrm>
              <a:off x="885308" y="4686637"/>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0</a:t>
              </a:r>
            </a:p>
          </p:txBody>
        </p:sp>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650" y="1747628"/>
            <a:ext cx="10801136" cy="3390137"/>
          </a:xfrm>
          <a:prstGeom prst="rect">
            <a:avLst/>
          </a:prstGeom>
        </p:spPr>
      </p:pic>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2815" y="2745824"/>
            <a:ext cx="1214147" cy="1484869"/>
          </a:xfrm>
          <a:prstGeom prst="rect">
            <a:avLst/>
          </a:prstGeom>
        </p:spPr>
      </p:pic>
      <p:sp>
        <p:nvSpPr>
          <p:cNvPr id="35" name="TextBox 34"/>
          <p:cNvSpPr txBox="1"/>
          <p:nvPr/>
        </p:nvSpPr>
        <p:spPr>
          <a:xfrm>
            <a:off x="2282815" y="2489437"/>
            <a:ext cx="629038" cy="2292935"/>
          </a:xfrm>
          <a:prstGeom prst="rect">
            <a:avLst/>
          </a:prstGeom>
          <a:noFill/>
        </p:spPr>
        <p:txBody>
          <a:bodyPr wrap="square" rtlCol="0">
            <a:spAutoFit/>
          </a:bodyPr>
          <a:lstStyle/>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3</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8</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7</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9</a:t>
            </a:r>
            <a:endParaRPr lang="vi-VN" altLang="zh-CN" sz="3200">
              <a:solidFill>
                <a:srgbClr val="FF0000"/>
              </a:solidFill>
              <a:latin typeface="Roboto" panose="02000000000000000000" pitchFamily="2" charset="0"/>
              <a:ea typeface="Roboto" panose="02000000000000000000" pitchFamily="2" charset="0"/>
            </a:endParaRPr>
          </a:p>
        </p:txBody>
      </p:sp>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0731" y="2745824"/>
            <a:ext cx="1214147" cy="1484869"/>
          </a:xfrm>
          <a:prstGeom prst="rect">
            <a:avLst/>
          </a:prstGeom>
        </p:spPr>
      </p:pic>
      <p:sp>
        <p:nvSpPr>
          <p:cNvPr id="39" name="TextBox 38"/>
          <p:cNvSpPr txBox="1"/>
          <p:nvPr/>
        </p:nvSpPr>
        <p:spPr>
          <a:xfrm>
            <a:off x="4590731" y="2489437"/>
            <a:ext cx="629038" cy="2292935"/>
          </a:xfrm>
          <a:prstGeom prst="rect">
            <a:avLst/>
          </a:prstGeom>
          <a:noFill/>
        </p:spPr>
        <p:txBody>
          <a:bodyPr wrap="square" rtlCol="0">
            <a:spAutoFit/>
          </a:bodyPr>
          <a:lstStyle/>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6</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8</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4</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3</a:t>
            </a:r>
            <a:endParaRPr lang="vi-VN" altLang="zh-CN" sz="3200">
              <a:solidFill>
                <a:srgbClr val="FF0000"/>
              </a:solidFill>
              <a:latin typeface="Roboto" panose="02000000000000000000" pitchFamily="2" charset="0"/>
              <a:ea typeface="Roboto" panose="02000000000000000000" pitchFamily="2" charset="0"/>
            </a:endParaRPr>
          </a:p>
        </p:txBody>
      </p:sp>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9725" y="2767422"/>
            <a:ext cx="1214147" cy="1484869"/>
          </a:xfrm>
          <a:prstGeom prst="rect">
            <a:avLst/>
          </a:prstGeom>
        </p:spPr>
      </p:pic>
      <p:sp>
        <p:nvSpPr>
          <p:cNvPr id="41" name="TextBox 40"/>
          <p:cNvSpPr txBox="1"/>
          <p:nvPr/>
        </p:nvSpPr>
        <p:spPr>
          <a:xfrm>
            <a:off x="7049725" y="2511035"/>
            <a:ext cx="629038" cy="2292935"/>
          </a:xfrm>
          <a:prstGeom prst="rect">
            <a:avLst/>
          </a:prstGeom>
          <a:noFill/>
        </p:spPr>
        <p:txBody>
          <a:bodyPr wrap="square" rtlCol="0">
            <a:spAutoFit/>
          </a:bodyPr>
          <a:lstStyle/>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8</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9</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6</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9</a:t>
            </a:r>
            <a:endParaRPr lang="vi-VN" altLang="zh-CN" sz="3200">
              <a:solidFill>
                <a:srgbClr val="FF0000"/>
              </a:solidFill>
              <a:latin typeface="Roboto" panose="02000000000000000000" pitchFamily="2" charset="0"/>
              <a:ea typeface="Roboto" panose="02000000000000000000" pitchFamily="2" charset="0"/>
            </a:endParaRPr>
          </a:p>
        </p:txBody>
      </p:sp>
      <p:pic>
        <p:nvPicPr>
          <p:cNvPr id="42" name="Picture 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2090" y="2767422"/>
            <a:ext cx="1214147" cy="1484869"/>
          </a:xfrm>
          <a:prstGeom prst="rect">
            <a:avLst/>
          </a:prstGeom>
        </p:spPr>
      </p:pic>
      <p:sp>
        <p:nvSpPr>
          <p:cNvPr id="43" name="TextBox 42"/>
          <p:cNvSpPr txBox="1"/>
          <p:nvPr/>
        </p:nvSpPr>
        <p:spPr>
          <a:xfrm>
            <a:off x="9397023" y="2572819"/>
            <a:ext cx="629038" cy="2292935"/>
          </a:xfrm>
          <a:prstGeom prst="rect">
            <a:avLst/>
          </a:prstGeom>
          <a:noFill/>
        </p:spPr>
        <p:txBody>
          <a:bodyPr wrap="square" rtlCol="0">
            <a:spAutoFit/>
          </a:bodyPr>
          <a:lstStyle/>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3</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2</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4</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6</a:t>
            </a:r>
            <a:endParaRPr lang="vi-VN" altLang="zh-CN" sz="320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7138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32" presetClass="emph" presetSubtype="0" repeatCount="indefinite" fill="hold" nodeType="withEffect">
                                  <p:stCondLst>
                                    <p:cond delay="0"/>
                                  </p:stCondLst>
                                  <p:endCondLst>
                                    <p:cond evt="onNext" delay="0">
                                      <p:tgtEl>
                                        <p:sldTgt/>
                                      </p:tgtEl>
                                    </p:cond>
                                  </p:endCondLst>
                                  <p:childTnLst>
                                    <p:animRot by="120000">
                                      <p:cBhvr>
                                        <p:cTn id="17" dur="100" fill="hold">
                                          <p:stCondLst>
                                            <p:cond delay="0"/>
                                          </p:stCondLst>
                                        </p:cTn>
                                        <p:tgtEl>
                                          <p:spTgt spid="36"/>
                                        </p:tgtEl>
                                        <p:attrNameLst>
                                          <p:attrName>r</p:attrName>
                                        </p:attrNameLst>
                                      </p:cBhvr>
                                    </p:animRot>
                                    <p:animRot by="-240000">
                                      <p:cBhvr>
                                        <p:cTn id="18" dur="200" fill="hold">
                                          <p:stCondLst>
                                            <p:cond delay="200"/>
                                          </p:stCondLst>
                                        </p:cTn>
                                        <p:tgtEl>
                                          <p:spTgt spid="36"/>
                                        </p:tgtEl>
                                        <p:attrNameLst>
                                          <p:attrName>r</p:attrName>
                                        </p:attrNameLst>
                                      </p:cBhvr>
                                    </p:animRot>
                                    <p:animRot by="240000">
                                      <p:cBhvr>
                                        <p:cTn id="19" dur="200" fill="hold">
                                          <p:stCondLst>
                                            <p:cond delay="400"/>
                                          </p:stCondLst>
                                        </p:cTn>
                                        <p:tgtEl>
                                          <p:spTgt spid="36"/>
                                        </p:tgtEl>
                                        <p:attrNameLst>
                                          <p:attrName>r</p:attrName>
                                        </p:attrNameLst>
                                      </p:cBhvr>
                                    </p:animRot>
                                    <p:animRot by="-240000">
                                      <p:cBhvr>
                                        <p:cTn id="20" dur="200" fill="hold">
                                          <p:stCondLst>
                                            <p:cond delay="600"/>
                                          </p:stCondLst>
                                        </p:cTn>
                                        <p:tgtEl>
                                          <p:spTgt spid="36"/>
                                        </p:tgtEl>
                                        <p:attrNameLst>
                                          <p:attrName>r</p:attrName>
                                        </p:attrNameLst>
                                      </p:cBhvr>
                                    </p:animRot>
                                    <p:animRot by="120000">
                                      <p:cBhvr>
                                        <p:cTn id="21" dur="200" fill="hold">
                                          <p:stCondLst>
                                            <p:cond delay="800"/>
                                          </p:stCondLst>
                                        </p:cTn>
                                        <p:tgtEl>
                                          <p:spTgt spid="36"/>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100" fill="hold">
                                          <p:stCondLst>
                                            <p:cond delay="0"/>
                                          </p:stCondLst>
                                        </p:cTn>
                                        <p:tgtEl>
                                          <p:spTgt spid="37"/>
                                        </p:tgtEl>
                                        <p:attrNameLst>
                                          <p:attrName>r</p:attrName>
                                        </p:attrNameLst>
                                      </p:cBhvr>
                                    </p:animRot>
                                    <p:animRot by="-240000">
                                      <p:cBhvr>
                                        <p:cTn id="27" dur="200" fill="hold">
                                          <p:stCondLst>
                                            <p:cond delay="200"/>
                                          </p:stCondLst>
                                        </p:cTn>
                                        <p:tgtEl>
                                          <p:spTgt spid="37"/>
                                        </p:tgtEl>
                                        <p:attrNameLst>
                                          <p:attrName>r</p:attrName>
                                        </p:attrNameLst>
                                      </p:cBhvr>
                                    </p:animRot>
                                    <p:animRot by="240000">
                                      <p:cBhvr>
                                        <p:cTn id="28" dur="200" fill="hold">
                                          <p:stCondLst>
                                            <p:cond delay="400"/>
                                          </p:stCondLst>
                                        </p:cTn>
                                        <p:tgtEl>
                                          <p:spTgt spid="37"/>
                                        </p:tgtEl>
                                        <p:attrNameLst>
                                          <p:attrName>r</p:attrName>
                                        </p:attrNameLst>
                                      </p:cBhvr>
                                    </p:animRot>
                                    <p:animRot by="-240000">
                                      <p:cBhvr>
                                        <p:cTn id="29" dur="200" fill="hold">
                                          <p:stCondLst>
                                            <p:cond delay="600"/>
                                          </p:stCondLst>
                                        </p:cTn>
                                        <p:tgtEl>
                                          <p:spTgt spid="37"/>
                                        </p:tgtEl>
                                        <p:attrNameLst>
                                          <p:attrName>r</p:attrName>
                                        </p:attrNameLst>
                                      </p:cBhvr>
                                    </p:animRot>
                                    <p:animRot by="120000">
                                      <p:cBhvr>
                                        <p:cTn id="30" dur="200" fill="hold">
                                          <p:stCondLst>
                                            <p:cond delay="800"/>
                                          </p:stCondLst>
                                        </p:cTn>
                                        <p:tgtEl>
                                          <p:spTgt spid="37"/>
                                        </p:tgtEl>
                                        <p:attrNameLst>
                                          <p:attrName>r</p:attrName>
                                        </p:attrNameLst>
                                      </p:cBhvr>
                                    </p:animRot>
                                  </p:childTnLst>
                                </p:cTn>
                              </p:par>
                              <p:par>
                                <p:cTn id="31" presetID="10"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par>
                                <p:cTn id="34" presetID="32" presetClass="emph" presetSubtype="0" repeatCount="indefinite" fill="hold" nodeType="withEffect">
                                  <p:stCondLst>
                                    <p:cond delay="0"/>
                                  </p:stCondLst>
                                  <p:endCondLst>
                                    <p:cond evt="onNext" delay="0">
                                      <p:tgtEl>
                                        <p:sldTgt/>
                                      </p:tgtEl>
                                    </p:cond>
                                  </p:endCondLst>
                                  <p:childTnLst>
                                    <p:animRot by="120000">
                                      <p:cBhvr>
                                        <p:cTn id="35" dur="100" fill="hold">
                                          <p:stCondLst>
                                            <p:cond delay="0"/>
                                          </p:stCondLst>
                                        </p:cTn>
                                        <p:tgtEl>
                                          <p:spTgt spid="40"/>
                                        </p:tgtEl>
                                        <p:attrNameLst>
                                          <p:attrName>r</p:attrName>
                                        </p:attrNameLst>
                                      </p:cBhvr>
                                    </p:animRot>
                                    <p:animRot by="-240000">
                                      <p:cBhvr>
                                        <p:cTn id="36" dur="200" fill="hold">
                                          <p:stCondLst>
                                            <p:cond delay="200"/>
                                          </p:stCondLst>
                                        </p:cTn>
                                        <p:tgtEl>
                                          <p:spTgt spid="40"/>
                                        </p:tgtEl>
                                        <p:attrNameLst>
                                          <p:attrName>r</p:attrName>
                                        </p:attrNameLst>
                                      </p:cBhvr>
                                    </p:animRot>
                                    <p:animRot by="240000">
                                      <p:cBhvr>
                                        <p:cTn id="37" dur="200" fill="hold">
                                          <p:stCondLst>
                                            <p:cond delay="400"/>
                                          </p:stCondLst>
                                        </p:cTn>
                                        <p:tgtEl>
                                          <p:spTgt spid="40"/>
                                        </p:tgtEl>
                                        <p:attrNameLst>
                                          <p:attrName>r</p:attrName>
                                        </p:attrNameLst>
                                      </p:cBhvr>
                                    </p:animRot>
                                    <p:animRot by="-240000">
                                      <p:cBhvr>
                                        <p:cTn id="38" dur="200" fill="hold">
                                          <p:stCondLst>
                                            <p:cond delay="600"/>
                                          </p:stCondLst>
                                        </p:cTn>
                                        <p:tgtEl>
                                          <p:spTgt spid="40"/>
                                        </p:tgtEl>
                                        <p:attrNameLst>
                                          <p:attrName>r</p:attrName>
                                        </p:attrNameLst>
                                      </p:cBhvr>
                                    </p:animRot>
                                    <p:animRot by="120000">
                                      <p:cBhvr>
                                        <p:cTn id="39" dur="200" fill="hold">
                                          <p:stCondLst>
                                            <p:cond delay="800"/>
                                          </p:stCondLst>
                                        </p:cTn>
                                        <p:tgtEl>
                                          <p:spTgt spid="40"/>
                                        </p:tgtEl>
                                        <p:attrNameLst>
                                          <p:attrName>r</p:attrName>
                                        </p:attrNameLst>
                                      </p:cBhvr>
                                    </p:animRot>
                                  </p:childTnLst>
                                </p:cTn>
                              </p:par>
                              <p:par>
                                <p:cTn id="40" presetID="10" presetClass="entr" presetSubtype="0" fill="hold"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par>
                                <p:cTn id="43" presetID="32" presetClass="emph" presetSubtype="0" repeatCount="indefinite" fill="hold" nodeType="withEffect">
                                  <p:stCondLst>
                                    <p:cond delay="0"/>
                                  </p:stCondLst>
                                  <p:endCondLst>
                                    <p:cond evt="onNext" delay="0">
                                      <p:tgtEl>
                                        <p:sldTgt/>
                                      </p:tgtEl>
                                    </p:cond>
                                  </p:endCondLst>
                                  <p:childTnLst>
                                    <p:animRot by="120000">
                                      <p:cBhvr>
                                        <p:cTn id="44" dur="100" fill="hold">
                                          <p:stCondLst>
                                            <p:cond delay="0"/>
                                          </p:stCondLst>
                                        </p:cTn>
                                        <p:tgtEl>
                                          <p:spTgt spid="42"/>
                                        </p:tgtEl>
                                        <p:attrNameLst>
                                          <p:attrName>r</p:attrName>
                                        </p:attrNameLst>
                                      </p:cBhvr>
                                    </p:animRot>
                                    <p:animRot by="-240000">
                                      <p:cBhvr>
                                        <p:cTn id="45" dur="200" fill="hold">
                                          <p:stCondLst>
                                            <p:cond delay="200"/>
                                          </p:stCondLst>
                                        </p:cTn>
                                        <p:tgtEl>
                                          <p:spTgt spid="42"/>
                                        </p:tgtEl>
                                        <p:attrNameLst>
                                          <p:attrName>r</p:attrName>
                                        </p:attrNameLst>
                                      </p:cBhvr>
                                    </p:animRot>
                                    <p:animRot by="240000">
                                      <p:cBhvr>
                                        <p:cTn id="46" dur="200" fill="hold">
                                          <p:stCondLst>
                                            <p:cond delay="400"/>
                                          </p:stCondLst>
                                        </p:cTn>
                                        <p:tgtEl>
                                          <p:spTgt spid="42"/>
                                        </p:tgtEl>
                                        <p:attrNameLst>
                                          <p:attrName>r</p:attrName>
                                        </p:attrNameLst>
                                      </p:cBhvr>
                                    </p:animRot>
                                    <p:animRot by="-240000">
                                      <p:cBhvr>
                                        <p:cTn id="47" dur="200" fill="hold">
                                          <p:stCondLst>
                                            <p:cond delay="600"/>
                                          </p:stCondLst>
                                        </p:cTn>
                                        <p:tgtEl>
                                          <p:spTgt spid="42"/>
                                        </p:tgtEl>
                                        <p:attrNameLst>
                                          <p:attrName>r</p:attrName>
                                        </p:attrNameLst>
                                      </p:cBhvr>
                                    </p:animRot>
                                    <p:animRot by="120000">
                                      <p:cBhvr>
                                        <p:cTn id="48" dur="200" fill="hold">
                                          <p:stCondLst>
                                            <p:cond delay="800"/>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36"/>
                    </p:tgtEl>
                  </p:cond>
                </p:stCondLst>
                <p:endSync evt="end" delay="0">
                  <p:rtn val="all"/>
                </p:endSync>
                <p:childTnLst>
                  <p:par>
                    <p:cTn id="50" fill="hold">
                      <p:stCondLst>
                        <p:cond delay="0"/>
                      </p:stCondLst>
                      <p:childTnLst>
                        <p:par>
                          <p:cTn id="51" fill="hold">
                            <p:stCondLst>
                              <p:cond delay="0"/>
                            </p:stCondLst>
                            <p:childTnLst>
                              <p:par>
                                <p:cTn id="52" presetID="14" presetClass="entr" presetSubtype="10" fill="hold" grpId="0"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randombar(horizontal)">
                                      <p:cBhvr>
                                        <p:cTn id="54" dur="500"/>
                                        <p:tgtEl>
                                          <p:spTgt spid="35"/>
                                        </p:tgtEl>
                                      </p:cBhvr>
                                    </p:animEffect>
                                  </p:childTnLst>
                                </p:cTn>
                              </p:par>
                              <p:par>
                                <p:cTn id="55" presetID="1" presetClass="exit" presetSubtype="0" fill="hold" nodeType="withEffect">
                                  <p:stCondLst>
                                    <p:cond delay="0"/>
                                  </p:stCondLst>
                                  <p:childTnLst>
                                    <p:set>
                                      <p:cBhvr>
                                        <p:cTn id="5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57" restart="whenNotActive" fill="hold" evtFilter="cancelBubble" nodeType="interactiveSeq">
                <p:stCondLst>
                  <p:cond evt="onClick" delay="0">
                    <p:tgtEl>
                      <p:spTgt spid="37"/>
                    </p:tgtEl>
                  </p:cond>
                </p:stCondLst>
                <p:endSync evt="end" delay="0">
                  <p:rtn val="all"/>
                </p:endSync>
                <p:childTnLst>
                  <p:par>
                    <p:cTn id="58" fill="hold">
                      <p:stCondLst>
                        <p:cond delay="0"/>
                      </p:stCondLst>
                      <p:childTnLst>
                        <p:par>
                          <p:cTn id="59" fill="hold">
                            <p:stCondLst>
                              <p:cond delay="0"/>
                            </p:stCondLst>
                            <p:childTnLst>
                              <p:par>
                                <p:cTn id="60" presetID="14" presetClass="entr" presetSubtype="10"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randombar(horizontal)">
                                      <p:cBhvr>
                                        <p:cTn id="62" dur="500"/>
                                        <p:tgtEl>
                                          <p:spTgt spid="39"/>
                                        </p:tgtEl>
                                      </p:cBhvr>
                                    </p:animEffect>
                                  </p:childTnLst>
                                </p:cTn>
                              </p:par>
                              <p:par>
                                <p:cTn id="63" presetID="1" presetClass="exit" presetSubtype="0" fill="hold" nodeType="withEffect">
                                  <p:stCondLst>
                                    <p:cond delay="0"/>
                                  </p:stCondLst>
                                  <p:childTnLst>
                                    <p:set>
                                      <p:cBhvr>
                                        <p:cTn id="64"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5" restart="whenNotActive" fill="hold" evtFilter="cancelBubble" nodeType="interactiveSeq">
                <p:stCondLst>
                  <p:cond evt="onClick" delay="0">
                    <p:tgtEl>
                      <p:spTgt spid="40"/>
                    </p:tgtEl>
                  </p:cond>
                </p:stCondLst>
                <p:endSync evt="end" delay="0">
                  <p:rtn val="all"/>
                </p:endSync>
                <p:childTnLst>
                  <p:par>
                    <p:cTn id="66" fill="hold">
                      <p:stCondLst>
                        <p:cond delay="0"/>
                      </p:stCondLst>
                      <p:childTnLst>
                        <p:par>
                          <p:cTn id="67" fill="hold">
                            <p:stCondLst>
                              <p:cond delay="0"/>
                            </p:stCondLst>
                            <p:childTnLst>
                              <p:par>
                                <p:cTn id="68" presetID="14" presetClass="entr" presetSubtype="10"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randombar(horizontal)">
                                      <p:cBhvr>
                                        <p:cTn id="70" dur="500"/>
                                        <p:tgtEl>
                                          <p:spTgt spid="41"/>
                                        </p:tgtEl>
                                      </p:cBhvr>
                                    </p:animEffect>
                                  </p:childTnLst>
                                </p:cTn>
                              </p:par>
                              <p:par>
                                <p:cTn id="71" presetID="1" presetClass="exit" presetSubtype="0" fill="hold" nodeType="withEffect">
                                  <p:stCondLst>
                                    <p:cond delay="0"/>
                                  </p:stCondLst>
                                  <p:childTnLst>
                                    <p:set>
                                      <p:cBhvr>
                                        <p:cTn id="72"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3" restart="whenNotActive" fill="hold" evtFilter="cancelBubble" nodeType="interactiveSeq">
                <p:stCondLst>
                  <p:cond evt="onClick" delay="0">
                    <p:tgtEl>
                      <p:spTgt spid="42"/>
                    </p:tgtEl>
                  </p:cond>
                </p:stCondLst>
                <p:endSync evt="end" delay="0">
                  <p:rtn val="all"/>
                </p:endSync>
                <p:childTnLst>
                  <p:par>
                    <p:cTn id="74" fill="hold">
                      <p:stCondLst>
                        <p:cond delay="0"/>
                      </p:stCondLst>
                      <p:childTnLst>
                        <p:par>
                          <p:cTn id="75" fill="hold">
                            <p:stCondLst>
                              <p:cond delay="0"/>
                            </p:stCondLst>
                            <p:childTnLst>
                              <p:par>
                                <p:cTn id="76" presetID="14" presetClass="entr" presetSubtype="10" fill="hold" grpId="0" nodeType="with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randombar(horizontal)">
                                      <p:cBhvr>
                                        <p:cTn id="78" dur="500"/>
                                        <p:tgtEl>
                                          <p:spTgt spid="43"/>
                                        </p:tgtEl>
                                      </p:cBhvr>
                                    </p:animEffect>
                                  </p:childTnLst>
                                </p:cTn>
                              </p:par>
                              <p:par>
                                <p:cTn id="79" presetID="1" presetClass="exit" presetSubtype="0" fill="hold" nodeType="withEffect">
                                  <p:stCondLst>
                                    <p:cond delay="0"/>
                                  </p:stCondLst>
                                  <p:childTnLst>
                                    <p:set>
                                      <p:cBhvr>
                                        <p:cTn id="80"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8" grpId="0"/>
      <p:bldP spid="11" grpId="0"/>
      <p:bldP spid="35" grpId="0"/>
      <p:bldP spid="39" grpId="0"/>
      <p:bldP spid="41" grpId="0"/>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6" name="TextBox 115"/>
          <p:cNvSpPr txBox="1"/>
          <p:nvPr/>
        </p:nvSpPr>
        <p:spPr>
          <a:xfrm>
            <a:off x="792699" y="2295220"/>
            <a:ext cx="11206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Gợi</a:t>
            </a:r>
            <a:r>
              <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ý</a:t>
            </a:r>
          </a:p>
        </p:txBody>
      </p:sp>
      <p:sp>
        <p:nvSpPr>
          <p:cNvPr id="117" name="TextBox 116"/>
          <p:cNvSpPr txBox="1"/>
          <p:nvPr/>
        </p:nvSpPr>
        <p:spPr>
          <a:xfrm>
            <a:off x="2072181" y="432489"/>
            <a:ext cx="824659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ĐỀ XUẤT Ý TƯỞNG VÀ CÁCH LÀM </a:t>
            </a:r>
            <a:endParaRPr kumimoji="0" lang="en-US"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200" b="1">
                <a:solidFill>
                  <a:srgbClr val="0070C0"/>
                </a:solidFill>
                <a:latin typeface="Roboto" panose="02000000000000000000" pitchFamily="2" charset="0"/>
                <a:ea typeface="Roboto" panose="02000000000000000000" pitchFamily="2" charset="0"/>
              </a:rPr>
              <a:t>DỤNG CỤ TÍNH CỘNG, TÍNH TRỪ</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188890" y="1618875"/>
            <a:ext cx="780760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THẢO LUẬN VÀ CHIA SẺ Ý TƯỞNG </a:t>
            </a:r>
            <a:endParaRPr kumimoji="0" lang="en-US"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031" y="2774484"/>
            <a:ext cx="4918170" cy="4083516"/>
          </a:xfrm>
          <a:prstGeom prst="rect">
            <a:avLst/>
          </a:prstGeom>
        </p:spPr>
      </p:pic>
      <p:pic>
        <p:nvPicPr>
          <p:cNvPr id="3" name="Picture 2"/>
          <p:cNvPicPr>
            <a:picLocks noChangeAspect="1"/>
          </p:cNvPicPr>
          <p:nvPr/>
        </p:nvPicPr>
        <p:blipFill rotWithShape="1">
          <a:blip r:embed="rId5" cstate="hqprint">
            <a:extLst>
              <a:ext uri="{28A0092B-C50C-407E-A947-70E740481C1C}">
                <a14:useLocalDpi xmlns:a14="http://schemas.microsoft.com/office/drawing/2010/main" val="0"/>
              </a:ext>
            </a:extLst>
          </a:blip>
          <a:srcRect l="12889" t="32768" r="9513" b="23447"/>
          <a:stretch/>
        </p:blipFill>
        <p:spPr>
          <a:xfrm>
            <a:off x="6811671" y="2965231"/>
            <a:ext cx="3991232" cy="3002691"/>
          </a:xfrm>
          <a:prstGeom prst="rect">
            <a:avLst/>
          </a:prstGeom>
        </p:spPr>
      </p:pic>
    </p:spTree>
    <p:extLst>
      <p:ext uri="{BB962C8B-B14F-4D97-AF65-F5344CB8AC3E}">
        <p14:creationId xmlns:p14="http://schemas.microsoft.com/office/powerpoint/2010/main" val="87066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wipe(down)">
                                      <p:cBhvr>
                                        <p:cTn id="13"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7315198" y="1723183"/>
            <a:ext cx="4104471" cy="4307521"/>
          </a:xfrm>
          <a:prstGeom prst="rect">
            <a:avLst/>
          </a:prstGeom>
          <a:solidFill>
            <a:srgbClr val="97C8F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050298F-436E-3C34-55F8-7C8982CABA69}"/>
              </a:ext>
            </a:extLst>
          </p:cNvPr>
          <p:cNvSpPr txBox="1"/>
          <p:nvPr/>
        </p:nvSpPr>
        <p:spPr>
          <a:xfrm>
            <a:off x="2888838" y="486343"/>
            <a:ext cx="52585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9900" y="1723182"/>
            <a:ext cx="5298177" cy="4307521"/>
          </a:xfrm>
          <a:prstGeom prst="rect">
            <a:avLst/>
          </a:prstGeom>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pic>
      <p:sp>
        <p:nvSpPr>
          <p:cNvPr id="14" name="TextBox 13"/>
          <p:cNvSpPr txBox="1"/>
          <p:nvPr/>
        </p:nvSpPr>
        <p:spPr>
          <a:xfrm>
            <a:off x="7624473" y="2219542"/>
            <a:ext cx="3186682"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Băng giấy ghi các số từ 0 đến 10</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7624473" y="3308518"/>
            <a:ext cx="3045757"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Có thanh trượt dọc theo băng giấy</a:t>
            </a:r>
          </a:p>
        </p:txBody>
      </p:sp>
      <p:sp>
        <p:nvSpPr>
          <p:cNvPr id="8" name="TextBox 7"/>
          <p:cNvSpPr txBox="1"/>
          <p:nvPr/>
        </p:nvSpPr>
        <p:spPr>
          <a:xfrm>
            <a:off x="7694265" y="4484945"/>
            <a:ext cx="3346336"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Sản phẩm chắc chắn, đẹp mắt,</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sử dụng được nhiều lần</a:t>
            </a:r>
          </a:p>
        </p:txBody>
      </p:sp>
    </p:spTree>
    <p:extLst>
      <p:ext uri="{BB962C8B-B14F-4D97-AF65-F5344CB8AC3E}">
        <p14:creationId xmlns:p14="http://schemas.microsoft.com/office/powerpoint/2010/main" val="296481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929283" y="160484"/>
            <a:ext cx="769502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ĐỀ XUẤT Ý TƯỞNG VÀ CÁCH LÀM </a:t>
            </a:r>
            <a:endParaRPr kumimoji="0" lang="en-US"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a:p>
            <a:pPr lvl="0" algn="ctr">
              <a:defRPr/>
            </a:pPr>
            <a:r>
              <a:rPr lang="vi-VN" altLang="zh-CN" sz="3200" b="1">
                <a:solidFill>
                  <a:srgbClr val="0070C0"/>
                </a:solidFill>
                <a:latin typeface="Roboto" panose="02000000000000000000" pitchFamily="2" charset="0"/>
                <a:ea typeface="Roboto" panose="02000000000000000000" pitchFamily="2" charset="0"/>
              </a:rPr>
              <a:t>DỤNG CỤ TÍNH CỘNG, TÍNH TRỪ</a:t>
            </a:r>
            <a:endParaRPr lang="en-US" altLang="zh-CN" sz="3200" b="1">
              <a:solidFill>
                <a:srgbClr val="0070C0"/>
              </a:solidFill>
              <a:latin typeface="Roboto" panose="02000000000000000000" pitchFamily="2" charset="0"/>
              <a:ea typeface="Roboto" panose="02000000000000000000" pitchFamily="2" charset="0"/>
            </a:endParaRPr>
          </a:p>
        </p:txBody>
      </p:sp>
      <p:sp>
        <p:nvSpPr>
          <p:cNvPr id="7" name="Freeform 6"/>
          <p:cNvSpPr/>
          <p:nvPr/>
        </p:nvSpPr>
        <p:spPr>
          <a:xfrm flipH="1">
            <a:off x="6282602" y="2608553"/>
            <a:ext cx="3763174" cy="1910879"/>
          </a:xfrm>
          <a:custGeom>
            <a:avLst/>
            <a:gdLst>
              <a:gd name="connsiteX0" fmla="*/ 1371092 w 2127584"/>
              <a:gd name="connsiteY0" fmla="*/ 733384 h 1910879"/>
              <a:gd name="connsiteX1" fmla="*/ 1353361 w 2127584"/>
              <a:gd name="connsiteY1" fmla="*/ 749462 h 1910879"/>
              <a:gd name="connsiteX2" fmla="*/ 1382925 w 2127584"/>
              <a:gd name="connsiteY2" fmla="*/ 740285 h 1910879"/>
              <a:gd name="connsiteX3" fmla="*/ 1373322 w 2127584"/>
              <a:gd name="connsiteY3" fmla="*/ 735224 h 1910879"/>
              <a:gd name="connsiteX4" fmla="*/ 1598047 w 2127584"/>
              <a:gd name="connsiteY4" fmla="*/ 0 h 1910879"/>
              <a:gd name="connsiteX5" fmla="*/ 1999981 w 2127584"/>
              <a:gd name="connsiteY5" fmla="*/ 401934 h 1910879"/>
              <a:gd name="connsiteX6" fmla="*/ 1968395 w 2127584"/>
              <a:gd name="connsiteY6" fmla="*/ 558385 h 1910879"/>
              <a:gd name="connsiteX7" fmla="*/ 1956248 w 2127584"/>
              <a:gd name="connsiteY7" fmla="*/ 580764 h 1910879"/>
              <a:gd name="connsiteX8" fmla="*/ 1957044 w 2127584"/>
              <a:gd name="connsiteY8" fmla="*/ 581015 h 1910879"/>
              <a:gd name="connsiteX9" fmla="*/ 2127584 w 2127584"/>
              <a:gd name="connsiteY9" fmla="*/ 842388 h 1910879"/>
              <a:gd name="connsiteX10" fmla="*/ 1904630 w 2127584"/>
              <a:gd name="connsiteY10" fmla="*/ 1120290 h 1910879"/>
              <a:gd name="connsiteX11" fmla="*/ 1891195 w 2127584"/>
              <a:gd name="connsiteY11" fmla="*/ 1121666 h 1910879"/>
              <a:gd name="connsiteX12" fmla="*/ 1891637 w 2127584"/>
              <a:gd name="connsiteY12" fmla="*/ 1126052 h 1910879"/>
              <a:gd name="connsiteX13" fmla="*/ 1489703 w 2127584"/>
              <a:gd name="connsiteY13" fmla="*/ 1527986 h 1910879"/>
              <a:gd name="connsiteX14" fmla="*/ 1370180 w 2127584"/>
              <a:gd name="connsiteY14" fmla="*/ 1509916 h 1910879"/>
              <a:gd name="connsiteX15" fmla="*/ 1369361 w 2127584"/>
              <a:gd name="connsiteY15" fmla="*/ 1509593 h 1910879"/>
              <a:gd name="connsiteX16" fmla="*/ 1362845 w 2127584"/>
              <a:gd name="connsiteY16" fmla="*/ 1530830 h 1910879"/>
              <a:gd name="connsiteX17" fmla="*/ 969667 w 2127584"/>
              <a:gd name="connsiteY17" fmla="*/ 1910879 h 1910879"/>
              <a:gd name="connsiteX18" fmla="*/ 1114498 w 2127584"/>
              <a:gd name="connsiteY18" fmla="*/ 1509222 h 1910879"/>
              <a:gd name="connsiteX19" fmla="*/ 1111039 w 2127584"/>
              <a:gd name="connsiteY19" fmla="*/ 1470460 h 1910879"/>
              <a:gd name="connsiteX20" fmla="*/ 1065609 w 2127584"/>
              <a:gd name="connsiteY20" fmla="*/ 1484719 h 1910879"/>
              <a:gd name="connsiteX21" fmla="*/ 915568 w 2127584"/>
              <a:gd name="connsiteY21" fmla="*/ 1502789 h 1910879"/>
              <a:gd name="connsiteX22" fmla="*/ 450658 w 2127584"/>
              <a:gd name="connsiteY22" fmla="*/ 1257306 h 1910879"/>
              <a:gd name="connsiteX23" fmla="*/ 449956 w 2127584"/>
              <a:gd name="connsiteY23" fmla="*/ 1255505 h 1910879"/>
              <a:gd name="connsiteX24" fmla="*/ 401934 w 2127584"/>
              <a:gd name="connsiteY24" fmla="*/ 1260346 h 1910879"/>
              <a:gd name="connsiteX25" fmla="*/ 0 w 2127584"/>
              <a:gd name="connsiteY25" fmla="*/ 858412 h 1910879"/>
              <a:gd name="connsiteX26" fmla="*/ 401934 w 2127584"/>
              <a:gd name="connsiteY26" fmla="*/ 456478 h 1910879"/>
              <a:gd name="connsiteX27" fmla="*/ 421282 w 2127584"/>
              <a:gd name="connsiteY27" fmla="*/ 458429 h 1910879"/>
              <a:gd name="connsiteX28" fmla="*/ 429064 w 2127584"/>
              <a:gd name="connsiteY28" fmla="*/ 400679 h 1910879"/>
              <a:gd name="connsiteX29" fmla="*/ 955369 w 2127584"/>
              <a:gd name="connsiteY29" fmla="*/ 79749 h 1910879"/>
              <a:gd name="connsiteX30" fmla="*/ 1255734 w 2127584"/>
              <a:gd name="connsiteY30" fmla="*/ 148393 h 1910879"/>
              <a:gd name="connsiteX31" fmla="*/ 1277465 w 2127584"/>
              <a:gd name="connsiteY31" fmla="*/ 161808 h 1910879"/>
              <a:gd name="connsiteX32" fmla="*/ 1313837 w 2127584"/>
              <a:gd name="connsiteY32" fmla="*/ 117724 h 1910879"/>
              <a:gd name="connsiteX33" fmla="*/ 1598047 w 2127584"/>
              <a:gd name="connsiteY33" fmla="*/ 0 h 191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27584" h="1910879">
                <a:moveTo>
                  <a:pt x="1371092" y="733384"/>
                </a:moveTo>
                <a:lnTo>
                  <a:pt x="1353361" y="749462"/>
                </a:lnTo>
                <a:lnTo>
                  <a:pt x="1382925" y="740285"/>
                </a:lnTo>
                <a:lnTo>
                  <a:pt x="1373322" y="735224"/>
                </a:lnTo>
                <a:close/>
                <a:moveTo>
                  <a:pt x="1598047" y="0"/>
                </a:moveTo>
                <a:cubicBezTo>
                  <a:pt x="1820029" y="0"/>
                  <a:pt x="1999981" y="179952"/>
                  <a:pt x="1999981" y="401934"/>
                </a:cubicBezTo>
                <a:cubicBezTo>
                  <a:pt x="1999981" y="457430"/>
                  <a:pt x="1988734" y="510298"/>
                  <a:pt x="1968395" y="558385"/>
                </a:cubicBezTo>
                <a:lnTo>
                  <a:pt x="1956248" y="580764"/>
                </a:lnTo>
                <a:lnTo>
                  <a:pt x="1957044" y="581015"/>
                </a:lnTo>
                <a:cubicBezTo>
                  <a:pt x="2057263" y="624078"/>
                  <a:pt x="2127584" y="724890"/>
                  <a:pt x="2127584" y="842388"/>
                </a:cubicBezTo>
                <a:cubicBezTo>
                  <a:pt x="2127584" y="979469"/>
                  <a:pt x="2031870" y="1093840"/>
                  <a:pt x="1904630" y="1120290"/>
                </a:cubicBezTo>
                <a:lnTo>
                  <a:pt x="1891195" y="1121666"/>
                </a:lnTo>
                <a:lnTo>
                  <a:pt x="1891637" y="1126052"/>
                </a:lnTo>
                <a:cubicBezTo>
                  <a:pt x="1891637" y="1348034"/>
                  <a:pt x="1711685" y="1527986"/>
                  <a:pt x="1489703" y="1527986"/>
                </a:cubicBezTo>
                <a:cubicBezTo>
                  <a:pt x="1448082" y="1527986"/>
                  <a:pt x="1407938" y="1521660"/>
                  <a:pt x="1370180" y="1509916"/>
                </a:cubicBezTo>
                <a:lnTo>
                  <a:pt x="1369361" y="1509593"/>
                </a:lnTo>
                <a:lnTo>
                  <a:pt x="1362845" y="1530830"/>
                </a:lnTo>
                <a:cubicBezTo>
                  <a:pt x="1264247" y="1804026"/>
                  <a:pt x="1066150" y="1755580"/>
                  <a:pt x="969667" y="1910879"/>
                </a:cubicBezTo>
                <a:cubicBezTo>
                  <a:pt x="969875" y="1754168"/>
                  <a:pt x="1107257" y="1680830"/>
                  <a:pt x="1114498" y="1509222"/>
                </a:cubicBezTo>
                <a:lnTo>
                  <a:pt x="1111039" y="1470460"/>
                </a:lnTo>
                <a:lnTo>
                  <a:pt x="1065609" y="1484719"/>
                </a:lnTo>
                <a:cubicBezTo>
                  <a:pt x="1018211" y="1496463"/>
                  <a:pt x="967817" y="1502789"/>
                  <a:pt x="915568" y="1502789"/>
                </a:cubicBezTo>
                <a:cubicBezTo>
                  <a:pt x="706572" y="1502789"/>
                  <a:pt x="527255" y="1401566"/>
                  <a:pt x="450658" y="1257306"/>
                </a:cubicBezTo>
                <a:lnTo>
                  <a:pt x="449956" y="1255505"/>
                </a:lnTo>
                <a:lnTo>
                  <a:pt x="401934" y="1260346"/>
                </a:lnTo>
                <a:cubicBezTo>
                  <a:pt x="179952" y="1260346"/>
                  <a:pt x="0" y="1080394"/>
                  <a:pt x="0" y="858412"/>
                </a:cubicBezTo>
                <a:cubicBezTo>
                  <a:pt x="0" y="636430"/>
                  <a:pt x="179952" y="456478"/>
                  <a:pt x="401934" y="456478"/>
                </a:cubicBezTo>
                <a:lnTo>
                  <a:pt x="421282" y="458429"/>
                </a:lnTo>
                <a:lnTo>
                  <a:pt x="429064" y="400679"/>
                </a:lnTo>
                <a:cubicBezTo>
                  <a:pt x="479157" y="217525"/>
                  <a:pt x="695758" y="79749"/>
                  <a:pt x="955369" y="79749"/>
                </a:cubicBezTo>
                <a:cubicBezTo>
                  <a:pt x="1066631" y="79749"/>
                  <a:pt x="1169993" y="105055"/>
                  <a:pt x="1255734" y="148393"/>
                </a:cubicBezTo>
                <a:lnTo>
                  <a:pt x="1277465" y="161808"/>
                </a:lnTo>
                <a:lnTo>
                  <a:pt x="1313837" y="117724"/>
                </a:lnTo>
                <a:cubicBezTo>
                  <a:pt x="1386573" y="44988"/>
                  <a:pt x="1487056" y="0"/>
                  <a:pt x="1598047" y="0"/>
                </a:cubicBezTo>
                <a:close/>
              </a:path>
            </a:pathLst>
          </a:cu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BAB906A-1694-05DB-A671-51D0AA73C0B5}"/>
              </a:ext>
            </a:extLst>
          </p:cNvPr>
          <p:cNvSpPr txBox="1"/>
          <p:nvPr/>
        </p:nvSpPr>
        <p:spPr>
          <a:xfrm>
            <a:off x="6789652" y="3000906"/>
            <a:ext cx="2749073" cy="830997"/>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Tớ dùng ống hút</a:t>
            </a:r>
          </a:p>
          <a:p>
            <a:pPr lvl="0" algn="just">
              <a:defRPr/>
            </a:pPr>
            <a:r>
              <a:rPr lang="vi-VN" altLang="zh-CN" sz="2400">
                <a:solidFill>
                  <a:srgbClr val="002060"/>
                </a:solidFill>
                <a:latin typeface="Roboto" panose="02000000000000000000" pitchFamily="2" charset="0"/>
                <a:ea typeface="Roboto" panose="02000000000000000000" pitchFamily="2" charset="0"/>
              </a:rPr>
              <a:t>để làm thanh trượt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682436" y="3319669"/>
            <a:ext cx="1829878" cy="2788169"/>
          </a:xfrm>
          <a:prstGeom prst="rect">
            <a:avLst/>
          </a:prstGeom>
          <a:effectLst>
            <a:outerShdw blurRad="63500" sx="102000" sy="102000" algn="ctr" rotWithShape="0">
              <a:prstClr val="black">
                <a:alpha val="40000"/>
              </a:prstClr>
            </a:outerShdw>
          </a:effectLst>
        </p:spPr>
      </p:pic>
      <p:grpSp>
        <p:nvGrpSpPr>
          <p:cNvPr id="4" name="Group 3"/>
          <p:cNvGrpSpPr/>
          <p:nvPr/>
        </p:nvGrpSpPr>
        <p:grpSpPr>
          <a:xfrm rot="20813399">
            <a:off x="630486" y="2554860"/>
            <a:ext cx="1738365" cy="3615934"/>
            <a:chOff x="1975138" y="2276113"/>
            <a:chExt cx="1738365" cy="3615934"/>
          </a:xfrm>
        </p:grpSpPr>
        <p:sp>
          <p:nvSpPr>
            <p:cNvPr id="2" name="Can 1"/>
            <p:cNvSpPr/>
            <p:nvPr/>
          </p:nvSpPr>
          <p:spPr>
            <a:xfrm>
              <a:off x="2703007" y="2994571"/>
              <a:ext cx="261257" cy="2897476"/>
            </a:xfrm>
            <a:prstGeom prst="can">
              <a:avLst/>
            </a:prstGeom>
            <a:solidFill>
              <a:srgbClr val="E14F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eart 2"/>
            <p:cNvSpPr/>
            <p:nvPr/>
          </p:nvSpPr>
          <p:spPr>
            <a:xfrm>
              <a:off x="1975138" y="2276113"/>
              <a:ext cx="1738365" cy="1436915"/>
            </a:xfrm>
            <a:prstGeom prst="hear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2196276" y="2266066"/>
            <a:ext cx="1522251" cy="3636031"/>
            <a:chOff x="2196276" y="2266066"/>
            <a:chExt cx="1522251" cy="3636031"/>
          </a:xfrm>
        </p:grpSpPr>
        <p:sp>
          <p:nvSpPr>
            <p:cNvPr id="16" name="Can 15"/>
            <p:cNvSpPr/>
            <p:nvPr/>
          </p:nvSpPr>
          <p:spPr>
            <a:xfrm>
              <a:off x="2957402" y="3004621"/>
              <a:ext cx="261257" cy="2897476"/>
            </a:xfrm>
            <a:prstGeom prst="can">
              <a:avLst/>
            </a:prstGeom>
            <a:solidFill>
              <a:srgbClr val="E14F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873" b="89968" l="9956" r="91704">
                          <a14:foregroundMark x1="32965" y1="43471" x2="34624" y2="44904"/>
                        </a14:backgroundRemoval>
                      </a14:imgEffect>
                    </a14:imgLayer>
                  </a14:imgProps>
                </a:ext>
                <a:ext uri="{28A0092B-C50C-407E-A947-70E740481C1C}">
                  <a14:useLocalDpi xmlns:a14="http://schemas.microsoft.com/office/drawing/2010/main" val="0"/>
                </a:ext>
              </a:extLst>
            </a:blip>
            <a:srcRect l="18561" t="34029" r="5087" b="15308"/>
            <a:stretch/>
          </p:blipFill>
          <p:spPr>
            <a:xfrm flipH="1">
              <a:off x="2196276" y="2266066"/>
              <a:ext cx="1522251" cy="1346790"/>
            </a:xfrm>
            <a:prstGeom prst="rect">
              <a:avLst/>
            </a:prstGeom>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pic>
      </p:grpSp>
      <p:grpSp>
        <p:nvGrpSpPr>
          <p:cNvPr id="21" name="Group 20"/>
          <p:cNvGrpSpPr/>
          <p:nvPr/>
        </p:nvGrpSpPr>
        <p:grpSpPr>
          <a:xfrm rot="981663">
            <a:off x="4284985" y="2788710"/>
            <a:ext cx="952549" cy="3329298"/>
            <a:chOff x="4215248" y="2749212"/>
            <a:chExt cx="952549" cy="3329298"/>
          </a:xfrm>
        </p:grpSpPr>
        <p:sp>
          <p:nvSpPr>
            <p:cNvPr id="19" name="Can 18"/>
            <p:cNvSpPr/>
            <p:nvPr/>
          </p:nvSpPr>
          <p:spPr>
            <a:xfrm>
              <a:off x="4512701" y="3181034"/>
              <a:ext cx="261257" cy="2897476"/>
            </a:xfrm>
            <a:prstGeom prst="can">
              <a:avLst/>
            </a:prstGeom>
            <a:solidFill>
              <a:srgbClr val="E14F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5248" y="2749212"/>
              <a:ext cx="952549" cy="863644"/>
            </a:xfrm>
            <a:prstGeom prst="rect">
              <a:avLst/>
            </a:prstGeom>
          </p:spPr>
        </p:pic>
      </p:grpSp>
      <p:sp>
        <p:nvSpPr>
          <p:cNvPr id="9" name="TextBox 8">
            <a:extLst>
              <a:ext uri="{FF2B5EF4-FFF2-40B4-BE49-F238E27FC236}">
                <a16:creationId xmlns:a16="http://schemas.microsoft.com/office/drawing/2014/main" id="{7A1318A5-250C-0407-96F0-56881C2994B2}"/>
              </a:ext>
            </a:extLst>
          </p:cNvPr>
          <p:cNvSpPr txBox="1"/>
          <p:nvPr/>
        </p:nvSpPr>
        <p:spPr>
          <a:xfrm>
            <a:off x="591686" y="1567849"/>
            <a:ext cx="787643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a:solidFill>
                  <a:srgbClr val="00B050"/>
                </a:solidFill>
                <a:latin typeface="Roboto" panose="02000000000000000000" pitchFamily="2" charset="0"/>
                <a:ea typeface="Roboto" panose="02000000000000000000" pitchFamily="2" charset="0"/>
              </a:rPr>
              <a:t>LỰA CHỌN </a:t>
            </a:r>
            <a:r>
              <a:rPr kumimoji="0" lang="vi-VN"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Ý TƯỞNG </a:t>
            </a:r>
            <a:r>
              <a:rPr kumimoji="0" lang="en-US"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V</a:t>
            </a:r>
            <a:r>
              <a:rPr lang="en-US" altLang="zh-CN" sz="2800" b="1">
                <a:solidFill>
                  <a:srgbClr val="00B050"/>
                </a:solidFill>
                <a:latin typeface="Roboto" panose="02000000000000000000" pitchFamily="2" charset="0"/>
                <a:ea typeface="Roboto" panose="02000000000000000000" pitchFamily="2" charset="0"/>
              </a:rPr>
              <a:t>À ĐỀ XUẤT CÁCH LÀM</a:t>
            </a:r>
            <a:endParaRPr kumimoji="0" lang="en-US"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77160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par>
                                <p:cTn id="22" presetID="53" presetClass="entr" presetSubtype="16"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par>
                                <p:cTn id="27" presetID="53" presetClass="entr" presetSubtype="16"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Effect transition="in" filter="fade">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3491914" y="457024"/>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1" name="Rounded Rectangle 10"/>
          <p:cNvSpPr/>
          <p:nvPr/>
        </p:nvSpPr>
        <p:spPr>
          <a:xfrm>
            <a:off x="1078255" y="1537241"/>
            <a:ext cx="9746673" cy="497911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194157" y="1943350"/>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Cùng</a:t>
            </a:r>
            <a:r>
              <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rPr>
              <a:t> </a:t>
            </a: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vẽ</a:t>
            </a:r>
            <a:r>
              <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rPr>
              <a:t> ý </a:t>
            </a: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tưởng</a:t>
            </a:r>
            <a:r>
              <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rPr>
              <a:t> </a:t>
            </a: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của</a:t>
            </a:r>
            <a:r>
              <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rPr>
              <a:t> </a:t>
            </a: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nhóm</a:t>
            </a:r>
            <a:endPar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3" name="Rectangle 12"/>
          <p:cNvSpPr/>
          <p:nvPr/>
        </p:nvSpPr>
        <p:spPr>
          <a:xfrm>
            <a:off x="5527394" y="1738202"/>
            <a:ext cx="5155266" cy="4503797"/>
          </a:xfrm>
          <a:prstGeom prst="rect">
            <a:avLst/>
          </a:prstGeom>
        </p:spPr>
        <p:txBody>
          <a:bodyPr wrap="square">
            <a:spAutoFit/>
          </a:bodyPr>
          <a:lstStyle/>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1. Nhóm dùng vật liệu gì để </a:t>
            </a: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làm </a:t>
            </a:r>
            <a:r>
              <a:rPr kumimoji="0" lang="en-US"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dụng cụ</a:t>
            </a: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en-US"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2. Nhóm sử dụng </a:t>
            </a: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hình gì</a:t>
            </a:r>
            <a:r>
              <a:rPr kumimoji="0" lang="en-US"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 </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để trang trí?</a:t>
            </a:r>
            <a:endPar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en-US"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en-US"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lvl="0">
              <a:spcBef>
                <a:spcPts val="800"/>
              </a:spcBef>
              <a:spcAft>
                <a:spcPts val="800"/>
              </a:spcAft>
              <a:defRPr/>
            </a:pPr>
            <a:r>
              <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3</a:t>
            </a: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 </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Sản phẩm có đặc điểm gì?</a:t>
            </a: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en-US"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lvl="0">
              <a:spcBef>
                <a:spcPts val="800"/>
              </a:spcBef>
              <a:spcAft>
                <a:spcPts val="800"/>
              </a:spcAft>
              <a:defRPr/>
            </a:pPr>
            <a:r>
              <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4</a:t>
            </a: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 </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Sản phẩm có thể thực hiện phép tính gì? Nêu cách sử dụng của sản phẩm</a:t>
            </a: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296853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25248E-A0D6-AD5A-5800-9A78FC7887FD}"/>
              </a:ext>
            </a:extLst>
          </p:cNvPr>
          <p:cNvSpPr txBox="1"/>
          <p:nvPr/>
        </p:nvSpPr>
        <p:spPr>
          <a:xfrm>
            <a:off x="4172059" y="471367"/>
            <a:ext cx="4981368"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vi-VN" sz="3200">
                <a:solidFill>
                  <a:srgbClr val="0070C0"/>
                </a:solidFill>
                <a:latin typeface="Roboto Black" panose="02000000000000000000" pitchFamily="2" charset="0"/>
                <a:ea typeface="Roboto Black" panose="02000000000000000000" pitchFamily="2" charset="0"/>
              </a:rPr>
              <a:t>Chuẩn bị cho giờ học sau</a:t>
            </a:r>
            <a:endParaRPr kumimoji="0" lang="en-US" sz="32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endParaRPr>
          </a:p>
        </p:txBody>
      </p:sp>
      <p:sp>
        <p:nvSpPr>
          <p:cNvPr id="5" name="Rectangle: Rounded Corners 2">
            <a:extLst>
              <a:ext uri="{FF2B5EF4-FFF2-40B4-BE49-F238E27FC236}">
                <a16:creationId xmlns:a16="http://schemas.microsoft.com/office/drawing/2014/main" id="{8D375CCE-294A-4A06-B090-A5CB539AC2CB}"/>
              </a:ext>
            </a:extLst>
          </p:cNvPr>
          <p:cNvSpPr/>
          <p:nvPr/>
        </p:nvSpPr>
        <p:spPr>
          <a:xfrm>
            <a:off x="1474342" y="1685306"/>
            <a:ext cx="8991600" cy="4335350"/>
          </a:xfrm>
          <a:prstGeom prst="roundRect">
            <a:avLst>
              <a:gd name="adj" fmla="val 941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2378904" y="1906827"/>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dụng</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 và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vật liệu cho buổi học sau:</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6" name="TextBox 15">
            <a:extLst>
              <a:ext uri="{FF2B5EF4-FFF2-40B4-BE49-F238E27FC236}">
                <a16:creationId xmlns:a16="http://schemas.microsoft.com/office/drawing/2014/main" id="{C50EEADF-F242-4F8F-96FE-76601BA8159E}"/>
              </a:ext>
            </a:extLst>
          </p:cNvPr>
          <p:cNvSpPr txBox="1"/>
          <p:nvPr/>
        </p:nvSpPr>
        <p:spPr>
          <a:xfrm>
            <a:off x="2386282" y="2431755"/>
            <a:ext cx="6456267"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màu,</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bút chì</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bút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màu,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kéo, thước kẻ</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keo, ống hút, que tre</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7" name="Picture 16">
            <a:extLst>
              <a:ext uri="{FF2B5EF4-FFF2-40B4-BE49-F238E27FC236}">
                <a16:creationId xmlns:a16="http://schemas.microsoft.com/office/drawing/2014/main" id="{2F0B38A0-9C2A-CC9E-621D-1963F69D09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5758025">
            <a:off x="4892493" y="3567324"/>
            <a:ext cx="1054699" cy="64623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D13FA7AD-DE74-FA1D-AB8E-2F9C196B8DDD}"/>
              </a:ext>
            </a:extLst>
          </p:cNvPr>
          <p:cNvPicPr>
            <a:picLocks noChangeAspect="1"/>
          </p:cNvPicPr>
          <p:nvPr/>
        </p:nvPicPr>
        <p:blipFill>
          <a:blip r:embed="rId6"/>
          <a:stretch>
            <a:fillRect/>
          </a:stretch>
        </p:blipFill>
        <p:spPr>
          <a:xfrm>
            <a:off x="6303281" y="4117442"/>
            <a:ext cx="1827964" cy="301520"/>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7AAC4A3A-4601-67D9-6062-241328F0833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1220" r="98171">
                        <a14:foregroundMark x1="66463" y1="60947" x2="73780" y2="71006"/>
                        <a14:foregroundMark x1="60976" y1="74556" x2="68902" y2="79290"/>
                        <a14:foregroundMark x1="81098" y1="71006" x2="84756" y2="56213"/>
                        <a14:foregroundMark x1="59756" y1="79290" x2="72561" y2="79290"/>
                        <a14:foregroundMark x1="57317" y1="74556" x2="56098" y2="82840"/>
                        <a14:foregroundMark x1="76220" y1="81657" x2="71341" y2="81657"/>
                      </a14:backgroundRemoval>
                    </a14:imgEffect>
                  </a14:imgLayer>
                </a14:imgProps>
              </a:ext>
            </a:extLst>
          </a:blip>
          <a:stretch>
            <a:fillRect/>
          </a:stretch>
        </p:blipFill>
        <p:spPr>
          <a:xfrm>
            <a:off x="3888398" y="3515221"/>
            <a:ext cx="866070" cy="892474"/>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16534BBA-CA89-82EC-588D-F91E3A4B96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40518" y="3236344"/>
            <a:ext cx="1714739" cy="1619476"/>
          </a:xfrm>
          <a:prstGeom prst="rect">
            <a:avLst/>
          </a:prstGeom>
        </p:spPr>
      </p:pic>
      <p:pic>
        <p:nvPicPr>
          <p:cNvPr id="21" name="Picture 20"/>
          <p:cNvPicPr>
            <a:picLocks noChangeAspect="1"/>
          </p:cNvPicPr>
          <p:nvPr/>
        </p:nvPicPr>
        <p:blipFill>
          <a:blip r:embed="rId10"/>
          <a:stretch>
            <a:fillRect/>
          </a:stretch>
        </p:blipFill>
        <p:spPr>
          <a:xfrm>
            <a:off x="8501726" y="3264046"/>
            <a:ext cx="1643786" cy="1394827"/>
          </a:xfrm>
          <a:prstGeom prst="rect">
            <a:avLst/>
          </a:prstGeom>
          <a:effectLst>
            <a:outerShdw blurRad="63500" sx="102000" sy="102000" algn="ctr" rotWithShape="0">
              <a:prstClr val="black">
                <a:alpha val="40000"/>
              </a:prstClr>
            </a:outerShdw>
          </a:effectLst>
        </p:spPr>
      </p:pic>
      <p:sp>
        <p:nvSpPr>
          <p:cNvPr id="22" name="Can 21"/>
          <p:cNvSpPr/>
          <p:nvPr/>
        </p:nvSpPr>
        <p:spPr>
          <a:xfrm rot="5400000">
            <a:off x="7029953" y="2517809"/>
            <a:ext cx="161291" cy="2323340"/>
          </a:xfrm>
          <a:prstGeom prst="can">
            <a:avLst/>
          </a:prstGeom>
          <a:solidFill>
            <a:srgbClr val="E14F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01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832516" y="2599405"/>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23478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5" name="TextBox 14"/>
          <p:cNvSpPr txBox="1"/>
          <p:nvPr/>
        </p:nvSpPr>
        <p:spPr>
          <a:xfrm>
            <a:off x="2744699" y="2743750"/>
            <a:ext cx="5735157" cy="707886"/>
          </a:xfrm>
          <a:prstGeom prst="rect">
            <a:avLst/>
          </a:prstGeom>
          <a:noFill/>
        </p:spPr>
        <p:txBody>
          <a:bodyPr wrap="square" rtlCol="0">
            <a:spAutoFit/>
          </a:bodyPr>
          <a:lstStyle/>
          <a:p>
            <a:pPr lvl="0" algn="ctr">
              <a:defRPr/>
            </a:pPr>
            <a:r>
              <a:rPr lang="en-US" altLang="zh-CN" sz="4000" b="1">
                <a:solidFill>
                  <a:srgbClr val="002060"/>
                </a:solidFill>
                <a:latin typeface="Roboto" panose="02000000000000000000" pitchFamily="2" charset="0"/>
                <a:ea typeface="Roboto" panose="02000000000000000000" pitchFamily="2" charset="0"/>
              </a:rPr>
              <a:t>KHỞI ĐỘNG TIẾT HỌC</a:t>
            </a:r>
          </a:p>
        </p:txBody>
      </p:sp>
    </p:spTree>
    <p:extLst>
      <p:ext uri="{BB962C8B-B14F-4D97-AF65-F5344CB8AC3E}">
        <p14:creationId xmlns:p14="http://schemas.microsoft.com/office/powerpoint/2010/main" val="41355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5752554" y="5670864"/>
            <a:ext cx="1131133" cy="1011423"/>
            <a:chOff x="6678202" y="4890499"/>
            <a:chExt cx="1131133" cy="1011423"/>
          </a:xfrm>
        </p:grpSpPr>
        <p:sp>
          <p:nvSpPr>
            <p:cNvPr id="21" name="Oval 20"/>
            <p:cNvSpPr/>
            <p:nvPr/>
          </p:nvSpPr>
          <p:spPr>
            <a:xfrm>
              <a:off x="6678202" y="4890499"/>
              <a:ext cx="1011423" cy="1011423"/>
            </a:xfrm>
            <a:prstGeom prst="ellipse">
              <a:avLst/>
            </a:prstGeom>
            <a:solidFill>
              <a:srgbClr val="E1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6751245" y="516537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639" y="17784"/>
            <a:ext cx="1726214" cy="1192450"/>
          </a:xfrm>
          <a:prstGeom prst="rect">
            <a:avLst/>
          </a:prstGeom>
        </p:spPr>
      </p:pic>
      <p:sp>
        <p:nvSpPr>
          <p:cNvPr id="8" name="TextBox 7">
            <a:extLst>
              <a:ext uri="{FF2B5EF4-FFF2-40B4-BE49-F238E27FC236}">
                <a16:creationId xmlns:a16="http://schemas.microsoft.com/office/drawing/2014/main" id="{DA14CBFD-2C6F-E4A0-F468-3C5C731B2275}"/>
              </a:ext>
            </a:extLst>
          </p:cNvPr>
          <p:cNvSpPr txBox="1"/>
          <p:nvPr/>
        </p:nvSpPr>
        <p:spPr>
          <a:xfrm>
            <a:off x="7617160" y="614009"/>
            <a:ext cx="1657814"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5</a:t>
            </a:r>
          </a:p>
        </p:txBody>
      </p:sp>
      <p:sp>
        <p:nvSpPr>
          <p:cNvPr id="10" name="TextBox 9"/>
          <p:cNvSpPr txBox="1"/>
          <p:nvPr/>
        </p:nvSpPr>
        <p:spPr>
          <a:xfrm>
            <a:off x="7163548" y="2286450"/>
            <a:ext cx="4503829" cy="3693319"/>
          </a:xfrm>
          <a:prstGeom prst="rect">
            <a:avLst/>
          </a:prstGeom>
          <a:noFill/>
        </p:spPr>
        <p:txBody>
          <a:bodyPr wrap="square" rtlCol="0">
            <a:spAutoFit/>
          </a:bodyPr>
          <a:lstStyle/>
          <a:p>
            <a:pPr lvl="0" algn="ctr">
              <a:lnSpc>
                <a:spcPct val="150000"/>
              </a:lnSpc>
              <a:defRPr/>
            </a:pPr>
            <a:r>
              <a:rPr lang="en-US" altLang="zh-CN" sz="5400" b="1">
                <a:solidFill>
                  <a:srgbClr val="0070C0"/>
                </a:solidFill>
                <a:latin typeface="Roboto Black" panose="02000000000000000000" pitchFamily="2" charset="0"/>
                <a:ea typeface="Roboto Black" panose="02000000000000000000" pitchFamily="2" charset="0"/>
              </a:rPr>
              <a:t>DỤNG CỤ </a:t>
            </a:r>
          </a:p>
          <a:p>
            <a:pPr lvl="0" algn="ctr">
              <a:lnSpc>
                <a:spcPct val="150000"/>
              </a:lnSpc>
              <a:defRPr/>
            </a:pPr>
            <a:r>
              <a:rPr lang="en-US" altLang="zh-CN" sz="5400" b="1">
                <a:solidFill>
                  <a:srgbClr val="0070C0"/>
                </a:solidFill>
                <a:latin typeface="Roboto Black" panose="02000000000000000000" pitchFamily="2" charset="0"/>
                <a:ea typeface="Roboto Black" panose="02000000000000000000" pitchFamily="2" charset="0"/>
              </a:rPr>
              <a:t>TÍNH CỘNG, </a:t>
            </a:r>
          </a:p>
          <a:p>
            <a:pPr lvl="0" algn="ctr">
              <a:lnSpc>
                <a:spcPct val="150000"/>
              </a:lnSpc>
              <a:defRPr/>
            </a:pPr>
            <a:r>
              <a:rPr lang="en-US" altLang="zh-CN" sz="5400" b="1">
                <a:solidFill>
                  <a:srgbClr val="0070C0"/>
                </a:solidFill>
                <a:latin typeface="Roboto Black" panose="02000000000000000000" pitchFamily="2" charset="0"/>
                <a:ea typeface="Roboto Black" panose="02000000000000000000" pitchFamily="2" charset="0"/>
              </a:rPr>
              <a:t>TÍNH TRỪ</a:t>
            </a:r>
            <a:endParaRPr kumimoji="0" lang="en-US" altLang="zh-CN" sz="54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39" y="1407041"/>
            <a:ext cx="7315200" cy="4572728"/>
          </a:xfrm>
          <a:prstGeom prst="rect">
            <a:avLst/>
          </a:prstGeom>
        </p:spPr>
      </p:pic>
    </p:spTree>
    <p:extLst>
      <p:ext uri="{BB962C8B-B14F-4D97-AF65-F5344CB8AC3E}">
        <p14:creationId xmlns:p14="http://schemas.microsoft.com/office/powerpoint/2010/main" val="343795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5151" y="577002"/>
            <a:ext cx="7637978" cy="584775"/>
          </a:xfrm>
          <a:prstGeom prst="rect">
            <a:avLst/>
          </a:prstGeom>
          <a:noFill/>
        </p:spPr>
        <p:txBody>
          <a:bodyPr wrap="square" rtlCol="0">
            <a:spAutoFit/>
          </a:bodyPr>
          <a:lstStyle/>
          <a:p>
            <a:pPr algn="ctr">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DỤNG CỤ TÍNH CỘNG, TÍNH TRỪ</a:t>
            </a:r>
            <a:endParaRPr lang="en-US" altLang="zh-CN" sz="3200" b="1">
              <a:solidFill>
                <a:srgbClr val="002060"/>
              </a:solidFill>
              <a:latin typeface="Roboto" panose="02000000000000000000" pitchFamily="2" charset="0"/>
              <a:ea typeface="Roboto" panose="02000000000000000000" pitchFamily="2" charset="0"/>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2393660" y="1930660"/>
            <a:ext cx="423175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p>
        </p:txBody>
      </p:sp>
      <p:sp>
        <p:nvSpPr>
          <p:cNvPr id="7" name="TextBox 6">
            <a:extLst>
              <a:ext uri="{FF2B5EF4-FFF2-40B4-BE49-F238E27FC236}">
                <a16:creationId xmlns:a16="http://schemas.microsoft.com/office/drawing/2014/main" id="{C50EEADF-F242-4F8F-96FE-76601BA8159E}"/>
              </a:ext>
            </a:extLst>
          </p:cNvPr>
          <p:cNvSpPr txBox="1"/>
          <p:nvPr/>
        </p:nvSpPr>
        <p:spPr>
          <a:xfrm>
            <a:off x="2363516" y="2469099"/>
            <a:ext cx="766474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màu, bút chì</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bút màu, giấy</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ô li, ống hút, que kem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7" name="Picture 16">
            <a:extLst>
              <a:ext uri="{FF2B5EF4-FFF2-40B4-BE49-F238E27FC236}">
                <a16:creationId xmlns:a16="http://schemas.microsoft.com/office/drawing/2014/main" id="{16534BBA-CA89-82EC-588D-F91E3A4B9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518" y="3236344"/>
            <a:ext cx="1714739" cy="1619476"/>
          </a:xfrm>
          <a:prstGeom prst="rect">
            <a:avLst/>
          </a:prstGeom>
        </p:spPr>
      </p:pic>
      <p:pic>
        <p:nvPicPr>
          <p:cNvPr id="14" name="Picture 13"/>
          <p:cNvPicPr>
            <a:picLocks noChangeAspect="1"/>
          </p:cNvPicPr>
          <p:nvPr/>
        </p:nvPicPr>
        <p:blipFill>
          <a:blip r:embed="rId4"/>
          <a:stretch>
            <a:fillRect/>
          </a:stretch>
        </p:blipFill>
        <p:spPr>
          <a:xfrm>
            <a:off x="2692487" y="5014902"/>
            <a:ext cx="1643786" cy="1394827"/>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5"/>
          <a:stretch>
            <a:fillRect/>
          </a:stretch>
        </p:blipFill>
        <p:spPr>
          <a:xfrm>
            <a:off x="4740116" y="4885252"/>
            <a:ext cx="5191125" cy="1809750"/>
          </a:xfrm>
          <a:prstGeom prst="rect">
            <a:avLst/>
          </a:prstGeom>
        </p:spPr>
      </p:pic>
      <p:pic>
        <p:nvPicPr>
          <p:cNvPr id="4" name="Picture 3"/>
          <p:cNvPicPr>
            <a:picLocks noChangeAspect="1"/>
          </p:cNvPicPr>
          <p:nvPr/>
        </p:nvPicPr>
        <p:blipFill>
          <a:blip r:embed="rId6"/>
          <a:stretch>
            <a:fillRect/>
          </a:stretch>
        </p:blipFill>
        <p:spPr>
          <a:xfrm>
            <a:off x="4410919" y="3640733"/>
            <a:ext cx="2214499" cy="62129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4999" y="3787152"/>
            <a:ext cx="3286558" cy="358601"/>
          </a:xfrm>
          <a:prstGeom prst="rect">
            <a:avLst/>
          </a:prstGeom>
        </p:spPr>
      </p:pic>
    </p:spTree>
    <p:extLst>
      <p:ext uri="{BB962C8B-B14F-4D97-AF65-F5344CB8AC3E}">
        <p14:creationId xmlns:p14="http://schemas.microsoft.com/office/powerpoint/2010/main" val="411268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195560" y="1480256"/>
            <a:ext cx="8897160"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pt-BR" sz="2400">
                <a:solidFill>
                  <a:srgbClr val="002060"/>
                </a:solidFill>
                <a:latin typeface="Roboto" panose="02000000000000000000" pitchFamily="2" charset="0"/>
                <a:ea typeface="Roboto" panose="02000000000000000000" pitchFamily="2" charset="0"/>
              </a:rPr>
              <a:t>dụng cụ tính cộng, tính trừ </a:t>
            </a: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theo cách của em hoặc nhóm em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77320">
            <a:off x="6212765" y="2498150"/>
            <a:ext cx="4128297" cy="335638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9" name="TextBox 8"/>
          <p:cNvSpPr txBox="1"/>
          <p:nvPr/>
        </p:nvSpPr>
        <p:spPr>
          <a:xfrm>
            <a:off x="1825151" y="577002"/>
            <a:ext cx="7637978" cy="584775"/>
          </a:xfrm>
          <a:prstGeom prst="rect">
            <a:avLst/>
          </a:prstGeom>
          <a:noFill/>
        </p:spPr>
        <p:txBody>
          <a:bodyPr wrap="square" rtlCol="0">
            <a:spAutoFit/>
          </a:bodyPr>
          <a:lstStyle/>
          <a:p>
            <a:pPr algn="ctr">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DỤNG CỤ TÍNH CỘNG, TÍNH TRỪ</a:t>
            </a:r>
            <a:endParaRPr lang="en-US" altLang="zh-CN" sz="3200" b="1">
              <a:solidFill>
                <a:srgbClr val="002060"/>
              </a:solidFill>
              <a:latin typeface="Roboto" panose="02000000000000000000" pitchFamily="2" charset="0"/>
              <a:ea typeface="Roboto" panose="02000000000000000000" pitchFamily="2" charset="0"/>
            </a:endParaRPr>
          </a:p>
        </p:txBody>
      </p:sp>
      <p:pic>
        <p:nvPicPr>
          <p:cNvPr id="2" name="Picture 1"/>
          <p:cNvPicPr>
            <a:picLocks noChangeAspect="1"/>
          </p:cNvPicPr>
          <p:nvPr/>
        </p:nvPicPr>
        <p:blipFill rotWithShape="1">
          <a:blip r:embed="rId4"/>
          <a:srcRect l="4" t="2916" r="6751" b="4042"/>
          <a:stretch/>
        </p:blipFill>
        <p:spPr>
          <a:xfrm rot="16902236">
            <a:off x="1335682" y="1957218"/>
            <a:ext cx="3044651" cy="426904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93590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452966" y="1506299"/>
            <a:ext cx="1011101"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Gợi ý</a:t>
            </a:r>
            <a:endParaRPr kumimoji="0" lang="en-US"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7" name="Hexagon 6"/>
          <p:cNvSpPr/>
          <p:nvPr/>
        </p:nvSpPr>
        <p:spPr>
          <a:xfrm>
            <a:off x="2464067" y="1412875"/>
            <a:ext cx="1035148" cy="925512"/>
          </a:xfrm>
          <a:custGeom>
            <a:avLst/>
            <a:gdLst>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54" h="1192952">
                <a:moveTo>
                  <a:pt x="0" y="596476"/>
                </a:moveTo>
                <a:lnTo>
                  <a:pt x="265101" y="66275"/>
                </a:lnTo>
                <a:cubicBezTo>
                  <a:pt x="444577" y="-22092"/>
                  <a:pt x="897379" y="-22092"/>
                  <a:pt x="1076854" y="66275"/>
                </a:cubicBezTo>
                <a:cubicBezTo>
                  <a:pt x="1256329" y="154642"/>
                  <a:pt x="1341954" y="419742"/>
                  <a:pt x="1341954" y="596476"/>
                </a:cubicBezTo>
                <a:lnTo>
                  <a:pt x="1076854" y="1126677"/>
                </a:lnTo>
                <a:cubicBezTo>
                  <a:pt x="897379" y="1215044"/>
                  <a:pt x="444577" y="1215044"/>
                  <a:pt x="265101" y="1126677"/>
                </a:cubicBezTo>
                <a:cubicBezTo>
                  <a:pt x="85625" y="1038310"/>
                  <a:pt x="0" y="773210"/>
                  <a:pt x="0" y="596476"/>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1</a:t>
            </a:r>
          </a:p>
        </p:txBody>
      </p:sp>
      <p:sp>
        <p:nvSpPr>
          <p:cNvPr id="11" name="TextBox 10">
            <a:extLst>
              <a:ext uri="{FF2B5EF4-FFF2-40B4-BE49-F238E27FC236}">
                <a16:creationId xmlns:a16="http://schemas.microsoft.com/office/drawing/2014/main" id="{F47EDC76-93E4-69B2-B3EB-FFBB9F9285CB}"/>
              </a:ext>
            </a:extLst>
          </p:cNvPr>
          <p:cNvSpPr txBox="1"/>
          <p:nvPr/>
        </p:nvSpPr>
        <p:spPr>
          <a:xfrm>
            <a:off x="3911684" y="1506299"/>
            <a:ext cx="4392057" cy="738664"/>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002060"/>
                </a:solidFill>
                <a:latin typeface="Roboto" panose="02000000000000000000" pitchFamily="2" charset="0"/>
                <a:ea typeface="Roboto" panose="02000000000000000000" pitchFamily="2" charset="0"/>
              </a:rPr>
              <a:t>Viết số theo thứ tự từ 0 đến 10, viết dấu +, – và mũi tên</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4314905" y="2343110"/>
            <a:ext cx="2943153" cy="3924204"/>
          </a:xfrm>
          <a:prstGeom prst="roundRect">
            <a:avLst/>
          </a:prstGeom>
          <a:effectLst>
            <a:outerShdw blurRad="63500" sx="102000" sy="102000" algn="ctr" rotWithShape="0">
              <a:prstClr val="black">
                <a:alpha val="40000"/>
              </a:prstClr>
            </a:outerShdw>
          </a:effectLst>
        </p:spPr>
      </p:pic>
      <p:sp>
        <p:nvSpPr>
          <p:cNvPr id="8" name="TextBox 7"/>
          <p:cNvSpPr txBox="1"/>
          <p:nvPr/>
        </p:nvSpPr>
        <p:spPr>
          <a:xfrm>
            <a:off x="1825151" y="577002"/>
            <a:ext cx="7637978" cy="584775"/>
          </a:xfrm>
          <a:prstGeom prst="rect">
            <a:avLst/>
          </a:prstGeom>
          <a:noFill/>
        </p:spPr>
        <p:txBody>
          <a:bodyPr wrap="square" rtlCol="0">
            <a:spAutoFit/>
          </a:bodyPr>
          <a:lstStyle/>
          <a:p>
            <a:pPr algn="ctr">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DỤNG CỤ TÍNH CỘNG, TÍNH TRỪ</a:t>
            </a:r>
            <a:endParaRPr lang="en-US" altLang="zh-CN" sz="3200" b="1">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4314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par>
                                <p:cTn id="16" presetID="6"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p:cNvSpPr/>
          <p:nvPr/>
        </p:nvSpPr>
        <p:spPr>
          <a:xfrm>
            <a:off x="2452816" y="1226138"/>
            <a:ext cx="1035148" cy="925512"/>
          </a:xfrm>
          <a:custGeom>
            <a:avLst/>
            <a:gdLst>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54" h="1192952">
                <a:moveTo>
                  <a:pt x="0" y="596476"/>
                </a:moveTo>
                <a:lnTo>
                  <a:pt x="265101" y="66275"/>
                </a:lnTo>
                <a:cubicBezTo>
                  <a:pt x="444577" y="-22092"/>
                  <a:pt x="897379" y="-22092"/>
                  <a:pt x="1076854" y="66275"/>
                </a:cubicBezTo>
                <a:cubicBezTo>
                  <a:pt x="1256329" y="154642"/>
                  <a:pt x="1341954" y="419742"/>
                  <a:pt x="1341954" y="596476"/>
                </a:cubicBezTo>
                <a:lnTo>
                  <a:pt x="1076854" y="1126677"/>
                </a:lnTo>
                <a:cubicBezTo>
                  <a:pt x="897379" y="1215044"/>
                  <a:pt x="444577" y="1215044"/>
                  <a:pt x="265101" y="1126677"/>
                </a:cubicBezTo>
                <a:cubicBezTo>
                  <a:pt x="85625" y="1038310"/>
                  <a:pt x="0" y="773210"/>
                  <a:pt x="0" y="596476"/>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2</a:t>
            </a:r>
          </a:p>
        </p:txBody>
      </p:sp>
      <p:sp>
        <p:nvSpPr>
          <p:cNvPr id="11" name="TextBox 10">
            <a:extLst>
              <a:ext uri="{FF2B5EF4-FFF2-40B4-BE49-F238E27FC236}">
                <a16:creationId xmlns:a16="http://schemas.microsoft.com/office/drawing/2014/main" id="{F47EDC76-93E4-69B2-B3EB-FFBB9F9285CB}"/>
              </a:ext>
            </a:extLst>
          </p:cNvPr>
          <p:cNvSpPr txBox="1"/>
          <p:nvPr/>
        </p:nvSpPr>
        <p:spPr>
          <a:xfrm>
            <a:off x="3738113" y="1577187"/>
            <a:ext cx="5315451"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002060"/>
                </a:solidFill>
                <a:latin typeface="Roboto" panose="02000000000000000000" pitchFamily="2" charset="0"/>
                <a:ea typeface="Roboto" panose="02000000000000000000" pitchFamily="2" charset="0"/>
              </a:rPr>
              <a:t>Dán hai mép băng giấy lên tờ giấy</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flipH="1" flipV="1">
            <a:off x="4333178" y="1871031"/>
            <a:ext cx="3150528" cy="4340657"/>
          </a:xfrm>
          <a:prstGeom prst="roundRect">
            <a:avLst/>
          </a:prstGeom>
          <a:effectLst>
            <a:outerShdw blurRad="63500" sx="102000" sy="102000" algn="ctr" rotWithShape="0">
              <a:prstClr val="black">
                <a:alpha val="40000"/>
              </a:prstClr>
            </a:outerShdw>
          </a:effectLst>
        </p:spPr>
      </p:pic>
      <p:sp>
        <p:nvSpPr>
          <p:cNvPr id="6" name="TextBox 5"/>
          <p:cNvSpPr txBox="1"/>
          <p:nvPr/>
        </p:nvSpPr>
        <p:spPr>
          <a:xfrm>
            <a:off x="1825151" y="577002"/>
            <a:ext cx="7637978" cy="584775"/>
          </a:xfrm>
          <a:prstGeom prst="rect">
            <a:avLst/>
          </a:prstGeom>
          <a:noFill/>
        </p:spPr>
        <p:txBody>
          <a:bodyPr wrap="square" rtlCol="0">
            <a:spAutoFit/>
          </a:bodyPr>
          <a:lstStyle/>
          <a:p>
            <a:pPr algn="ctr">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DỤNG CỤ TÍNH CỘNG, TÍNH TRỪ</a:t>
            </a:r>
            <a:endParaRPr lang="en-US" altLang="zh-CN" sz="3200" b="1">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4121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par>
                                <p:cTn id="12" presetID="21" presetClass="entr" presetSubtype="1"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p:cNvSpPr/>
          <p:nvPr/>
        </p:nvSpPr>
        <p:spPr>
          <a:xfrm>
            <a:off x="2452816" y="1226138"/>
            <a:ext cx="1035148" cy="925512"/>
          </a:xfrm>
          <a:custGeom>
            <a:avLst/>
            <a:gdLst>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54" h="1192952">
                <a:moveTo>
                  <a:pt x="0" y="596476"/>
                </a:moveTo>
                <a:lnTo>
                  <a:pt x="265101" y="66275"/>
                </a:lnTo>
                <a:cubicBezTo>
                  <a:pt x="444577" y="-22092"/>
                  <a:pt x="897379" y="-22092"/>
                  <a:pt x="1076854" y="66275"/>
                </a:cubicBezTo>
                <a:cubicBezTo>
                  <a:pt x="1256329" y="154642"/>
                  <a:pt x="1341954" y="419742"/>
                  <a:pt x="1341954" y="596476"/>
                </a:cubicBezTo>
                <a:lnTo>
                  <a:pt x="1076854" y="1126677"/>
                </a:lnTo>
                <a:cubicBezTo>
                  <a:pt x="897379" y="1215044"/>
                  <a:pt x="444577" y="1215044"/>
                  <a:pt x="265101" y="1126677"/>
                </a:cubicBezTo>
                <a:cubicBezTo>
                  <a:pt x="85625" y="1038310"/>
                  <a:pt x="0" y="773210"/>
                  <a:pt x="0" y="596476"/>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3</a:t>
            </a:r>
          </a:p>
        </p:txBody>
      </p:sp>
      <p:sp>
        <p:nvSpPr>
          <p:cNvPr id="11" name="TextBox 10">
            <a:extLst>
              <a:ext uri="{FF2B5EF4-FFF2-40B4-BE49-F238E27FC236}">
                <a16:creationId xmlns:a16="http://schemas.microsoft.com/office/drawing/2014/main" id="{F47EDC76-93E4-69B2-B3EB-FFBB9F9285CB}"/>
              </a:ext>
            </a:extLst>
          </p:cNvPr>
          <p:cNvSpPr txBox="1"/>
          <p:nvPr/>
        </p:nvSpPr>
        <p:spPr>
          <a:xfrm>
            <a:off x="3642834" y="1593814"/>
            <a:ext cx="3353867"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Làm thanh trượt</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4166047" y="2262764"/>
            <a:ext cx="3139270" cy="4185694"/>
          </a:xfrm>
          <a:prstGeom prst="roundRect">
            <a:avLst/>
          </a:prstGeom>
          <a:effectLst>
            <a:outerShdw blurRad="63500" sx="102000" sy="102000" algn="ctr" rotWithShape="0">
              <a:prstClr val="black">
                <a:alpha val="40000"/>
              </a:prstClr>
            </a:outerShdw>
          </a:effectLst>
        </p:spPr>
      </p:pic>
      <p:sp>
        <p:nvSpPr>
          <p:cNvPr id="9" name="TextBox 8"/>
          <p:cNvSpPr txBox="1"/>
          <p:nvPr/>
        </p:nvSpPr>
        <p:spPr>
          <a:xfrm>
            <a:off x="2208210" y="491331"/>
            <a:ext cx="7637978" cy="584775"/>
          </a:xfrm>
          <a:prstGeom prst="rect">
            <a:avLst/>
          </a:prstGeom>
          <a:noFill/>
        </p:spPr>
        <p:txBody>
          <a:bodyPr wrap="square" rtlCol="0">
            <a:spAutoFit/>
          </a:bodyPr>
          <a:lstStyle/>
          <a:p>
            <a:pPr algn="ctr">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DỤNG CỤ TÍNH CỘNG, TÍNH TRỪ</a:t>
            </a:r>
            <a:endParaRPr lang="en-US" altLang="zh-CN" sz="3200" b="1">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2149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p:cNvSpPr/>
          <p:nvPr/>
        </p:nvSpPr>
        <p:spPr>
          <a:xfrm>
            <a:off x="2452816" y="1226138"/>
            <a:ext cx="1035148" cy="925512"/>
          </a:xfrm>
          <a:custGeom>
            <a:avLst/>
            <a:gdLst>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54" h="1192952">
                <a:moveTo>
                  <a:pt x="0" y="596476"/>
                </a:moveTo>
                <a:lnTo>
                  <a:pt x="265101" y="66275"/>
                </a:lnTo>
                <a:cubicBezTo>
                  <a:pt x="444577" y="-22092"/>
                  <a:pt x="897379" y="-22092"/>
                  <a:pt x="1076854" y="66275"/>
                </a:cubicBezTo>
                <a:cubicBezTo>
                  <a:pt x="1256329" y="154642"/>
                  <a:pt x="1341954" y="419742"/>
                  <a:pt x="1341954" y="596476"/>
                </a:cubicBezTo>
                <a:lnTo>
                  <a:pt x="1076854" y="1126677"/>
                </a:lnTo>
                <a:cubicBezTo>
                  <a:pt x="897379" y="1215044"/>
                  <a:pt x="444577" y="1215044"/>
                  <a:pt x="265101" y="1126677"/>
                </a:cubicBezTo>
                <a:cubicBezTo>
                  <a:pt x="85625" y="1038310"/>
                  <a:pt x="0" y="773210"/>
                  <a:pt x="0" y="596476"/>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4</a:t>
            </a:r>
          </a:p>
        </p:txBody>
      </p:sp>
      <p:sp>
        <p:nvSpPr>
          <p:cNvPr id="11" name="TextBox 10">
            <a:extLst>
              <a:ext uri="{FF2B5EF4-FFF2-40B4-BE49-F238E27FC236}">
                <a16:creationId xmlns:a16="http://schemas.microsoft.com/office/drawing/2014/main" id="{F47EDC76-93E4-69B2-B3EB-FFBB9F9285CB}"/>
              </a:ext>
            </a:extLst>
          </p:cNvPr>
          <p:cNvSpPr txBox="1"/>
          <p:nvPr/>
        </p:nvSpPr>
        <p:spPr>
          <a:xfrm>
            <a:off x="3703671" y="1319562"/>
            <a:ext cx="4647056" cy="738664"/>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Luồn thanh trượt dưới b</a:t>
            </a:r>
            <a:r>
              <a:rPr lang="en-US" sz="2400">
                <a:solidFill>
                  <a:srgbClr val="002060"/>
                </a:solidFill>
                <a:latin typeface="Roboto" panose="02000000000000000000" pitchFamily="2" charset="0"/>
                <a:ea typeface="Roboto" panose="02000000000000000000" pitchFamily="2" charset="0"/>
              </a:rPr>
              <a:t>ă</a:t>
            </a:r>
            <a:r>
              <a:rPr lang="vi-VN" sz="2400">
                <a:solidFill>
                  <a:srgbClr val="002060"/>
                </a:solidFill>
                <a:latin typeface="Roboto" panose="02000000000000000000" pitchFamily="2" charset="0"/>
                <a:ea typeface="Roboto" panose="02000000000000000000" pitchFamily="2" charset="0"/>
              </a:rPr>
              <a:t>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giấy và trang trí hoàn thiện</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87964" y="2258883"/>
            <a:ext cx="4992844" cy="3923530"/>
          </a:xfrm>
          <a:prstGeom prst="roundRect">
            <a:avLst/>
          </a:prstGeom>
          <a:effectLst>
            <a:outerShdw blurRad="63500" sx="102000" sy="102000" algn="ctr" rotWithShape="0">
              <a:prstClr val="black">
                <a:alpha val="40000"/>
              </a:prstClr>
            </a:outerShdw>
          </a:effectLst>
        </p:spPr>
      </p:pic>
      <p:sp>
        <p:nvSpPr>
          <p:cNvPr id="9" name="TextBox 8"/>
          <p:cNvSpPr txBox="1"/>
          <p:nvPr/>
        </p:nvSpPr>
        <p:spPr>
          <a:xfrm>
            <a:off x="2208210" y="491331"/>
            <a:ext cx="7637978" cy="584775"/>
          </a:xfrm>
          <a:prstGeom prst="rect">
            <a:avLst/>
          </a:prstGeom>
          <a:noFill/>
        </p:spPr>
        <p:txBody>
          <a:bodyPr wrap="square" rtlCol="0">
            <a:spAutoFit/>
          </a:bodyPr>
          <a:lstStyle/>
          <a:p>
            <a:pPr algn="ctr">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DỤNG CỤ TÍNH CỘNG, TÍNH TRỪ</a:t>
            </a:r>
            <a:endParaRPr lang="en-US" altLang="zh-CN" sz="3200" b="1">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08906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1375760" y="1574433"/>
            <a:ext cx="4104471" cy="4674741"/>
          </a:xfrm>
          <a:prstGeom prst="roundRect">
            <a:avLst/>
          </a:prstGeom>
          <a:solidFill>
            <a:srgbClr val="97C8F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p:cNvSpPr/>
          <p:nvPr/>
        </p:nvSpPr>
        <p:spPr>
          <a:xfrm>
            <a:off x="6551404" y="1574434"/>
            <a:ext cx="4104471" cy="4674741"/>
          </a:xfrm>
          <a:prstGeom prst="roundRect">
            <a:avLst/>
          </a:prstGeom>
          <a:solidFill>
            <a:srgbClr val="97C8F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TextBox 116"/>
          <p:cNvSpPr txBox="1"/>
          <p:nvPr/>
        </p:nvSpPr>
        <p:spPr>
          <a:xfrm>
            <a:off x="2345074" y="363999"/>
            <a:ext cx="67483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KIỂM TRA VÀ ĐIỀU CHỈNH </a:t>
            </a:r>
          </a:p>
        </p:txBody>
      </p:sp>
      <p:sp>
        <p:nvSpPr>
          <p:cNvPr id="4" name="TextBox 3">
            <a:extLst>
              <a:ext uri="{FF2B5EF4-FFF2-40B4-BE49-F238E27FC236}">
                <a16:creationId xmlns:a16="http://schemas.microsoft.com/office/drawing/2014/main" id="{3050298F-436E-3C34-55F8-7C8982CABA69}"/>
              </a:ext>
            </a:extLst>
          </p:cNvPr>
          <p:cNvSpPr txBox="1"/>
          <p:nvPr/>
        </p:nvSpPr>
        <p:spPr>
          <a:xfrm>
            <a:off x="6897035" y="1770669"/>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TIÊU CHÍ SẢN PHẨM</a:t>
            </a:r>
            <a:endParaRPr kumimoji="0" lang="en-US" altLang="zh-CN" sz="2400" b="1"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cs typeface="+mn-cs"/>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170" y="2150877"/>
            <a:ext cx="4055610" cy="3367341"/>
          </a:xfrm>
          <a:prstGeom prst="rect">
            <a:avLst/>
          </a:prstGeom>
          <a:effectLst>
            <a:outerShdw blurRad="63500" sx="102000" sy="102000" algn="ctr" rotWithShape="0">
              <a:prstClr val="black">
                <a:alpha val="40000"/>
              </a:prstClr>
            </a:outerShdw>
          </a:effectLst>
        </p:spPr>
      </p:pic>
      <p:sp>
        <p:nvSpPr>
          <p:cNvPr id="9" name="TextBox 8"/>
          <p:cNvSpPr txBox="1"/>
          <p:nvPr/>
        </p:nvSpPr>
        <p:spPr>
          <a:xfrm>
            <a:off x="6897035" y="2330074"/>
            <a:ext cx="3186682"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Băng giấy ghi các số từ 0 đến 10</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6897035" y="3419050"/>
            <a:ext cx="3045757"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Có thanh trượt dọc theo băng giấy</a:t>
            </a:r>
          </a:p>
        </p:txBody>
      </p:sp>
      <p:sp>
        <p:nvSpPr>
          <p:cNvPr id="12" name="TextBox 11"/>
          <p:cNvSpPr txBox="1"/>
          <p:nvPr/>
        </p:nvSpPr>
        <p:spPr>
          <a:xfrm>
            <a:off x="6966827" y="4595477"/>
            <a:ext cx="3346336"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Sản phẩm chắc chắn, đẹp mắt,</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sử dụng được nhiều lần</a:t>
            </a:r>
          </a:p>
        </p:txBody>
      </p:sp>
    </p:spTree>
    <p:extLst>
      <p:ext uri="{BB962C8B-B14F-4D97-AF65-F5344CB8AC3E}">
        <p14:creationId xmlns:p14="http://schemas.microsoft.com/office/powerpoint/2010/main" val="102549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1" presetClass="entr" presetSubtype="1"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heel(1)">
                                      <p:cBhvr>
                                        <p:cTn id="14" dur="2000"/>
                                        <p:tgtEl>
                                          <p:spTgt spid="18"/>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4" grpId="0"/>
      <p:bldP spid="9" grpId="0"/>
      <p:bldP spid="10"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893680" y="225622"/>
            <a:ext cx="5154457"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TRÒ CHƠI “XIN MỜI“</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grpSp>
        <p:nvGrpSpPr>
          <p:cNvPr id="4" name="Group 3"/>
          <p:cNvGrpSpPr/>
          <p:nvPr/>
        </p:nvGrpSpPr>
        <p:grpSpPr>
          <a:xfrm>
            <a:off x="2287090" y="1263908"/>
            <a:ext cx="2279042" cy="3386296"/>
            <a:chOff x="3525836" y="1600038"/>
            <a:chExt cx="2279042" cy="3386296"/>
          </a:xfrm>
        </p:grpSpPr>
        <p:pic>
          <p:nvPicPr>
            <p:cNvPr id="16" name="Picture 15">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25152" t="31398" r="49444" b="1407"/>
            <a:stretch/>
          </p:blipFill>
          <p:spPr>
            <a:xfrm>
              <a:off x="3525836" y="1600038"/>
              <a:ext cx="2222665" cy="338629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0731" y="2745824"/>
              <a:ext cx="1214147" cy="1484869"/>
            </a:xfrm>
            <a:prstGeom prst="rect">
              <a:avLst/>
            </a:prstGeom>
          </p:spPr>
        </p:pic>
      </p:grpSp>
      <p:grpSp>
        <p:nvGrpSpPr>
          <p:cNvPr id="5" name="Group 4"/>
          <p:cNvGrpSpPr/>
          <p:nvPr/>
        </p:nvGrpSpPr>
        <p:grpSpPr>
          <a:xfrm>
            <a:off x="7633844" y="677959"/>
            <a:ext cx="2222665" cy="3386296"/>
            <a:chOff x="7633844" y="677959"/>
            <a:chExt cx="2222665" cy="3386296"/>
          </a:xfrm>
        </p:grpSpPr>
        <p:pic>
          <p:nvPicPr>
            <p:cNvPr id="17" name="Picture 16">
              <a:hlinkClick r:id="rId6"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49040" t="5477" r="25556" b="27328"/>
            <a:stretch/>
          </p:blipFill>
          <p:spPr>
            <a:xfrm>
              <a:off x="7633844" y="677959"/>
              <a:ext cx="2222665" cy="3386296"/>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2362" y="1716794"/>
              <a:ext cx="1214147" cy="1484869"/>
            </a:xfrm>
            <a:prstGeom prst="rect">
              <a:avLst/>
            </a:prstGeom>
          </p:spPr>
        </p:pic>
      </p:grpSp>
      <p:grpSp>
        <p:nvGrpSpPr>
          <p:cNvPr id="6" name="Group 5"/>
          <p:cNvGrpSpPr/>
          <p:nvPr/>
        </p:nvGrpSpPr>
        <p:grpSpPr>
          <a:xfrm>
            <a:off x="7871163" y="3635904"/>
            <a:ext cx="2222665" cy="3386296"/>
            <a:chOff x="7871163" y="3635904"/>
            <a:chExt cx="2222665" cy="3386296"/>
          </a:xfrm>
        </p:grpSpPr>
        <p:pic>
          <p:nvPicPr>
            <p:cNvPr id="18" name="Picture 17">
              <a:hlinkClick r:id="rId7"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72469" t="28208" r="2127" b="4597"/>
            <a:stretch/>
          </p:blipFill>
          <p:spPr>
            <a:xfrm>
              <a:off x="7871163" y="3635904"/>
              <a:ext cx="2222665" cy="3386296"/>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4722" y="4986334"/>
              <a:ext cx="1214147" cy="1484869"/>
            </a:xfrm>
            <a:prstGeom prst="rect">
              <a:avLst/>
            </a:prstGeom>
          </p:spPr>
        </p:pic>
      </p:grpSp>
      <p:grpSp>
        <p:nvGrpSpPr>
          <p:cNvPr id="3" name="Group 2"/>
          <p:cNvGrpSpPr/>
          <p:nvPr/>
        </p:nvGrpSpPr>
        <p:grpSpPr>
          <a:xfrm>
            <a:off x="3155530" y="3274587"/>
            <a:ext cx="2384211" cy="3386296"/>
            <a:chOff x="4624716" y="3233921"/>
            <a:chExt cx="2384211" cy="3386296"/>
          </a:xfrm>
        </p:grpSpPr>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t="8667" r="74596" b="24138"/>
            <a:stretch/>
          </p:blipFill>
          <p:spPr>
            <a:xfrm>
              <a:off x="4624716" y="3233921"/>
              <a:ext cx="2222665" cy="3386296"/>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4780" y="4500286"/>
              <a:ext cx="1214147" cy="1484869"/>
            </a:xfrm>
            <a:prstGeom prst="rect">
              <a:avLst/>
            </a:prstGeom>
          </p:spPr>
        </p:pic>
      </p:grpSp>
    </p:spTree>
    <p:extLst>
      <p:ext uri="{BB962C8B-B14F-4D97-AF65-F5344CB8AC3E}">
        <p14:creationId xmlns:p14="http://schemas.microsoft.com/office/powerpoint/2010/main" val="12071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0" presetClass="path" presetSubtype="0" repeatCount="indefinite" accel="50000" decel="50000" fill="hold" nodeType="withEffect">
                                  <p:stCondLst>
                                    <p:cond delay="0"/>
                                  </p:stCondLst>
                                  <p:endCondLst>
                                    <p:cond evt="onNext" delay="0">
                                      <p:tgtEl>
                                        <p:sldTgt/>
                                      </p:tgtEl>
                                    </p:cond>
                                  </p:endCondLst>
                                  <p:childTnLst>
                                    <p:animMotion origin="layout" path="M 4.16667E-6 -7.40741E-6 L -0.15235 -0.40579 L -0.12526 -0.67246 L 0.04622 -0.69584 L 0.22994 -0.50834 L 0.41302 -0.67848 L 0.59765 -0.40579 L 0.51523 0.00161 L 0.22916 0.12453 L -0.0073 0.1699 L 4.16667E-6 -7.40741E-6 Z " pathEditMode="relative" ptsTypes="AAAAAAAAAAA">
                                      <p:cBhvr>
                                        <p:cTn id="12" dur="20000" fill="hold"/>
                                        <p:tgtEl>
                                          <p:spTgt spid="3"/>
                                        </p:tgtEl>
                                        <p:attrNameLst>
                                          <p:attrName>ppt_x</p:attrName>
                                          <p:attrName>ppt_y</p:attrName>
                                        </p:attrNameLst>
                                      </p:cBhvr>
                                    </p:animMotion>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0" presetClass="path" presetSubtype="0" repeatCount="indefinite" accel="50000" decel="50000" fill="hold" nodeType="withEffect">
                                  <p:stCondLst>
                                    <p:cond delay="0"/>
                                  </p:stCondLst>
                                  <p:endCondLst>
                                    <p:cond evt="onNext" delay="0">
                                      <p:tgtEl>
                                        <p:sldTgt/>
                                      </p:tgtEl>
                                    </p:cond>
                                  </p:endCondLst>
                                  <p:childTnLst>
                                    <p:animMotion origin="layout" path="M 2.5E-6 0 L -0.16485 0.18171 L -0.20925 -0.13496 L 0.07669 -0.1875 L 0.35442 -0.16713 L 0.23567 0.2081 L 0.58268 0.1875 L 0.72617 0.47616 L 0.24153 0.58912 L -0.20104 0.35023 L 0.00338 0.0044 L 0.00338 0.0044 " pathEditMode="relative" ptsTypes="AAAAAAAAAAAA">
                                      <p:cBhvr>
                                        <p:cTn id="23" dur="20000" fill="hold"/>
                                        <p:tgtEl>
                                          <p:spTgt spid="4"/>
                                        </p:tgtEl>
                                        <p:attrNameLst>
                                          <p:attrName>ppt_x</p:attrName>
                                          <p:attrName>ppt_y</p:attrName>
                                        </p:attrNameLst>
                                      </p:cBhvr>
                                    </p:animMotion>
                                  </p:childTnLst>
                                </p:cTn>
                              </p:par>
                              <p:par>
                                <p:cTn id="24" presetID="0" presetClass="path" presetSubtype="0" repeatCount="indefinite" accel="50000" decel="50000" fill="hold" nodeType="withEffect">
                                  <p:stCondLst>
                                    <p:cond delay="0"/>
                                  </p:stCondLst>
                                  <p:endCondLst>
                                    <p:cond evt="onNext" delay="0">
                                      <p:tgtEl>
                                        <p:sldTgt/>
                                      </p:tgtEl>
                                    </p:cond>
                                  </p:endCondLst>
                                  <p:childTnLst>
                                    <p:animMotion origin="layout" path="M -4.58333E-6 3.7037E-7 L -0.02969 0.35 L -0.0487 0.60371 L -0.30247 0.47755 L -0.50768 0.47894 L -0.6263 0.13912 L -0.41211 -0.13055 L -0.225 0.02037 L -0.07591 -0.22708 L 0.19779 -0.07338 L 0.2513 -0.2125 L 0.25964 0.34283 L -0.11875 0.37199 L -0.17057 0.15093 L 0.02722 0.00579 " pathEditMode="relative" ptsTypes="AAAAAAAAAAAAAAA">
                                      <p:cBhvr>
                                        <p:cTn id="25" dur="15000" fill="hold"/>
                                        <p:tgtEl>
                                          <p:spTgt spid="5"/>
                                        </p:tgtEl>
                                        <p:attrNameLst>
                                          <p:attrName>ppt_x</p:attrName>
                                          <p:attrName>ppt_y</p:attrName>
                                        </p:attrNameLst>
                                      </p:cBhvr>
                                    </p:animMotion>
                                  </p:childTnLst>
                                </p:cTn>
                              </p:par>
                              <p:par>
                                <p:cTn id="26" presetID="0" presetClass="path" presetSubtype="0" repeatCount="indefinite" accel="50000" decel="50000" fill="hold" nodeType="withEffect">
                                  <p:stCondLst>
                                    <p:cond delay="0"/>
                                  </p:stCondLst>
                                  <p:endCondLst>
                                    <p:cond evt="onNext" delay="0">
                                      <p:tgtEl>
                                        <p:sldTgt/>
                                      </p:tgtEl>
                                    </p:cond>
                                  </p:endCondLst>
                                  <p:childTnLst>
                                    <p:animMotion origin="layout" path="M 2.29167E-6 -2.22222E-6 L -0.18138 0.07037 L -0.18542 -0.2493 L -0.31563 -0.46157 L -0.57774 -0.50856 L -0.60078 -0.69166 L -0.30664 -0.73865 L -0.08073 -0.75463 L 0.20117 -0.68009 L 0.17148 -0.37384 L 0.03138 0.01899 " pathEditMode="relative" ptsTypes="AAAAAAAAAAA">
                                      <p:cBhvr>
                                        <p:cTn id="27" dur="17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893680" y="225622"/>
            <a:ext cx="5154457"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TRÒ CHƠI “XIN MỜI“</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8667" r="74596" b="24138"/>
          <a:stretch/>
        </p:blipFill>
        <p:spPr>
          <a:xfrm>
            <a:off x="262475" y="2288197"/>
            <a:ext cx="2234340" cy="340408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8469" y="1294563"/>
            <a:ext cx="1214147" cy="148486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9165" y="1455133"/>
            <a:ext cx="885825" cy="1163730"/>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1560" y="1389642"/>
            <a:ext cx="1095375" cy="119062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1066" y="1391331"/>
            <a:ext cx="971550" cy="115535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0577" y="1368934"/>
            <a:ext cx="1743075" cy="1238250"/>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9066" y="1449481"/>
            <a:ext cx="1238250" cy="990600"/>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8469" y="2618863"/>
            <a:ext cx="1214147" cy="1484869"/>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9165" y="2879871"/>
            <a:ext cx="885825" cy="962853"/>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80877" y="2713942"/>
            <a:ext cx="936741" cy="1190625"/>
          </a:xfrm>
          <a:prstGeom prst="rect">
            <a:avLst/>
          </a:prstGeom>
        </p:spPr>
      </p:pic>
      <p:pic>
        <p:nvPicPr>
          <p:cNvPr id="29" name="Picture 2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1701" y="2715631"/>
            <a:ext cx="910280" cy="1155356"/>
          </a:xfrm>
          <a:prstGeom prst="rect">
            <a:avLst/>
          </a:prstGeom>
        </p:spPr>
      </p:pic>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0577" y="2693234"/>
            <a:ext cx="1743075" cy="1238250"/>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9066" y="2773781"/>
            <a:ext cx="1238250" cy="990600"/>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5156" y="3924951"/>
            <a:ext cx="1214147" cy="1484869"/>
          </a:xfrm>
          <a:prstGeom prst="rect">
            <a:avLst/>
          </a:prstGeom>
        </p:spPr>
      </p:pic>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5852" y="4140679"/>
            <a:ext cx="885825" cy="1053413"/>
          </a:xfrm>
          <a:prstGeom prst="rect">
            <a:avLst/>
          </a:prstGeom>
        </p:spPr>
      </p:pic>
      <p:pic>
        <p:nvPicPr>
          <p:cNvPr id="34" name="Picture 3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4746" y="4020030"/>
            <a:ext cx="802377" cy="1190625"/>
          </a:xfrm>
          <a:prstGeom prst="rect">
            <a:avLst/>
          </a:prstGeom>
        </p:spPr>
      </p:pic>
      <p:pic>
        <p:nvPicPr>
          <p:cNvPr id="35" name="Picture 3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64223" y="4021719"/>
            <a:ext cx="778609" cy="1155356"/>
          </a:xfrm>
          <a:prstGeom prst="rect">
            <a:avLst/>
          </a:prstGeom>
        </p:spPr>
      </p:pic>
      <p:pic>
        <p:nvPicPr>
          <p:cNvPr id="36" name="Picture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27264" y="3999322"/>
            <a:ext cx="1743075" cy="1238250"/>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95753" y="4079869"/>
            <a:ext cx="1238250" cy="990600"/>
          </a:xfrm>
          <a:prstGeom prst="rect">
            <a:avLst/>
          </a:prstGeom>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6309" y="5137771"/>
            <a:ext cx="1214147" cy="1484869"/>
          </a:xfrm>
          <a:prstGeom prst="rect">
            <a:avLst/>
          </a:prstGeom>
        </p:spPr>
      </p:pic>
      <p:pic>
        <p:nvPicPr>
          <p:cNvPr id="39" name="Picture 3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37005" y="5344493"/>
            <a:ext cx="885825" cy="1071426"/>
          </a:xfrm>
          <a:prstGeom prst="rect">
            <a:avLst/>
          </a:prstGeom>
        </p:spPr>
      </p:pic>
      <p:pic>
        <p:nvPicPr>
          <p:cNvPr id="40" name="Picture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9400" y="5232850"/>
            <a:ext cx="1095375" cy="1190625"/>
          </a:xfrm>
          <a:prstGeom prst="rect">
            <a:avLst/>
          </a:prstGeom>
        </p:spPr>
      </p:pic>
      <p:pic>
        <p:nvPicPr>
          <p:cNvPr id="41" name="Picture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55376" y="5234539"/>
            <a:ext cx="778609" cy="1155356"/>
          </a:xfrm>
          <a:prstGeom prst="rect">
            <a:avLst/>
          </a:prstGeom>
        </p:spPr>
      </p:pic>
      <p:pic>
        <p:nvPicPr>
          <p:cNvPr id="42" name="Picture 4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8417" y="5212142"/>
            <a:ext cx="1743075" cy="1238250"/>
          </a:xfrm>
          <a:prstGeom prst="rect">
            <a:avLst/>
          </a:prstGeom>
        </p:spPr>
      </p:pic>
      <p:pic>
        <p:nvPicPr>
          <p:cNvPr id="43" name="Picture 4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86906" y="5292689"/>
            <a:ext cx="1238250" cy="990600"/>
          </a:xfrm>
          <a:prstGeom prst="rect">
            <a:avLst/>
          </a:prstGeom>
        </p:spPr>
      </p:pic>
      <p:pic>
        <p:nvPicPr>
          <p:cNvPr id="44" name="Picture 4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8627" y="4045368"/>
            <a:ext cx="1006638" cy="1006638"/>
          </a:xfrm>
          <a:prstGeom prst="rect">
            <a:avLst/>
          </a:prstGeom>
        </p:spPr>
      </p:pic>
      <p:pic>
        <p:nvPicPr>
          <p:cNvPr id="45" name="Picture 4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30111" y="5248577"/>
            <a:ext cx="1078823" cy="1078823"/>
          </a:xfrm>
          <a:prstGeom prst="rect">
            <a:avLst/>
          </a:prstGeom>
        </p:spPr>
      </p:pic>
      <p:pic>
        <p:nvPicPr>
          <p:cNvPr id="2" name="Picture 1">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3795864">
            <a:off x="313080" y="5662519"/>
            <a:ext cx="1402208" cy="1241538"/>
          </a:xfrm>
          <a:prstGeom prst="rect">
            <a:avLst/>
          </a:prstGeom>
        </p:spPr>
      </p:pic>
    </p:spTree>
    <p:extLst>
      <p:ext uri="{BB962C8B-B14F-4D97-AF65-F5344CB8AC3E}">
        <p14:creationId xmlns:p14="http://schemas.microsoft.com/office/powerpoint/2010/main" val="161109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par>
                                <p:cTn id="31" presetID="10"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42"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00"/>
                                        <p:tgtEl>
                                          <p:spTgt spid="31"/>
                                        </p:tgtEl>
                                      </p:cBhvr>
                                    </p:animEffect>
                                    <p:anim calcmode="lin" valueType="num">
                                      <p:cBhvr>
                                        <p:cTn id="52" dur="1000" fill="hold"/>
                                        <p:tgtEl>
                                          <p:spTgt spid="31"/>
                                        </p:tgtEl>
                                        <p:attrNameLst>
                                          <p:attrName>ppt_x</p:attrName>
                                        </p:attrNameLst>
                                      </p:cBhvr>
                                      <p:tavLst>
                                        <p:tav tm="0">
                                          <p:val>
                                            <p:strVal val="#ppt_x"/>
                                          </p:val>
                                        </p:tav>
                                        <p:tav tm="100000">
                                          <p:val>
                                            <p:strVal val="#ppt_x"/>
                                          </p:val>
                                        </p:tav>
                                      </p:tavLst>
                                    </p:anim>
                                    <p:anim calcmode="lin" valueType="num">
                                      <p:cBhvr>
                                        <p:cTn id="53" dur="1000" fill="hold"/>
                                        <p:tgtEl>
                                          <p:spTgt spid="31"/>
                                        </p:tgtEl>
                                        <p:attrNameLst>
                                          <p:attrName>ppt_y</p:attrName>
                                        </p:attrNameLst>
                                      </p:cBhvr>
                                      <p:tavLst>
                                        <p:tav tm="0">
                                          <p:val>
                                            <p:strVal val="#ppt_y+.1"/>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par>
                                <p:cTn id="57" presetID="42"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1000"/>
                                        <p:tgtEl>
                                          <p:spTgt spid="36"/>
                                        </p:tgtEl>
                                      </p:cBhvr>
                                    </p:animEffect>
                                    <p:anim calcmode="lin" valueType="num">
                                      <p:cBhvr>
                                        <p:cTn id="65" dur="1000" fill="hold"/>
                                        <p:tgtEl>
                                          <p:spTgt spid="36"/>
                                        </p:tgtEl>
                                        <p:attrNameLst>
                                          <p:attrName>ppt_x</p:attrName>
                                        </p:attrNameLst>
                                      </p:cBhvr>
                                      <p:tavLst>
                                        <p:tav tm="0">
                                          <p:val>
                                            <p:strVal val="#ppt_x"/>
                                          </p:val>
                                        </p:tav>
                                        <p:tav tm="100000">
                                          <p:val>
                                            <p:strVal val="#ppt_x"/>
                                          </p:val>
                                        </p:tav>
                                      </p:tavLst>
                                    </p:anim>
                                    <p:anim calcmode="lin" valueType="num">
                                      <p:cBhvr>
                                        <p:cTn id="66" dur="1000" fill="hold"/>
                                        <p:tgtEl>
                                          <p:spTgt spid="36"/>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1000"/>
                                        <p:tgtEl>
                                          <p:spTgt spid="34"/>
                                        </p:tgtEl>
                                      </p:cBhvr>
                                    </p:animEffect>
                                    <p:anim calcmode="lin" valueType="num">
                                      <p:cBhvr>
                                        <p:cTn id="70" dur="1000" fill="hold"/>
                                        <p:tgtEl>
                                          <p:spTgt spid="34"/>
                                        </p:tgtEl>
                                        <p:attrNameLst>
                                          <p:attrName>ppt_x</p:attrName>
                                        </p:attrNameLst>
                                      </p:cBhvr>
                                      <p:tavLst>
                                        <p:tav tm="0">
                                          <p:val>
                                            <p:strVal val="#ppt_x"/>
                                          </p:val>
                                        </p:tav>
                                        <p:tav tm="100000">
                                          <p:val>
                                            <p:strVal val="#ppt_x"/>
                                          </p:val>
                                        </p:tav>
                                      </p:tavLst>
                                    </p:anim>
                                    <p:anim calcmode="lin" valueType="num">
                                      <p:cBhvr>
                                        <p:cTn id="71" dur="1000" fill="hold"/>
                                        <p:tgtEl>
                                          <p:spTgt spid="34"/>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fade">
                                      <p:cBhvr>
                                        <p:cTn id="74" dur="1000"/>
                                        <p:tgtEl>
                                          <p:spTgt spid="37"/>
                                        </p:tgtEl>
                                      </p:cBhvr>
                                    </p:animEffect>
                                    <p:anim calcmode="lin" valueType="num">
                                      <p:cBhvr>
                                        <p:cTn id="75" dur="1000" fill="hold"/>
                                        <p:tgtEl>
                                          <p:spTgt spid="37"/>
                                        </p:tgtEl>
                                        <p:attrNameLst>
                                          <p:attrName>ppt_x</p:attrName>
                                        </p:attrNameLst>
                                      </p:cBhvr>
                                      <p:tavLst>
                                        <p:tav tm="0">
                                          <p:val>
                                            <p:strVal val="#ppt_x"/>
                                          </p:val>
                                        </p:tav>
                                        <p:tav tm="100000">
                                          <p:val>
                                            <p:strVal val="#ppt_x"/>
                                          </p:val>
                                        </p:tav>
                                      </p:tavLst>
                                    </p:anim>
                                    <p:anim calcmode="lin" valueType="num">
                                      <p:cBhvr>
                                        <p:cTn id="76" dur="1000" fill="hold"/>
                                        <p:tgtEl>
                                          <p:spTgt spid="37"/>
                                        </p:tgtEl>
                                        <p:attrNameLst>
                                          <p:attrName>ppt_y</p:attrName>
                                        </p:attrNameLst>
                                      </p:cBhvr>
                                      <p:tavLst>
                                        <p:tav tm="0">
                                          <p:val>
                                            <p:strVal val="#ppt_y+.1"/>
                                          </p:val>
                                        </p:tav>
                                        <p:tav tm="100000">
                                          <p:val>
                                            <p:strVal val="#ppt_y"/>
                                          </p:val>
                                        </p:tav>
                                      </p:tavLst>
                                    </p:anim>
                                  </p:childTnLst>
                                </p:cTn>
                              </p:par>
                              <p:par>
                                <p:cTn id="77" presetID="10"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fade">
                                      <p:cBhvr>
                                        <p:cTn id="79" dur="500"/>
                                        <p:tgtEl>
                                          <p:spTgt spid="38"/>
                                        </p:tgtEl>
                                      </p:cBhvr>
                                    </p:animEffect>
                                  </p:childTnLst>
                                </p:cTn>
                              </p:par>
                              <p:par>
                                <p:cTn id="80" presetID="42" presetClass="entr" presetSubtype="0" fill="hold" nodeType="with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fade">
                                      <p:cBhvr>
                                        <p:cTn id="82" dur="1000"/>
                                        <p:tgtEl>
                                          <p:spTgt spid="39"/>
                                        </p:tgtEl>
                                      </p:cBhvr>
                                    </p:animEffect>
                                    <p:anim calcmode="lin" valueType="num">
                                      <p:cBhvr>
                                        <p:cTn id="83" dur="1000" fill="hold"/>
                                        <p:tgtEl>
                                          <p:spTgt spid="39"/>
                                        </p:tgtEl>
                                        <p:attrNameLst>
                                          <p:attrName>ppt_x</p:attrName>
                                        </p:attrNameLst>
                                      </p:cBhvr>
                                      <p:tavLst>
                                        <p:tav tm="0">
                                          <p:val>
                                            <p:strVal val="#ppt_x"/>
                                          </p:val>
                                        </p:tav>
                                        <p:tav tm="100000">
                                          <p:val>
                                            <p:strVal val="#ppt_x"/>
                                          </p:val>
                                        </p:tav>
                                      </p:tavLst>
                                    </p:anim>
                                    <p:anim calcmode="lin" valueType="num">
                                      <p:cBhvr>
                                        <p:cTn id="84" dur="1000" fill="hold"/>
                                        <p:tgtEl>
                                          <p:spTgt spid="39"/>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1000"/>
                                        <p:tgtEl>
                                          <p:spTgt spid="42"/>
                                        </p:tgtEl>
                                      </p:cBhvr>
                                    </p:animEffect>
                                    <p:anim calcmode="lin" valueType="num">
                                      <p:cBhvr>
                                        <p:cTn id="88" dur="1000" fill="hold"/>
                                        <p:tgtEl>
                                          <p:spTgt spid="42"/>
                                        </p:tgtEl>
                                        <p:attrNameLst>
                                          <p:attrName>ppt_x</p:attrName>
                                        </p:attrNameLst>
                                      </p:cBhvr>
                                      <p:tavLst>
                                        <p:tav tm="0">
                                          <p:val>
                                            <p:strVal val="#ppt_x"/>
                                          </p:val>
                                        </p:tav>
                                        <p:tav tm="100000">
                                          <p:val>
                                            <p:strVal val="#ppt_x"/>
                                          </p:val>
                                        </p:tav>
                                      </p:tavLst>
                                    </p:anim>
                                    <p:anim calcmode="lin" valueType="num">
                                      <p:cBhvr>
                                        <p:cTn id="89" dur="1000" fill="hold"/>
                                        <p:tgtEl>
                                          <p:spTgt spid="42"/>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1000"/>
                                        <p:tgtEl>
                                          <p:spTgt spid="40"/>
                                        </p:tgtEl>
                                      </p:cBhvr>
                                    </p:animEffect>
                                    <p:anim calcmode="lin" valueType="num">
                                      <p:cBhvr>
                                        <p:cTn id="93" dur="1000" fill="hold"/>
                                        <p:tgtEl>
                                          <p:spTgt spid="40"/>
                                        </p:tgtEl>
                                        <p:attrNameLst>
                                          <p:attrName>ppt_x</p:attrName>
                                        </p:attrNameLst>
                                      </p:cBhvr>
                                      <p:tavLst>
                                        <p:tav tm="0">
                                          <p:val>
                                            <p:strVal val="#ppt_x"/>
                                          </p:val>
                                        </p:tav>
                                        <p:tav tm="100000">
                                          <p:val>
                                            <p:strVal val="#ppt_x"/>
                                          </p:val>
                                        </p:tav>
                                      </p:tavLst>
                                    </p:anim>
                                    <p:anim calcmode="lin" valueType="num">
                                      <p:cBhvr>
                                        <p:cTn id="94" dur="1000" fill="hold"/>
                                        <p:tgtEl>
                                          <p:spTgt spid="40"/>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fade">
                                      <p:cBhvr>
                                        <p:cTn id="97" dur="1000"/>
                                        <p:tgtEl>
                                          <p:spTgt spid="43"/>
                                        </p:tgtEl>
                                      </p:cBhvr>
                                    </p:animEffect>
                                    <p:anim calcmode="lin" valueType="num">
                                      <p:cBhvr>
                                        <p:cTn id="98" dur="1000" fill="hold"/>
                                        <p:tgtEl>
                                          <p:spTgt spid="43"/>
                                        </p:tgtEl>
                                        <p:attrNameLst>
                                          <p:attrName>ppt_x</p:attrName>
                                        </p:attrNameLst>
                                      </p:cBhvr>
                                      <p:tavLst>
                                        <p:tav tm="0">
                                          <p:val>
                                            <p:strVal val="#ppt_x"/>
                                          </p:val>
                                        </p:tav>
                                        <p:tav tm="100000">
                                          <p:val>
                                            <p:strVal val="#ppt_x"/>
                                          </p:val>
                                        </p:tav>
                                      </p:tavLst>
                                    </p:anim>
                                    <p:anim calcmode="lin" valueType="num">
                                      <p:cBhvr>
                                        <p:cTn id="99" dur="1000" fill="hold"/>
                                        <p:tgtEl>
                                          <p:spTgt spid="43"/>
                                        </p:tgtEl>
                                        <p:attrNameLst>
                                          <p:attrName>ppt_y</p:attrName>
                                        </p:attrNameLst>
                                      </p:cBhvr>
                                      <p:tavLst>
                                        <p:tav tm="0">
                                          <p:val>
                                            <p:strVal val="#ppt_y+.1"/>
                                          </p:val>
                                        </p:tav>
                                        <p:tav tm="100000">
                                          <p:val>
                                            <p:strVal val="#ppt_y"/>
                                          </p:val>
                                        </p:tav>
                                      </p:tavLst>
                                    </p:anim>
                                  </p:childTnLst>
                                </p:cTn>
                              </p:par>
                              <p:par>
                                <p:cTn id="100" presetID="10" presetClass="entr" presetSubtype="0" fill="hold" nodeType="withEffect">
                                  <p:stCondLst>
                                    <p:cond delay="0"/>
                                  </p:stCondLst>
                                  <p:childTnLst>
                                    <p:set>
                                      <p:cBhvr>
                                        <p:cTn id="101" dur="1" fill="hold">
                                          <p:stCondLst>
                                            <p:cond delay="0"/>
                                          </p:stCondLst>
                                        </p:cTn>
                                        <p:tgtEl>
                                          <p:spTgt spid="2"/>
                                        </p:tgtEl>
                                        <p:attrNameLst>
                                          <p:attrName>style.visibility</p:attrName>
                                        </p:attrNameLst>
                                      </p:cBhvr>
                                      <p:to>
                                        <p:strVal val="visible"/>
                                      </p:to>
                                    </p:set>
                                    <p:animEffect transition="in" filter="fade">
                                      <p:cBhvr>
                                        <p:cTn id="10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3" restart="whenNotActive" fill="hold" evtFilter="cancelBubble" nodeType="interactiveSeq">
                <p:stCondLst>
                  <p:cond evt="onClick" delay="0">
                    <p:tgtEl>
                      <p:spTgt spid="8"/>
                    </p:tgtEl>
                  </p:cond>
                </p:stCondLst>
                <p:endSync evt="end" delay="0">
                  <p:rtn val="all"/>
                </p:endSync>
                <p:childTnLst>
                  <p:par>
                    <p:cTn id="104" fill="hold">
                      <p:stCondLst>
                        <p:cond delay="0"/>
                      </p:stCondLst>
                      <p:childTnLst>
                        <p:par>
                          <p:cTn id="105" fill="hold">
                            <p:stCondLst>
                              <p:cond delay="0"/>
                            </p:stCondLst>
                            <p:childTnLst>
                              <p:par>
                                <p:cTn id="106" presetID="1" presetClass="exit" presetSubtype="0" fill="hold" nodeType="withEffect">
                                  <p:stCondLst>
                                    <p:cond delay="0"/>
                                  </p:stCondLst>
                                  <p:childTnLst>
                                    <p:set>
                                      <p:cBhvr>
                                        <p:cTn id="107" dur="1" fill="hold">
                                          <p:stCondLst>
                                            <p:cond delay="0"/>
                                          </p:stCondLst>
                                        </p:cTn>
                                        <p:tgtEl>
                                          <p:spTgt spid="8"/>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21"/>
                                        </p:tgtEl>
                                        <p:attrNameLst>
                                          <p:attrName>style.visibility</p:attrName>
                                        </p:attrNameLst>
                                      </p:cBhvr>
                                      <p:to>
                                        <p:strVal val="visible"/>
                                      </p:to>
                                    </p:set>
                                    <p:animEffect transition="in" filter="fade">
                                      <p:cBhvr>
                                        <p:cTn id="110" dur="500"/>
                                        <p:tgtEl>
                                          <p:spTgt spid="21"/>
                                        </p:tgtEl>
                                      </p:cBhvr>
                                    </p:animEffect>
                                  </p:childTnLst>
                                </p:cTn>
                              </p:par>
                            </p:childTnLst>
                          </p:cTn>
                        </p:par>
                      </p:childTnLst>
                    </p:cTn>
                  </p:par>
                </p:childTnLst>
              </p:cTn>
              <p:nextCondLst>
                <p:cond evt="onClick" delay="0">
                  <p:tgtEl>
                    <p:spTgt spid="8"/>
                  </p:tgtEl>
                </p:cond>
              </p:nextCondLst>
            </p:seq>
            <p:seq concurrent="1" nextAc="seek">
              <p:cTn id="111" restart="whenNotActive" fill="hold" evtFilter="cancelBubble" nodeType="interactiveSeq">
                <p:stCondLst>
                  <p:cond evt="onClick" delay="0">
                    <p:tgtEl>
                      <p:spTgt spid="26"/>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nodeType="withEffect">
                                  <p:stCondLst>
                                    <p:cond delay="0"/>
                                  </p:stCondLst>
                                  <p:childTnLst>
                                    <p:set>
                                      <p:cBhvr>
                                        <p:cTn id="115" dur="1" fill="hold">
                                          <p:stCondLst>
                                            <p:cond delay="0"/>
                                          </p:stCondLst>
                                        </p:cTn>
                                        <p:tgtEl>
                                          <p:spTgt spid="26"/>
                                        </p:tgtEl>
                                        <p:attrNameLst>
                                          <p:attrName>style.visibility</p:attrName>
                                        </p:attrNameLst>
                                      </p:cBhvr>
                                      <p:to>
                                        <p:strVal val="hidden"/>
                                      </p:to>
                                    </p:set>
                                  </p:childTnLst>
                                </p:cTn>
                              </p:par>
                              <p:par>
                                <p:cTn id="116" presetID="10" presetClass="entr" presetSubtype="0" fill="hold" nodeType="with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fade">
                                      <p:cBhvr>
                                        <p:cTn id="118" dur="500"/>
                                        <p:tgtEl>
                                          <p:spTgt spid="29"/>
                                        </p:tgtEl>
                                      </p:cBhvr>
                                    </p:animEffect>
                                  </p:childTnLst>
                                </p:cTn>
                              </p:par>
                            </p:childTnLst>
                          </p:cTn>
                        </p:par>
                      </p:childTnLst>
                    </p:cTn>
                  </p:par>
                </p:childTnLst>
              </p:cTn>
              <p:nextCondLst>
                <p:cond evt="onClick" delay="0">
                  <p:tgtEl>
                    <p:spTgt spid="26"/>
                  </p:tgtEl>
                </p:cond>
              </p:nextCondLst>
            </p:seq>
            <p:seq concurrent="1" nextAc="seek">
              <p:cTn id="119" restart="whenNotActive" fill="hold" evtFilter="cancelBubble" nodeType="interactiveSeq">
                <p:stCondLst>
                  <p:cond evt="onClick" delay="0">
                    <p:tgtEl>
                      <p:spTgt spid="32"/>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nodeType="withEffect">
                                  <p:stCondLst>
                                    <p:cond delay="0"/>
                                  </p:stCondLst>
                                  <p:childTnLst>
                                    <p:set>
                                      <p:cBhvr>
                                        <p:cTn id="123" dur="1" fill="hold">
                                          <p:stCondLst>
                                            <p:cond delay="0"/>
                                          </p:stCondLst>
                                        </p:cTn>
                                        <p:tgtEl>
                                          <p:spTgt spid="32"/>
                                        </p:tgtEl>
                                        <p:attrNameLst>
                                          <p:attrName>style.visibility</p:attrName>
                                        </p:attrNameLst>
                                      </p:cBhvr>
                                      <p:to>
                                        <p:strVal val="hidden"/>
                                      </p:to>
                                    </p:set>
                                  </p:childTnLst>
                                </p:cTn>
                              </p:par>
                              <p:par>
                                <p:cTn id="124" presetID="10" presetClass="entr" presetSubtype="0" fill="hold" nodeType="withEffect">
                                  <p:stCondLst>
                                    <p:cond delay="0"/>
                                  </p:stCondLst>
                                  <p:childTnLst>
                                    <p:set>
                                      <p:cBhvr>
                                        <p:cTn id="125" dur="1" fill="hold">
                                          <p:stCondLst>
                                            <p:cond delay="0"/>
                                          </p:stCondLst>
                                        </p:cTn>
                                        <p:tgtEl>
                                          <p:spTgt spid="44"/>
                                        </p:tgtEl>
                                        <p:attrNameLst>
                                          <p:attrName>style.visibility</p:attrName>
                                        </p:attrNameLst>
                                      </p:cBhvr>
                                      <p:to>
                                        <p:strVal val="visible"/>
                                      </p:to>
                                    </p:set>
                                    <p:animEffect transition="in" filter="fade">
                                      <p:cBhvr>
                                        <p:cTn id="126" dur="500"/>
                                        <p:tgtEl>
                                          <p:spTgt spid="44"/>
                                        </p:tgtEl>
                                      </p:cBhvr>
                                    </p:animEffect>
                                  </p:childTnLst>
                                </p:cTn>
                              </p:par>
                              <p:par>
                                <p:cTn id="127" presetID="10" presetClass="entr" presetSubtype="0" fill="hold" nodeType="withEffect">
                                  <p:stCondLst>
                                    <p:cond delay="0"/>
                                  </p:stCondLst>
                                  <p:childTnLst>
                                    <p:set>
                                      <p:cBhvr>
                                        <p:cTn id="128" dur="1" fill="hold">
                                          <p:stCondLst>
                                            <p:cond delay="0"/>
                                          </p:stCondLst>
                                        </p:cTn>
                                        <p:tgtEl>
                                          <p:spTgt spid="35"/>
                                        </p:tgtEl>
                                        <p:attrNameLst>
                                          <p:attrName>style.visibility</p:attrName>
                                        </p:attrNameLst>
                                      </p:cBhvr>
                                      <p:to>
                                        <p:strVal val="visible"/>
                                      </p:to>
                                    </p:set>
                                    <p:animEffect transition="in" filter="fade">
                                      <p:cBhvr>
                                        <p:cTn id="129" dur="500"/>
                                        <p:tgtEl>
                                          <p:spTgt spid="35"/>
                                        </p:tgtEl>
                                      </p:cBhvr>
                                    </p:animEffect>
                                  </p:childTnLst>
                                </p:cTn>
                              </p:par>
                            </p:childTnLst>
                          </p:cTn>
                        </p:par>
                      </p:childTnLst>
                    </p:cTn>
                  </p:par>
                </p:childTnLst>
              </p:cTn>
              <p:nextCondLst>
                <p:cond evt="onClick" delay="0">
                  <p:tgtEl>
                    <p:spTgt spid="32"/>
                  </p:tgtEl>
                </p:cond>
              </p:nextCondLst>
            </p:seq>
            <p:seq concurrent="1" nextAc="seek">
              <p:cTn id="130" restart="whenNotActive" fill="hold" evtFilter="cancelBubble" nodeType="interactiveSeq">
                <p:stCondLst>
                  <p:cond evt="onClick" delay="0">
                    <p:tgtEl>
                      <p:spTgt spid="38"/>
                    </p:tgtEl>
                  </p:cond>
                </p:stCondLst>
                <p:endSync evt="end" delay="0">
                  <p:rtn val="all"/>
                </p:endSync>
                <p:childTnLst>
                  <p:par>
                    <p:cTn id="131" fill="hold">
                      <p:stCondLst>
                        <p:cond delay="0"/>
                      </p:stCondLst>
                      <p:childTnLst>
                        <p:par>
                          <p:cTn id="132" fill="hold">
                            <p:stCondLst>
                              <p:cond delay="0"/>
                            </p:stCondLst>
                            <p:childTnLst>
                              <p:par>
                                <p:cTn id="133" presetID="1" presetClass="exit" presetSubtype="0" fill="hold" nodeType="withEffect">
                                  <p:stCondLst>
                                    <p:cond delay="0"/>
                                  </p:stCondLst>
                                  <p:childTnLst>
                                    <p:set>
                                      <p:cBhvr>
                                        <p:cTn id="134" dur="1" fill="hold">
                                          <p:stCondLst>
                                            <p:cond delay="0"/>
                                          </p:stCondLst>
                                        </p:cTn>
                                        <p:tgtEl>
                                          <p:spTgt spid="38"/>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45"/>
                                        </p:tgtEl>
                                        <p:attrNameLst>
                                          <p:attrName>style.visibility</p:attrName>
                                        </p:attrNameLst>
                                      </p:cBhvr>
                                      <p:to>
                                        <p:strVal val="visible"/>
                                      </p:to>
                                    </p:set>
                                    <p:animEffect transition="in" filter="fade">
                                      <p:cBhvr>
                                        <p:cTn id="137" dur="500"/>
                                        <p:tgtEl>
                                          <p:spTgt spid="45"/>
                                        </p:tgtEl>
                                      </p:cBhvr>
                                    </p:animEffect>
                                  </p:childTnLst>
                                </p:cTn>
                              </p:par>
                              <p:par>
                                <p:cTn id="138" presetID="10" presetClass="entr" presetSubtype="0" fill="hold" nodeType="withEffect">
                                  <p:stCondLst>
                                    <p:cond delay="0"/>
                                  </p:stCondLst>
                                  <p:childTnLst>
                                    <p:set>
                                      <p:cBhvr>
                                        <p:cTn id="139" dur="1" fill="hold">
                                          <p:stCondLst>
                                            <p:cond delay="0"/>
                                          </p:stCondLst>
                                        </p:cTn>
                                        <p:tgtEl>
                                          <p:spTgt spid="41"/>
                                        </p:tgtEl>
                                        <p:attrNameLst>
                                          <p:attrName>style.visibility</p:attrName>
                                        </p:attrNameLst>
                                      </p:cBhvr>
                                      <p:to>
                                        <p:strVal val="visible"/>
                                      </p:to>
                                    </p:set>
                                    <p:animEffect transition="in" filter="fade">
                                      <p:cBhvr>
                                        <p:cTn id="140" dur="500"/>
                                        <p:tgtEl>
                                          <p:spTgt spid="41"/>
                                        </p:tgtEl>
                                      </p:cBhvr>
                                    </p:animEffect>
                                  </p:childTnLst>
                                </p:cTn>
                              </p:par>
                            </p:childTnLst>
                          </p:cTn>
                        </p:par>
                      </p:childTnLst>
                    </p:cTn>
                  </p:par>
                </p:childTnLst>
              </p:cTn>
              <p:nextCondLst>
                <p:cond evt="onClick" delay="0">
                  <p:tgtEl>
                    <p:spTgt spid="38"/>
                  </p:tgtEl>
                </p:cond>
              </p:nextCondLst>
            </p:seq>
          </p:childTnLst>
        </p:cTn>
      </p:par>
    </p:tnLst>
    <p:bldLst>
      <p:bldP spid="1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142169" y="3477097"/>
            <a:ext cx="4167799" cy="2843317"/>
          </a:xfrm>
          <a:prstGeom prst="rect">
            <a:avLst/>
          </a:prstGeom>
        </p:spPr>
      </p:pic>
      <p:sp>
        <p:nvSpPr>
          <p:cNvPr id="8" name="TextBox 7"/>
          <p:cNvSpPr txBox="1"/>
          <p:nvPr/>
        </p:nvSpPr>
        <p:spPr>
          <a:xfrm>
            <a:off x="2365838" y="268223"/>
            <a:ext cx="7460324"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TRÒ CHƠI “RỒNG CUỐN LÊN MÂY”</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6" name="TextBox 5"/>
          <p:cNvSpPr txBox="1"/>
          <p:nvPr/>
        </p:nvSpPr>
        <p:spPr>
          <a:xfrm>
            <a:off x="226631" y="1261665"/>
            <a:ext cx="5109044" cy="2677656"/>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Một em được ch</a:t>
            </a:r>
            <a:r>
              <a:rPr lang="en-US" altLang="zh-CN" sz="2400">
                <a:solidFill>
                  <a:srgbClr val="002060"/>
                </a:solidFill>
                <a:latin typeface="Roboto" panose="02000000000000000000" pitchFamily="2" charset="0"/>
                <a:ea typeface="Roboto" panose="02000000000000000000" pitchFamily="2" charset="0"/>
              </a:rPr>
              <a:t>ỉ</a:t>
            </a:r>
            <a:r>
              <a:rPr lang="vi-VN" altLang="zh-CN" sz="2400">
                <a:solidFill>
                  <a:srgbClr val="002060"/>
                </a:solidFill>
                <a:latin typeface="Roboto" panose="02000000000000000000" pitchFamily="2" charset="0"/>
                <a:ea typeface="Roboto" panose="02000000000000000000" pitchFamily="2" charset="0"/>
              </a:rPr>
              <a:t> định làm đầu rồng lên bảng</a:t>
            </a:r>
            <a:r>
              <a:rPr lang="en-US" altLang="zh-CN" sz="2400">
                <a:solidFill>
                  <a:srgbClr val="002060"/>
                </a:solidFill>
                <a:latin typeface="Roboto" panose="02000000000000000000" pitchFamily="2" charset="0"/>
                <a:ea typeface="Roboto" panose="02000000000000000000" pitchFamily="2" charset="0"/>
              </a:rPr>
              <a:t> và </a:t>
            </a:r>
            <a:r>
              <a:rPr lang="vi-VN" altLang="zh-CN" sz="2400">
                <a:solidFill>
                  <a:srgbClr val="002060"/>
                </a:solidFill>
                <a:latin typeface="Roboto" panose="02000000000000000000" pitchFamily="2" charset="0"/>
                <a:ea typeface="Roboto" panose="02000000000000000000" pitchFamily="2" charset="0"/>
              </a:rPr>
              <a:t>hát:</a:t>
            </a:r>
          </a:p>
          <a:p>
            <a:pPr lvl="0" algn="ctr">
              <a:defRPr/>
            </a:pPr>
            <a:r>
              <a:rPr lang="vi-VN" altLang="zh-CN" sz="2400">
                <a:solidFill>
                  <a:srgbClr val="002060"/>
                </a:solidFill>
                <a:latin typeface="Roboto" panose="02000000000000000000" pitchFamily="2" charset="0"/>
                <a:ea typeface="Roboto" panose="02000000000000000000" pitchFamily="2" charset="0"/>
              </a:rPr>
              <a:t>“ </a:t>
            </a:r>
            <a:r>
              <a:rPr lang="vi-VN" altLang="zh-CN" sz="2400" i="1">
                <a:solidFill>
                  <a:srgbClr val="002060"/>
                </a:solidFill>
                <a:latin typeface="Roboto" panose="02000000000000000000" pitchFamily="2" charset="0"/>
                <a:ea typeface="Roboto" panose="02000000000000000000" pitchFamily="2" charset="0"/>
              </a:rPr>
              <a:t>Rồng cuốn lên mây</a:t>
            </a:r>
          </a:p>
          <a:p>
            <a:pPr lvl="0" algn="ctr">
              <a:defRPr/>
            </a:pPr>
            <a:r>
              <a:rPr lang="vi-VN" altLang="zh-CN" sz="2400" i="1">
                <a:solidFill>
                  <a:srgbClr val="002060"/>
                </a:solidFill>
                <a:latin typeface="Roboto" panose="02000000000000000000" pitchFamily="2" charset="0"/>
                <a:ea typeface="Roboto" panose="02000000000000000000" pitchFamily="2" charset="0"/>
              </a:rPr>
              <a:t>Rồng cuốn lên mây</a:t>
            </a:r>
          </a:p>
          <a:p>
            <a:pPr lvl="0" algn="ctr">
              <a:defRPr/>
            </a:pPr>
            <a:r>
              <a:rPr lang="vi-VN" altLang="zh-CN" sz="2400" i="1">
                <a:solidFill>
                  <a:srgbClr val="002060"/>
                </a:solidFill>
                <a:latin typeface="Roboto" panose="02000000000000000000" pitchFamily="2" charset="0"/>
                <a:ea typeface="Roboto" panose="02000000000000000000" pitchFamily="2" charset="0"/>
              </a:rPr>
              <a:t>Ai mà tính giỏi về đây với mình</a:t>
            </a:r>
            <a:r>
              <a:rPr lang="vi-VN" altLang="zh-CN" sz="2400">
                <a:solidFill>
                  <a:srgbClr val="002060"/>
                </a:solidFill>
                <a:latin typeface="Roboto" panose="02000000000000000000" pitchFamily="2" charset="0"/>
                <a:ea typeface="Roboto" panose="02000000000000000000" pitchFamily="2" charset="0"/>
              </a:rPr>
              <a:t>”</a:t>
            </a:r>
            <a:endParaRPr lang="en-US" altLang="zh-CN" sz="2400">
              <a:solidFill>
                <a:srgbClr val="002060"/>
              </a:solidFill>
              <a:latin typeface="Roboto" panose="02000000000000000000" pitchFamily="2" charset="0"/>
              <a:ea typeface="Roboto" panose="02000000000000000000" pitchFamily="2" charset="0"/>
            </a:endParaRPr>
          </a:p>
          <a:p>
            <a:pPr lvl="0" algn="just">
              <a:defRPr/>
            </a:pPr>
            <a:r>
              <a:rPr lang="vi-VN" altLang="zh-CN" sz="2400">
                <a:solidFill>
                  <a:srgbClr val="002060"/>
                </a:solidFill>
                <a:latin typeface="Roboto" panose="02000000000000000000" pitchFamily="2" charset="0"/>
                <a:ea typeface="Roboto" panose="02000000000000000000" pitchFamily="2" charset="0"/>
              </a:rPr>
              <a:t>Sau đó em hỏi:</a:t>
            </a:r>
          </a:p>
          <a:p>
            <a:pPr lvl="0" algn="ctr">
              <a:defRPr/>
            </a:pPr>
            <a:r>
              <a:rPr lang="vi-VN" altLang="zh-CN" sz="2400">
                <a:solidFill>
                  <a:srgbClr val="002060"/>
                </a:solidFill>
                <a:latin typeface="Roboto" panose="02000000000000000000" pitchFamily="2" charset="0"/>
                <a:ea typeface="Roboto" panose="02000000000000000000" pitchFamily="2" charset="0"/>
              </a:rPr>
              <a:t>“</a:t>
            </a:r>
            <a:r>
              <a:rPr lang="vi-VN" altLang="zh-CN" sz="2400" i="1">
                <a:solidFill>
                  <a:srgbClr val="002060"/>
                </a:solidFill>
                <a:latin typeface="Roboto" panose="02000000000000000000" pitchFamily="2" charset="0"/>
                <a:ea typeface="Roboto" panose="02000000000000000000" pitchFamily="2" charset="0"/>
              </a:rPr>
              <a:t>Người tính giỏi có nhà hay không?</a:t>
            </a:r>
            <a:r>
              <a:rPr lang="vi-VN" altLang="zh-CN" sz="2400">
                <a:solidFill>
                  <a:srgbClr val="002060"/>
                </a:solidFill>
                <a:latin typeface="Roboto" panose="02000000000000000000" pitchFamily="2" charset="0"/>
                <a:ea typeface="Roboto" panose="02000000000000000000" pitchFamily="2" charset="0"/>
              </a:rPr>
              <a:t>”</a:t>
            </a:r>
          </a:p>
        </p:txBody>
      </p:sp>
      <p:sp>
        <p:nvSpPr>
          <p:cNvPr id="9" name="TextBox 8"/>
          <p:cNvSpPr txBox="1"/>
          <p:nvPr/>
        </p:nvSpPr>
        <p:spPr>
          <a:xfrm>
            <a:off x="6265691" y="1261665"/>
            <a:ext cx="4938222" cy="1938992"/>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Một em học sinh bất k</a:t>
            </a:r>
            <a:r>
              <a:rPr lang="en-US" altLang="zh-CN" sz="2400">
                <a:solidFill>
                  <a:srgbClr val="002060"/>
                </a:solidFill>
                <a:latin typeface="Roboto" panose="02000000000000000000" pitchFamily="2" charset="0"/>
                <a:ea typeface="Roboto" panose="02000000000000000000" pitchFamily="2" charset="0"/>
              </a:rPr>
              <a:t>ì</a:t>
            </a:r>
            <a:r>
              <a:rPr lang="vi-VN" altLang="zh-CN" sz="2400">
                <a:solidFill>
                  <a:srgbClr val="002060"/>
                </a:solidFill>
                <a:latin typeface="Roboto" panose="02000000000000000000" pitchFamily="2" charset="0"/>
                <a:ea typeface="Roboto" panose="02000000000000000000" pitchFamily="2" charset="0"/>
              </a:rPr>
              <a:t> trả lời:</a:t>
            </a:r>
          </a:p>
          <a:p>
            <a:pPr lvl="0" algn="just">
              <a:defRPr/>
            </a:pPr>
            <a:r>
              <a:rPr lang="vi-VN" altLang="zh-CN" sz="2400">
                <a:solidFill>
                  <a:srgbClr val="002060"/>
                </a:solidFill>
                <a:latin typeface="Roboto" panose="02000000000000000000" pitchFamily="2" charset="0"/>
                <a:ea typeface="Roboto" panose="02000000000000000000" pitchFamily="2" charset="0"/>
              </a:rPr>
              <a:t>“</a:t>
            </a:r>
            <a:r>
              <a:rPr lang="vi-VN" altLang="zh-CN" sz="2400" i="1">
                <a:solidFill>
                  <a:srgbClr val="002060"/>
                </a:solidFill>
                <a:latin typeface="Roboto" panose="02000000000000000000" pitchFamily="2" charset="0"/>
                <a:ea typeface="Roboto" panose="02000000000000000000" pitchFamily="2" charset="0"/>
              </a:rPr>
              <a:t>Có tôi! Có tôi</a:t>
            </a:r>
            <a:r>
              <a:rPr lang="vi-VN" altLang="zh-CN" sz="2400">
                <a:solidFill>
                  <a:srgbClr val="002060"/>
                </a:solidFill>
                <a:latin typeface="Roboto" panose="02000000000000000000" pitchFamily="2" charset="0"/>
                <a:ea typeface="Roboto" panose="02000000000000000000" pitchFamily="2" charset="0"/>
              </a:rPr>
              <a:t>!”</a:t>
            </a:r>
          </a:p>
          <a:p>
            <a:pPr lvl="0" algn="just">
              <a:defRPr/>
            </a:pPr>
            <a:r>
              <a:rPr lang="vi-VN" altLang="zh-CN" sz="2400">
                <a:solidFill>
                  <a:srgbClr val="002060"/>
                </a:solidFill>
                <a:latin typeface="Roboto" panose="02000000000000000000" pitchFamily="2" charset="0"/>
                <a:ea typeface="Roboto" panose="02000000000000000000" pitchFamily="2" charset="0"/>
              </a:rPr>
              <a:t>– Em làm đầu rồng nêu một phép tính, ví dụ: “</a:t>
            </a:r>
            <a:r>
              <a:rPr lang="vi-VN" altLang="zh-CN" sz="2400" i="1">
                <a:solidFill>
                  <a:srgbClr val="002060"/>
                </a:solidFill>
                <a:latin typeface="Roboto" panose="02000000000000000000" pitchFamily="2" charset="0"/>
                <a:ea typeface="Roboto" panose="02000000000000000000" pitchFamily="2" charset="0"/>
              </a:rPr>
              <a:t>1+5 bằng bao nhiêu ?”</a:t>
            </a:r>
          </a:p>
          <a:p>
            <a:pPr lvl="0" algn="just">
              <a:defRPr/>
            </a:pPr>
            <a:r>
              <a:rPr lang="vi-VN" altLang="zh-CN" sz="2400">
                <a:solidFill>
                  <a:srgbClr val="002060"/>
                </a:solidFill>
                <a:latin typeface="Roboto" panose="02000000000000000000" pitchFamily="2" charset="0"/>
                <a:ea typeface="Roboto" panose="02000000000000000000" pitchFamily="2" charset="0"/>
              </a:rPr>
              <a:t>– Em </a:t>
            </a:r>
            <a:r>
              <a:rPr lang="en-US" altLang="zh-CN" sz="2400">
                <a:solidFill>
                  <a:srgbClr val="002060"/>
                </a:solidFill>
                <a:latin typeface="Roboto" panose="02000000000000000000" pitchFamily="2" charset="0"/>
                <a:ea typeface="Roboto" panose="02000000000000000000" pitchFamily="2" charset="0"/>
              </a:rPr>
              <a:t>học sinh </a:t>
            </a:r>
            <a:r>
              <a:rPr lang="vi-VN" altLang="zh-CN" sz="2400">
                <a:solidFill>
                  <a:srgbClr val="002060"/>
                </a:solidFill>
                <a:latin typeface="Roboto" panose="02000000000000000000" pitchFamily="2" charset="0"/>
                <a:ea typeface="Roboto" panose="02000000000000000000" pitchFamily="2" charset="0"/>
              </a:rPr>
              <a:t>trả lời</a:t>
            </a:r>
          </a:p>
        </p:txBody>
      </p:sp>
      <p:sp>
        <p:nvSpPr>
          <p:cNvPr id="10" name="TextBox 9"/>
          <p:cNvSpPr txBox="1"/>
          <p:nvPr/>
        </p:nvSpPr>
        <p:spPr>
          <a:xfrm>
            <a:off x="1550803" y="4996170"/>
            <a:ext cx="4938222" cy="1200329"/>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N</a:t>
            </a:r>
            <a:r>
              <a:rPr lang="vi-VN" altLang="zh-CN" sz="2400">
                <a:solidFill>
                  <a:srgbClr val="002060"/>
                </a:solidFill>
                <a:latin typeface="Roboto" panose="02000000000000000000" pitchFamily="2" charset="0"/>
                <a:ea typeface="Roboto" panose="02000000000000000000" pitchFamily="2" charset="0"/>
              </a:rPr>
              <a:t>ếu trả lời đúng thì được đi tiếp theo </a:t>
            </a:r>
            <a:r>
              <a:rPr lang="en-US" altLang="zh-CN" sz="2400">
                <a:solidFill>
                  <a:srgbClr val="002060"/>
                </a:solidFill>
                <a:latin typeface="Roboto" panose="02000000000000000000" pitchFamily="2" charset="0"/>
                <a:ea typeface="Roboto" panose="02000000000000000000" pitchFamily="2" charset="0"/>
              </a:rPr>
              <a:t>“</a:t>
            </a:r>
            <a:r>
              <a:rPr lang="vi-VN" altLang="zh-CN" sz="2400">
                <a:solidFill>
                  <a:srgbClr val="002060"/>
                </a:solidFill>
                <a:latin typeface="Roboto" panose="02000000000000000000" pitchFamily="2" charset="0"/>
                <a:ea typeface="Roboto" panose="02000000000000000000" pitchFamily="2" charset="0"/>
              </a:rPr>
              <a:t>em đầu rồng</a:t>
            </a:r>
            <a:r>
              <a:rPr lang="en-US" altLang="zh-CN" sz="2400">
                <a:solidFill>
                  <a:srgbClr val="002060"/>
                </a:solidFill>
                <a:latin typeface="Roboto" panose="02000000000000000000" pitchFamily="2" charset="0"/>
                <a:ea typeface="Roboto" panose="02000000000000000000" pitchFamily="2" charset="0"/>
              </a:rPr>
              <a:t>”, trả lời sai ngồi tại chỗ</a:t>
            </a:r>
            <a:endParaRPr lang="vi-VN" altLang="zh-CN" sz="24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4727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893680" y="225622"/>
            <a:ext cx="5154457"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TRÒ CHƠI “XIN MỜI“</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8469" y="1294563"/>
            <a:ext cx="1214147" cy="1484869"/>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7656" y="1455133"/>
            <a:ext cx="828843" cy="1163730"/>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0877" y="1389642"/>
            <a:ext cx="936741" cy="1190625"/>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57116" y="1391331"/>
            <a:ext cx="879450" cy="1155356"/>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0577" y="1368934"/>
            <a:ext cx="1743075" cy="1238250"/>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9066" y="1449481"/>
            <a:ext cx="1238250" cy="990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8469" y="2618863"/>
            <a:ext cx="1214147" cy="1484869"/>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71008" y="2879871"/>
            <a:ext cx="722139" cy="962853"/>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5248" y="2713942"/>
            <a:ext cx="847999" cy="1190625"/>
          </a:xfrm>
          <a:prstGeom prst="rect">
            <a:avLst/>
          </a:prstGeom>
        </p:spPr>
      </p:pic>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7536" y="2715631"/>
            <a:ext cx="778609" cy="1155356"/>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0577" y="2693234"/>
            <a:ext cx="1743075" cy="1238250"/>
          </a:xfrm>
          <a:prstGeom prst="rect">
            <a:avLst/>
          </a:prstGeom>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9066" y="2773781"/>
            <a:ext cx="1238250" cy="990600"/>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5156" y="3924951"/>
            <a:ext cx="1214147" cy="1484869"/>
          </a:xfrm>
          <a:prstGeom prst="rect">
            <a:avLst/>
          </a:prstGeom>
        </p:spPr>
      </p:pic>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73784" y="4140679"/>
            <a:ext cx="829961" cy="1053413"/>
          </a:xfrm>
          <a:prstGeom prst="rect">
            <a:avLst/>
          </a:prstGeom>
        </p:spPr>
      </p:pic>
      <p:pic>
        <p:nvPicPr>
          <p:cNvPr id="34" name="Picture 3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51927" y="4106375"/>
            <a:ext cx="945631" cy="945631"/>
          </a:xfrm>
          <a:prstGeom prst="rect">
            <a:avLst/>
          </a:prstGeom>
        </p:spPr>
      </p:pic>
      <p:pic>
        <p:nvPicPr>
          <p:cNvPr id="35" name="Picture 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64223" y="4105280"/>
            <a:ext cx="778609" cy="988234"/>
          </a:xfrm>
          <a:prstGeom prst="rect">
            <a:avLst/>
          </a:prstGeom>
        </p:spPr>
      </p:pic>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7264" y="3999322"/>
            <a:ext cx="1743075" cy="1238250"/>
          </a:xfrm>
          <a:prstGeom prst="rect">
            <a:avLst/>
          </a:prstGeom>
        </p:spPr>
      </p:pic>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95753" y="4079869"/>
            <a:ext cx="1238250" cy="990600"/>
          </a:xfrm>
          <a:prstGeom prst="rect">
            <a:avLst/>
          </a:prstGeom>
        </p:spPr>
      </p:pic>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6309" y="5137771"/>
            <a:ext cx="1214147" cy="1484869"/>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2136" y="5344493"/>
            <a:ext cx="815563" cy="1071426"/>
          </a:xfrm>
          <a:prstGeom prst="rect">
            <a:avLst/>
          </a:prstGeom>
        </p:spPr>
      </p:pic>
      <p:pic>
        <p:nvPicPr>
          <p:cNvPr id="40" name="Picture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3939" y="5232850"/>
            <a:ext cx="906296" cy="1190625"/>
          </a:xfrm>
          <a:prstGeom prst="rect">
            <a:avLst/>
          </a:prstGeom>
        </p:spPr>
      </p:pic>
      <p:pic>
        <p:nvPicPr>
          <p:cNvPr id="41" name="Picture 4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55376" y="5234539"/>
            <a:ext cx="778609" cy="1155356"/>
          </a:xfrm>
          <a:prstGeom prst="rect">
            <a:avLst/>
          </a:prstGeom>
        </p:spPr>
      </p:pic>
      <p:pic>
        <p:nvPicPr>
          <p:cNvPr id="42" name="Picture 4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8417" y="5212142"/>
            <a:ext cx="1743075" cy="1238250"/>
          </a:xfrm>
          <a:prstGeom prst="rect">
            <a:avLst/>
          </a:prstGeom>
        </p:spPr>
      </p:pic>
      <p:pic>
        <p:nvPicPr>
          <p:cNvPr id="43" name="Picture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86906" y="5292689"/>
            <a:ext cx="1238250" cy="990600"/>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30111" y="5248577"/>
            <a:ext cx="1078823" cy="1078823"/>
          </a:xfrm>
          <a:prstGeom prst="rect">
            <a:avLst/>
          </a:prstGeom>
        </p:spPr>
      </p:pic>
      <p:pic>
        <p:nvPicPr>
          <p:cNvPr id="2" name="Picture 1">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3795864">
            <a:off x="313080" y="5662519"/>
            <a:ext cx="1402208" cy="1241538"/>
          </a:xfrm>
          <a:prstGeom prst="rect">
            <a:avLst/>
          </a:prstGeom>
        </p:spPr>
      </p:pic>
      <p:pic>
        <p:nvPicPr>
          <p:cNvPr id="46" name="Picture 45"/>
          <p:cNvPicPr>
            <a:picLocks noChangeAspect="1"/>
          </p:cNvPicPr>
          <p:nvPr/>
        </p:nvPicPr>
        <p:blipFill rotWithShape="1">
          <a:blip r:embed="rId15">
            <a:extLst>
              <a:ext uri="{28A0092B-C50C-407E-A947-70E740481C1C}">
                <a14:useLocalDpi xmlns:a14="http://schemas.microsoft.com/office/drawing/2010/main" val="0"/>
              </a:ext>
            </a:extLst>
          </a:blip>
          <a:srcRect l="25152" t="31398" r="49444" b="1407"/>
          <a:stretch/>
        </p:blipFill>
        <p:spPr>
          <a:xfrm>
            <a:off x="296389" y="1790779"/>
            <a:ext cx="2222665" cy="3386296"/>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22161" y="2693839"/>
            <a:ext cx="1040801" cy="1040801"/>
          </a:xfrm>
          <a:prstGeom prst="rect">
            <a:avLst/>
          </a:prstGeom>
        </p:spPr>
      </p:pic>
    </p:spTree>
    <p:extLst>
      <p:ext uri="{BB962C8B-B14F-4D97-AF65-F5344CB8AC3E}">
        <p14:creationId xmlns:p14="http://schemas.microsoft.com/office/powerpoint/2010/main" val="249371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par>
                                <p:cTn id="31" presetID="10"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42"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00"/>
                                        <p:tgtEl>
                                          <p:spTgt spid="31"/>
                                        </p:tgtEl>
                                      </p:cBhvr>
                                    </p:animEffect>
                                    <p:anim calcmode="lin" valueType="num">
                                      <p:cBhvr>
                                        <p:cTn id="52" dur="1000" fill="hold"/>
                                        <p:tgtEl>
                                          <p:spTgt spid="31"/>
                                        </p:tgtEl>
                                        <p:attrNameLst>
                                          <p:attrName>ppt_x</p:attrName>
                                        </p:attrNameLst>
                                      </p:cBhvr>
                                      <p:tavLst>
                                        <p:tav tm="0">
                                          <p:val>
                                            <p:strVal val="#ppt_x"/>
                                          </p:val>
                                        </p:tav>
                                        <p:tav tm="100000">
                                          <p:val>
                                            <p:strVal val="#ppt_x"/>
                                          </p:val>
                                        </p:tav>
                                      </p:tavLst>
                                    </p:anim>
                                    <p:anim calcmode="lin" valueType="num">
                                      <p:cBhvr>
                                        <p:cTn id="53" dur="1000" fill="hold"/>
                                        <p:tgtEl>
                                          <p:spTgt spid="31"/>
                                        </p:tgtEl>
                                        <p:attrNameLst>
                                          <p:attrName>ppt_y</p:attrName>
                                        </p:attrNameLst>
                                      </p:cBhvr>
                                      <p:tavLst>
                                        <p:tav tm="0">
                                          <p:val>
                                            <p:strVal val="#ppt_y+.1"/>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par>
                                <p:cTn id="57" presetID="42"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1000"/>
                                        <p:tgtEl>
                                          <p:spTgt spid="36"/>
                                        </p:tgtEl>
                                      </p:cBhvr>
                                    </p:animEffect>
                                    <p:anim calcmode="lin" valueType="num">
                                      <p:cBhvr>
                                        <p:cTn id="65" dur="1000" fill="hold"/>
                                        <p:tgtEl>
                                          <p:spTgt spid="36"/>
                                        </p:tgtEl>
                                        <p:attrNameLst>
                                          <p:attrName>ppt_x</p:attrName>
                                        </p:attrNameLst>
                                      </p:cBhvr>
                                      <p:tavLst>
                                        <p:tav tm="0">
                                          <p:val>
                                            <p:strVal val="#ppt_x"/>
                                          </p:val>
                                        </p:tav>
                                        <p:tav tm="100000">
                                          <p:val>
                                            <p:strVal val="#ppt_x"/>
                                          </p:val>
                                        </p:tav>
                                      </p:tavLst>
                                    </p:anim>
                                    <p:anim calcmode="lin" valueType="num">
                                      <p:cBhvr>
                                        <p:cTn id="66" dur="1000" fill="hold"/>
                                        <p:tgtEl>
                                          <p:spTgt spid="36"/>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1000"/>
                                        <p:tgtEl>
                                          <p:spTgt spid="34"/>
                                        </p:tgtEl>
                                      </p:cBhvr>
                                    </p:animEffect>
                                    <p:anim calcmode="lin" valueType="num">
                                      <p:cBhvr>
                                        <p:cTn id="70" dur="1000" fill="hold"/>
                                        <p:tgtEl>
                                          <p:spTgt spid="34"/>
                                        </p:tgtEl>
                                        <p:attrNameLst>
                                          <p:attrName>ppt_x</p:attrName>
                                        </p:attrNameLst>
                                      </p:cBhvr>
                                      <p:tavLst>
                                        <p:tav tm="0">
                                          <p:val>
                                            <p:strVal val="#ppt_x"/>
                                          </p:val>
                                        </p:tav>
                                        <p:tav tm="100000">
                                          <p:val>
                                            <p:strVal val="#ppt_x"/>
                                          </p:val>
                                        </p:tav>
                                      </p:tavLst>
                                    </p:anim>
                                    <p:anim calcmode="lin" valueType="num">
                                      <p:cBhvr>
                                        <p:cTn id="71" dur="1000" fill="hold"/>
                                        <p:tgtEl>
                                          <p:spTgt spid="34"/>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fade">
                                      <p:cBhvr>
                                        <p:cTn id="74" dur="1000"/>
                                        <p:tgtEl>
                                          <p:spTgt spid="37"/>
                                        </p:tgtEl>
                                      </p:cBhvr>
                                    </p:animEffect>
                                    <p:anim calcmode="lin" valueType="num">
                                      <p:cBhvr>
                                        <p:cTn id="75" dur="1000" fill="hold"/>
                                        <p:tgtEl>
                                          <p:spTgt spid="37"/>
                                        </p:tgtEl>
                                        <p:attrNameLst>
                                          <p:attrName>ppt_x</p:attrName>
                                        </p:attrNameLst>
                                      </p:cBhvr>
                                      <p:tavLst>
                                        <p:tav tm="0">
                                          <p:val>
                                            <p:strVal val="#ppt_x"/>
                                          </p:val>
                                        </p:tav>
                                        <p:tav tm="100000">
                                          <p:val>
                                            <p:strVal val="#ppt_x"/>
                                          </p:val>
                                        </p:tav>
                                      </p:tavLst>
                                    </p:anim>
                                    <p:anim calcmode="lin" valueType="num">
                                      <p:cBhvr>
                                        <p:cTn id="76" dur="1000" fill="hold"/>
                                        <p:tgtEl>
                                          <p:spTgt spid="37"/>
                                        </p:tgtEl>
                                        <p:attrNameLst>
                                          <p:attrName>ppt_y</p:attrName>
                                        </p:attrNameLst>
                                      </p:cBhvr>
                                      <p:tavLst>
                                        <p:tav tm="0">
                                          <p:val>
                                            <p:strVal val="#ppt_y+.1"/>
                                          </p:val>
                                        </p:tav>
                                        <p:tav tm="100000">
                                          <p:val>
                                            <p:strVal val="#ppt_y"/>
                                          </p:val>
                                        </p:tav>
                                      </p:tavLst>
                                    </p:anim>
                                  </p:childTnLst>
                                </p:cTn>
                              </p:par>
                              <p:par>
                                <p:cTn id="77" presetID="10"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fade">
                                      <p:cBhvr>
                                        <p:cTn id="79" dur="500"/>
                                        <p:tgtEl>
                                          <p:spTgt spid="38"/>
                                        </p:tgtEl>
                                      </p:cBhvr>
                                    </p:animEffect>
                                  </p:childTnLst>
                                </p:cTn>
                              </p:par>
                              <p:par>
                                <p:cTn id="80" presetID="42" presetClass="entr" presetSubtype="0" fill="hold" nodeType="with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fade">
                                      <p:cBhvr>
                                        <p:cTn id="82" dur="1000"/>
                                        <p:tgtEl>
                                          <p:spTgt spid="39"/>
                                        </p:tgtEl>
                                      </p:cBhvr>
                                    </p:animEffect>
                                    <p:anim calcmode="lin" valueType="num">
                                      <p:cBhvr>
                                        <p:cTn id="83" dur="1000" fill="hold"/>
                                        <p:tgtEl>
                                          <p:spTgt spid="39"/>
                                        </p:tgtEl>
                                        <p:attrNameLst>
                                          <p:attrName>ppt_x</p:attrName>
                                        </p:attrNameLst>
                                      </p:cBhvr>
                                      <p:tavLst>
                                        <p:tav tm="0">
                                          <p:val>
                                            <p:strVal val="#ppt_x"/>
                                          </p:val>
                                        </p:tav>
                                        <p:tav tm="100000">
                                          <p:val>
                                            <p:strVal val="#ppt_x"/>
                                          </p:val>
                                        </p:tav>
                                      </p:tavLst>
                                    </p:anim>
                                    <p:anim calcmode="lin" valueType="num">
                                      <p:cBhvr>
                                        <p:cTn id="84" dur="1000" fill="hold"/>
                                        <p:tgtEl>
                                          <p:spTgt spid="39"/>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1000"/>
                                        <p:tgtEl>
                                          <p:spTgt spid="42"/>
                                        </p:tgtEl>
                                      </p:cBhvr>
                                    </p:animEffect>
                                    <p:anim calcmode="lin" valueType="num">
                                      <p:cBhvr>
                                        <p:cTn id="88" dur="1000" fill="hold"/>
                                        <p:tgtEl>
                                          <p:spTgt spid="42"/>
                                        </p:tgtEl>
                                        <p:attrNameLst>
                                          <p:attrName>ppt_x</p:attrName>
                                        </p:attrNameLst>
                                      </p:cBhvr>
                                      <p:tavLst>
                                        <p:tav tm="0">
                                          <p:val>
                                            <p:strVal val="#ppt_x"/>
                                          </p:val>
                                        </p:tav>
                                        <p:tav tm="100000">
                                          <p:val>
                                            <p:strVal val="#ppt_x"/>
                                          </p:val>
                                        </p:tav>
                                      </p:tavLst>
                                    </p:anim>
                                    <p:anim calcmode="lin" valueType="num">
                                      <p:cBhvr>
                                        <p:cTn id="89" dur="1000" fill="hold"/>
                                        <p:tgtEl>
                                          <p:spTgt spid="42"/>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1000"/>
                                        <p:tgtEl>
                                          <p:spTgt spid="40"/>
                                        </p:tgtEl>
                                      </p:cBhvr>
                                    </p:animEffect>
                                    <p:anim calcmode="lin" valueType="num">
                                      <p:cBhvr>
                                        <p:cTn id="93" dur="1000" fill="hold"/>
                                        <p:tgtEl>
                                          <p:spTgt spid="40"/>
                                        </p:tgtEl>
                                        <p:attrNameLst>
                                          <p:attrName>ppt_x</p:attrName>
                                        </p:attrNameLst>
                                      </p:cBhvr>
                                      <p:tavLst>
                                        <p:tav tm="0">
                                          <p:val>
                                            <p:strVal val="#ppt_x"/>
                                          </p:val>
                                        </p:tav>
                                        <p:tav tm="100000">
                                          <p:val>
                                            <p:strVal val="#ppt_x"/>
                                          </p:val>
                                        </p:tav>
                                      </p:tavLst>
                                    </p:anim>
                                    <p:anim calcmode="lin" valueType="num">
                                      <p:cBhvr>
                                        <p:cTn id="94" dur="1000" fill="hold"/>
                                        <p:tgtEl>
                                          <p:spTgt spid="40"/>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fade">
                                      <p:cBhvr>
                                        <p:cTn id="97" dur="1000"/>
                                        <p:tgtEl>
                                          <p:spTgt spid="43"/>
                                        </p:tgtEl>
                                      </p:cBhvr>
                                    </p:animEffect>
                                    <p:anim calcmode="lin" valueType="num">
                                      <p:cBhvr>
                                        <p:cTn id="98" dur="1000" fill="hold"/>
                                        <p:tgtEl>
                                          <p:spTgt spid="43"/>
                                        </p:tgtEl>
                                        <p:attrNameLst>
                                          <p:attrName>ppt_x</p:attrName>
                                        </p:attrNameLst>
                                      </p:cBhvr>
                                      <p:tavLst>
                                        <p:tav tm="0">
                                          <p:val>
                                            <p:strVal val="#ppt_x"/>
                                          </p:val>
                                        </p:tav>
                                        <p:tav tm="100000">
                                          <p:val>
                                            <p:strVal val="#ppt_x"/>
                                          </p:val>
                                        </p:tav>
                                      </p:tavLst>
                                    </p:anim>
                                    <p:anim calcmode="lin" valueType="num">
                                      <p:cBhvr>
                                        <p:cTn id="99" dur="1000" fill="hold"/>
                                        <p:tgtEl>
                                          <p:spTgt spid="43"/>
                                        </p:tgtEl>
                                        <p:attrNameLst>
                                          <p:attrName>ppt_y</p:attrName>
                                        </p:attrNameLst>
                                      </p:cBhvr>
                                      <p:tavLst>
                                        <p:tav tm="0">
                                          <p:val>
                                            <p:strVal val="#ppt_y+.1"/>
                                          </p:val>
                                        </p:tav>
                                        <p:tav tm="100000">
                                          <p:val>
                                            <p:strVal val="#ppt_y"/>
                                          </p:val>
                                        </p:tav>
                                      </p:tavLst>
                                    </p:anim>
                                  </p:childTnLst>
                                </p:cTn>
                              </p:par>
                              <p:par>
                                <p:cTn id="100" presetID="10" presetClass="entr" presetSubtype="0" fill="hold" nodeType="withEffect">
                                  <p:stCondLst>
                                    <p:cond delay="0"/>
                                  </p:stCondLst>
                                  <p:childTnLst>
                                    <p:set>
                                      <p:cBhvr>
                                        <p:cTn id="101" dur="1" fill="hold">
                                          <p:stCondLst>
                                            <p:cond delay="0"/>
                                          </p:stCondLst>
                                        </p:cTn>
                                        <p:tgtEl>
                                          <p:spTgt spid="2"/>
                                        </p:tgtEl>
                                        <p:attrNameLst>
                                          <p:attrName>style.visibility</p:attrName>
                                        </p:attrNameLst>
                                      </p:cBhvr>
                                      <p:to>
                                        <p:strVal val="visible"/>
                                      </p:to>
                                    </p:set>
                                    <p:animEffect transition="in" filter="fade">
                                      <p:cBhvr>
                                        <p:cTn id="10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3" restart="whenNotActive" fill="hold" evtFilter="cancelBubble" nodeType="interactiveSeq">
                <p:stCondLst>
                  <p:cond evt="onClick" delay="0">
                    <p:tgtEl>
                      <p:spTgt spid="8"/>
                    </p:tgtEl>
                  </p:cond>
                </p:stCondLst>
                <p:endSync evt="end" delay="0">
                  <p:rtn val="all"/>
                </p:endSync>
                <p:childTnLst>
                  <p:par>
                    <p:cTn id="104" fill="hold">
                      <p:stCondLst>
                        <p:cond delay="0"/>
                      </p:stCondLst>
                      <p:childTnLst>
                        <p:par>
                          <p:cTn id="105" fill="hold">
                            <p:stCondLst>
                              <p:cond delay="0"/>
                            </p:stCondLst>
                            <p:childTnLst>
                              <p:par>
                                <p:cTn id="106" presetID="1" presetClass="exit" presetSubtype="0" fill="hold" nodeType="withEffect">
                                  <p:stCondLst>
                                    <p:cond delay="0"/>
                                  </p:stCondLst>
                                  <p:childTnLst>
                                    <p:set>
                                      <p:cBhvr>
                                        <p:cTn id="107" dur="1" fill="hold">
                                          <p:stCondLst>
                                            <p:cond delay="0"/>
                                          </p:stCondLst>
                                        </p:cTn>
                                        <p:tgtEl>
                                          <p:spTgt spid="8"/>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21"/>
                                        </p:tgtEl>
                                        <p:attrNameLst>
                                          <p:attrName>style.visibility</p:attrName>
                                        </p:attrNameLst>
                                      </p:cBhvr>
                                      <p:to>
                                        <p:strVal val="visible"/>
                                      </p:to>
                                    </p:set>
                                    <p:animEffect transition="in" filter="fade">
                                      <p:cBhvr>
                                        <p:cTn id="110" dur="500"/>
                                        <p:tgtEl>
                                          <p:spTgt spid="21"/>
                                        </p:tgtEl>
                                      </p:cBhvr>
                                    </p:animEffect>
                                  </p:childTnLst>
                                </p:cTn>
                              </p:par>
                            </p:childTnLst>
                          </p:cTn>
                        </p:par>
                      </p:childTnLst>
                    </p:cTn>
                  </p:par>
                </p:childTnLst>
              </p:cTn>
              <p:nextCondLst>
                <p:cond evt="onClick" delay="0">
                  <p:tgtEl>
                    <p:spTgt spid="8"/>
                  </p:tgtEl>
                </p:cond>
              </p:nextCondLst>
            </p:seq>
            <p:seq concurrent="1" nextAc="seek">
              <p:cTn id="111" restart="whenNotActive" fill="hold" evtFilter="cancelBubble" nodeType="interactiveSeq">
                <p:stCondLst>
                  <p:cond evt="onClick" delay="0">
                    <p:tgtEl>
                      <p:spTgt spid="26"/>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nodeType="withEffect">
                                  <p:stCondLst>
                                    <p:cond delay="0"/>
                                  </p:stCondLst>
                                  <p:childTnLst>
                                    <p:set>
                                      <p:cBhvr>
                                        <p:cTn id="115" dur="1" fill="hold">
                                          <p:stCondLst>
                                            <p:cond delay="0"/>
                                          </p:stCondLst>
                                        </p:cTn>
                                        <p:tgtEl>
                                          <p:spTgt spid="26"/>
                                        </p:tgtEl>
                                        <p:attrNameLst>
                                          <p:attrName>style.visibility</p:attrName>
                                        </p:attrNameLst>
                                      </p:cBhvr>
                                      <p:to>
                                        <p:strVal val="hidden"/>
                                      </p:to>
                                    </p:set>
                                  </p:childTnLst>
                                </p:cTn>
                              </p:par>
                              <p:par>
                                <p:cTn id="116" presetID="10" presetClass="entr" presetSubtype="0" fill="hold" nodeType="with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fade">
                                      <p:cBhvr>
                                        <p:cTn id="118" dur="500"/>
                                        <p:tgtEl>
                                          <p:spTgt spid="29"/>
                                        </p:tgtEl>
                                      </p:cBhvr>
                                    </p:animEffect>
                                  </p:childTnLst>
                                </p:cTn>
                              </p:par>
                              <p:par>
                                <p:cTn id="119" presetID="10" presetClass="entr" presetSubtype="0" fill="hold" nodeType="withEffect">
                                  <p:stCondLst>
                                    <p:cond delay="0"/>
                                  </p:stCondLst>
                                  <p:childTnLst>
                                    <p:set>
                                      <p:cBhvr>
                                        <p:cTn id="120" dur="1" fill="hold">
                                          <p:stCondLst>
                                            <p:cond delay="0"/>
                                          </p:stCondLst>
                                        </p:cTn>
                                        <p:tgtEl>
                                          <p:spTgt spid="47"/>
                                        </p:tgtEl>
                                        <p:attrNameLst>
                                          <p:attrName>style.visibility</p:attrName>
                                        </p:attrNameLst>
                                      </p:cBhvr>
                                      <p:to>
                                        <p:strVal val="visible"/>
                                      </p:to>
                                    </p:set>
                                    <p:animEffect transition="in" filter="fade">
                                      <p:cBhvr>
                                        <p:cTn id="121" dur="500"/>
                                        <p:tgtEl>
                                          <p:spTgt spid="47"/>
                                        </p:tgtEl>
                                      </p:cBhvr>
                                    </p:animEffect>
                                  </p:childTnLst>
                                </p:cTn>
                              </p:par>
                            </p:childTnLst>
                          </p:cTn>
                        </p:par>
                      </p:childTnLst>
                    </p:cTn>
                  </p:par>
                </p:childTnLst>
              </p:cTn>
              <p:nextCondLst>
                <p:cond evt="onClick" delay="0">
                  <p:tgtEl>
                    <p:spTgt spid="26"/>
                  </p:tgtEl>
                </p:cond>
              </p:nextCondLst>
            </p:seq>
            <p:seq concurrent="1" nextAc="seek">
              <p:cTn id="122" restart="whenNotActive" fill="hold" evtFilter="cancelBubble" nodeType="interactiveSeq">
                <p:stCondLst>
                  <p:cond evt="onClick" delay="0">
                    <p:tgtEl>
                      <p:spTgt spid="32"/>
                    </p:tgtEl>
                  </p:cond>
                </p:stCondLst>
                <p:endSync evt="end" delay="0">
                  <p:rtn val="all"/>
                </p:endSync>
                <p:childTnLst>
                  <p:par>
                    <p:cTn id="123" fill="hold">
                      <p:stCondLst>
                        <p:cond delay="0"/>
                      </p:stCondLst>
                      <p:childTnLst>
                        <p:par>
                          <p:cTn id="124" fill="hold">
                            <p:stCondLst>
                              <p:cond delay="0"/>
                            </p:stCondLst>
                            <p:childTnLst>
                              <p:par>
                                <p:cTn id="125" presetID="1" presetClass="exit" presetSubtype="0" fill="hold" nodeType="withEffect">
                                  <p:stCondLst>
                                    <p:cond delay="0"/>
                                  </p:stCondLst>
                                  <p:childTnLst>
                                    <p:set>
                                      <p:cBhvr>
                                        <p:cTn id="126" dur="1" fill="hold">
                                          <p:stCondLst>
                                            <p:cond delay="0"/>
                                          </p:stCondLst>
                                        </p:cTn>
                                        <p:tgtEl>
                                          <p:spTgt spid="32"/>
                                        </p:tgtEl>
                                        <p:attrNameLst>
                                          <p:attrName>style.visibility</p:attrName>
                                        </p:attrNameLst>
                                      </p:cBhvr>
                                      <p:to>
                                        <p:strVal val="hidden"/>
                                      </p:to>
                                    </p:set>
                                  </p:childTnLst>
                                </p:cTn>
                              </p:par>
                              <p:par>
                                <p:cTn id="127" presetID="10" presetClass="entr" presetSubtype="0" fill="hold" nodeType="withEffect">
                                  <p:stCondLst>
                                    <p:cond delay="0"/>
                                  </p:stCondLst>
                                  <p:childTnLst>
                                    <p:set>
                                      <p:cBhvr>
                                        <p:cTn id="128" dur="1" fill="hold">
                                          <p:stCondLst>
                                            <p:cond delay="0"/>
                                          </p:stCondLst>
                                        </p:cTn>
                                        <p:tgtEl>
                                          <p:spTgt spid="35"/>
                                        </p:tgtEl>
                                        <p:attrNameLst>
                                          <p:attrName>style.visibility</p:attrName>
                                        </p:attrNameLst>
                                      </p:cBhvr>
                                      <p:to>
                                        <p:strVal val="visible"/>
                                      </p:to>
                                    </p:set>
                                    <p:animEffect transition="in" filter="fade">
                                      <p:cBhvr>
                                        <p:cTn id="129" dur="500"/>
                                        <p:tgtEl>
                                          <p:spTgt spid="35"/>
                                        </p:tgtEl>
                                      </p:cBhvr>
                                    </p:animEffect>
                                  </p:childTnLst>
                                </p:cTn>
                              </p:par>
                            </p:childTnLst>
                          </p:cTn>
                        </p:par>
                      </p:childTnLst>
                    </p:cTn>
                  </p:par>
                </p:childTnLst>
              </p:cTn>
              <p:nextCondLst>
                <p:cond evt="onClick" delay="0">
                  <p:tgtEl>
                    <p:spTgt spid="32"/>
                  </p:tgtEl>
                </p:cond>
              </p:nextCondLst>
            </p:seq>
            <p:seq concurrent="1" nextAc="seek">
              <p:cTn id="130" restart="whenNotActive" fill="hold" evtFilter="cancelBubble" nodeType="interactiveSeq">
                <p:stCondLst>
                  <p:cond evt="onClick" delay="0">
                    <p:tgtEl>
                      <p:spTgt spid="38"/>
                    </p:tgtEl>
                  </p:cond>
                </p:stCondLst>
                <p:endSync evt="end" delay="0">
                  <p:rtn val="all"/>
                </p:endSync>
                <p:childTnLst>
                  <p:par>
                    <p:cTn id="131" fill="hold">
                      <p:stCondLst>
                        <p:cond delay="0"/>
                      </p:stCondLst>
                      <p:childTnLst>
                        <p:par>
                          <p:cTn id="132" fill="hold">
                            <p:stCondLst>
                              <p:cond delay="0"/>
                            </p:stCondLst>
                            <p:childTnLst>
                              <p:par>
                                <p:cTn id="133" presetID="1" presetClass="exit" presetSubtype="0" fill="hold" nodeType="withEffect">
                                  <p:stCondLst>
                                    <p:cond delay="0"/>
                                  </p:stCondLst>
                                  <p:childTnLst>
                                    <p:set>
                                      <p:cBhvr>
                                        <p:cTn id="134" dur="1" fill="hold">
                                          <p:stCondLst>
                                            <p:cond delay="0"/>
                                          </p:stCondLst>
                                        </p:cTn>
                                        <p:tgtEl>
                                          <p:spTgt spid="38"/>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45"/>
                                        </p:tgtEl>
                                        <p:attrNameLst>
                                          <p:attrName>style.visibility</p:attrName>
                                        </p:attrNameLst>
                                      </p:cBhvr>
                                      <p:to>
                                        <p:strVal val="visible"/>
                                      </p:to>
                                    </p:set>
                                    <p:animEffect transition="in" filter="fade">
                                      <p:cBhvr>
                                        <p:cTn id="137" dur="500"/>
                                        <p:tgtEl>
                                          <p:spTgt spid="45"/>
                                        </p:tgtEl>
                                      </p:cBhvr>
                                    </p:animEffect>
                                  </p:childTnLst>
                                </p:cTn>
                              </p:par>
                              <p:par>
                                <p:cTn id="138" presetID="10" presetClass="entr" presetSubtype="0" fill="hold" nodeType="withEffect">
                                  <p:stCondLst>
                                    <p:cond delay="0"/>
                                  </p:stCondLst>
                                  <p:childTnLst>
                                    <p:set>
                                      <p:cBhvr>
                                        <p:cTn id="139" dur="1" fill="hold">
                                          <p:stCondLst>
                                            <p:cond delay="0"/>
                                          </p:stCondLst>
                                        </p:cTn>
                                        <p:tgtEl>
                                          <p:spTgt spid="41"/>
                                        </p:tgtEl>
                                        <p:attrNameLst>
                                          <p:attrName>style.visibility</p:attrName>
                                        </p:attrNameLst>
                                      </p:cBhvr>
                                      <p:to>
                                        <p:strVal val="visible"/>
                                      </p:to>
                                    </p:set>
                                    <p:animEffect transition="in" filter="fade">
                                      <p:cBhvr>
                                        <p:cTn id="140" dur="500"/>
                                        <p:tgtEl>
                                          <p:spTgt spid="41"/>
                                        </p:tgtEl>
                                      </p:cBhvr>
                                    </p:animEffect>
                                  </p:childTnLst>
                                </p:cTn>
                              </p:par>
                            </p:childTnLst>
                          </p:cTn>
                        </p:par>
                      </p:childTnLst>
                    </p:cTn>
                  </p:par>
                </p:childTnLst>
              </p:cTn>
              <p:nextCondLst>
                <p:cond evt="onClick" delay="0">
                  <p:tgtEl>
                    <p:spTgt spid="38"/>
                  </p:tgtEl>
                </p:cond>
              </p:nextCondLst>
            </p:seq>
          </p:childTnLst>
        </p:cTn>
      </p:par>
    </p:tnLst>
    <p:bldLst>
      <p:bldP spid="1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893680" y="225622"/>
            <a:ext cx="5154457"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TRÒ CHƠI “XIN MỜI“</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8469" y="1294563"/>
            <a:ext cx="1214147" cy="1484869"/>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9165" y="1510291"/>
            <a:ext cx="885825" cy="1053413"/>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0213" y="1389642"/>
            <a:ext cx="938068" cy="1190625"/>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5401" y="1391331"/>
            <a:ext cx="822879" cy="1155356"/>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0797" y="1777904"/>
            <a:ext cx="1419537" cy="414100"/>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9066" y="1449481"/>
            <a:ext cx="1238250" cy="990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8469" y="2618863"/>
            <a:ext cx="1214147" cy="1484869"/>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89165" y="2879871"/>
            <a:ext cx="885825" cy="962853"/>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80877" y="2713942"/>
            <a:ext cx="936741" cy="1190625"/>
          </a:xfrm>
          <a:prstGeom prst="rect">
            <a:avLst/>
          </a:prstGeom>
        </p:spPr>
      </p:pic>
      <p:pic>
        <p:nvPicPr>
          <p:cNvPr id="29" name="Picture 2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07536" y="2715631"/>
            <a:ext cx="778609" cy="1155356"/>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1704" y="3102204"/>
            <a:ext cx="1337725" cy="414100"/>
          </a:xfrm>
          <a:prstGeom prst="rect">
            <a:avLst/>
          </a:prstGeom>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9066" y="2773781"/>
            <a:ext cx="1238250" cy="990600"/>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5156" y="3924951"/>
            <a:ext cx="1214147" cy="1484869"/>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5852" y="4140679"/>
            <a:ext cx="885825" cy="1053413"/>
          </a:xfrm>
          <a:prstGeom prst="rect">
            <a:avLst/>
          </a:prstGeom>
        </p:spPr>
      </p:pic>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4746" y="4052058"/>
            <a:ext cx="802377" cy="1126569"/>
          </a:xfrm>
          <a:prstGeom prst="rect">
            <a:avLst/>
          </a:prstGeom>
        </p:spPr>
      </p:pic>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4223" y="4021719"/>
            <a:ext cx="844445" cy="1071795"/>
          </a:xfrm>
          <a:prstGeom prst="rect">
            <a:avLst/>
          </a:prstGeom>
        </p:spPr>
      </p:pic>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95753" y="4079869"/>
            <a:ext cx="1238250" cy="990600"/>
          </a:xfrm>
          <a:prstGeom prst="rect">
            <a:avLst/>
          </a:prstGeom>
        </p:spPr>
      </p:pic>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6309" y="5137771"/>
            <a:ext cx="1214147" cy="1484869"/>
          </a:xfrm>
          <a:prstGeom prst="rect">
            <a:avLst/>
          </a:prstGeom>
        </p:spPr>
      </p:pic>
      <p:pic>
        <p:nvPicPr>
          <p:cNvPr id="39" name="Picture 3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37005" y="5344493"/>
            <a:ext cx="885825" cy="1071426"/>
          </a:xfrm>
          <a:prstGeom prst="rect">
            <a:avLst/>
          </a:prstGeom>
        </p:spPr>
      </p:pic>
      <p:pic>
        <p:nvPicPr>
          <p:cNvPr id="40" name="Picture 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43939" y="5232850"/>
            <a:ext cx="906296" cy="1190625"/>
          </a:xfrm>
          <a:prstGeom prst="rect">
            <a:avLst/>
          </a:prstGeom>
        </p:spPr>
      </p:pic>
      <p:pic>
        <p:nvPicPr>
          <p:cNvPr id="41" name="Picture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55376" y="5234539"/>
            <a:ext cx="778609" cy="1155356"/>
          </a:xfrm>
          <a:prstGeom prst="rect">
            <a:avLst/>
          </a:prstGeom>
        </p:spPr>
      </p:pic>
      <p:pic>
        <p:nvPicPr>
          <p:cNvPr id="43" name="Picture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86906" y="5292689"/>
            <a:ext cx="1238250" cy="990600"/>
          </a:xfrm>
          <a:prstGeom prst="rect">
            <a:avLst/>
          </a:prstGeom>
        </p:spPr>
      </p:pic>
      <p:pic>
        <p:nvPicPr>
          <p:cNvPr id="2" name="Picture 1">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3795864">
            <a:off x="313080" y="5662519"/>
            <a:ext cx="1402208" cy="1241538"/>
          </a:xfrm>
          <a:prstGeom prst="rect">
            <a:avLst/>
          </a:prstGeom>
        </p:spPr>
      </p:pic>
      <p:pic>
        <p:nvPicPr>
          <p:cNvPr id="47" name="Picture 46"/>
          <p:cNvPicPr>
            <a:picLocks noChangeAspect="1"/>
          </p:cNvPicPr>
          <p:nvPr/>
        </p:nvPicPr>
        <p:blipFill rotWithShape="1">
          <a:blip r:embed="rId16">
            <a:extLst>
              <a:ext uri="{28A0092B-C50C-407E-A947-70E740481C1C}">
                <a14:useLocalDpi xmlns:a14="http://schemas.microsoft.com/office/drawing/2010/main" val="0"/>
              </a:ext>
            </a:extLst>
          </a:blip>
          <a:srcRect l="49040" t="5477" r="25556" b="27328"/>
          <a:stretch/>
        </p:blipFill>
        <p:spPr>
          <a:xfrm>
            <a:off x="347375" y="1575933"/>
            <a:ext cx="2222665" cy="3386296"/>
          </a:xfrm>
          <a:prstGeom prst="rect">
            <a:avLst/>
          </a:prstGeom>
        </p:spPr>
      </p:pic>
      <p:pic>
        <p:nvPicPr>
          <p:cNvPr id="48" name="Picture 4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7489" y="4578536"/>
            <a:ext cx="1337725" cy="414100"/>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4307" y="5787988"/>
            <a:ext cx="1337725" cy="414100"/>
          </a:xfrm>
          <a:prstGeom prst="rect">
            <a:avLst/>
          </a:prstGeom>
        </p:spPr>
      </p:pic>
    </p:spTree>
    <p:extLst>
      <p:ext uri="{BB962C8B-B14F-4D97-AF65-F5344CB8AC3E}">
        <p14:creationId xmlns:p14="http://schemas.microsoft.com/office/powerpoint/2010/main" val="14310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par>
                                <p:cTn id="31" presetID="10"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42"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00"/>
                                        <p:tgtEl>
                                          <p:spTgt spid="31"/>
                                        </p:tgtEl>
                                      </p:cBhvr>
                                    </p:animEffect>
                                    <p:anim calcmode="lin" valueType="num">
                                      <p:cBhvr>
                                        <p:cTn id="52" dur="1000" fill="hold"/>
                                        <p:tgtEl>
                                          <p:spTgt spid="31"/>
                                        </p:tgtEl>
                                        <p:attrNameLst>
                                          <p:attrName>ppt_x</p:attrName>
                                        </p:attrNameLst>
                                      </p:cBhvr>
                                      <p:tavLst>
                                        <p:tav tm="0">
                                          <p:val>
                                            <p:strVal val="#ppt_x"/>
                                          </p:val>
                                        </p:tav>
                                        <p:tav tm="100000">
                                          <p:val>
                                            <p:strVal val="#ppt_x"/>
                                          </p:val>
                                        </p:tav>
                                      </p:tavLst>
                                    </p:anim>
                                    <p:anim calcmode="lin" valueType="num">
                                      <p:cBhvr>
                                        <p:cTn id="53" dur="1000" fill="hold"/>
                                        <p:tgtEl>
                                          <p:spTgt spid="31"/>
                                        </p:tgtEl>
                                        <p:attrNameLst>
                                          <p:attrName>ppt_y</p:attrName>
                                        </p:attrNameLst>
                                      </p:cBhvr>
                                      <p:tavLst>
                                        <p:tav tm="0">
                                          <p:val>
                                            <p:strVal val="#ppt_y+.1"/>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par>
                                <p:cTn id="57" presetID="42"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1000"/>
                                        <p:tgtEl>
                                          <p:spTgt spid="34"/>
                                        </p:tgtEl>
                                      </p:cBhvr>
                                    </p:animEffect>
                                    <p:anim calcmode="lin" valueType="num">
                                      <p:cBhvr>
                                        <p:cTn id="65" dur="1000" fill="hold"/>
                                        <p:tgtEl>
                                          <p:spTgt spid="34"/>
                                        </p:tgtEl>
                                        <p:attrNameLst>
                                          <p:attrName>ppt_x</p:attrName>
                                        </p:attrNameLst>
                                      </p:cBhvr>
                                      <p:tavLst>
                                        <p:tav tm="0">
                                          <p:val>
                                            <p:strVal val="#ppt_x"/>
                                          </p:val>
                                        </p:tav>
                                        <p:tav tm="100000">
                                          <p:val>
                                            <p:strVal val="#ppt_x"/>
                                          </p:val>
                                        </p:tav>
                                      </p:tavLst>
                                    </p:anim>
                                    <p:anim calcmode="lin" valueType="num">
                                      <p:cBhvr>
                                        <p:cTn id="66" dur="1000" fill="hold"/>
                                        <p:tgtEl>
                                          <p:spTgt spid="34"/>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1000"/>
                                        <p:tgtEl>
                                          <p:spTgt spid="37"/>
                                        </p:tgtEl>
                                      </p:cBhvr>
                                    </p:animEffect>
                                    <p:anim calcmode="lin" valueType="num">
                                      <p:cBhvr>
                                        <p:cTn id="70" dur="1000" fill="hold"/>
                                        <p:tgtEl>
                                          <p:spTgt spid="37"/>
                                        </p:tgtEl>
                                        <p:attrNameLst>
                                          <p:attrName>ppt_x</p:attrName>
                                        </p:attrNameLst>
                                      </p:cBhvr>
                                      <p:tavLst>
                                        <p:tav tm="0">
                                          <p:val>
                                            <p:strVal val="#ppt_x"/>
                                          </p:val>
                                        </p:tav>
                                        <p:tav tm="100000">
                                          <p:val>
                                            <p:strVal val="#ppt_x"/>
                                          </p:val>
                                        </p:tav>
                                      </p:tavLst>
                                    </p:anim>
                                    <p:anim calcmode="lin" valueType="num">
                                      <p:cBhvr>
                                        <p:cTn id="71" dur="1000" fill="hold"/>
                                        <p:tgtEl>
                                          <p:spTgt spid="37"/>
                                        </p:tgtEl>
                                        <p:attrNameLst>
                                          <p:attrName>ppt_y</p:attrName>
                                        </p:attrNameLst>
                                      </p:cBhvr>
                                      <p:tavLst>
                                        <p:tav tm="0">
                                          <p:val>
                                            <p:strVal val="#ppt_y+.1"/>
                                          </p:val>
                                        </p:tav>
                                        <p:tav tm="100000">
                                          <p:val>
                                            <p:strVal val="#ppt_y"/>
                                          </p:val>
                                        </p:tav>
                                      </p:tavLst>
                                    </p:anim>
                                  </p:childTnLst>
                                </p:cTn>
                              </p:par>
                              <p:par>
                                <p:cTn id="72" presetID="10" presetClass="entr" presetSubtype="0" fill="hold"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childTnLst>
                                </p:cTn>
                              </p:par>
                              <p:par>
                                <p:cTn id="75" presetID="42" presetClass="entr" presetSubtype="0" fill="hold" nodeType="with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fade">
                                      <p:cBhvr>
                                        <p:cTn id="77" dur="1000"/>
                                        <p:tgtEl>
                                          <p:spTgt spid="39"/>
                                        </p:tgtEl>
                                      </p:cBhvr>
                                    </p:animEffect>
                                    <p:anim calcmode="lin" valueType="num">
                                      <p:cBhvr>
                                        <p:cTn id="78" dur="1000" fill="hold"/>
                                        <p:tgtEl>
                                          <p:spTgt spid="39"/>
                                        </p:tgtEl>
                                        <p:attrNameLst>
                                          <p:attrName>ppt_x</p:attrName>
                                        </p:attrNameLst>
                                      </p:cBhvr>
                                      <p:tavLst>
                                        <p:tav tm="0">
                                          <p:val>
                                            <p:strVal val="#ppt_x"/>
                                          </p:val>
                                        </p:tav>
                                        <p:tav tm="100000">
                                          <p:val>
                                            <p:strVal val="#ppt_x"/>
                                          </p:val>
                                        </p:tav>
                                      </p:tavLst>
                                    </p:anim>
                                    <p:anim calcmode="lin" valueType="num">
                                      <p:cBhvr>
                                        <p:cTn id="79" dur="1000" fill="hold"/>
                                        <p:tgtEl>
                                          <p:spTgt spid="39"/>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fade">
                                      <p:cBhvr>
                                        <p:cTn id="82" dur="1000"/>
                                        <p:tgtEl>
                                          <p:spTgt spid="40"/>
                                        </p:tgtEl>
                                      </p:cBhvr>
                                    </p:animEffect>
                                    <p:anim calcmode="lin" valueType="num">
                                      <p:cBhvr>
                                        <p:cTn id="83" dur="1000" fill="hold"/>
                                        <p:tgtEl>
                                          <p:spTgt spid="40"/>
                                        </p:tgtEl>
                                        <p:attrNameLst>
                                          <p:attrName>ppt_x</p:attrName>
                                        </p:attrNameLst>
                                      </p:cBhvr>
                                      <p:tavLst>
                                        <p:tav tm="0">
                                          <p:val>
                                            <p:strVal val="#ppt_x"/>
                                          </p:val>
                                        </p:tav>
                                        <p:tav tm="100000">
                                          <p:val>
                                            <p:strVal val="#ppt_x"/>
                                          </p:val>
                                        </p:tav>
                                      </p:tavLst>
                                    </p:anim>
                                    <p:anim calcmode="lin" valueType="num">
                                      <p:cBhvr>
                                        <p:cTn id="84" dur="1000" fill="hold"/>
                                        <p:tgtEl>
                                          <p:spTgt spid="40"/>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1000"/>
                                        <p:tgtEl>
                                          <p:spTgt spid="43"/>
                                        </p:tgtEl>
                                      </p:cBhvr>
                                    </p:animEffect>
                                    <p:anim calcmode="lin" valueType="num">
                                      <p:cBhvr>
                                        <p:cTn id="88" dur="1000" fill="hold"/>
                                        <p:tgtEl>
                                          <p:spTgt spid="43"/>
                                        </p:tgtEl>
                                        <p:attrNameLst>
                                          <p:attrName>ppt_x</p:attrName>
                                        </p:attrNameLst>
                                      </p:cBhvr>
                                      <p:tavLst>
                                        <p:tav tm="0">
                                          <p:val>
                                            <p:strVal val="#ppt_x"/>
                                          </p:val>
                                        </p:tav>
                                        <p:tav tm="100000">
                                          <p:val>
                                            <p:strVal val="#ppt_x"/>
                                          </p:val>
                                        </p:tav>
                                      </p:tavLst>
                                    </p:anim>
                                    <p:anim calcmode="lin" valueType="num">
                                      <p:cBhvr>
                                        <p:cTn id="89" dur="1000" fill="hold"/>
                                        <p:tgtEl>
                                          <p:spTgt spid="43"/>
                                        </p:tgtEl>
                                        <p:attrNameLst>
                                          <p:attrName>ppt_y</p:attrName>
                                        </p:attrNameLst>
                                      </p:cBhvr>
                                      <p:tavLst>
                                        <p:tav tm="0">
                                          <p:val>
                                            <p:strVal val="#ppt_y+.1"/>
                                          </p:val>
                                        </p:tav>
                                        <p:tav tm="100000">
                                          <p:val>
                                            <p:strVal val="#ppt_y"/>
                                          </p:val>
                                        </p:tav>
                                      </p:tavLst>
                                    </p:anim>
                                  </p:childTnLst>
                                </p:cTn>
                              </p:par>
                              <p:par>
                                <p:cTn id="90" presetID="10" presetClass="entr" presetSubtype="0" fill="hold" nodeType="withEffect">
                                  <p:stCondLst>
                                    <p:cond delay="0"/>
                                  </p:stCondLst>
                                  <p:childTnLst>
                                    <p:set>
                                      <p:cBhvr>
                                        <p:cTn id="91" dur="1" fill="hold">
                                          <p:stCondLst>
                                            <p:cond delay="0"/>
                                          </p:stCondLst>
                                        </p:cTn>
                                        <p:tgtEl>
                                          <p:spTgt spid="2"/>
                                        </p:tgtEl>
                                        <p:attrNameLst>
                                          <p:attrName>style.visibility</p:attrName>
                                        </p:attrNameLst>
                                      </p:cBhvr>
                                      <p:to>
                                        <p:strVal val="visible"/>
                                      </p:to>
                                    </p:set>
                                    <p:animEffect transition="in" filter="fade">
                                      <p:cBhvr>
                                        <p:cTn id="92" dur="500"/>
                                        <p:tgtEl>
                                          <p:spTgt spid="2"/>
                                        </p:tgtEl>
                                      </p:cBhvr>
                                    </p:animEffect>
                                  </p:childTnLst>
                                </p:cTn>
                              </p:par>
                              <p:par>
                                <p:cTn id="93" presetID="42" presetClass="entr" presetSubtype="0" fill="hold" nodeType="withEffect">
                                  <p:stCondLst>
                                    <p:cond delay="0"/>
                                  </p:stCondLst>
                                  <p:childTnLst>
                                    <p:set>
                                      <p:cBhvr>
                                        <p:cTn id="94" dur="1" fill="hold">
                                          <p:stCondLst>
                                            <p:cond delay="0"/>
                                          </p:stCondLst>
                                        </p:cTn>
                                        <p:tgtEl>
                                          <p:spTgt spid="48"/>
                                        </p:tgtEl>
                                        <p:attrNameLst>
                                          <p:attrName>style.visibility</p:attrName>
                                        </p:attrNameLst>
                                      </p:cBhvr>
                                      <p:to>
                                        <p:strVal val="visible"/>
                                      </p:to>
                                    </p:set>
                                    <p:animEffect transition="in" filter="fade">
                                      <p:cBhvr>
                                        <p:cTn id="95" dur="1000"/>
                                        <p:tgtEl>
                                          <p:spTgt spid="48"/>
                                        </p:tgtEl>
                                      </p:cBhvr>
                                    </p:animEffect>
                                    <p:anim calcmode="lin" valueType="num">
                                      <p:cBhvr>
                                        <p:cTn id="96" dur="1000" fill="hold"/>
                                        <p:tgtEl>
                                          <p:spTgt spid="48"/>
                                        </p:tgtEl>
                                        <p:attrNameLst>
                                          <p:attrName>ppt_x</p:attrName>
                                        </p:attrNameLst>
                                      </p:cBhvr>
                                      <p:tavLst>
                                        <p:tav tm="0">
                                          <p:val>
                                            <p:strVal val="#ppt_x"/>
                                          </p:val>
                                        </p:tav>
                                        <p:tav tm="100000">
                                          <p:val>
                                            <p:strVal val="#ppt_x"/>
                                          </p:val>
                                        </p:tav>
                                      </p:tavLst>
                                    </p:anim>
                                    <p:anim calcmode="lin" valueType="num">
                                      <p:cBhvr>
                                        <p:cTn id="97" dur="1000" fill="hold"/>
                                        <p:tgtEl>
                                          <p:spTgt spid="48"/>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49"/>
                                        </p:tgtEl>
                                        <p:attrNameLst>
                                          <p:attrName>style.visibility</p:attrName>
                                        </p:attrNameLst>
                                      </p:cBhvr>
                                      <p:to>
                                        <p:strVal val="visible"/>
                                      </p:to>
                                    </p:set>
                                    <p:animEffect transition="in" filter="fade">
                                      <p:cBhvr>
                                        <p:cTn id="100" dur="1000"/>
                                        <p:tgtEl>
                                          <p:spTgt spid="49"/>
                                        </p:tgtEl>
                                      </p:cBhvr>
                                    </p:animEffect>
                                    <p:anim calcmode="lin" valueType="num">
                                      <p:cBhvr>
                                        <p:cTn id="101" dur="1000" fill="hold"/>
                                        <p:tgtEl>
                                          <p:spTgt spid="49"/>
                                        </p:tgtEl>
                                        <p:attrNameLst>
                                          <p:attrName>ppt_x</p:attrName>
                                        </p:attrNameLst>
                                      </p:cBhvr>
                                      <p:tavLst>
                                        <p:tav tm="0">
                                          <p:val>
                                            <p:strVal val="#ppt_x"/>
                                          </p:val>
                                        </p:tav>
                                        <p:tav tm="100000">
                                          <p:val>
                                            <p:strVal val="#ppt_x"/>
                                          </p:val>
                                        </p:tav>
                                      </p:tavLst>
                                    </p:anim>
                                    <p:anim calcmode="lin" valueType="num">
                                      <p:cBhvr>
                                        <p:cTn id="10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3" restart="whenNotActive" fill="hold" evtFilter="cancelBubble" nodeType="interactiveSeq">
                <p:stCondLst>
                  <p:cond evt="onClick" delay="0">
                    <p:tgtEl>
                      <p:spTgt spid="8"/>
                    </p:tgtEl>
                  </p:cond>
                </p:stCondLst>
                <p:endSync evt="end" delay="0">
                  <p:rtn val="all"/>
                </p:endSync>
                <p:childTnLst>
                  <p:par>
                    <p:cTn id="104" fill="hold">
                      <p:stCondLst>
                        <p:cond delay="0"/>
                      </p:stCondLst>
                      <p:childTnLst>
                        <p:par>
                          <p:cTn id="105" fill="hold">
                            <p:stCondLst>
                              <p:cond delay="0"/>
                            </p:stCondLst>
                            <p:childTnLst>
                              <p:par>
                                <p:cTn id="106" presetID="1" presetClass="exit" presetSubtype="0" fill="hold" nodeType="withEffect">
                                  <p:stCondLst>
                                    <p:cond delay="0"/>
                                  </p:stCondLst>
                                  <p:childTnLst>
                                    <p:set>
                                      <p:cBhvr>
                                        <p:cTn id="107" dur="1" fill="hold">
                                          <p:stCondLst>
                                            <p:cond delay="0"/>
                                          </p:stCondLst>
                                        </p:cTn>
                                        <p:tgtEl>
                                          <p:spTgt spid="8"/>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21"/>
                                        </p:tgtEl>
                                        <p:attrNameLst>
                                          <p:attrName>style.visibility</p:attrName>
                                        </p:attrNameLst>
                                      </p:cBhvr>
                                      <p:to>
                                        <p:strVal val="visible"/>
                                      </p:to>
                                    </p:set>
                                    <p:animEffect transition="in" filter="fade">
                                      <p:cBhvr>
                                        <p:cTn id="110" dur="500"/>
                                        <p:tgtEl>
                                          <p:spTgt spid="21"/>
                                        </p:tgtEl>
                                      </p:cBhvr>
                                    </p:animEffect>
                                  </p:childTnLst>
                                </p:cTn>
                              </p:par>
                            </p:childTnLst>
                          </p:cTn>
                        </p:par>
                      </p:childTnLst>
                    </p:cTn>
                  </p:par>
                </p:childTnLst>
              </p:cTn>
              <p:nextCondLst>
                <p:cond evt="onClick" delay="0">
                  <p:tgtEl>
                    <p:spTgt spid="8"/>
                  </p:tgtEl>
                </p:cond>
              </p:nextCondLst>
            </p:seq>
            <p:seq concurrent="1" nextAc="seek">
              <p:cTn id="111" restart="whenNotActive" fill="hold" evtFilter="cancelBubble" nodeType="interactiveSeq">
                <p:stCondLst>
                  <p:cond evt="onClick" delay="0">
                    <p:tgtEl>
                      <p:spTgt spid="26"/>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nodeType="withEffect">
                                  <p:stCondLst>
                                    <p:cond delay="0"/>
                                  </p:stCondLst>
                                  <p:childTnLst>
                                    <p:set>
                                      <p:cBhvr>
                                        <p:cTn id="115" dur="1" fill="hold">
                                          <p:stCondLst>
                                            <p:cond delay="0"/>
                                          </p:stCondLst>
                                        </p:cTn>
                                        <p:tgtEl>
                                          <p:spTgt spid="26"/>
                                        </p:tgtEl>
                                        <p:attrNameLst>
                                          <p:attrName>style.visibility</p:attrName>
                                        </p:attrNameLst>
                                      </p:cBhvr>
                                      <p:to>
                                        <p:strVal val="hidden"/>
                                      </p:to>
                                    </p:set>
                                  </p:childTnLst>
                                </p:cTn>
                              </p:par>
                              <p:par>
                                <p:cTn id="116" presetID="10" presetClass="entr" presetSubtype="0" fill="hold" nodeType="with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fade">
                                      <p:cBhvr>
                                        <p:cTn id="118" dur="500"/>
                                        <p:tgtEl>
                                          <p:spTgt spid="29"/>
                                        </p:tgtEl>
                                      </p:cBhvr>
                                    </p:animEffect>
                                  </p:childTnLst>
                                </p:cTn>
                              </p:par>
                            </p:childTnLst>
                          </p:cTn>
                        </p:par>
                      </p:childTnLst>
                    </p:cTn>
                  </p:par>
                </p:childTnLst>
              </p:cTn>
              <p:nextCondLst>
                <p:cond evt="onClick" delay="0">
                  <p:tgtEl>
                    <p:spTgt spid="26"/>
                  </p:tgtEl>
                </p:cond>
              </p:nextCondLst>
            </p:seq>
            <p:seq concurrent="1" nextAc="seek">
              <p:cTn id="119" restart="whenNotActive" fill="hold" evtFilter="cancelBubble" nodeType="interactiveSeq">
                <p:stCondLst>
                  <p:cond evt="onClick" delay="0">
                    <p:tgtEl>
                      <p:spTgt spid="32"/>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nodeType="withEffect">
                                  <p:stCondLst>
                                    <p:cond delay="0"/>
                                  </p:stCondLst>
                                  <p:childTnLst>
                                    <p:set>
                                      <p:cBhvr>
                                        <p:cTn id="123" dur="1" fill="hold">
                                          <p:stCondLst>
                                            <p:cond delay="0"/>
                                          </p:stCondLst>
                                        </p:cTn>
                                        <p:tgtEl>
                                          <p:spTgt spid="32"/>
                                        </p:tgtEl>
                                        <p:attrNameLst>
                                          <p:attrName>style.visibility</p:attrName>
                                        </p:attrNameLst>
                                      </p:cBhvr>
                                      <p:to>
                                        <p:strVal val="hidden"/>
                                      </p:to>
                                    </p:set>
                                  </p:childTnLst>
                                </p:cTn>
                              </p:par>
                              <p:par>
                                <p:cTn id="124" presetID="10" presetClass="entr" presetSubtype="0" fill="hold" nodeType="withEffect">
                                  <p:stCondLst>
                                    <p:cond delay="0"/>
                                  </p:stCondLst>
                                  <p:childTnLst>
                                    <p:set>
                                      <p:cBhvr>
                                        <p:cTn id="125" dur="1" fill="hold">
                                          <p:stCondLst>
                                            <p:cond delay="0"/>
                                          </p:stCondLst>
                                        </p:cTn>
                                        <p:tgtEl>
                                          <p:spTgt spid="35"/>
                                        </p:tgtEl>
                                        <p:attrNameLst>
                                          <p:attrName>style.visibility</p:attrName>
                                        </p:attrNameLst>
                                      </p:cBhvr>
                                      <p:to>
                                        <p:strVal val="visible"/>
                                      </p:to>
                                    </p:set>
                                    <p:animEffect transition="in" filter="fade">
                                      <p:cBhvr>
                                        <p:cTn id="126" dur="500"/>
                                        <p:tgtEl>
                                          <p:spTgt spid="35"/>
                                        </p:tgtEl>
                                      </p:cBhvr>
                                    </p:animEffect>
                                  </p:childTnLst>
                                </p:cTn>
                              </p:par>
                            </p:childTnLst>
                          </p:cTn>
                        </p:par>
                      </p:childTnLst>
                    </p:cTn>
                  </p:par>
                </p:childTnLst>
              </p:cTn>
              <p:nextCondLst>
                <p:cond evt="onClick" delay="0">
                  <p:tgtEl>
                    <p:spTgt spid="32"/>
                  </p:tgtEl>
                </p:cond>
              </p:nextCondLst>
            </p:seq>
            <p:seq concurrent="1" nextAc="seek">
              <p:cTn id="127" restart="whenNotActive" fill="hold" evtFilter="cancelBubble" nodeType="interactiveSeq">
                <p:stCondLst>
                  <p:cond evt="onClick" delay="0">
                    <p:tgtEl>
                      <p:spTgt spid="38"/>
                    </p:tgtEl>
                  </p:cond>
                </p:stCondLst>
                <p:endSync evt="end" delay="0">
                  <p:rtn val="all"/>
                </p:endSync>
                <p:childTnLst>
                  <p:par>
                    <p:cTn id="128" fill="hold">
                      <p:stCondLst>
                        <p:cond delay="0"/>
                      </p:stCondLst>
                      <p:childTnLst>
                        <p:par>
                          <p:cTn id="129" fill="hold">
                            <p:stCondLst>
                              <p:cond delay="0"/>
                            </p:stCondLst>
                            <p:childTnLst>
                              <p:par>
                                <p:cTn id="130" presetID="1" presetClass="exit" presetSubtype="0" fill="hold" nodeType="withEffect">
                                  <p:stCondLst>
                                    <p:cond delay="0"/>
                                  </p:stCondLst>
                                  <p:childTnLst>
                                    <p:set>
                                      <p:cBhvr>
                                        <p:cTn id="131" dur="1" fill="hold">
                                          <p:stCondLst>
                                            <p:cond delay="0"/>
                                          </p:stCondLst>
                                        </p:cTn>
                                        <p:tgtEl>
                                          <p:spTgt spid="38"/>
                                        </p:tgtEl>
                                        <p:attrNameLst>
                                          <p:attrName>style.visibility</p:attrName>
                                        </p:attrNameLst>
                                      </p:cBhvr>
                                      <p:to>
                                        <p:strVal val="hidden"/>
                                      </p:to>
                                    </p:set>
                                  </p:childTnLst>
                                </p:cTn>
                              </p:par>
                              <p:par>
                                <p:cTn id="132" presetID="10" presetClass="entr" presetSubtype="0" fill="hold" nodeType="withEffect">
                                  <p:stCondLst>
                                    <p:cond delay="0"/>
                                  </p:stCondLst>
                                  <p:childTnLst>
                                    <p:set>
                                      <p:cBhvr>
                                        <p:cTn id="133" dur="1" fill="hold">
                                          <p:stCondLst>
                                            <p:cond delay="0"/>
                                          </p:stCondLst>
                                        </p:cTn>
                                        <p:tgtEl>
                                          <p:spTgt spid="41"/>
                                        </p:tgtEl>
                                        <p:attrNameLst>
                                          <p:attrName>style.visibility</p:attrName>
                                        </p:attrNameLst>
                                      </p:cBhvr>
                                      <p:to>
                                        <p:strVal val="visible"/>
                                      </p:to>
                                    </p:set>
                                    <p:animEffect transition="in" filter="fade">
                                      <p:cBhvr>
                                        <p:cTn id="134" dur="500"/>
                                        <p:tgtEl>
                                          <p:spTgt spid="41"/>
                                        </p:tgtEl>
                                      </p:cBhvr>
                                    </p:animEffect>
                                  </p:childTnLst>
                                </p:cTn>
                              </p:par>
                            </p:childTnLst>
                          </p:cTn>
                        </p:par>
                      </p:childTnLst>
                    </p:cTn>
                  </p:par>
                </p:childTnLst>
              </p:cTn>
              <p:nextCondLst>
                <p:cond evt="onClick" delay="0">
                  <p:tgtEl>
                    <p:spTgt spid="38"/>
                  </p:tgtEl>
                </p:cond>
              </p:nextCondLst>
            </p:seq>
          </p:childTnLst>
        </p:cTn>
      </p:par>
    </p:tnLst>
    <p:bldLst>
      <p:bldP spid="1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893680" y="225622"/>
            <a:ext cx="5154457"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TRÒ CHƠI “XIN MỜI“</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8469" y="1294563"/>
            <a:ext cx="1214147" cy="1484869"/>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7775" y="1362916"/>
            <a:ext cx="784252" cy="1163730"/>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9399" y="4151357"/>
            <a:ext cx="1095375" cy="1095375"/>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8140" y="1327933"/>
            <a:ext cx="910280" cy="1155356"/>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7289" y="1783709"/>
            <a:ext cx="1260298" cy="414100"/>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9066" y="1449481"/>
            <a:ext cx="1238250" cy="990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8469" y="2618863"/>
            <a:ext cx="1214147" cy="1484869"/>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71008" y="2879871"/>
            <a:ext cx="722139" cy="962853"/>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76535" y="1441684"/>
            <a:ext cx="936741" cy="1190625"/>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9808" y="2675891"/>
            <a:ext cx="910280" cy="1155355"/>
          </a:xfrm>
          <a:prstGeom prst="rect">
            <a:avLst/>
          </a:prstGeom>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9066" y="2773781"/>
            <a:ext cx="1238250" cy="990600"/>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5156" y="3924951"/>
            <a:ext cx="1214147" cy="1484869"/>
          </a:xfrm>
          <a:prstGeom prst="rect">
            <a:avLst/>
          </a:prstGeom>
        </p:spPr>
      </p:pic>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784" y="4140679"/>
            <a:ext cx="829961" cy="1053413"/>
          </a:xfrm>
          <a:prstGeom prst="rect">
            <a:avLst/>
          </a:prstGeom>
        </p:spPr>
      </p:pic>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9848" y="2741954"/>
            <a:ext cx="802377" cy="1190625"/>
          </a:xfrm>
          <a:prstGeom prst="rect">
            <a:avLst/>
          </a:prstGeom>
        </p:spPr>
      </p:pic>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7705" y="3830469"/>
            <a:ext cx="995127" cy="1263045"/>
          </a:xfrm>
          <a:prstGeom prst="rect">
            <a:avLst/>
          </a:prstGeom>
        </p:spPr>
      </p:pic>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95753" y="4079869"/>
            <a:ext cx="1238250" cy="990600"/>
          </a:xfrm>
          <a:prstGeom prst="rect">
            <a:avLst/>
          </a:prstGeom>
        </p:spPr>
      </p:pic>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6309" y="5137771"/>
            <a:ext cx="1214147" cy="1484869"/>
          </a:xfrm>
          <a:prstGeom prst="rect">
            <a:avLst/>
          </a:prstGeom>
        </p:spPr>
      </p:pic>
      <p:pic>
        <p:nvPicPr>
          <p:cNvPr id="39" name="Picture 3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72136" y="5344493"/>
            <a:ext cx="815563" cy="1071426"/>
          </a:xfrm>
          <a:prstGeom prst="rect">
            <a:avLst/>
          </a:prstGeom>
        </p:spPr>
      </p:pic>
      <p:pic>
        <p:nvPicPr>
          <p:cNvPr id="43" name="Picture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86906" y="5292689"/>
            <a:ext cx="1238250" cy="990600"/>
          </a:xfrm>
          <a:prstGeom prst="rect">
            <a:avLst/>
          </a:prstGeom>
        </p:spPr>
      </p:pic>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9597" y="5379729"/>
            <a:ext cx="1078823" cy="1078823"/>
          </a:xfrm>
          <a:prstGeom prst="rect">
            <a:avLst/>
          </a:prstGeom>
        </p:spPr>
      </p:pic>
      <p:pic>
        <p:nvPicPr>
          <p:cNvPr id="2" name="Picture 1">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3795864">
            <a:off x="313080" y="5662519"/>
            <a:ext cx="1402208" cy="1241538"/>
          </a:xfrm>
          <a:prstGeom prst="rect">
            <a:avLst/>
          </a:prstGeom>
        </p:spPr>
      </p:pic>
      <p:pic>
        <p:nvPicPr>
          <p:cNvPr id="47" name="Picture 46"/>
          <p:cNvPicPr>
            <a:picLocks noChangeAspect="1"/>
          </p:cNvPicPr>
          <p:nvPr/>
        </p:nvPicPr>
        <p:blipFill rotWithShape="1">
          <a:blip r:embed="rId14">
            <a:extLst>
              <a:ext uri="{28A0092B-C50C-407E-A947-70E740481C1C}">
                <a14:useLocalDpi xmlns:a14="http://schemas.microsoft.com/office/drawing/2010/main" val="0"/>
              </a:ext>
            </a:extLst>
          </a:blip>
          <a:srcRect l="72469" t="28208" r="2127" b="4597"/>
          <a:stretch/>
        </p:blipFill>
        <p:spPr>
          <a:xfrm>
            <a:off x="250813" y="1449481"/>
            <a:ext cx="2222665" cy="3386296"/>
          </a:xfrm>
          <a:prstGeom prst="rect">
            <a:avLst/>
          </a:prstGeom>
        </p:spPr>
      </p:pic>
      <p:pic>
        <p:nvPicPr>
          <p:cNvPr id="48" name="Picture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8260" y="1466480"/>
            <a:ext cx="1005057" cy="1005057"/>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7289" y="3062031"/>
            <a:ext cx="1260298" cy="414100"/>
          </a:xfrm>
          <a:prstGeom prst="rect">
            <a:avLst/>
          </a:prstGeom>
        </p:spPr>
      </p:pic>
      <p:pic>
        <p:nvPicPr>
          <p:cNvPr id="50" name="Picture 4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7289" y="4421677"/>
            <a:ext cx="1260298" cy="414100"/>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8969" y="5673155"/>
            <a:ext cx="1260298" cy="414100"/>
          </a:xfrm>
          <a:prstGeom prst="rect">
            <a:avLst/>
          </a:prstGeom>
        </p:spPr>
      </p:pic>
      <p:pic>
        <p:nvPicPr>
          <p:cNvPr id="52" name="Picture 5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76535" y="5344492"/>
            <a:ext cx="815563" cy="1071426"/>
          </a:xfrm>
          <a:prstGeom prst="rect">
            <a:avLst/>
          </a:prstGeom>
        </p:spPr>
      </p:pic>
    </p:spTree>
    <p:extLst>
      <p:ext uri="{BB962C8B-B14F-4D97-AF65-F5344CB8AC3E}">
        <p14:creationId xmlns:p14="http://schemas.microsoft.com/office/powerpoint/2010/main" val="70110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par>
                                <p:cTn id="31" presetID="10"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42"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anim calcmode="lin" valueType="num">
                                      <p:cBhvr>
                                        <p:cTn id="42" dur="1000" fill="hold"/>
                                        <p:tgtEl>
                                          <p:spTgt spid="28"/>
                                        </p:tgtEl>
                                        <p:attrNameLst>
                                          <p:attrName>ppt_x</p:attrName>
                                        </p:attrNameLst>
                                      </p:cBhvr>
                                      <p:tavLst>
                                        <p:tav tm="0">
                                          <p:val>
                                            <p:strVal val="#ppt_x"/>
                                          </p:val>
                                        </p:tav>
                                        <p:tav tm="100000">
                                          <p:val>
                                            <p:strVal val="#ppt_x"/>
                                          </p:val>
                                        </p:tav>
                                      </p:tavLst>
                                    </p:anim>
                                    <p:anim calcmode="lin" valueType="num">
                                      <p:cBhvr>
                                        <p:cTn id="43" dur="1000" fill="hold"/>
                                        <p:tgtEl>
                                          <p:spTgt spid="28"/>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1000"/>
                                        <p:tgtEl>
                                          <p:spTgt spid="31"/>
                                        </p:tgtEl>
                                      </p:cBhvr>
                                    </p:animEffect>
                                    <p:anim calcmode="lin" valueType="num">
                                      <p:cBhvr>
                                        <p:cTn id="47" dur="1000" fill="hold"/>
                                        <p:tgtEl>
                                          <p:spTgt spid="31"/>
                                        </p:tgtEl>
                                        <p:attrNameLst>
                                          <p:attrName>ppt_x</p:attrName>
                                        </p:attrNameLst>
                                      </p:cBhvr>
                                      <p:tavLst>
                                        <p:tav tm="0">
                                          <p:val>
                                            <p:strVal val="#ppt_x"/>
                                          </p:val>
                                        </p:tav>
                                        <p:tav tm="100000">
                                          <p:val>
                                            <p:strVal val="#ppt_x"/>
                                          </p:val>
                                        </p:tav>
                                      </p:tavLst>
                                    </p:anim>
                                    <p:anim calcmode="lin" valueType="num">
                                      <p:cBhvr>
                                        <p:cTn id="48" dur="1000" fill="hold"/>
                                        <p:tgtEl>
                                          <p:spTgt spid="31"/>
                                        </p:tgtEl>
                                        <p:attrNameLst>
                                          <p:attrName>ppt_y</p:attrName>
                                        </p:attrNameLst>
                                      </p:cBhvr>
                                      <p:tavLst>
                                        <p:tav tm="0">
                                          <p:val>
                                            <p:strVal val="#ppt_y+.1"/>
                                          </p:val>
                                        </p:tav>
                                        <p:tav tm="100000">
                                          <p:val>
                                            <p:strVal val="#ppt_y"/>
                                          </p:val>
                                        </p:tav>
                                      </p:tavLst>
                                    </p:anim>
                                  </p:childTnLst>
                                </p:cTn>
                              </p:par>
                              <p:par>
                                <p:cTn id="49" presetID="10"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par>
                                <p:cTn id="52" presetID="42" presetClass="entr" presetSubtype="0" fill="hold"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1000"/>
                                        <p:tgtEl>
                                          <p:spTgt spid="33"/>
                                        </p:tgtEl>
                                      </p:cBhvr>
                                    </p:animEffect>
                                    <p:anim calcmode="lin" valueType="num">
                                      <p:cBhvr>
                                        <p:cTn id="55" dur="1000" fill="hold"/>
                                        <p:tgtEl>
                                          <p:spTgt spid="33"/>
                                        </p:tgtEl>
                                        <p:attrNameLst>
                                          <p:attrName>ppt_x</p:attrName>
                                        </p:attrNameLst>
                                      </p:cBhvr>
                                      <p:tavLst>
                                        <p:tav tm="0">
                                          <p:val>
                                            <p:strVal val="#ppt_x"/>
                                          </p:val>
                                        </p:tav>
                                        <p:tav tm="100000">
                                          <p:val>
                                            <p:strVal val="#ppt_x"/>
                                          </p:val>
                                        </p:tav>
                                      </p:tavLst>
                                    </p:anim>
                                    <p:anim calcmode="lin" valueType="num">
                                      <p:cBhvr>
                                        <p:cTn id="56" dur="1000" fill="hold"/>
                                        <p:tgtEl>
                                          <p:spTgt spid="33"/>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1000"/>
                                        <p:tgtEl>
                                          <p:spTgt spid="34"/>
                                        </p:tgtEl>
                                      </p:cBhvr>
                                    </p:animEffect>
                                    <p:anim calcmode="lin" valueType="num">
                                      <p:cBhvr>
                                        <p:cTn id="60" dur="1000" fill="hold"/>
                                        <p:tgtEl>
                                          <p:spTgt spid="34"/>
                                        </p:tgtEl>
                                        <p:attrNameLst>
                                          <p:attrName>ppt_x</p:attrName>
                                        </p:attrNameLst>
                                      </p:cBhvr>
                                      <p:tavLst>
                                        <p:tav tm="0">
                                          <p:val>
                                            <p:strVal val="#ppt_x"/>
                                          </p:val>
                                        </p:tav>
                                        <p:tav tm="100000">
                                          <p:val>
                                            <p:strVal val="#ppt_x"/>
                                          </p:val>
                                        </p:tav>
                                      </p:tavLst>
                                    </p:anim>
                                    <p:anim calcmode="lin" valueType="num">
                                      <p:cBhvr>
                                        <p:cTn id="61" dur="1000" fill="hold"/>
                                        <p:tgtEl>
                                          <p:spTgt spid="34"/>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1000"/>
                                        <p:tgtEl>
                                          <p:spTgt spid="37"/>
                                        </p:tgtEl>
                                      </p:cBhvr>
                                    </p:animEffect>
                                    <p:anim calcmode="lin" valueType="num">
                                      <p:cBhvr>
                                        <p:cTn id="65" dur="1000" fill="hold"/>
                                        <p:tgtEl>
                                          <p:spTgt spid="37"/>
                                        </p:tgtEl>
                                        <p:attrNameLst>
                                          <p:attrName>ppt_x</p:attrName>
                                        </p:attrNameLst>
                                      </p:cBhvr>
                                      <p:tavLst>
                                        <p:tav tm="0">
                                          <p:val>
                                            <p:strVal val="#ppt_x"/>
                                          </p:val>
                                        </p:tav>
                                        <p:tav tm="100000">
                                          <p:val>
                                            <p:strVal val="#ppt_x"/>
                                          </p:val>
                                        </p:tav>
                                      </p:tavLst>
                                    </p:anim>
                                    <p:anim calcmode="lin" valueType="num">
                                      <p:cBhvr>
                                        <p:cTn id="66" dur="1000" fill="hold"/>
                                        <p:tgtEl>
                                          <p:spTgt spid="37"/>
                                        </p:tgtEl>
                                        <p:attrNameLst>
                                          <p:attrName>ppt_y</p:attrName>
                                        </p:attrNameLst>
                                      </p:cBhvr>
                                      <p:tavLst>
                                        <p:tav tm="0">
                                          <p:val>
                                            <p:strVal val="#ppt_y+.1"/>
                                          </p:val>
                                        </p:tav>
                                        <p:tav tm="100000">
                                          <p:val>
                                            <p:strVal val="#ppt_y"/>
                                          </p:val>
                                        </p:tav>
                                      </p:tavLst>
                                    </p:anim>
                                  </p:childTnLst>
                                </p:cTn>
                              </p:par>
                              <p:par>
                                <p:cTn id="67" presetID="10" presetClass="entr" presetSubtype="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500"/>
                                        <p:tgtEl>
                                          <p:spTgt spid="38"/>
                                        </p:tgtEl>
                                      </p:cBhvr>
                                    </p:animEffect>
                                  </p:childTnLst>
                                </p:cTn>
                              </p:par>
                              <p:par>
                                <p:cTn id="70" presetID="42" presetClass="entr" presetSubtype="0" fill="hold" nodeType="with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1000"/>
                                        <p:tgtEl>
                                          <p:spTgt spid="39"/>
                                        </p:tgtEl>
                                      </p:cBhvr>
                                    </p:animEffect>
                                    <p:anim calcmode="lin" valueType="num">
                                      <p:cBhvr>
                                        <p:cTn id="73" dur="1000" fill="hold"/>
                                        <p:tgtEl>
                                          <p:spTgt spid="39"/>
                                        </p:tgtEl>
                                        <p:attrNameLst>
                                          <p:attrName>ppt_x</p:attrName>
                                        </p:attrNameLst>
                                      </p:cBhvr>
                                      <p:tavLst>
                                        <p:tav tm="0">
                                          <p:val>
                                            <p:strVal val="#ppt_x"/>
                                          </p:val>
                                        </p:tav>
                                        <p:tav tm="100000">
                                          <p:val>
                                            <p:strVal val="#ppt_x"/>
                                          </p:val>
                                        </p:tav>
                                      </p:tavLst>
                                    </p:anim>
                                    <p:anim calcmode="lin" valueType="num">
                                      <p:cBhvr>
                                        <p:cTn id="74" dur="1000" fill="hold"/>
                                        <p:tgtEl>
                                          <p:spTgt spid="39"/>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1000"/>
                                        <p:tgtEl>
                                          <p:spTgt spid="43"/>
                                        </p:tgtEl>
                                      </p:cBhvr>
                                    </p:animEffect>
                                    <p:anim calcmode="lin" valueType="num">
                                      <p:cBhvr>
                                        <p:cTn id="78" dur="1000" fill="hold"/>
                                        <p:tgtEl>
                                          <p:spTgt spid="43"/>
                                        </p:tgtEl>
                                        <p:attrNameLst>
                                          <p:attrName>ppt_x</p:attrName>
                                        </p:attrNameLst>
                                      </p:cBhvr>
                                      <p:tavLst>
                                        <p:tav tm="0">
                                          <p:val>
                                            <p:strVal val="#ppt_x"/>
                                          </p:val>
                                        </p:tav>
                                        <p:tav tm="100000">
                                          <p:val>
                                            <p:strVal val="#ppt_x"/>
                                          </p:val>
                                        </p:tav>
                                      </p:tavLst>
                                    </p:anim>
                                    <p:anim calcmode="lin" valueType="num">
                                      <p:cBhvr>
                                        <p:cTn id="79" dur="1000" fill="hold"/>
                                        <p:tgtEl>
                                          <p:spTgt spid="43"/>
                                        </p:tgtEl>
                                        <p:attrNameLst>
                                          <p:attrName>ppt_y</p:attrName>
                                        </p:attrNameLst>
                                      </p:cBhvr>
                                      <p:tavLst>
                                        <p:tav tm="0">
                                          <p:val>
                                            <p:strVal val="#ppt_y+.1"/>
                                          </p:val>
                                        </p:tav>
                                        <p:tav tm="100000">
                                          <p:val>
                                            <p:strVal val="#ppt_y"/>
                                          </p:val>
                                        </p:tav>
                                      </p:tavLst>
                                    </p:anim>
                                  </p:childTnLst>
                                </p:cTn>
                              </p:par>
                              <p:par>
                                <p:cTn id="80" presetID="10" presetClass="entr" presetSubtype="0" fill="hold" nodeType="withEffect">
                                  <p:stCondLst>
                                    <p:cond delay="0"/>
                                  </p:stCondLst>
                                  <p:childTnLst>
                                    <p:set>
                                      <p:cBhvr>
                                        <p:cTn id="81" dur="1" fill="hold">
                                          <p:stCondLst>
                                            <p:cond delay="0"/>
                                          </p:stCondLst>
                                        </p:cTn>
                                        <p:tgtEl>
                                          <p:spTgt spid="2"/>
                                        </p:tgtEl>
                                        <p:attrNameLst>
                                          <p:attrName>style.visibility</p:attrName>
                                        </p:attrNameLst>
                                      </p:cBhvr>
                                      <p:to>
                                        <p:strVal val="visible"/>
                                      </p:to>
                                    </p:set>
                                    <p:animEffect transition="in" filter="fade">
                                      <p:cBhvr>
                                        <p:cTn id="82" dur="500"/>
                                        <p:tgtEl>
                                          <p:spTgt spid="2"/>
                                        </p:tgtEl>
                                      </p:cBhvr>
                                    </p:animEffect>
                                  </p:childTnLst>
                                </p:cTn>
                              </p:par>
                              <p:par>
                                <p:cTn id="83" presetID="42" presetClass="entr" presetSubtype="0" fill="hold" nodeType="with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fade">
                                      <p:cBhvr>
                                        <p:cTn id="85" dur="1000"/>
                                        <p:tgtEl>
                                          <p:spTgt spid="48"/>
                                        </p:tgtEl>
                                      </p:cBhvr>
                                    </p:animEffect>
                                    <p:anim calcmode="lin" valueType="num">
                                      <p:cBhvr>
                                        <p:cTn id="86" dur="1000" fill="hold"/>
                                        <p:tgtEl>
                                          <p:spTgt spid="48"/>
                                        </p:tgtEl>
                                        <p:attrNameLst>
                                          <p:attrName>ppt_x</p:attrName>
                                        </p:attrNameLst>
                                      </p:cBhvr>
                                      <p:tavLst>
                                        <p:tav tm="0">
                                          <p:val>
                                            <p:strVal val="#ppt_x"/>
                                          </p:val>
                                        </p:tav>
                                        <p:tav tm="100000">
                                          <p:val>
                                            <p:strVal val="#ppt_x"/>
                                          </p:val>
                                        </p:tav>
                                      </p:tavLst>
                                    </p:anim>
                                    <p:anim calcmode="lin" valueType="num">
                                      <p:cBhvr>
                                        <p:cTn id="87" dur="1000" fill="hold"/>
                                        <p:tgtEl>
                                          <p:spTgt spid="48"/>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49"/>
                                        </p:tgtEl>
                                        <p:attrNameLst>
                                          <p:attrName>style.visibility</p:attrName>
                                        </p:attrNameLst>
                                      </p:cBhvr>
                                      <p:to>
                                        <p:strVal val="visible"/>
                                      </p:to>
                                    </p:set>
                                    <p:animEffect transition="in" filter="fade">
                                      <p:cBhvr>
                                        <p:cTn id="90" dur="1000"/>
                                        <p:tgtEl>
                                          <p:spTgt spid="49"/>
                                        </p:tgtEl>
                                      </p:cBhvr>
                                    </p:animEffect>
                                    <p:anim calcmode="lin" valueType="num">
                                      <p:cBhvr>
                                        <p:cTn id="91" dur="1000" fill="hold"/>
                                        <p:tgtEl>
                                          <p:spTgt spid="49"/>
                                        </p:tgtEl>
                                        <p:attrNameLst>
                                          <p:attrName>ppt_x</p:attrName>
                                        </p:attrNameLst>
                                      </p:cBhvr>
                                      <p:tavLst>
                                        <p:tav tm="0">
                                          <p:val>
                                            <p:strVal val="#ppt_x"/>
                                          </p:val>
                                        </p:tav>
                                        <p:tav tm="100000">
                                          <p:val>
                                            <p:strVal val="#ppt_x"/>
                                          </p:val>
                                        </p:tav>
                                      </p:tavLst>
                                    </p:anim>
                                    <p:anim calcmode="lin" valueType="num">
                                      <p:cBhvr>
                                        <p:cTn id="92" dur="1000" fill="hold"/>
                                        <p:tgtEl>
                                          <p:spTgt spid="49"/>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50"/>
                                        </p:tgtEl>
                                        <p:attrNameLst>
                                          <p:attrName>style.visibility</p:attrName>
                                        </p:attrNameLst>
                                      </p:cBhvr>
                                      <p:to>
                                        <p:strVal val="visible"/>
                                      </p:to>
                                    </p:set>
                                    <p:animEffect transition="in" filter="fade">
                                      <p:cBhvr>
                                        <p:cTn id="95" dur="1000"/>
                                        <p:tgtEl>
                                          <p:spTgt spid="50"/>
                                        </p:tgtEl>
                                      </p:cBhvr>
                                    </p:animEffect>
                                    <p:anim calcmode="lin" valueType="num">
                                      <p:cBhvr>
                                        <p:cTn id="96" dur="1000" fill="hold"/>
                                        <p:tgtEl>
                                          <p:spTgt spid="50"/>
                                        </p:tgtEl>
                                        <p:attrNameLst>
                                          <p:attrName>ppt_x</p:attrName>
                                        </p:attrNameLst>
                                      </p:cBhvr>
                                      <p:tavLst>
                                        <p:tav tm="0">
                                          <p:val>
                                            <p:strVal val="#ppt_x"/>
                                          </p:val>
                                        </p:tav>
                                        <p:tav tm="100000">
                                          <p:val>
                                            <p:strVal val="#ppt_x"/>
                                          </p:val>
                                        </p:tav>
                                      </p:tavLst>
                                    </p:anim>
                                    <p:anim calcmode="lin" valueType="num">
                                      <p:cBhvr>
                                        <p:cTn id="97" dur="1000" fill="hold"/>
                                        <p:tgtEl>
                                          <p:spTgt spid="50"/>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animEffect transition="in" filter="fade">
                                      <p:cBhvr>
                                        <p:cTn id="100" dur="1000"/>
                                        <p:tgtEl>
                                          <p:spTgt spid="51"/>
                                        </p:tgtEl>
                                      </p:cBhvr>
                                    </p:animEffect>
                                    <p:anim calcmode="lin" valueType="num">
                                      <p:cBhvr>
                                        <p:cTn id="101" dur="1000" fill="hold"/>
                                        <p:tgtEl>
                                          <p:spTgt spid="51"/>
                                        </p:tgtEl>
                                        <p:attrNameLst>
                                          <p:attrName>ppt_x</p:attrName>
                                        </p:attrNameLst>
                                      </p:cBhvr>
                                      <p:tavLst>
                                        <p:tav tm="0">
                                          <p:val>
                                            <p:strVal val="#ppt_x"/>
                                          </p:val>
                                        </p:tav>
                                        <p:tav tm="100000">
                                          <p:val>
                                            <p:strVal val="#ppt_x"/>
                                          </p:val>
                                        </p:tav>
                                      </p:tavLst>
                                    </p:anim>
                                    <p:anim calcmode="lin" valueType="num">
                                      <p:cBhvr>
                                        <p:cTn id="102" dur="1000" fill="hold"/>
                                        <p:tgtEl>
                                          <p:spTgt spid="51"/>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52"/>
                                        </p:tgtEl>
                                        <p:attrNameLst>
                                          <p:attrName>style.visibility</p:attrName>
                                        </p:attrNameLst>
                                      </p:cBhvr>
                                      <p:to>
                                        <p:strVal val="visible"/>
                                      </p:to>
                                    </p:set>
                                    <p:animEffect transition="in" filter="fade">
                                      <p:cBhvr>
                                        <p:cTn id="105" dur="1000"/>
                                        <p:tgtEl>
                                          <p:spTgt spid="52"/>
                                        </p:tgtEl>
                                      </p:cBhvr>
                                    </p:animEffect>
                                    <p:anim calcmode="lin" valueType="num">
                                      <p:cBhvr>
                                        <p:cTn id="106" dur="1000" fill="hold"/>
                                        <p:tgtEl>
                                          <p:spTgt spid="52"/>
                                        </p:tgtEl>
                                        <p:attrNameLst>
                                          <p:attrName>ppt_x</p:attrName>
                                        </p:attrNameLst>
                                      </p:cBhvr>
                                      <p:tavLst>
                                        <p:tav tm="0">
                                          <p:val>
                                            <p:strVal val="#ppt_x"/>
                                          </p:val>
                                        </p:tav>
                                        <p:tav tm="100000">
                                          <p:val>
                                            <p:strVal val="#ppt_x"/>
                                          </p:val>
                                        </p:tav>
                                      </p:tavLst>
                                    </p:anim>
                                    <p:anim calcmode="lin" valueType="num">
                                      <p:cBhvr>
                                        <p:cTn id="10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8" restart="whenNotActive" fill="hold" evtFilter="cancelBubble" nodeType="interactiveSeq">
                <p:stCondLst>
                  <p:cond evt="onClick" delay="0">
                    <p:tgtEl>
                      <p:spTgt spid="8"/>
                    </p:tgtEl>
                  </p:cond>
                </p:stCondLst>
                <p:endSync evt="end" delay="0">
                  <p:rtn val="all"/>
                </p:endSync>
                <p:childTnLst>
                  <p:par>
                    <p:cTn id="109" fill="hold">
                      <p:stCondLst>
                        <p:cond delay="0"/>
                      </p:stCondLst>
                      <p:childTnLst>
                        <p:par>
                          <p:cTn id="110" fill="hold">
                            <p:stCondLst>
                              <p:cond delay="0"/>
                            </p:stCondLst>
                            <p:childTnLst>
                              <p:par>
                                <p:cTn id="111" presetID="1" presetClass="exit" presetSubtype="0" fill="hold" nodeType="withEffect">
                                  <p:stCondLst>
                                    <p:cond delay="0"/>
                                  </p:stCondLst>
                                  <p:childTnLst>
                                    <p:set>
                                      <p:cBhvr>
                                        <p:cTn id="112" dur="1" fill="hold">
                                          <p:stCondLst>
                                            <p:cond delay="0"/>
                                          </p:stCondLst>
                                        </p:cTn>
                                        <p:tgtEl>
                                          <p:spTgt spid="8"/>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21"/>
                                        </p:tgtEl>
                                        <p:attrNameLst>
                                          <p:attrName>style.visibility</p:attrName>
                                        </p:attrNameLst>
                                      </p:cBhvr>
                                      <p:to>
                                        <p:strVal val="visible"/>
                                      </p:to>
                                    </p:set>
                                    <p:animEffect transition="in" filter="fade">
                                      <p:cBhvr>
                                        <p:cTn id="115" dur="500"/>
                                        <p:tgtEl>
                                          <p:spTgt spid="21"/>
                                        </p:tgtEl>
                                      </p:cBhvr>
                                    </p:animEffect>
                                  </p:childTnLst>
                                </p:cTn>
                              </p:par>
                            </p:childTnLst>
                          </p:cTn>
                        </p:par>
                      </p:childTnLst>
                    </p:cTn>
                  </p:par>
                </p:childTnLst>
              </p:cTn>
              <p:nextCondLst>
                <p:cond evt="onClick" delay="0">
                  <p:tgtEl>
                    <p:spTgt spid="8"/>
                  </p:tgtEl>
                </p:cond>
              </p:nextCondLst>
            </p:seq>
            <p:seq concurrent="1" nextAc="seek">
              <p:cTn id="116" restart="whenNotActive" fill="hold" evtFilter="cancelBubble" nodeType="interactiveSeq">
                <p:stCondLst>
                  <p:cond evt="onClick" delay="0">
                    <p:tgtEl>
                      <p:spTgt spid="26"/>
                    </p:tgtEl>
                  </p:cond>
                </p:stCondLst>
                <p:endSync evt="end" delay="0">
                  <p:rtn val="all"/>
                </p:endSync>
                <p:childTnLst>
                  <p:par>
                    <p:cTn id="117" fill="hold">
                      <p:stCondLst>
                        <p:cond delay="0"/>
                      </p:stCondLst>
                      <p:childTnLst>
                        <p:par>
                          <p:cTn id="118" fill="hold">
                            <p:stCondLst>
                              <p:cond delay="0"/>
                            </p:stCondLst>
                            <p:childTnLst>
                              <p:par>
                                <p:cTn id="119" presetID="1" presetClass="exit" presetSubtype="0" fill="hold" nodeType="withEffect">
                                  <p:stCondLst>
                                    <p:cond delay="0"/>
                                  </p:stCondLst>
                                  <p:childTnLst>
                                    <p:set>
                                      <p:cBhvr>
                                        <p:cTn id="120" dur="1" fill="hold">
                                          <p:stCondLst>
                                            <p:cond delay="0"/>
                                          </p:stCondLst>
                                        </p:cTn>
                                        <p:tgtEl>
                                          <p:spTgt spid="26"/>
                                        </p:tgtEl>
                                        <p:attrNameLst>
                                          <p:attrName>style.visibility</p:attrName>
                                        </p:attrNameLst>
                                      </p:cBhvr>
                                      <p:to>
                                        <p:strVal val="hidden"/>
                                      </p:to>
                                    </p:set>
                                  </p:childTnLst>
                                </p:cTn>
                              </p:par>
                              <p:par>
                                <p:cTn id="121" presetID="10" presetClass="entr" presetSubtype="0" fill="hold" nodeType="withEffect">
                                  <p:stCondLst>
                                    <p:cond delay="0"/>
                                  </p:stCondLst>
                                  <p:childTnLst>
                                    <p:set>
                                      <p:cBhvr>
                                        <p:cTn id="122" dur="1" fill="hold">
                                          <p:stCondLst>
                                            <p:cond delay="0"/>
                                          </p:stCondLst>
                                        </p:cTn>
                                        <p:tgtEl>
                                          <p:spTgt spid="29"/>
                                        </p:tgtEl>
                                        <p:attrNameLst>
                                          <p:attrName>style.visibility</p:attrName>
                                        </p:attrNameLst>
                                      </p:cBhvr>
                                      <p:to>
                                        <p:strVal val="visible"/>
                                      </p:to>
                                    </p:set>
                                    <p:animEffect transition="in" filter="fade">
                                      <p:cBhvr>
                                        <p:cTn id="123" dur="500"/>
                                        <p:tgtEl>
                                          <p:spTgt spid="29"/>
                                        </p:tgtEl>
                                      </p:cBhvr>
                                    </p:animEffect>
                                  </p:childTnLst>
                                </p:cTn>
                              </p:par>
                            </p:childTnLst>
                          </p:cTn>
                        </p:par>
                      </p:childTnLst>
                    </p:cTn>
                  </p:par>
                </p:childTnLst>
              </p:cTn>
              <p:nextCondLst>
                <p:cond evt="onClick" delay="0">
                  <p:tgtEl>
                    <p:spTgt spid="26"/>
                  </p:tgtEl>
                </p:cond>
              </p:nextCondLst>
            </p:seq>
            <p:seq concurrent="1" nextAc="seek">
              <p:cTn id="124" restart="whenNotActive" fill="hold" evtFilter="cancelBubble" nodeType="interactiveSeq">
                <p:stCondLst>
                  <p:cond evt="onClick" delay="0">
                    <p:tgtEl>
                      <p:spTgt spid="32"/>
                    </p:tgtEl>
                  </p:cond>
                </p:stCondLst>
                <p:endSync evt="end" delay="0">
                  <p:rtn val="all"/>
                </p:endSync>
                <p:childTnLst>
                  <p:par>
                    <p:cTn id="125" fill="hold">
                      <p:stCondLst>
                        <p:cond delay="0"/>
                      </p:stCondLst>
                      <p:childTnLst>
                        <p:par>
                          <p:cTn id="126" fill="hold">
                            <p:stCondLst>
                              <p:cond delay="0"/>
                            </p:stCondLst>
                            <p:childTnLst>
                              <p:par>
                                <p:cTn id="127" presetID="1" presetClass="exit" presetSubtype="0" fill="hold" nodeType="withEffect">
                                  <p:stCondLst>
                                    <p:cond delay="0"/>
                                  </p:stCondLst>
                                  <p:childTnLst>
                                    <p:set>
                                      <p:cBhvr>
                                        <p:cTn id="128" dur="1" fill="hold">
                                          <p:stCondLst>
                                            <p:cond delay="0"/>
                                          </p:stCondLst>
                                        </p:cTn>
                                        <p:tgtEl>
                                          <p:spTgt spid="32"/>
                                        </p:tgtEl>
                                        <p:attrNameLst>
                                          <p:attrName>style.visibility</p:attrName>
                                        </p:attrNameLst>
                                      </p:cBhvr>
                                      <p:to>
                                        <p:strVal val="hidden"/>
                                      </p:to>
                                    </p:set>
                                  </p:childTnLst>
                                </p:cTn>
                              </p:par>
                              <p:par>
                                <p:cTn id="129" presetID="10" presetClass="entr" presetSubtype="0" fill="hold" nodeType="withEffect">
                                  <p:stCondLst>
                                    <p:cond delay="0"/>
                                  </p:stCondLst>
                                  <p:childTnLst>
                                    <p:set>
                                      <p:cBhvr>
                                        <p:cTn id="130" dur="1" fill="hold">
                                          <p:stCondLst>
                                            <p:cond delay="0"/>
                                          </p:stCondLst>
                                        </p:cTn>
                                        <p:tgtEl>
                                          <p:spTgt spid="35"/>
                                        </p:tgtEl>
                                        <p:attrNameLst>
                                          <p:attrName>style.visibility</p:attrName>
                                        </p:attrNameLst>
                                      </p:cBhvr>
                                      <p:to>
                                        <p:strVal val="visible"/>
                                      </p:to>
                                    </p:set>
                                    <p:animEffect transition="in" filter="fade">
                                      <p:cBhvr>
                                        <p:cTn id="131" dur="500"/>
                                        <p:tgtEl>
                                          <p:spTgt spid="35"/>
                                        </p:tgtEl>
                                      </p:cBhvr>
                                    </p:animEffect>
                                  </p:childTnLst>
                                </p:cTn>
                              </p:par>
                            </p:childTnLst>
                          </p:cTn>
                        </p:par>
                      </p:childTnLst>
                    </p:cTn>
                  </p:par>
                </p:childTnLst>
              </p:cTn>
              <p:nextCondLst>
                <p:cond evt="onClick" delay="0">
                  <p:tgtEl>
                    <p:spTgt spid="32"/>
                  </p:tgtEl>
                </p:cond>
              </p:nextCondLst>
            </p:seq>
            <p:seq concurrent="1" nextAc="seek">
              <p:cTn id="132" restart="whenNotActive" fill="hold" evtFilter="cancelBubble" nodeType="interactiveSeq">
                <p:stCondLst>
                  <p:cond evt="onClick" delay="0">
                    <p:tgtEl>
                      <p:spTgt spid="38"/>
                    </p:tgtEl>
                  </p:cond>
                </p:stCondLst>
                <p:endSync evt="end" delay="0">
                  <p:rtn val="all"/>
                </p:endSync>
                <p:childTnLst>
                  <p:par>
                    <p:cTn id="133" fill="hold">
                      <p:stCondLst>
                        <p:cond delay="0"/>
                      </p:stCondLst>
                      <p:childTnLst>
                        <p:par>
                          <p:cTn id="134" fill="hold">
                            <p:stCondLst>
                              <p:cond delay="0"/>
                            </p:stCondLst>
                            <p:childTnLst>
                              <p:par>
                                <p:cTn id="135" presetID="1" presetClass="exit" presetSubtype="0" fill="hold" nodeType="withEffect">
                                  <p:stCondLst>
                                    <p:cond delay="0"/>
                                  </p:stCondLst>
                                  <p:childTnLst>
                                    <p:set>
                                      <p:cBhvr>
                                        <p:cTn id="136" dur="1" fill="hold">
                                          <p:stCondLst>
                                            <p:cond delay="0"/>
                                          </p:stCondLst>
                                        </p:cTn>
                                        <p:tgtEl>
                                          <p:spTgt spid="38"/>
                                        </p:tgtEl>
                                        <p:attrNameLst>
                                          <p:attrName>style.visibility</p:attrName>
                                        </p:attrNameLst>
                                      </p:cBhvr>
                                      <p:to>
                                        <p:strVal val="hidden"/>
                                      </p:to>
                                    </p:set>
                                  </p:childTnLst>
                                </p:cTn>
                              </p:par>
                              <p:par>
                                <p:cTn id="137" presetID="10" presetClass="entr" presetSubtype="0" fill="hold" nodeType="withEffect">
                                  <p:stCondLst>
                                    <p:cond delay="0"/>
                                  </p:stCondLst>
                                  <p:childTnLst>
                                    <p:set>
                                      <p:cBhvr>
                                        <p:cTn id="138" dur="1" fill="hold">
                                          <p:stCondLst>
                                            <p:cond delay="0"/>
                                          </p:stCondLst>
                                        </p:cTn>
                                        <p:tgtEl>
                                          <p:spTgt spid="45"/>
                                        </p:tgtEl>
                                        <p:attrNameLst>
                                          <p:attrName>style.visibility</p:attrName>
                                        </p:attrNameLst>
                                      </p:cBhvr>
                                      <p:to>
                                        <p:strVal val="visible"/>
                                      </p:to>
                                    </p:set>
                                    <p:animEffect transition="in" filter="fade">
                                      <p:cBhvr>
                                        <p:cTn id="139" dur="500"/>
                                        <p:tgtEl>
                                          <p:spTgt spid="45"/>
                                        </p:tgtEl>
                                      </p:cBhvr>
                                    </p:animEffect>
                                  </p:childTnLst>
                                </p:cTn>
                              </p:par>
                            </p:childTnLst>
                          </p:cTn>
                        </p:par>
                      </p:childTnLst>
                    </p:cTn>
                  </p:par>
                </p:childTnLst>
              </p:cTn>
              <p:nextCondLst>
                <p:cond evt="onClick" delay="0">
                  <p:tgtEl>
                    <p:spTgt spid="38"/>
                  </p:tgtEl>
                </p:cond>
              </p:nextCondLst>
            </p:seq>
          </p:childTnLst>
        </p:cTn>
      </p:par>
    </p:tnLst>
    <p:bldLst>
      <p:bldP spid="1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86607" y="400708"/>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0" name="Picture 9">
            <a:extLst>
              <a:ext uri="{FF2B5EF4-FFF2-40B4-BE49-F238E27FC236}">
                <a16:creationId xmlns:a16="http://schemas.microsoft.com/office/drawing/2014/main" id="{571028BF-4394-59CC-577D-5A0DC1AF07B2}"/>
              </a:ext>
            </a:extLst>
          </p:cNvPr>
          <p:cNvPicPr>
            <a:picLocks noChangeAspect="1"/>
          </p:cNvPicPr>
          <p:nvPr/>
        </p:nvPicPr>
        <p:blipFill>
          <a:blip r:embed="rId3"/>
          <a:stretch>
            <a:fillRect/>
          </a:stretch>
        </p:blipFill>
        <p:spPr>
          <a:xfrm>
            <a:off x="1640285" y="1348186"/>
            <a:ext cx="8469234" cy="5269785"/>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F47EDC76-93E4-69B2-B3EB-FFBB9F9285CB}"/>
              </a:ext>
            </a:extLst>
          </p:cNvPr>
          <p:cNvSpPr txBox="1"/>
          <p:nvPr/>
        </p:nvSpPr>
        <p:spPr>
          <a:xfrm>
            <a:off x="6581462" y="1417430"/>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9" name="Picture 18"/>
          <p:cNvPicPr>
            <a:picLocks noChangeAspect="1"/>
          </p:cNvPicPr>
          <p:nvPr/>
        </p:nvPicPr>
        <p:blipFill rotWithShape="1">
          <a:blip r:embed="rId4"/>
          <a:srcRect l="6827" t="7035" r="5654" b="3542"/>
          <a:stretch/>
        </p:blipFill>
        <p:spPr>
          <a:xfrm>
            <a:off x="6294787" y="3439857"/>
            <a:ext cx="868595" cy="868595"/>
          </a:xfrm>
          <a:prstGeom prst="ellipse">
            <a:avLst/>
          </a:prstGeom>
        </p:spPr>
      </p:pic>
      <p:pic>
        <p:nvPicPr>
          <p:cNvPr id="20" name="Picture 19"/>
          <p:cNvPicPr>
            <a:picLocks noChangeAspect="1"/>
          </p:cNvPicPr>
          <p:nvPr/>
        </p:nvPicPr>
        <p:blipFill rotWithShape="1">
          <a:blip r:embed="rId5"/>
          <a:srcRect l="9571" t="6413" r="10420" b="6660"/>
          <a:stretch/>
        </p:blipFill>
        <p:spPr>
          <a:xfrm>
            <a:off x="7429856" y="4474492"/>
            <a:ext cx="848933" cy="848933"/>
          </a:xfrm>
          <a:prstGeom prst="ellipse">
            <a:avLst/>
          </a:prstGeom>
        </p:spPr>
      </p:pic>
      <p:pic>
        <p:nvPicPr>
          <p:cNvPr id="21" name="Picture 20"/>
          <p:cNvPicPr>
            <a:picLocks noChangeAspect="1"/>
          </p:cNvPicPr>
          <p:nvPr/>
        </p:nvPicPr>
        <p:blipFill rotWithShape="1">
          <a:blip r:embed="rId6"/>
          <a:srcRect l="5642" t="6399" r="6278" b="6897"/>
          <a:stretch/>
        </p:blipFill>
        <p:spPr>
          <a:xfrm>
            <a:off x="8687786" y="5395672"/>
            <a:ext cx="878797" cy="878797"/>
          </a:xfrm>
          <a:prstGeom prst="ellipse">
            <a:avLst/>
          </a:prstGeom>
        </p:spPr>
      </p:pic>
      <p:sp>
        <p:nvSpPr>
          <p:cNvPr id="25" name="TextBox 24"/>
          <p:cNvSpPr txBox="1"/>
          <p:nvPr/>
        </p:nvSpPr>
        <p:spPr>
          <a:xfrm>
            <a:off x="2593529" y="3536644"/>
            <a:ext cx="3092108" cy="707886"/>
          </a:xfrm>
          <a:prstGeom prst="rect">
            <a:avLst/>
          </a:prstGeom>
          <a:noFill/>
        </p:spPr>
        <p:txBody>
          <a:bodyPr wrap="square" rtlCol="0">
            <a:spAutoFit/>
          </a:bodyPr>
          <a:lstStyle/>
          <a:p>
            <a:pPr lvl="0" algn="just">
              <a:defRPr/>
            </a:pPr>
            <a:r>
              <a:rPr lang="vi-VN" altLang="zh-CN" sz="2000">
                <a:solidFill>
                  <a:srgbClr val="002060"/>
                </a:solidFill>
                <a:latin typeface="Roboto" panose="02000000000000000000" pitchFamily="2" charset="0"/>
                <a:ea typeface="Roboto" panose="02000000000000000000" pitchFamily="2" charset="0"/>
              </a:rPr>
              <a:t>Băng giấy ghi các số từ 0 đến 10</a:t>
            </a:r>
            <a:endPar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26" name="TextBox 25"/>
          <p:cNvSpPr txBox="1"/>
          <p:nvPr/>
        </p:nvSpPr>
        <p:spPr>
          <a:xfrm>
            <a:off x="2553369" y="4531719"/>
            <a:ext cx="3045757" cy="707886"/>
          </a:xfrm>
          <a:prstGeom prst="rect">
            <a:avLst/>
          </a:prstGeom>
          <a:noFill/>
        </p:spPr>
        <p:txBody>
          <a:bodyPr wrap="square" rtlCol="0">
            <a:spAutoFit/>
          </a:bodyPr>
          <a:lstStyle/>
          <a:p>
            <a:pPr lvl="0" algn="just">
              <a:defRPr/>
            </a:pPr>
            <a:r>
              <a:rPr lang="vi-VN" altLang="zh-CN" sz="2000">
                <a:solidFill>
                  <a:srgbClr val="002060"/>
                </a:solidFill>
                <a:latin typeface="Roboto" panose="02000000000000000000" pitchFamily="2" charset="0"/>
                <a:ea typeface="Roboto" panose="02000000000000000000" pitchFamily="2" charset="0"/>
              </a:rPr>
              <a:t>Có thanh trượt dọc theo băng giấy</a:t>
            </a:r>
          </a:p>
        </p:txBody>
      </p:sp>
      <p:sp>
        <p:nvSpPr>
          <p:cNvPr id="27" name="TextBox 26"/>
          <p:cNvSpPr txBox="1"/>
          <p:nvPr/>
        </p:nvSpPr>
        <p:spPr>
          <a:xfrm>
            <a:off x="2466415" y="5526794"/>
            <a:ext cx="3442016" cy="707886"/>
          </a:xfrm>
          <a:prstGeom prst="rect">
            <a:avLst/>
          </a:prstGeom>
          <a:noFill/>
        </p:spPr>
        <p:txBody>
          <a:bodyPr wrap="square" rtlCol="0">
            <a:spAutoFit/>
          </a:bodyPr>
          <a:lstStyle/>
          <a:p>
            <a:pPr lvl="0" algn="just">
              <a:defRPr/>
            </a:pPr>
            <a:r>
              <a:rPr lang="vi-VN" altLang="zh-CN" sz="2000">
                <a:solidFill>
                  <a:srgbClr val="002060"/>
                </a:solidFill>
                <a:latin typeface="Roboto" panose="02000000000000000000" pitchFamily="2" charset="0"/>
                <a:ea typeface="Roboto" panose="02000000000000000000" pitchFamily="2" charset="0"/>
              </a:rPr>
              <a:t>Sản phẩm chắc chắn, đẹp mắt,</a:t>
            </a:r>
            <a:r>
              <a:rPr lang="en-US" altLang="zh-CN" sz="2000">
                <a:solidFill>
                  <a:srgbClr val="002060"/>
                </a:solidFill>
                <a:latin typeface="Roboto" panose="02000000000000000000" pitchFamily="2" charset="0"/>
                <a:ea typeface="Roboto" panose="02000000000000000000" pitchFamily="2" charset="0"/>
              </a:rPr>
              <a:t> </a:t>
            </a:r>
            <a:r>
              <a:rPr lang="vi-VN" altLang="zh-CN" sz="2000">
                <a:solidFill>
                  <a:srgbClr val="002060"/>
                </a:solidFill>
                <a:latin typeface="Roboto" panose="02000000000000000000" pitchFamily="2" charset="0"/>
                <a:ea typeface="Roboto" panose="02000000000000000000" pitchFamily="2" charset="0"/>
              </a:rPr>
              <a:t>sử dụng được nhiều lần</a:t>
            </a:r>
          </a:p>
        </p:txBody>
      </p:sp>
    </p:spTree>
    <p:extLst>
      <p:ext uri="{BB962C8B-B14F-4D97-AF65-F5344CB8AC3E}">
        <p14:creationId xmlns:p14="http://schemas.microsoft.com/office/powerpoint/2010/main" val="422430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par>
                                <p:cTn id="12" presetID="14" presetClass="entr" presetSubtype="1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6"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par>
                                <p:cTn id="18" presetID="6" presetClass="entr" presetSubtype="16"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ircle(in)">
                                      <p:cBhvr>
                                        <p:cTn id="20" dur="2000"/>
                                        <p:tgtEl>
                                          <p:spTgt spid="20"/>
                                        </p:tgtEl>
                                      </p:cBhvr>
                                    </p:animEffect>
                                  </p:childTnLst>
                                </p:cTn>
                              </p:par>
                              <p:par>
                                <p:cTn id="21" presetID="6" presetClass="entr" presetSubtype="16"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circle(in)">
                                      <p:cBhvr>
                                        <p:cTn id="23" dur="2000"/>
                                        <p:tgtEl>
                                          <p:spTgt spid="2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25" grpId="0"/>
      <p:bldP spid="26" grpId="0"/>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832516" y="2599405"/>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64055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3" name="TextBox 2">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70C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5845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48576" y="2916891"/>
            <a:ext cx="5401151" cy="3818374"/>
          </a:xfrm>
          <a:prstGeom prst="rect">
            <a:avLst/>
          </a:prstGeom>
          <a:effectLst>
            <a:outerShdw blurRad="63500" sx="102000" sy="102000" algn="ctr" rotWithShape="0">
              <a:prstClr val="black">
                <a:alpha val="40000"/>
              </a:prstClr>
            </a:outerShdw>
          </a:effec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grpSp>
        <p:nvGrpSpPr>
          <p:cNvPr id="9" name="Group 8"/>
          <p:cNvGrpSpPr/>
          <p:nvPr/>
        </p:nvGrpSpPr>
        <p:grpSpPr>
          <a:xfrm>
            <a:off x="3548576" y="3215473"/>
            <a:ext cx="1617785" cy="1056139"/>
            <a:chOff x="5034224" y="1617785"/>
            <a:chExt cx="1617785" cy="1056139"/>
          </a:xfrm>
        </p:grpSpPr>
        <p:grpSp>
          <p:nvGrpSpPr>
            <p:cNvPr id="7" name="Group 6"/>
            <p:cNvGrpSpPr/>
            <p:nvPr/>
          </p:nvGrpSpPr>
          <p:grpSpPr>
            <a:xfrm>
              <a:off x="5034224" y="1617785"/>
              <a:ext cx="1617785" cy="1056139"/>
              <a:chOff x="5034224" y="1617785"/>
              <a:chExt cx="1617785" cy="1056139"/>
            </a:xfrm>
            <a:solidFill>
              <a:srgbClr val="7BA492"/>
            </a:solidFill>
          </p:grpSpPr>
          <p:sp>
            <p:nvSpPr>
              <p:cNvPr id="2" name="Oval 1"/>
              <p:cNvSpPr/>
              <p:nvPr/>
            </p:nvSpPr>
            <p:spPr>
              <a:xfrm>
                <a:off x="5034224" y="1617785"/>
                <a:ext cx="1617785" cy="67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8825508">
                <a:off x="6054730" y="2071023"/>
                <a:ext cx="351252" cy="602901"/>
              </a:xfrm>
              <a:custGeom>
                <a:avLst/>
                <a:gdLst>
                  <a:gd name="connsiteX0" fmla="*/ 0 w 343201"/>
                  <a:gd name="connsiteY0" fmla="*/ 602901 h 602901"/>
                  <a:gd name="connsiteX1" fmla="*/ 171601 w 343201"/>
                  <a:gd name="connsiteY1" fmla="*/ 0 h 602901"/>
                  <a:gd name="connsiteX2" fmla="*/ 343201 w 343201"/>
                  <a:gd name="connsiteY2" fmla="*/ 602901 h 602901"/>
                  <a:gd name="connsiteX3" fmla="*/ 0 w 343201"/>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Lst>
                <a:ahLst/>
                <a:cxnLst>
                  <a:cxn ang="0">
                    <a:pos x="connsiteX0" y="connsiteY0"/>
                  </a:cxn>
                  <a:cxn ang="0">
                    <a:pos x="connsiteX1" y="connsiteY1"/>
                  </a:cxn>
                  <a:cxn ang="0">
                    <a:pos x="connsiteX2" y="connsiteY2"/>
                  </a:cxn>
                  <a:cxn ang="0">
                    <a:pos x="connsiteX3" y="connsiteY3"/>
                  </a:cxn>
                </a:cxnLst>
                <a:rect l="l" t="t" r="r" b="b"/>
                <a:pathLst>
                  <a:path w="351252" h="602901">
                    <a:moveTo>
                      <a:pt x="0" y="602901"/>
                    </a:moveTo>
                    <a:cubicBezTo>
                      <a:pt x="234368" y="313114"/>
                      <a:pt x="114401" y="200967"/>
                      <a:pt x="171601" y="0"/>
                    </a:cubicBezTo>
                    <a:cubicBezTo>
                      <a:pt x="228801" y="200967"/>
                      <a:pt x="388737" y="169196"/>
                      <a:pt x="343201" y="602901"/>
                    </a:cubicBezTo>
                    <a:lnTo>
                      <a:pt x="0" y="60290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5083258" y="1721981"/>
              <a:ext cx="1537397"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5 + 2 = 7</a:t>
              </a:r>
              <a:endParaRPr lang="vi-VN" altLang="zh-CN" sz="2400">
                <a:solidFill>
                  <a:srgbClr val="002060"/>
                </a:solidFill>
                <a:latin typeface="Roboto" panose="02000000000000000000" pitchFamily="2" charset="0"/>
                <a:ea typeface="Roboto" panose="02000000000000000000" pitchFamily="2" charset="0"/>
              </a:endParaRPr>
            </a:p>
          </p:txBody>
        </p:sp>
      </p:grpSp>
      <p:grpSp>
        <p:nvGrpSpPr>
          <p:cNvPr id="19" name="Group 18"/>
          <p:cNvGrpSpPr/>
          <p:nvPr/>
        </p:nvGrpSpPr>
        <p:grpSpPr>
          <a:xfrm>
            <a:off x="6525561" y="2084202"/>
            <a:ext cx="2127584" cy="1910879"/>
            <a:chOff x="8362572" y="810092"/>
            <a:chExt cx="2127584" cy="1910879"/>
          </a:xfrm>
        </p:grpSpPr>
        <p:sp>
          <p:nvSpPr>
            <p:cNvPr id="18" name="Freeform 17"/>
            <p:cNvSpPr/>
            <p:nvPr/>
          </p:nvSpPr>
          <p:spPr>
            <a:xfrm>
              <a:off x="8362572" y="810092"/>
              <a:ext cx="2127584" cy="1910879"/>
            </a:xfrm>
            <a:custGeom>
              <a:avLst/>
              <a:gdLst>
                <a:gd name="connsiteX0" fmla="*/ 1371092 w 2127584"/>
                <a:gd name="connsiteY0" fmla="*/ 733384 h 1910879"/>
                <a:gd name="connsiteX1" fmla="*/ 1353361 w 2127584"/>
                <a:gd name="connsiteY1" fmla="*/ 749462 h 1910879"/>
                <a:gd name="connsiteX2" fmla="*/ 1382925 w 2127584"/>
                <a:gd name="connsiteY2" fmla="*/ 740285 h 1910879"/>
                <a:gd name="connsiteX3" fmla="*/ 1373322 w 2127584"/>
                <a:gd name="connsiteY3" fmla="*/ 735224 h 1910879"/>
                <a:gd name="connsiteX4" fmla="*/ 1598047 w 2127584"/>
                <a:gd name="connsiteY4" fmla="*/ 0 h 1910879"/>
                <a:gd name="connsiteX5" fmla="*/ 1999981 w 2127584"/>
                <a:gd name="connsiteY5" fmla="*/ 401934 h 1910879"/>
                <a:gd name="connsiteX6" fmla="*/ 1968395 w 2127584"/>
                <a:gd name="connsiteY6" fmla="*/ 558385 h 1910879"/>
                <a:gd name="connsiteX7" fmla="*/ 1956248 w 2127584"/>
                <a:gd name="connsiteY7" fmla="*/ 580764 h 1910879"/>
                <a:gd name="connsiteX8" fmla="*/ 1957044 w 2127584"/>
                <a:gd name="connsiteY8" fmla="*/ 581015 h 1910879"/>
                <a:gd name="connsiteX9" fmla="*/ 2127584 w 2127584"/>
                <a:gd name="connsiteY9" fmla="*/ 842388 h 1910879"/>
                <a:gd name="connsiteX10" fmla="*/ 1904630 w 2127584"/>
                <a:gd name="connsiteY10" fmla="*/ 1120290 h 1910879"/>
                <a:gd name="connsiteX11" fmla="*/ 1891195 w 2127584"/>
                <a:gd name="connsiteY11" fmla="*/ 1121666 h 1910879"/>
                <a:gd name="connsiteX12" fmla="*/ 1891637 w 2127584"/>
                <a:gd name="connsiteY12" fmla="*/ 1126052 h 1910879"/>
                <a:gd name="connsiteX13" fmla="*/ 1489703 w 2127584"/>
                <a:gd name="connsiteY13" fmla="*/ 1527986 h 1910879"/>
                <a:gd name="connsiteX14" fmla="*/ 1370180 w 2127584"/>
                <a:gd name="connsiteY14" fmla="*/ 1509916 h 1910879"/>
                <a:gd name="connsiteX15" fmla="*/ 1369361 w 2127584"/>
                <a:gd name="connsiteY15" fmla="*/ 1509593 h 1910879"/>
                <a:gd name="connsiteX16" fmla="*/ 1362845 w 2127584"/>
                <a:gd name="connsiteY16" fmla="*/ 1530830 h 1910879"/>
                <a:gd name="connsiteX17" fmla="*/ 969667 w 2127584"/>
                <a:gd name="connsiteY17" fmla="*/ 1910879 h 1910879"/>
                <a:gd name="connsiteX18" fmla="*/ 1114498 w 2127584"/>
                <a:gd name="connsiteY18" fmla="*/ 1509222 h 1910879"/>
                <a:gd name="connsiteX19" fmla="*/ 1111039 w 2127584"/>
                <a:gd name="connsiteY19" fmla="*/ 1470460 h 1910879"/>
                <a:gd name="connsiteX20" fmla="*/ 1065609 w 2127584"/>
                <a:gd name="connsiteY20" fmla="*/ 1484719 h 1910879"/>
                <a:gd name="connsiteX21" fmla="*/ 915568 w 2127584"/>
                <a:gd name="connsiteY21" fmla="*/ 1502789 h 1910879"/>
                <a:gd name="connsiteX22" fmla="*/ 450658 w 2127584"/>
                <a:gd name="connsiteY22" fmla="*/ 1257306 h 1910879"/>
                <a:gd name="connsiteX23" fmla="*/ 449956 w 2127584"/>
                <a:gd name="connsiteY23" fmla="*/ 1255505 h 1910879"/>
                <a:gd name="connsiteX24" fmla="*/ 401934 w 2127584"/>
                <a:gd name="connsiteY24" fmla="*/ 1260346 h 1910879"/>
                <a:gd name="connsiteX25" fmla="*/ 0 w 2127584"/>
                <a:gd name="connsiteY25" fmla="*/ 858412 h 1910879"/>
                <a:gd name="connsiteX26" fmla="*/ 401934 w 2127584"/>
                <a:gd name="connsiteY26" fmla="*/ 456478 h 1910879"/>
                <a:gd name="connsiteX27" fmla="*/ 421282 w 2127584"/>
                <a:gd name="connsiteY27" fmla="*/ 458429 h 1910879"/>
                <a:gd name="connsiteX28" fmla="*/ 429064 w 2127584"/>
                <a:gd name="connsiteY28" fmla="*/ 400679 h 1910879"/>
                <a:gd name="connsiteX29" fmla="*/ 955369 w 2127584"/>
                <a:gd name="connsiteY29" fmla="*/ 79749 h 1910879"/>
                <a:gd name="connsiteX30" fmla="*/ 1255734 w 2127584"/>
                <a:gd name="connsiteY30" fmla="*/ 148393 h 1910879"/>
                <a:gd name="connsiteX31" fmla="*/ 1277465 w 2127584"/>
                <a:gd name="connsiteY31" fmla="*/ 161808 h 1910879"/>
                <a:gd name="connsiteX32" fmla="*/ 1313837 w 2127584"/>
                <a:gd name="connsiteY32" fmla="*/ 117724 h 1910879"/>
                <a:gd name="connsiteX33" fmla="*/ 1598047 w 2127584"/>
                <a:gd name="connsiteY33" fmla="*/ 0 h 191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27584" h="1910879">
                  <a:moveTo>
                    <a:pt x="1371092" y="733384"/>
                  </a:moveTo>
                  <a:lnTo>
                    <a:pt x="1353361" y="749462"/>
                  </a:lnTo>
                  <a:lnTo>
                    <a:pt x="1382925" y="740285"/>
                  </a:lnTo>
                  <a:lnTo>
                    <a:pt x="1373322" y="735224"/>
                  </a:lnTo>
                  <a:close/>
                  <a:moveTo>
                    <a:pt x="1598047" y="0"/>
                  </a:moveTo>
                  <a:cubicBezTo>
                    <a:pt x="1820029" y="0"/>
                    <a:pt x="1999981" y="179952"/>
                    <a:pt x="1999981" y="401934"/>
                  </a:cubicBezTo>
                  <a:cubicBezTo>
                    <a:pt x="1999981" y="457430"/>
                    <a:pt x="1988734" y="510298"/>
                    <a:pt x="1968395" y="558385"/>
                  </a:cubicBezTo>
                  <a:lnTo>
                    <a:pt x="1956248" y="580764"/>
                  </a:lnTo>
                  <a:lnTo>
                    <a:pt x="1957044" y="581015"/>
                  </a:lnTo>
                  <a:cubicBezTo>
                    <a:pt x="2057263" y="624078"/>
                    <a:pt x="2127584" y="724890"/>
                    <a:pt x="2127584" y="842388"/>
                  </a:cubicBezTo>
                  <a:cubicBezTo>
                    <a:pt x="2127584" y="979469"/>
                    <a:pt x="2031870" y="1093840"/>
                    <a:pt x="1904630" y="1120290"/>
                  </a:cubicBezTo>
                  <a:lnTo>
                    <a:pt x="1891195" y="1121666"/>
                  </a:lnTo>
                  <a:lnTo>
                    <a:pt x="1891637" y="1126052"/>
                  </a:lnTo>
                  <a:cubicBezTo>
                    <a:pt x="1891637" y="1348034"/>
                    <a:pt x="1711685" y="1527986"/>
                    <a:pt x="1489703" y="1527986"/>
                  </a:cubicBezTo>
                  <a:cubicBezTo>
                    <a:pt x="1448082" y="1527986"/>
                    <a:pt x="1407938" y="1521660"/>
                    <a:pt x="1370180" y="1509916"/>
                  </a:cubicBezTo>
                  <a:lnTo>
                    <a:pt x="1369361" y="1509593"/>
                  </a:lnTo>
                  <a:lnTo>
                    <a:pt x="1362845" y="1530830"/>
                  </a:lnTo>
                  <a:cubicBezTo>
                    <a:pt x="1264247" y="1804026"/>
                    <a:pt x="1066150" y="1755580"/>
                    <a:pt x="969667" y="1910879"/>
                  </a:cubicBezTo>
                  <a:cubicBezTo>
                    <a:pt x="969875" y="1754168"/>
                    <a:pt x="1107257" y="1680830"/>
                    <a:pt x="1114498" y="1509222"/>
                  </a:cubicBezTo>
                  <a:lnTo>
                    <a:pt x="1111039" y="1470460"/>
                  </a:lnTo>
                  <a:lnTo>
                    <a:pt x="1065609" y="1484719"/>
                  </a:lnTo>
                  <a:cubicBezTo>
                    <a:pt x="1018211" y="1496463"/>
                    <a:pt x="967817" y="1502789"/>
                    <a:pt x="915568" y="1502789"/>
                  </a:cubicBezTo>
                  <a:cubicBezTo>
                    <a:pt x="706572" y="1502789"/>
                    <a:pt x="527255" y="1401566"/>
                    <a:pt x="450658" y="1257306"/>
                  </a:cubicBezTo>
                  <a:lnTo>
                    <a:pt x="449956" y="1255505"/>
                  </a:lnTo>
                  <a:lnTo>
                    <a:pt x="401934" y="1260346"/>
                  </a:lnTo>
                  <a:cubicBezTo>
                    <a:pt x="179952" y="1260346"/>
                    <a:pt x="0" y="1080394"/>
                    <a:pt x="0" y="858412"/>
                  </a:cubicBezTo>
                  <a:cubicBezTo>
                    <a:pt x="0" y="636430"/>
                    <a:pt x="179952" y="456478"/>
                    <a:pt x="401934" y="456478"/>
                  </a:cubicBezTo>
                  <a:lnTo>
                    <a:pt x="421282" y="458429"/>
                  </a:lnTo>
                  <a:lnTo>
                    <a:pt x="429064" y="400679"/>
                  </a:lnTo>
                  <a:cubicBezTo>
                    <a:pt x="479157" y="217525"/>
                    <a:pt x="695758" y="79749"/>
                    <a:pt x="955369" y="79749"/>
                  </a:cubicBezTo>
                  <a:cubicBezTo>
                    <a:pt x="1066631" y="79749"/>
                    <a:pt x="1169993" y="105055"/>
                    <a:pt x="1255734" y="148393"/>
                  </a:cubicBezTo>
                  <a:lnTo>
                    <a:pt x="1277465" y="161808"/>
                  </a:lnTo>
                  <a:lnTo>
                    <a:pt x="1313837" y="117724"/>
                  </a:lnTo>
                  <a:cubicBezTo>
                    <a:pt x="1386573" y="44988"/>
                    <a:pt x="1487056" y="0"/>
                    <a:pt x="1598047" y="0"/>
                  </a:cubicBezTo>
                  <a:close/>
                </a:path>
              </a:pathLst>
            </a:custGeom>
            <a:solidFill>
              <a:srgbClr val="97C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768196" y="1386952"/>
              <a:ext cx="1537397"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4 + 3 = 7</a:t>
              </a:r>
              <a:endParaRPr lang="vi-VN" altLang="zh-CN" sz="2400">
                <a:solidFill>
                  <a:srgbClr val="002060"/>
                </a:solidFill>
                <a:latin typeface="Roboto" panose="02000000000000000000" pitchFamily="2" charset="0"/>
                <a:ea typeface="Roboto" panose="02000000000000000000" pitchFamily="2" charset="0"/>
              </a:endParaRPr>
            </a:p>
          </p:txBody>
        </p:sp>
      </p:grpSp>
      <p:sp>
        <p:nvSpPr>
          <p:cNvPr id="22" name="TextBox 21"/>
          <p:cNvSpPr txBox="1"/>
          <p:nvPr/>
        </p:nvSpPr>
        <p:spPr>
          <a:xfrm>
            <a:off x="516373" y="2075103"/>
            <a:ext cx="3178095" cy="461665"/>
          </a:xfrm>
          <a:prstGeom prst="rect">
            <a:avLst/>
          </a:prstGeom>
          <a:noFill/>
        </p:spPr>
        <p:txBody>
          <a:bodyPr wrap="square" rtlCol="0">
            <a:spAutoFit/>
          </a:bodyPr>
          <a:lstStyle/>
          <a:p>
            <a:pPr lvl="0" algn="just">
              <a:defRPr/>
            </a:pPr>
            <a:r>
              <a:rPr lang="en-US" altLang="zh-CN" sz="2400" dirty="0">
                <a:solidFill>
                  <a:srgbClr val="002060"/>
                </a:solidFill>
                <a:latin typeface="Roboto" panose="02000000000000000000" pitchFamily="2" charset="0"/>
                <a:ea typeface="Roboto" panose="02000000000000000000" pitchFamily="2" charset="0"/>
              </a:rPr>
              <a:t>Hai </a:t>
            </a:r>
            <a:r>
              <a:rPr lang="en-US" altLang="zh-CN" sz="2400" dirty="0" err="1">
                <a:solidFill>
                  <a:srgbClr val="002060"/>
                </a:solidFill>
                <a:latin typeface="Roboto" panose="02000000000000000000" pitchFamily="2" charset="0"/>
                <a:ea typeface="Roboto" panose="02000000000000000000" pitchFamily="2" charset="0"/>
              </a:rPr>
              <a:t>bạn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đang</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làm</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gì</a:t>
            </a:r>
            <a:r>
              <a:rPr lang="en-US" altLang="zh-CN" sz="2400" dirty="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4" name="TextBox 23">
            <a:extLst>
              <a:ext uri="{FF2B5EF4-FFF2-40B4-BE49-F238E27FC236}">
                <a16:creationId xmlns:a16="http://schemas.microsoft.com/office/drawing/2014/main" id="{8BAB906A-1694-05DB-A671-51D0AA73C0B5}"/>
              </a:ext>
            </a:extLst>
          </p:cNvPr>
          <p:cNvSpPr txBox="1"/>
          <p:nvPr/>
        </p:nvSpPr>
        <p:spPr>
          <a:xfrm>
            <a:off x="708895" y="3995081"/>
            <a:ext cx="2144870" cy="830997"/>
          </a:xfrm>
          <a:prstGeom prst="rect">
            <a:avLst/>
          </a:prstGeom>
          <a:noFill/>
        </p:spPr>
        <p:txBody>
          <a:bodyPr wrap="square" rtlCol="0">
            <a:spAutoFit/>
          </a:bodyPr>
          <a:lstStyle/>
          <a:p>
            <a:pPr lvl="0" algn="just">
              <a:defRPr/>
            </a:pPr>
            <a:r>
              <a:rPr lang="en-US" altLang="zh-CN" sz="2400" dirty="0">
                <a:solidFill>
                  <a:srgbClr val="FF0000"/>
                </a:solidFill>
                <a:latin typeface="Roboto" panose="02000000000000000000" pitchFamily="2" charset="0"/>
                <a:ea typeface="Roboto" panose="02000000000000000000" pitchFamily="2" charset="0"/>
              </a:rPr>
              <a:t>Hai </a:t>
            </a:r>
            <a:r>
              <a:rPr lang="en-US" altLang="zh-CN" sz="2400" dirty="0" err="1">
                <a:solidFill>
                  <a:srgbClr val="FF0000"/>
                </a:solidFill>
                <a:latin typeface="Roboto" panose="02000000000000000000" pitchFamily="2" charset="0"/>
                <a:ea typeface="Roboto" panose="02000000000000000000" pitchFamily="2" charset="0"/>
              </a:rPr>
              <a:t>bạn</a:t>
            </a:r>
            <a:r>
              <a:rPr lang="en-US" altLang="zh-CN" sz="2400" dirty="0">
                <a:solidFill>
                  <a:srgbClr val="FF0000"/>
                </a:solidFill>
                <a:latin typeface="Roboto" panose="02000000000000000000" pitchFamily="2" charset="0"/>
                <a:ea typeface="Roboto" panose="02000000000000000000" pitchFamily="2" charset="0"/>
              </a:rPr>
              <a:t> </a:t>
            </a:r>
            <a:r>
              <a:rPr lang="en-US" altLang="zh-CN" sz="2400" dirty="0" err="1">
                <a:solidFill>
                  <a:srgbClr val="FF0000"/>
                </a:solidFill>
                <a:latin typeface="Roboto" panose="02000000000000000000" pitchFamily="2" charset="0"/>
                <a:ea typeface="Roboto" panose="02000000000000000000" pitchFamily="2" charset="0"/>
              </a:rPr>
              <a:t>đang</a:t>
            </a:r>
            <a:r>
              <a:rPr lang="en-US" altLang="zh-CN" sz="2400" dirty="0">
                <a:solidFill>
                  <a:srgbClr val="FF0000"/>
                </a:solidFill>
                <a:latin typeface="Roboto" panose="02000000000000000000" pitchFamily="2" charset="0"/>
                <a:ea typeface="Roboto" panose="02000000000000000000" pitchFamily="2" charset="0"/>
              </a:rPr>
              <a:t> </a:t>
            </a:r>
            <a:r>
              <a:rPr lang="en-US" altLang="zh-CN" sz="2400" dirty="0" err="1">
                <a:solidFill>
                  <a:srgbClr val="FF0000"/>
                </a:solidFill>
                <a:latin typeface="Roboto" panose="02000000000000000000" pitchFamily="2" charset="0"/>
                <a:ea typeface="Roboto" panose="02000000000000000000" pitchFamily="2" charset="0"/>
              </a:rPr>
              <a:t>làm</a:t>
            </a:r>
            <a:r>
              <a:rPr lang="en-US" altLang="zh-CN" sz="2400" dirty="0">
                <a:solidFill>
                  <a:srgbClr val="FF0000"/>
                </a:solidFill>
                <a:latin typeface="Roboto" panose="02000000000000000000" pitchFamily="2" charset="0"/>
                <a:ea typeface="Roboto" panose="02000000000000000000" pitchFamily="2" charset="0"/>
              </a:rPr>
              <a:t> </a:t>
            </a:r>
            <a:r>
              <a:rPr lang="en-US" altLang="zh-CN" sz="2400" dirty="0" err="1">
                <a:solidFill>
                  <a:srgbClr val="FF0000"/>
                </a:solidFill>
                <a:latin typeface="Roboto" panose="02000000000000000000" pitchFamily="2" charset="0"/>
                <a:ea typeface="Roboto" panose="02000000000000000000" pitchFamily="2" charset="0"/>
              </a:rPr>
              <a:t>toán</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6111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l="7513" t="5172" r="44302"/>
          <a:stretch/>
        </p:blipFill>
        <p:spPr>
          <a:xfrm>
            <a:off x="1471959" y="2191471"/>
            <a:ext cx="2602523" cy="3620888"/>
          </a:xfrm>
          <a:prstGeom prst="rect">
            <a:avLst/>
          </a:prstGeom>
          <a:effectLst>
            <a:outerShdw blurRad="63500" sx="102000" sy="102000" algn="ctr" rotWithShape="0">
              <a:prstClr val="black">
                <a:alpha val="40000"/>
              </a:prstClr>
            </a:outerShdw>
          </a:effec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grpSp>
        <p:nvGrpSpPr>
          <p:cNvPr id="9" name="Group 8"/>
          <p:cNvGrpSpPr/>
          <p:nvPr/>
        </p:nvGrpSpPr>
        <p:grpSpPr>
          <a:xfrm>
            <a:off x="1332257" y="2121698"/>
            <a:ext cx="1617785" cy="1056139"/>
            <a:chOff x="5034224" y="1617785"/>
            <a:chExt cx="1617785" cy="1056139"/>
          </a:xfrm>
        </p:grpSpPr>
        <p:grpSp>
          <p:nvGrpSpPr>
            <p:cNvPr id="7" name="Group 6"/>
            <p:cNvGrpSpPr/>
            <p:nvPr/>
          </p:nvGrpSpPr>
          <p:grpSpPr>
            <a:xfrm>
              <a:off x="5034224" y="1617785"/>
              <a:ext cx="1617785" cy="1056139"/>
              <a:chOff x="5034224" y="1617785"/>
              <a:chExt cx="1617785" cy="1056139"/>
            </a:xfrm>
            <a:solidFill>
              <a:srgbClr val="7BA492"/>
            </a:solidFill>
          </p:grpSpPr>
          <p:sp>
            <p:nvSpPr>
              <p:cNvPr id="2" name="Oval 1"/>
              <p:cNvSpPr/>
              <p:nvPr/>
            </p:nvSpPr>
            <p:spPr>
              <a:xfrm>
                <a:off x="5034224" y="1617785"/>
                <a:ext cx="1617785" cy="67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8825508">
                <a:off x="6054730" y="2071023"/>
                <a:ext cx="351252" cy="602901"/>
              </a:xfrm>
              <a:custGeom>
                <a:avLst/>
                <a:gdLst>
                  <a:gd name="connsiteX0" fmla="*/ 0 w 343201"/>
                  <a:gd name="connsiteY0" fmla="*/ 602901 h 602901"/>
                  <a:gd name="connsiteX1" fmla="*/ 171601 w 343201"/>
                  <a:gd name="connsiteY1" fmla="*/ 0 h 602901"/>
                  <a:gd name="connsiteX2" fmla="*/ 343201 w 343201"/>
                  <a:gd name="connsiteY2" fmla="*/ 602901 h 602901"/>
                  <a:gd name="connsiteX3" fmla="*/ 0 w 343201"/>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Lst>
                <a:ahLst/>
                <a:cxnLst>
                  <a:cxn ang="0">
                    <a:pos x="connsiteX0" y="connsiteY0"/>
                  </a:cxn>
                  <a:cxn ang="0">
                    <a:pos x="connsiteX1" y="connsiteY1"/>
                  </a:cxn>
                  <a:cxn ang="0">
                    <a:pos x="connsiteX2" y="connsiteY2"/>
                  </a:cxn>
                  <a:cxn ang="0">
                    <a:pos x="connsiteX3" y="connsiteY3"/>
                  </a:cxn>
                </a:cxnLst>
                <a:rect l="l" t="t" r="r" b="b"/>
                <a:pathLst>
                  <a:path w="351252" h="602901">
                    <a:moveTo>
                      <a:pt x="0" y="602901"/>
                    </a:moveTo>
                    <a:cubicBezTo>
                      <a:pt x="234368" y="313114"/>
                      <a:pt x="114401" y="200967"/>
                      <a:pt x="171601" y="0"/>
                    </a:cubicBezTo>
                    <a:cubicBezTo>
                      <a:pt x="228801" y="200967"/>
                      <a:pt x="388737" y="169196"/>
                      <a:pt x="343201" y="602901"/>
                    </a:cubicBezTo>
                    <a:lnTo>
                      <a:pt x="0" y="60290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5083258" y="1721981"/>
              <a:ext cx="1537397"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5 + 2 = 7</a:t>
              </a:r>
              <a:endParaRPr lang="vi-VN" altLang="zh-CN" sz="2400">
                <a:solidFill>
                  <a:srgbClr val="002060"/>
                </a:solidFill>
                <a:latin typeface="Roboto" panose="02000000000000000000" pitchFamily="2" charset="0"/>
                <a:ea typeface="Roboto" panose="02000000000000000000" pitchFamily="2" charset="0"/>
              </a:endParaRPr>
            </a:p>
          </p:txBody>
        </p:sp>
      </p:grpSp>
      <p:sp>
        <p:nvSpPr>
          <p:cNvPr id="18" name="Freeform 17"/>
          <p:cNvSpPr/>
          <p:nvPr/>
        </p:nvSpPr>
        <p:spPr>
          <a:xfrm flipH="1">
            <a:off x="6282602" y="2608553"/>
            <a:ext cx="3763174" cy="1910879"/>
          </a:xfrm>
          <a:custGeom>
            <a:avLst/>
            <a:gdLst>
              <a:gd name="connsiteX0" fmla="*/ 1371092 w 2127584"/>
              <a:gd name="connsiteY0" fmla="*/ 733384 h 1910879"/>
              <a:gd name="connsiteX1" fmla="*/ 1353361 w 2127584"/>
              <a:gd name="connsiteY1" fmla="*/ 749462 h 1910879"/>
              <a:gd name="connsiteX2" fmla="*/ 1382925 w 2127584"/>
              <a:gd name="connsiteY2" fmla="*/ 740285 h 1910879"/>
              <a:gd name="connsiteX3" fmla="*/ 1373322 w 2127584"/>
              <a:gd name="connsiteY3" fmla="*/ 735224 h 1910879"/>
              <a:gd name="connsiteX4" fmla="*/ 1598047 w 2127584"/>
              <a:gd name="connsiteY4" fmla="*/ 0 h 1910879"/>
              <a:gd name="connsiteX5" fmla="*/ 1999981 w 2127584"/>
              <a:gd name="connsiteY5" fmla="*/ 401934 h 1910879"/>
              <a:gd name="connsiteX6" fmla="*/ 1968395 w 2127584"/>
              <a:gd name="connsiteY6" fmla="*/ 558385 h 1910879"/>
              <a:gd name="connsiteX7" fmla="*/ 1956248 w 2127584"/>
              <a:gd name="connsiteY7" fmla="*/ 580764 h 1910879"/>
              <a:gd name="connsiteX8" fmla="*/ 1957044 w 2127584"/>
              <a:gd name="connsiteY8" fmla="*/ 581015 h 1910879"/>
              <a:gd name="connsiteX9" fmla="*/ 2127584 w 2127584"/>
              <a:gd name="connsiteY9" fmla="*/ 842388 h 1910879"/>
              <a:gd name="connsiteX10" fmla="*/ 1904630 w 2127584"/>
              <a:gd name="connsiteY10" fmla="*/ 1120290 h 1910879"/>
              <a:gd name="connsiteX11" fmla="*/ 1891195 w 2127584"/>
              <a:gd name="connsiteY11" fmla="*/ 1121666 h 1910879"/>
              <a:gd name="connsiteX12" fmla="*/ 1891637 w 2127584"/>
              <a:gd name="connsiteY12" fmla="*/ 1126052 h 1910879"/>
              <a:gd name="connsiteX13" fmla="*/ 1489703 w 2127584"/>
              <a:gd name="connsiteY13" fmla="*/ 1527986 h 1910879"/>
              <a:gd name="connsiteX14" fmla="*/ 1370180 w 2127584"/>
              <a:gd name="connsiteY14" fmla="*/ 1509916 h 1910879"/>
              <a:gd name="connsiteX15" fmla="*/ 1369361 w 2127584"/>
              <a:gd name="connsiteY15" fmla="*/ 1509593 h 1910879"/>
              <a:gd name="connsiteX16" fmla="*/ 1362845 w 2127584"/>
              <a:gd name="connsiteY16" fmla="*/ 1530830 h 1910879"/>
              <a:gd name="connsiteX17" fmla="*/ 969667 w 2127584"/>
              <a:gd name="connsiteY17" fmla="*/ 1910879 h 1910879"/>
              <a:gd name="connsiteX18" fmla="*/ 1114498 w 2127584"/>
              <a:gd name="connsiteY18" fmla="*/ 1509222 h 1910879"/>
              <a:gd name="connsiteX19" fmla="*/ 1111039 w 2127584"/>
              <a:gd name="connsiteY19" fmla="*/ 1470460 h 1910879"/>
              <a:gd name="connsiteX20" fmla="*/ 1065609 w 2127584"/>
              <a:gd name="connsiteY20" fmla="*/ 1484719 h 1910879"/>
              <a:gd name="connsiteX21" fmla="*/ 915568 w 2127584"/>
              <a:gd name="connsiteY21" fmla="*/ 1502789 h 1910879"/>
              <a:gd name="connsiteX22" fmla="*/ 450658 w 2127584"/>
              <a:gd name="connsiteY22" fmla="*/ 1257306 h 1910879"/>
              <a:gd name="connsiteX23" fmla="*/ 449956 w 2127584"/>
              <a:gd name="connsiteY23" fmla="*/ 1255505 h 1910879"/>
              <a:gd name="connsiteX24" fmla="*/ 401934 w 2127584"/>
              <a:gd name="connsiteY24" fmla="*/ 1260346 h 1910879"/>
              <a:gd name="connsiteX25" fmla="*/ 0 w 2127584"/>
              <a:gd name="connsiteY25" fmla="*/ 858412 h 1910879"/>
              <a:gd name="connsiteX26" fmla="*/ 401934 w 2127584"/>
              <a:gd name="connsiteY26" fmla="*/ 456478 h 1910879"/>
              <a:gd name="connsiteX27" fmla="*/ 421282 w 2127584"/>
              <a:gd name="connsiteY27" fmla="*/ 458429 h 1910879"/>
              <a:gd name="connsiteX28" fmla="*/ 429064 w 2127584"/>
              <a:gd name="connsiteY28" fmla="*/ 400679 h 1910879"/>
              <a:gd name="connsiteX29" fmla="*/ 955369 w 2127584"/>
              <a:gd name="connsiteY29" fmla="*/ 79749 h 1910879"/>
              <a:gd name="connsiteX30" fmla="*/ 1255734 w 2127584"/>
              <a:gd name="connsiteY30" fmla="*/ 148393 h 1910879"/>
              <a:gd name="connsiteX31" fmla="*/ 1277465 w 2127584"/>
              <a:gd name="connsiteY31" fmla="*/ 161808 h 1910879"/>
              <a:gd name="connsiteX32" fmla="*/ 1313837 w 2127584"/>
              <a:gd name="connsiteY32" fmla="*/ 117724 h 1910879"/>
              <a:gd name="connsiteX33" fmla="*/ 1598047 w 2127584"/>
              <a:gd name="connsiteY33" fmla="*/ 0 h 191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27584" h="1910879">
                <a:moveTo>
                  <a:pt x="1371092" y="733384"/>
                </a:moveTo>
                <a:lnTo>
                  <a:pt x="1353361" y="749462"/>
                </a:lnTo>
                <a:lnTo>
                  <a:pt x="1382925" y="740285"/>
                </a:lnTo>
                <a:lnTo>
                  <a:pt x="1373322" y="735224"/>
                </a:lnTo>
                <a:close/>
                <a:moveTo>
                  <a:pt x="1598047" y="0"/>
                </a:moveTo>
                <a:cubicBezTo>
                  <a:pt x="1820029" y="0"/>
                  <a:pt x="1999981" y="179952"/>
                  <a:pt x="1999981" y="401934"/>
                </a:cubicBezTo>
                <a:cubicBezTo>
                  <a:pt x="1999981" y="457430"/>
                  <a:pt x="1988734" y="510298"/>
                  <a:pt x="1968395" y="558385"/>
                </a:cubicBezTo>
                <a:lnTo>
                  <a:pt x="1956248" y="580764"/>
                </a:lnTo>
                <a:lnTo>
                  <a:pt x="1957044" y="581015"/>
                </a:lnTo>
                <a:cubicBezTo>
                  <a:pt x="2057263" y="624078"/>
                  <a:pt x="2127584" y="724890"/>
                  <a:pt x="2127584" y="842388"/>
                </a:cubicBezTo>
                <a:cubicBezTo>
                  <a:pt x="2127584" y="979469"/>
                  <a:pt x="2031870" y="1093840"/>
                  <a:pt x="1904630" y="1120290"/>
                </a:cubicBezTo>
                <a:lnTo>
                  <a:pt x="1891195" y="1121666"/>
                </a:lnTo>
                <a:lnTo>
                  <a:pt x="1891637" y="1126052"/>
                </a:lnTo>
                <a:cubicBezTo>
                  <a:pt x="1891637" y="1348034"/>
                  <a:pt x="1711685" y="1527986"/>
                  <a:pt x="1489703" y="1527986"/>
                </a:cubicBezTo>
                <a:cubicBezTo>
                  <a:pt x="1448082" y="1527986"/>
                  <a:pt x="1407938" y="1521660"/>
                  <a:pt x="1370180" y="1509916"/>
                </a:cubicBezTo>
                <a:lnTo>
                  <a:pt x="1369361" y="1509593"/>
                </a:lnTo>
                <a:lnTo>
                  <a:pt x="1362845" y="1530830"/>
                </a:lnTo>
                <a:cubicBezTo>
                  <a:pt x="1264247" y="1804026"/>
                  <a:pt x="1066150" y="1755580"/>
                  <a:pt x="969667" y="1910879"/>
                </a:cubicBezTo>
                <a:cubicBezTo>
                  <a:pt x="969875" y="1754168"/>
                  <a:pt x="1107257" y="1680830"/>
                  <a:pt x="1114498" y="1509222"/>
                </a:cubicBezTo>
                <a:lnTo>
                  <a:pt x="1111039" y="1470460"/>
                </a:lnTo>
                <a:lnTo>
                  <a:pt x="1065609" y="1484719"/>
                </a:lnTo>
                <a:cubicBezTo>
                  <a:pt x="1018211" y="1496463"/>
                  <a:pt x="967817" y="1502789"/>
                  <a:pt x="915568" y="1502789"/>
                </a:cubicBezTo>
                <a:cubicBezTo>
                  <a:pt x="706572" y="1502789"/>
                  <a:pt x="527255" y="1401566"/>
                  <a:pt x="450658" y="1257306"/>
                </a:cubicBezTo>
                <a:lnTo>
                  <a:pt x="449956" y="1255505"/>
                </a:lnTo>
                <a:lnTo>
                  <a:pt x="401934" y="1260346"/>
                </a:lnTo>
                <a:cubicBezTo>
                  <a:pt x="179952" y="1260346"/>
                  <a:pt x="0" y="1080394"/>
                  <a:pt x="0" y="858412"/>
                </a:cubicBezTo>
                <a:cubicBezTo>
                  <a:pt x="0" y="636430"/>
                  <a:pt x="179952" y="456478"/>
                  <a:pt x="401934" y="456478"/>
                </a:cubicBezTo>
                <a:lnTo>
                  <a:pt x="421282" y="458429"/>
                </a:lnTo>
                <a:lnTo>
                  <a:pt x="429064" y="400679"/>
                </a:lnTo>
                <a:cubicBezTo>
                  <a:pt x="479157" y="217525"/>
                  <a:pt x="695758" y="79749"/>
                  <a:pt x="955369" y="79749"/>
                </a:cubicBezTo>
                <a:cubicBezTo>
                  <a:pt x="1066631" y="79749"/>
                  <a:pt x="1169993" y="105055"/>
                  <a:pt x="1255734" y="148393"/>
                </a:cubicBezTo>
                <a:lnTo>
                  <a:pt x="1277465" y="161808"/>
                </a:lnTo>
                <a:lnTo>
                  <a:pt x="1313837" y="117724"/>
                </a:lnTo>
                <a:cubicBezTo>
                  <a:pt x="1386573" y="44988"/>
                  <a:pt x="1487056" y="0"/>
                  <a:pt x="1598047"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BAB906A-1694-05DB-A671-51D0AA73C0B5}"/>
              </a:ext>
            </a:extLst>
          </p:cNvPr>
          <p:cNvSpPr txBox="1"/>
          <p:nvPr/>
        </p:nvSpPr>
        <p:spPr>
          <a:xfrm>
            <a:off x="6933363" y="2990858"/>
            <a:ext cx="2461653" cy="830997"/>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Bạn sử dụng que tính để tính</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682436" y="3319669"/>
            <a:ext cx="1829878" cy="2788169"/>
          </a:xfrm>
          <a:prstGeom prst="rect">
            <a:avLst/>
          </a:prstGeom>
        </p:spPr>
      </p:pic>
      <p:sp>
        <p:nvSpPr>
          <p:cNvPr id="27" name="TextBox 26"/>
          <p:cNvSpPr txBox="1"/>
          <p:nvPr/>
        </p:nvSpPr>
        <p:spPr>
          <a:xfrm>
            <a:off x="4942190" y="1290701"/>
            <a:ext cx="3526392" cy="830997"/>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Bạn tìm kết quả của phép tính bằng cách nào?</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07954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24"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329251" y="332964"/>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l="53761" t="25439" r="5785" b="1052"/>
          <a:stretch/>
        </p:blipFill>
        <p:spPr>
          <a:xfrm>
            <a:off x="7993778" y="2407624"/>
            <a:ext cx="2184934" cy="2806814"/>
          </a:xfrm>
          <a:prstGeom prst="rect">
            <a:avLst/>
          </a:prstGeom>
          <a:effectLst>
            <a:outerShdw blurRad="63500" sx="102000" sy="102000" algn="ctr" rotWithShape="0">
              <a:prstClr val="black">
                <a:alpha val="40000"/>
              </a:prstClr>
            </a:outerShdw>
          </a:effec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8" name="Freeform 17"/>
          <p:cNvSpPr/>
          <p:nvPr/>
        </p:nvSpPr>
        <p:spPr>
          <a:xfrm>
            <a:off x="2115107" y="2737724"/>
            <a:ext cx="2806898" cy="1910879"/>
          </a:xfrm>
          <a:custGeom>
            <a:avLst/>
            <a:gdLst>
              <a:gd name="connsiteX0" fmla="*/ 1371092 w 2127584"/>
              <a:gd name="connsiteY0" fmla="*/ 733384 h 1910879"/>
              <a:gd name="connsiteX1" fmla="*/ 1353361 w 2127584"/>
              <a:gd name="connsiteY1" fmla="*/ 749462 h 1910879"/>
              <a:gd name="connsiteX2" fmla="*/ 1382925 w 2127584"/>
              <a:gd name="connsiteY2" fmla="*/ 740285 h 1910879"/>
              <a:gd name="connsiteX3" fmla="*/ 1373322 w 2127584"/>
              <a:gd name="connsiteY3" fmla="*/ 735224 h 1910879"/>
              <a:gd name="connsiteX4" fmla="*/ 1598047 w 2127584"/>
              <a:gd name="connsiteY4" fmla="*/ 0 h 1910879"/>
              <a:gd name="connsiteX5" fmla="*/ 1999981 w 2127584"/>
              <a:gd name="connsiteY5" fmla="*/ 401934 h 1910879"/>
              <a:gd name="connsiteX6" fmla="*/ 1968395 w 2127584"/>
              <a:gd name="connsiteY6" fmla="*/ 558385 h 1910879"/>
              <a:gd name="connsiteX7" fmla="*/ 1956248 w 2127584"/>
              <a:gd name="connsiteY7" fmla="*/ 580764 h 1910879"/>
              <a:gd name="connsiteX8" fmla="*/ 1957044 w 2127584"/>
              <a:gd name="connsiteY8" fmla="*/ 581015 h 1910879"/>
              <a:gd name="connsiteX9" fmla="*/ 2127584 w 2127584"/>
              <a:gd name="connsiteY9" fmla="*/ 842388 h 1910879"/>
              <a:gd name="connsiteX10" fmla="*/ 1904630 w 2127584"/>
              <a:gd name="connsiteY10" fmla="*/ 1120290 h 1910879"/>
              <a:gd name="connsiteX11" fmla="*/ 1891195 w 2127584"/>
              <a:gd name="connsiteY11" fmla="*/ 1121666 h 1910879"/>
              <a:gd name="connsiteX12" fmla="*/ 1891637 w 2127584"/>
              <a:gd name="connsiteY12" fmla="*/ 1126052 h 1910879"/>
              <a:gd name="connsiteX13" fmla="*/ 1489703 w 2127584"/>
              <a:gd name="connsiteY13" fmla="*/ 1527986 h 1910879"/>
              <a:gd name="connsiteX14" fmla="*/ 1370180 w 2127584"/>
              <a:gd name="connsiteY14" fmla="*/ 1509916 h 1910879"/>
              <a:gd name="connsiteX15" fmla="*/ 1369361 w 2127584"/>
              <a:gd name="connsiteY15" fmla="*/ 1509593 h 1910879"/>
              <a:gd name="connsiteX16" fmla="*/ 1362845 w 2127584"/>
              <a:gd name="connsiteY16" fmla="*/ 1530830 h 1910879"/>
              <a:gd name="connsiteX17" fmla="*/ 969667 w 2127584"/>
              <a:gd name="connsiteY17" fmla="*/ 1910879 h 1910879"/>
              <a:gd name="connsiteX18" fmla="*/ 1114498 w 2127584"/>
              <a:gd name="connsiteY18" fmla="*/ 1509222 h 1910879"/>
              <a:gd name="connsiteX19" fmla="*/ 1111039 w 2127584"/>
              <a:gd name="connsiteY19" fmla="*/ 1470460 h 1910879"/>
              <a:gd name="connsiteX20" fmla="*/ 1065609 w 2127584"/>
              <a:gd name="connsiteY20" fmla="*/ 1484719 h 1910879"/>
              <a:gd name="connsiteX21" fmla="*/ 915568 w 2127584"/>
              <a:gd name="connsiteY21" fmla="*/ 1502789 h 1910879"/>
              <a:gd name="connsiteX22" fmla="*/ 450658 w 2127584"/>
              <a:gd name="connsiteY22" fmla="*/ 1257306 h 1910879"/>
              <a:gd name="connsiteX23" fmla="*/ 449956 w 2127584"/>
              <a:gd name="connsiteY23" fmla="*/ 1255505 h 1910879"/>
              <a:gd name="connsiteX24" fmla="*/ 401934 w 2127584"/>
              <a:gd name="connsiteY24" fmla="*/ 1260346 h 1910879"/>
              <a:gd name="connsiteX25" fmla="*/ 0 w 2127584"/>
              <a:gd name="connsiteY25" fmla="*/ 858412 h 1910879"/>
              <a:gd name="connsiteX26" fmla="*/ 401934 w 2127584"/>
              <a:gd name="connsiteY26" fmla="*/ 456478 h 1910879"/>
              <a:gd name="connsiteX27" fmla="*/ 421282 w 2127584"/>
              <a:gd name="connsiteY27" fmla="*/ 458429 h 1910879"/>
              <a:gd name="connsiteX28" fmla="*/ 429064 w 2127584"/>
              <a:gd name="connsiteY28" fmla="*/ 400679 h 1910879"/>
              <a:gd name="connsiteX29" fmla="*/ 955369 w 2127584"/>
              <a:gd name="connsiteY29" fmla="*/ 79749 h 1910879"/>
              <a:gd name="connsiteX30" fmla="*/ 1255734 w 2127584"/>
              <a:gd name="connsiteY30" fmla="*/ 148393 h 1910879"/>
              <a:gd name="connsiteX31" fmla="*/ 1277465 w 2127584"/>
              <a:gd name="connsiteY31" fmla="*/ 161808 h 1910879"/>
              <a:gd name="connsiteX32" fmla="*/ 1313837 w 2127584"/>
              <a:gd name="connsiteY32" fmla="*/ 117724 h 1910879"/>
              <a:gd name="connsiteX33" fmla="*/ 1598047 w 2127584"/>
              <a:gd name="connsiteY33" fmla="*/ 0 h 191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27584" h="1910879">
                <a:moveTo>
                  <a:pt x="1371092" y="733384"/>
                </a:moveTo>
                <a:lnTo>
                  <a:pt x="1353361" y="749462"/>
                </a:lnTo>
                <a:lnTo>
                  <a:pt x="1382925" y="740285"/>
                </a:lnTo>
                <a:lnTo>
                  <a:pt x="1373322" y="735224"/>
                </a:lnTo>
                <a:close/>
                <a:moveTo>
                  <a:pt x="1598047" y="0"/>
                </a:moveTo>
                <a:cubicBezTo>
                  <a:pt x="1820029" y="0"/>
                  <a:pt x="1999981" y="179952"/>
                  <a:pt x="1999981" y="401934"/>
                </a:cubicBezTo>
                <a:cubicBezTo>
                  <a:pt x="1999981" y="457430"/>
                  <a:pt x="1988734" y="510298"/>
                  <a:pt x="1968395" y="558385"/>
                </a:cubicBezTo>
                <a:lnTo>
                  <a:pt x="1956248" y="580764"/>
                </a:lnTo>
                <a:lnTo>
                  <a:pt x="1957044" y="581015"/>
                </a:lnTo>
                <a:cubicBezTo>
                  <a:pt x="2057263" y="624078"/>
                  <a:pt x="2127584" y="724890"/>
                  <a:pt x="2127584" y="842388"/>
                </a:cubicBezTo>
                <a:cubicBezTo>
                  <a:pt x="2127584" y="979469"/>
                  <a:pt x="2031870" y="1093840"/>
                  <a:pt x="1904630" y="1120290"/>
                </a:cubicBezTo>
                <a:lnTo>
                  <a:pt x="1891195" y="1121666"/>
                </a:lnTo>
                <a:lnTo>
                  <a:pt x="1891637" y="1126052"/>
                </a:lnTo>
                <a:cubicBezTo>
                  <a:pt x="1891637" y="1348034"/>
                  <a:pt x="1711685" y="1527986"/>
                  <a:pt x="1489703" y="1527986"/>
                </a:cubicBezTo>
                <a:cubicBezTo>
                  <a:pt x="1448082" y="1527986"/>
                  <a:pt x="1407938" y="1521660"/>
                  <a:pt x="1370180" y="1509916"/>
                </a:cubicBezTo>
                <a:lnTo>
                  <a:pt x="1369361" y="1509593"/>
                </a:lnTo>
                <a:lnTo>
                  <a:pt x="1362845" y="1530830"/>
                </a:lnTo>
                <a:cubicBezTo>
                  <a:pt x="1264247" y="1804026"/>
                  <a:pt x="1066150" y="1755580"/>
                  <a:pt x="969667" y="1910879"/>
                </a:cubicBezTo>
                <a:cubicBezTo>
                  <a:pt x="969875" y="1754168"/>
                  <a:pt x="1107257" y="1680830"/>
                  <a:pt x="1114498" y="1509222"/>
                </a:cubicBezTo>
                <a:lnTo>
                  <a:pt x="1111039" y="1470460"/>
                </a:lnTo>
                <a:lnTo>
                  <a:pt x="1065609" y="1484719"/>
                </a:lnTo>
                <a:cubicBezTo>
                  <a:pt x="1018211" y="1496463"/>
                  <a:pt x="967817" y="1502789"/>
                  <a:pt x="915568" y="1502789"/>
                </a:cubicBezTo>
                <a:cubicBezTo>
                  <a:pt x="706572" y="1502789"/>
                  <a:pt x="527255" y="1401566"/>
                  <a:pt x="450658" y="1257306"/>
                </a:cubicBezTo>
                <a:lnTo>
                  <a:pt x="449956" y="1255505"/>
                </a:lnTo>
                <a:lnTo>
                  <a:pt x="401934" y="1260346"/>
                </a:lnTo>
                <a:cubicBezTo>
                  <a:pt x="179952" y="1260346"/>
                  <a:pt x="0" y="1080394"/>
                  <a:pt x="0" y="858412"/>
                </a:cubicBezTo>
                <a:cubicBezTo>
                  <a:pt x="0" y="636430"/>
                  <a:pt x="179952" y="456478"/>
                  <a:pt x="401934" y="456478"/>
                </a:cubicBezTo>
                <a:lnTo>
                  <a:pt x="421282" y="458429"/>
                </a:lnTo>
                <a:lnTo>
                  <a:pt x="429064" y="400679"/>
                </a:lnTo>
                <a:cubicBezTo>
                  <a:pt x="479157" y="217525"/>
                  <a:pt x="695758" y="79749"/>
                  <a:pt x="955369" y="79749"/>
                </a:cubicBezTo>
                <a:cubicBezTo>
                  <a:pt x="1066631" y="79749"/>
                  <a:pt x="1169993" y="105055"/>
                  <a:pt x="1255734" y="148393"/>
                </a:cubicBezTo>
                <a:lnTo>
                  <a:pt x="1277465" y="161808"/>
                </a:lnTo>
                <a:lnTo>
                  <a:pt x="1313837" y="117724"/>
                </a:lnTo>
                <a:cubicBezTo>
                  <a:pt x="1386573" y="44988"/>
                  <a:pt x="1487056" y="0"/>
                  <a:pt x="1598047"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BAB906A-1694-05DB-A671-51D0AA73C0B5}"/>
              </a:ext>
            </a:extLst>
          </p:cNvPr>
          <p:cNvSpPr txBox="1"/>
          <p:nvPr/>
        </p:nvSpPr>
        <p:spPr>
          <a:xfrm>
            <a:off x="2460352" y="3141809"/>
            <a:ext cx="2461653" cy="830997"/>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Bạn sử dụng ngón tay để tính</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0168" y="3972806"/>
            <a:ext cx="1829878" cy="2788169"/>
          </a:xfrm>
          <a:prstGeom prst="rect">
            <a:avLst/>
          </a:prstGeom>
        </p:spPr>
      </p:pic>
      <p:sp>
        <p:nvSpPr>
          <p:cNvPr id="27" name="TextBox 26"/>
          <p:cNvSpPr txBox="1"/>
          <p:nvPr/>
        </p:nvSpPr>
        <p:spPr>
          <a:xfrm>
            <a:off x="3694468" y="1395480"/>
            <a:ext cx="3526392" cy="830997"/>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Bạn tìm kết quả của phép tính bằng cách nào?</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32756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24"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NHIỆM VỤ</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grpSp>
        <p:nvGrpSpPr>
          <p:cNvPr id="7" name="Group 6"/>
          <p:cNvGrpSpPr/>
          <p:nvPr/>
        </p:nvGrpSpPr>
        <p:grpSpPr>
          <a:xfrm>
            <a:off x="5900331" y="3984585"/>
            <a:ext cx="4138813" cy="1794769"/>
            <a:chOff x="5040262" y="1726116"/>
            <a:chExt cx="1969507" cy="673239"/>
          </a:xfrm>
          <a:solidFill>
            <a:srgbClr val="7BA492"/>
          </a:solidFill>
        </p:grpSpPr>
        <p:sp>
          <p:nvSpPr>
            <p:cNvPr id="2" name="Oval 1"/>
            <p:cNvSpPr/>
            <p:nvPr/>
          </p:nvSpPr>
          <p:spPr>
            <a:xfrm>
              <a:off x="5040262" y="1726116"/>
              <a:ext cx="1617785" cy="67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4076626">
              <a:off x="6615935" y="1672658"/>
              <a:ext cx="237009" cy="550659"/>
            </a:xfrm>
            <a:custGeom>
              <a:avLst/>
              <a:gdLst>
                <a:gd name="connsiteX0" fmla="*/ 0 w 343201"/>
                <a:gd name="connsiteY0" fmla="*/ 602901 h 602901"/>
                <a:gd name="connsiteX1" fmla="*/ 171601 w 343201"/>
                <a:gd name="connsiteY1" fmla="*/ 0 h 602901"/>
                <a:gd name="connsiteX2" fmla="*/ 343201 w 343201"/>
                <a:gd name="connsiteY2" fmla="*/ 602901 h 602901"/>
                <a:gd name="connsiteX3" fmla="*/ 0 w 343201"/>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Lst>
              <a:ahLst/>
              <a:cxnLst>
                <a:cxn ang="0">
                  <a:pos x="connsiteX0" y="connsiteY0"/>
                </a:cxn>
                <a:cxn ang="0">
                  <a:pos x="connsiteX1" y="connsiteY1"/>
                </a:cxn>
                <a:cxn ang="0">
                  <a:pos x="connsiteX2" y="connsiteY2"/>
                </a:cxn>
                <a:cxn ang="0">
                  <a:pos x="connsiteX3" y="connsiteY3"/>
                </a:cxn>
              </a:cxnLst>
              <a:rect l="l" t="t" r="r" b="b"/>
              <a:pathLst>
                <a:path w="351252" h="602901">
                  <a:moveTo>
                    <a:pt x="0" y="602901"/>
                  </a:moveTo>
                  <a:cubicBezTo>
                    <a:pt x="234368" y="313114"/>
                    <a:pt x="114401" y="200967"/>
                    <a:pt x="171601" y="0"/>
                  </a:cubicBezTo>
                  <a:cubicBezTo>
                    <a:pt x="228801" y="200967"/>
                    <a:pt x="388737" y="169196"/>
                    <a:pt x="343201" y="602901"/>
                  </a:cubicBezTo>
                  <a:lnTo>
                    <a:pt x="0" y="60290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708894" y="1296009"/>
            <a:ext cx="5414429" cy="2769989"/>
          </a:xfrm>
          <a:prstGeom prst="rect">
            <a:avLst/>
          </a:prstGeom>
          <a:noFill/>
          <a:ln w="38100">
            <a:solidFill>
              <a:schemeClr val="accent1"/>
            </a:solidFill>
          </a:ln>
        </p:spPr>
        <p:txBody>
          <a:bodyPr wrap="square" rtlCol="0">
            <a:spAutoFit/>
          </a:bodyPr>
          <a:lstStyle/>
          <a:p>
            <a:pPr lvl="0" algn="ctr">
              <a:spcBef>
                <a:spcPts val="600"/>
              </a:spcBef>
              <a:spcAft>
                <a:spcPts val="600"/>
              </a:spcAft>
              <a:defRPr/>
            </a:pPr>
            <a:r>
              <a:rPr lang="vi-VN" altLang="zh-CN" sz="2400" b="1">
                <a:solidFill>
                  <a:srgbClr val="002060"/>
                </a:solidFill>
                <a:latin typeface="Roboto" panose="02000000000000000000" pitchFamily="2" charset="0"/>
                <a:ea typeface="Roboto" panose="02000000000000000000" pitchFamily="2" charset="0"/>
              </a:rPr>
              <a:t>Dụng cụ tính cộng, tính trừ đảm bảo các yêu cầu sau:</a:t>
            </a:r>
          </a:p>
          <a:p>
            <a:pPr lvl="0" algn="just">
              <a:spcBef>
                <a:spcPts val="600"/>
              </a:spcBef>
              <a:spcAft>
                <a:spcPts val="600"/>
              </a:spcAft>
              <a:defRPr/>
            </a:pPr>
            <a:r>
              <a:rPr lang="vi-VN" altLang="zh-CN" sz="24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vi-VN" altLang="zh-CN" sz="2400">
                <a:solidFill>
                  <a:srgbClr val="002060"/>
                </a:solidFill>
                <a:latin typeface="Roboto" panose="02000000000000000000" pitchFamily="2" charset="0"/>
                <a:ea typeface="Roboto" panose="02000000000000000000" pitchFamily="2" charset="0"/>
              </a:rPr>
              <a:t> Băng giấy ghi các số từ 0 đến 10.</a:t>
            </a:r>
          </a:p>
          <a:p>
            <a:pPr lvl="0" algn="just">
              <a:spcBef>
                <a:spcPts val="600"/>
              </a:spcBef>
              <a:spcAft>
                <a:spcPts val="600"/>
              </a:spcAft>
              <a:defRPr/>
            </a:pPr>
            <a:r>
              <a:rPr lang="vi-VN" altLang="zh-CN" sz="24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vi-VN" altLang="zh-CN" sz="2400">
                <a:solidFill>
                  <a:srgbClr val="002060"/>
                </a:solidFill>
                <a:latin typeface="Roboto" panose="02000000000000000000" pitchFamily="2" charset="0"/>
                <a:ea typeface="Roboto" panose="02000000000000000000" pitchFamily="2" charset="0"/>
              </a:rPr>
              <a:t> Có thanh trượt dọc theo băng giấy.</a:t>
            </a:r>
          </a:p>
          <a:p>
            <a:pPr lvl="0" algn="just">
              <a:spcBef>
                <a:spcPts val="600"/>
              </a:spcBef>
              <a:spcAft>
                <a:spcPts val="600"/>
              </a:spcAft>
              <a:defRPr/>
            </a:pPr>
            <a:r>
              <a:rPr lang="vi-VN" altLang="zh-CN" sz="24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vi-VN" altLang="zh-CN" sz="2400">
                <a:solidFill>
                  <a:srgbClr val="002060"/>
                </a:solidFill>
                <a:latin typeface="Roboto" panose="02000000000000000000" pitchFamily="2" charset="0"/>
                <a:ea typeface="Roboto" panose="02000000000000000000" pitchFamily="2" charset="0"/>
              </a:rPr>
              <a:t> Chắc chắn, đẹp mắt, sử dụng được nhiều lần.</a:t>
            </a:r>
          </a:p>
        </p:txBody>
      </p:sp>
      <p:sp>
        <p:nvSpPr>
          <p:cNvPr id="14" name="TextBox 13"/>
          <p:cNvSpPr txBox="1"/>
          <p:nvPr/>
        </p:nvSpPr>
        <p:spPr>
          <a:xfrm>
            <a:off x="6123324" y="4258659"/>
            <a:ext cx="2883562" cy="1200329"/>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Chúng mình cùng làm dụng cụ tính cộng, tính trừ nhé!</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683309" y="3200111"/>
            <a:ext cx="2772271" cy="2520982"/>
          </a:xfrm>
          <a:prstGeom prst="rect">
            <a:avLst/>
          </a:prstGeom>
        </p:spPr>
      </p:pic>
    </p:spTree>
    <p:extLst>
      <p:ext uri="{BB962C8B-B14F-4D97-AF65-F5344CB8AC3E}">
        <p14:creationId xmlns:p14="http://schemas.microsoft.com/office/powerpoint/2010/main" val="218307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7"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48274" y="148424"/>
            <a:ext cx="7866886" cy="1077218"/>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THỰC HIỆN PHÉP CỘNG, PHÉP TRỪ TRONG PHẠM VI 10</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1028230" y="1329360"/>
            <a:ext cx="5299481"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Trao đổi về cách tính trong ví dụ sau</a:t>
            </a:r>
          </a:p>
        </p:txBody>
      </p:sp>
      <p:sp>
        <p:nvSpPr>
          <p:cNvPr id="19" name="Rectangle 18"/>
          <p:cNvSpPr/>
          <p:nvPr/>
        </p:nvSpPr>
        <p:spPr>
          <a:xfrm>
            <a:off x="1528714" y="4021637"/>
            <a:ext cx="848449" cy="1012898"/>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1</a:t>
            </a:r>
          </a:p>
        </p:txBody>
      </p:sp>
      <p:sp>
        <p:nvSpPr>
          <p:cNvPr id="20" name="Rectangle 19"/>
          <p:cNvSpPr/>
          <p:nvPr/>
        </p:nvSpPr>
        <p:spPr>
          <a:xfrm>
            <a:off x="2468682" y="4016302"/>
            <a:ext cx="848449" cy="1012898"/>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2</a:t>
            </a:r>
          </a:p>
        </p:txBody>
      </p:sp>
      <p:sp>
        <p:nvSpPr>
          <p:cNvPr id="21" name="Rectangle 20"/>
          <p:cNvSpPr/>
          <p:nvPr/>
        </p:nvSpPr>
        <p:spPr>
          <a:xfrm>
            <a:off x="3408650" y="4016302"/>
            <a:ext cx="848449" cy="1012898"/>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3</a:t>
            </a:r>
          </a:p>
        </p:txBody>
      </p:sp>
      <p:sp>
        <p:nvSpPr>
          <p:cNvPr id="22" name="Rectangle 21"/>
          <p:cNvSpPr/>
          <p:nvPr/>
        </p:nvSpPr>
        <p:spPr>
          <a:xfrm>
            <a:off x="4348618" y="4016302"/>
            <a:ext cx="848449" cy="1012898"/>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4</a:t>
            </a:r>
          </a:p>
        </p:txBody>
      </p:sp>
      <p:sp>
        <p:nvSpPr>
          <p:cNvPr id="23" name="Rectangle 22"/>
          <p:cNvSpPr/>
          <p:nvPr/>
        </p:nvSpPr>
        <p:spPr>
          <a:xfrm>
            <a:off x="5288586" y="4016302"/>
            <a:ext cx="848449" cy="1012898"/>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5</a:t>
            </a:r>
          </a:p>
        </p:txBody>
      </p:sp>
      <p:sp>
        <p:nvSpPr>
          <p:cNvPr id="24" name="Rectangle 23"/>
          <p:cNvSpPr/>
          <p:nvPr/>
        </p:nvSpPr>
        <p:spPr>
          <a:xfrm>
            <a:off x="6228554" y="4016302"/>
            <a:ext cx="848449" cy="1012898"/>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6</a:t>
            </a:r>
          </a:p>
        </p:txBody>
      </p:sp>
      <p:sp>
        <p:nvSpPr>
          <p:cNvPr id="25" name="Rectangle 24"/>
          <p:cNvSpPr/>
          <p:nvPr/>
        </p:nvSpPr>
        <p:spPr>
          <a:xfrm>
            <a:off x="7168522" y="4016302"/>
            <a:ext cx="848449" cy="1012898"/>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7</a:t>
            </a:r>
          </a:p>
        </p:txBody>
      </p:sp>
      <p:sp>
        <p:nvSpPr>
          <p:cNvPr id="27" name="Rectangle 26"/>
          <p:cNvSpPr/>
          <p:nvPr/>
        </p:nvSpPr>
        <p:spPr>
          <a:xfrm>
            <a:off x="8108490" y="4016302"/>
            <a:ext cx="848449" cy="1012898"/>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8</a:t>
            </a:r>
          </a:p>
        </p:txBody>
      </p:sp>
      <p:sp>
        <p:nvSpPr>
          <p:cNvPr id="28" name="Rectangle 27"/>
          <p:cNvSpPr/>
          <p:nvPr/>
        </p:nvSpPr>
        <p:spPr>
          <a:xfrm>
            <a:off x="9048458" y="4016302"/>
            <a:ext cx="848449" cy="1012898"/>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9</a:t>
            </a:r>
          </a:p>
        </p:txBody>
      </p:sp>
      <p:sp>
        <p:nvSpPr>
          <p:cNvPr id="29" name="Rectangle 28"/>
          <p:cNvSpPr/>
          <p:nvPr/>
        </p:nvSpPr>
        <p:spPr>
          <a:xfrm>
            <a:off x="9988427" y="4016302"/>
            <a:ext cx="848449" cy="1012898"/>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10</a:t>
            </a:r>
          </a:p>
        </p:txBody>
      </p:sp>
      <p:sp>
        <p:nvSpPr>
          <p:cNvPr id="30" name="Oval 29"/>
          <p:cNvSpPr/>
          <p:nvPr/>
        </p:nvSpPr>
        <p:spPr>
          <a:xfrm>
            <a:off x="1528714" y="4127916"/>
            <a:ext cx="848448" cy="789670"/>
          </a:xfrm>
          <a:prstGeom prst="ellipse">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4136" y="1969809"/>
            <a:ext cx="885825" cy="131445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6531" y="1979678"/>
            <a:ext cx="1095375" cy="119062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6037" y="1920870"/>
            <a:ext cx="971550" cy="127635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5548" y="1958970"/>
            <a:ext cx="1743075" cy="123825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94037" y="2039517"/>
            <a:ext cx="1238250" cy="990600"/>
          </a:xfrm>
          <a:prstGeom prst="rect">
            <a:avLst/>
          </a:prstGeom>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13549" y="1672804"/>
            <a:ext cx="1409700" cy="1724025"/>
          </a:xfrm>
          <a:prstGeom prst="rect">
            <a:avLst/>
          </a:prstGeom>
        </p:spPr>
      </p:pic>
      <p:sp>
        <p:nvSpPr>
          <p:cNvPr id="38" name="Rectangle 37"/>
          <p:cNvSpPr/>
          <p:nvPr/>
        </p:nvSpPr>
        <p:spPr>
          <a:xfrm>
            <a:off x="588746" y="4019372"/>
            <a:ext cx="848449" cy="1012898"/>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0</a:t>
            </a:r>
          </a:p>
        </p:txBody>
      </p:sp>
      <p:sp>
        <p:nvSpPr>
          <p:cNvPr id="44" name="Freeform 43"/>
          <p:cNvSpPr/>
          <p:nvPr/>
        </p:nvSpPr>
        <p:spPr>
          <a:xfrm rot="709995">
            <a:off x="2083628" y="3543694"/>
            <a:ext cx="665692" cy="467798"/>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rot="709995">
            <a:off x="2971388" y="3543829"/>
            <a:ext cx="665692" cy="467798"/>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rot="709995">
            <a:off x="3925150" y="3530735"/>
            <a:ext cx="665692" cy="467798"/>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rot="709995">
            <a:off x="4827036" y="3540723"/>
            <a:ext cx="665692" cy="467798"/>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5313247" y="4153389"/>
            <a:ext cx="823788" cy="7896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endParaRPr>
          </a:p>
        </p:txBody>
      </p:sp>
      <p:sp>
        <p:nvSpPr>
          <p:cNvPr id="61" name="TextBox 60"/>
          <p:cNvSpPr txBox="1"/>
          <p:nvPr/>
        </p:nvSpPr>
        <p:spPr>
          <a:xfrm>
            <a:off x="1922810" y="5659420"/>
            <a:ext cx="8253172"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Để tìm kết quả của phép tính 1 + 4; từ 1 đếm thêm 4 số nữa, dừng lại ở số 5. Vậy 1 + 4 = 5</a:t>
            </a:r>
          </a:p>
        </p:txBody>
      </p:sp>
    </p:spTree>
    <p:extLst>
      <p:ext uri="{BB962C8B-B14F-4D97-AF65-F5344CB8AC3E}">
        <p14:creationId xmlns:p14="http://schemas.microsoft.com/office/powerpoint/2010/main" val="191802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32" presetClass="emph" presetSubtype="0" repeatCount="indefinite" fill="hold" nodeType="withEffect">
                                  <p:stCondLst>
                                    <p:cond delay="0"/>
                                  </p:stCondLst>
                                  <p:endCondLst>
                                    <p:cond evt="onNext" delay="0">
                                      <p:tgtEl>
                                        <p:sldTgt/>
                                      </p:tgtEl>
                                    </p:cond>
                                  </p:endCondLst>
                                  <p:childTnLst>
                                    <p:animRot by="120000">
                                      <p:cBhvr>
                                        <p:cTn id="37" dur="100" fill="hold">
                                          <p:stCondLst>
                                            <p:cond delay="0"/>
                                          </p:stCondLst>
                                        </p:cTn>
                                        <p:tgtEl>
                                          <p:spTgt spid="36"/>
                                        </p:tgtEl>
                                        <p:attrNameLst>
                                          <p:attrName>r</p:attrName>
                                        </p:attrNameLst>
                                      </p:cBhvr>
                                    </p:animRot>
                                    <p:animRot by="-240000">
                                      <p:cBhvr>
                                        <p:cTn id="38" dur="200" fill="hold">
                                          <p:stCondLst>
                                            <p:cond delay="200"/>
                                          </p:stCondLst>
                                        </p:cTn>
                                        <p:tgtEl>
                                          <p:spTgt spid="36"/>
                                        </p:tgtEl>
                                        <p:attrNameLst>
                                          <p:attrName>r</p:attrName>
                                        </p:attrNameLst>
                                      </p:cBhvr>
                                    </p:animRot>
                                    <p:animRot by="240000">
                                      <p:cBhvr>
                                        <p:cTn id="39" dur="200" fill="hold">
                                          <p:stCondLst>
                                            <p:cond delay="400"/>
                                          </p:stCondLst>
                                        </p:cTn>
                                        <p:tgtEl>
                                          <p:spTgt spid="36"/>
                                        </p:tgtEl>
                                        <p:attrNameLst>
                                          <p:attrName>r</p:attrName>
                                        </p:attrNameLst>
                                      </p:cBhvr>
                                    </p:animRot>
                                    <p:animRot by="-240000">
                                      <p:cBhvr>
                                        <p:cTn id="40" dur="200" fill="hold">
                                          <p:stCondLst>
                                            <p:cond delay="600"/>
                                          </p:stCondLst>
                                        </p:cTn>
                                        <p:tgtEl>
                                          <p:spTgt spid="36"/>
                                        </p:tgtEl>
                                        <p:attrNameLst>
                                          <p:attrName>r</p:attrName>
                                        </p:attrNameLst>
                                      </p:cBhvr>
                                    </p:animRot>
                                    <p:animRot by="120000">
                                      <p:cBhvr>
                                        <p:cTn id="41" dur="200" fill="hold">
                                          <p:stCondLst>
                                            <p:cond delay="800"/>
                                          </p:stCondLst>
                                        </p:cTn>
                                        <p:tgtEl>
                                          <p:spTgt spid="36"/>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26" presetClass="emph" presetSubtype="0" repeatCount="3000" fill="hold" grpId="1" nodeType="withEffect">
                                  <p:stCondLst>
                                    <p:cond delay="0"/>
                                  </p:stCondLst>
                                  <p:childTnLst>
                                    <p:animEffect transition="out" filter="fade">
                                      <p:cBhvr>
                                        <p:cTn id="48" dur="500" tmFilter="0, 0; .2, .5; .8, .5; 1, 0"/>
                                        <p:tgtEl>
                                          <p:spTgt spid="30"/>
                                        </p:tgtEl>
                                      </p:cBhvr>
                                    </p:animEffect>
                                    <p:animScale>
                                      <p:cBhvr>
                                        <p:cTn id="49" dur="250" autoRev="1" fill="hold"/>
                                        <p:tgtEl>
                                          <p:spTgt spid="30"/>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left)">
                                      <p:cBhvr>
                                        <p:cTn id="54" dur="500"/>
                                        <p:tgtEl>
                                          <p:spTgt spid="4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left)">
                                      <p:cBhvr>
                                        <p:cTn id="59" dur="500"/>
                                        <p:tgtEl>
                                          <p:spTgt spid="4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wipe(left)">
                                      <p:cBhvr>
                                        <p:cTn id="64" dur="500"/>
                                        <p:tgtEl>
                                          <p:spTgt spid="4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wipe(left)">
                                      <p:cBhvr>
                                        <p:cTn id="69" dur="500"/>
                                        <p:tgtEl>
                                          <p:spTgt spid="47"/>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fade">
                                      <p:cBhvr>
                                        <p:cTn id="73" dur="500"/>
                                        <p:tgtEl>
                                          <p:spTgt spid="50"/>
                                        </p:tgtEl>
                                      </p:cBhvr>
                                    </p:animEffect>
                                  </p:childTnLst>
                                </p:cTn>
                              </p:par>
                              <p:par>
                                <p:cTn id="74" presetID="26" presetClass="emph" presetSubtype="0" repeatCount="3000" fill="hold" grpId="1" nodeType="withEffect">
                                  <p:stCondLst>
                                    <p:cond delay="0"/>
                                  </p:stCondLst>
                                  <p:childTnLst>
                                    <p:animEffect transition="out" filter="fade">
                                      <p:cBhvr>
                                        <p:cTn id="75" dur="500" tmFilter="0, 0; .2, .5; .8, .5; 1, 0"/>
                                        <p:tgtEl>
                                          <p:spTgt spid="50"/>
                                        </p:tgtEl>
                                      </p:cBhvr>
                                    </p:animEffect>
                                    <p:animScale>
                                      <p:cBhvr>
                                        <p:cTn id="76" dur="250" autoRev="1" fill="hold"/>
                                        <p:tgtEl>
                                          <p:spTgt spid="50"/>
                                        </p:tgtEl>
                                      </p:cBhvr>
                                      <p:by x="105000" y="105000"/>
                                    </p:animScale>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61"/>
                                        </p:tgtEl>
                                        <p:attrNameLst>
                                          <p:attrName>style.visibility</p:attrName>
                                        </p:attrNameLst>
                                      </p:cBhvr>
                                      <p:to>
                                        <p:strVal val="visible"/>
                                      </p:to>
                                    </p:set>
                                    <p:animEffect transition="in" filter="randombar(horizontal)">
                                      <p:cBhvr>
                                        <p:cTn id="8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2" restart="whenNotActive" fill="hold" evtFilter="cancelBubble" nodeType="interactiveSeq">
                <p:stCondLst>
                  <p:cond evt="onClick" delay="0">
                    <p:tgtEl>
                      <p:spTgt spid="36"/>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withEffect">
                                  <p:stCondLst>
                                    <p:cond delay="0"/>
                                  </p:stCondLst>
                                  <p:childTnLst>
                                    <p:set>
                                      <p:cBhvr>
                                        <p:cTn id="86" dur="1" fill="hold">
                                          <p:stCondLst>
                                            <p:cond delay="0"/>
                                          </p:stCondLst>
                                        </p:cTn>
                                        <p:tgtEl>
                                          <p:spTgt spid="36"/>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5"/>
                                        </p:tgtEl>
                                        <p:attrNameLst>
                                          <p:attrName>style.visibility</p:attrName>
                                        </p:attrNameLst>
                                      </p:cBhvr>
                                      <p:to>
                                        <p:strVal val="visible"/>
                                      </p:to>
                                    </p:set>
                                    <p:animEffect transition="in" filter="fade">
                                      <p:cBhvr>
                                        <p:cTn id="89" dur="500"/>
                                        <p:tgtEl>
                                          <p:spTgt spid="5"/>
                                        </p:tgtEl>
                                      </p:cBhvr>
                                    </p:animEffect>
                                  </p:childTnLst>
                                </p:cTn>
                              </p:par>
                            </p:childTnLst>
                          </p:cTn>
                        </p:par>
                      </p:childTnLst>
                    </p:cTn>
                  </p:par>
                </p:childTnLst>
              </p:cTn>
              <p:nextCondLst>
                <p:cond evt="onClick" delay="0">
                  <p:tgtEl>
                    <p:spTgt spid="36"/>
                  </p:tgtEl>
                </p:cond>
              </p:nextCondLst>
            </p:seq>
          </p:childTnLst>
        </p:cTn>
      </p:par>
    </p:tnLst>
    <p:bldLst>
      <p:bldP spid="8" grpId="0"/>
      <p:bldP spid="11" grpId="0"/>
      <p:bldP spid="30" grpId="0" animBg="1"/>
      <p:bldP spid="30" grpId="1" animBg="1"/>
      <p:bldP spid="44" grpId="0" animBg="1"/>
      <p:bldP spid="45" grpId="0" animBg="1"/>
      <p:bldP spid="46" grpId="0" animBg="1"/>
      <p:bldP spid="47" grpId="0" animBg="1"/>
      <p:bldP spid="50" grpId="0" animBg="1"/>
      <p:bldP spid="50" grpId="1" animBg="1"/>
      <p:bldP spid="6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DBB2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4172</TotalTime>
  <Words>1847</Words>
  <PresentationFormat>Widescreen</PresentationFormat>
  <Paragraphs>232</Paragraphs>
  <Slides>34</Slides>
  <Notes>33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34</vt:i4>
      </vt:variant>
    </vt:vector>
  </HeadingPairs>
  <TitlesOfParts>
    <vt:vector size="43" baseType="lpstr">
      <vt:lpstr>Arial</vt:lpstr>
      <vt:lpstr>Calibri</vt:lpstr>
      <vt:lpstr>Roboto Black</vt:lpstr>
      <vt:lpstr>Times New Roman</vt:lpstr>
      <vt:lpstr>Pangolin</vt:lpstr>
      <vt:lpstr>Roboto</vt:lpstr>
      <vt:lpstr>Calibri Light</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2023-04-01T23:44:56Z</dcterms:created>
  <dcterms:modified xsi:type="dcterms:W3CDTF">2023-09-07T10:52:34Z</dcterms:modified>
</cp:coreProperties>
</file>