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1"/>
  </p:notesMasterIdLst>
  <p:sldIdLst>
    <p:sldId id="256" r:id="rId2"/>
    <p:sldId id="270" r:id="rId3"/>
    <p:sldId id="281" r:id="rId4"/>
    <p:sldId id="257" r:id="rId5"/>
    <p:sldId id="418" r:id="rId6"/>
    <p:sldId id="287" r:id="rId7"/>
    <p:sldId id="408" r:id="rId8"/>
    <p:sldId id="409" r:id="rId9"/>
    <p:sldId id="410" r:id="rId10"/>
    <p:sldId id="278" r:id="rId11"/>
    <p:sldId id="290" r:id="rId12"/>
    <p:sldId id="411" r:id="rId13"/>
    <p:sldId id="412" r:id="rId14"/>
    <p:sldId id="372" r:id="rId15"/>
    <p:sldId id="413" r:id="rId16"/>
    <p:sldId id="414" r:id="rId17"/>
    <p:sldId id="316" r:id="rId18"/>
    <p:sldId id="271" r:id="rId19"/>
    <p:sldId id="415" r:id="rId20"/>
    <p:sldId id="416" r:id="rId21"/>
    <p:sldId id="284" r:id="rId22"/>
    <p:sldId id="297" r:id="rId23"/>
    <p:sldId id="280" r:id="rId24"/>
    <p:sldId id="419" r:id="rId25"/>
    <p:sldId id="273" r:id="rId26"/>
    <p:sldId id="420" r:id="rId27"/>
    <p:sldId id="421" r:id="rId28"/>
    <p:sldId id="422" r:id="rId29"/>
    <p:sldId id="292" r:id="rId30"/>
    <p:sldId id="423" r:id="rId31"/>
    <p:sldId id="275" r:id="rId32"/>
    <p:sldId id="382" r:id="rId33"/>
    <p:sldId id="324" r:id="rId34"/>
    <p:sldId id="426" r:id="rId35"/>
    <p:sldId id="427" r:id="rId36"/>
    <p:sldId id="293" r:id="rId37"/>
    <p:sldId id="279" r:id="rId38"/>
    <p:sldId id="429" r:id="rId39"/>
    <p:sldId id="437" r:id="rId40"/>
    <p:sldId id="375" r:id="rId41"/>
    <p:sldId id="430" r:id="rId42"/>
    <p:sldId id="431" r:id="rId43"/>
    <p:sldId id="385" r:id="rId44"/>
    <p:sldId id="432" r:id="rId45"/>
    <p:sldId id="384" r:id="rId46"/>
    <p:sldId id="433" r:id="rId47"/>
    <p:sldId id="434" r:id="rId48"/>
    <p:sldId id="435" r:id="rId49"/>
    <p:sldId id="436" r:id="rId50"/>
    <p:sldId id="438" r:id="rId51"/>
    <p:sldId id="440" r:id="rId52"/>
    <p:sldId id="441" r:id="rId53"/>
    <p:sldId id="283" r:id="rId54"/>
    <p:sldId id="387" r:id="rId55"/>
    <p:sldId id="442" r:id="rId56"/>
    <p:sldId id="443" r:id="rId57"/>
    <p:sldId id="444" r:id="rId58"/>
    <p:sldId id="445" r:id="rId59"/>
    <p:sldId id="446" r:id="rId60"/>
    <p:sldId id="448" r:id="rId61"/>
    <p:sldId id="449" r:id="rId62"/>
    <p:sldId id="450" r:id="rId63"/>
    <p:sldId id="451" r:id="rId64"/>
    <p:sldId id="452" r:id="rId65"/>
    <p:sldId id="453" r:id="rId66"/>
    <p:sldId id="455" r:id="rId67"/>
    <p:sldId id="456" r:id="rId68"/>
    <p:sldId id="457" r:id="rId69"/>
    <p:sldId id="458" r:id="rId70"/>
    <p:sldId id="459" r:id="rId71"/>
    <p:sldId id="461" r:id="rId72"/>
    <p:sldId id="460" r:id="rId73"/>
    <p:sldId id="394" r:id="rId74"/>
    <p:sldId id="391" r:id="rId75"/>
    <p:sldId id="392" r:id="rId76"/>
    <p:sldId id="389" r:id="rId77"/>
    <p:sldId id="462" r:id="rId78"/>
    <p:sldId id="393" r:id="rId79"/>
    <p:sldId id="345" r:id="rId80"/>
    <p:sldId id="463" r:id="rId81"/>
    <p:sldId id="304" r:id="rId82"/>
    <p:sldId id="464" r:id="rId83"/>
    <p:sldId id="398" r:id="rId84"/>
    <p:sldId id="305" r:id="rId85"/>
    <p:sldId id="465" r:id="rId86"/>
    <p:sldId id="307" r:id="rId87"/>
    <p:sldId id="401" r:id="rId88"/>
    <p:sldId id="258" r:id="rId89"/>
    <p:sldId id="269" r:id="rId90"/>
  </p:sldIdLst>
  <p:sldSz cx="18288000" cy="10287000"/>
  <p:notesSz cx="6858000" cy="9144000"/>
  <p:embeddedFontLst>
    <p:embeddedFont>
      <p:font typeface="Calibri" panose="020F0502020204030204" pitchFamily="34" charset="0"/>
      <p:regular r:id="rId92"/>
      <p:bold r:id="rId93"/>
      <p:italic r:id="rId94"/>
      <p:boldItalic r:id="rId95"/>
    </p:embeddedFont>
    <p:embeddedFont>
      <p:font typeface="Calibri Light" panose="020F0302020204030204" pitchFamily="34" charset="0"/>
      <p:regular r:id="rId96"/>
      <p:italic r:id="rId97"/>
    </p:embeddedFont>
    <p:embeddedFont>
      <p:font typeface="Cambria Math" panose="02040503050406030204" pitchFamily="18" charset="0"/>
      <p:regular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6AB"/>
    <a:srgbClr val="FFFFB3"/>
    <a:srgbClr val="FFFFA7"/>
    <a:srgbClr val="F6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133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73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59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14</a:t>
            </a:fld>
            <a:endParaRPr lang="en-US"/>
          </a:p>
        </p:txBody>
      </p:sp>
    </p:spTree>
    <p:extLst>
      <p:ext uri="{BB962C8B-B14F-4D97-AF65-F5344CB8AC3E}">
        <p14:creationId xmlns:p14="http://schemas.microsoft.com/office/powerpoint/2010/main" val="3668055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88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64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87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55</a:t>
            </a:fld>
            <a:endParaRPr lang="en-US"/>
          </a:p>
        </p:txBody>
      </p:sp>
    </p:spTree>
    <p:extLst>
      <p:ext uri="{BB962C8B-B14F-4D97-AF65-F5344CB8AC3E}">
        <p14:creationId xmlns:p14="http://schemas.microsoft.com/office/powerpoint/2010/main" val="344799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svg"/><Relationship Id="rId7" Type="http://schemas.openxmlformats.org/officeDocument/2006/relationships/image" Target="../media/image21.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1.svg"/><Relationship Id="rId4" Type="http://schemas.openxmlformats.org/officeDocument/2006/relationships/image" Target="../media/image40.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2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0.sv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62.png"/><Relationship Id="rId10" Type="http://schemas.openxmlformats.org/officeDocument/2006/relationships/image" Target="../media/image530.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svg"/><Relationship Id="rId7" Type="http://schemas.openxmlformats.org/officeDocument/2006/relationships/image" Target="../media/image6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10" Type="http://schemas.openxmlformats.org/officeDocument/2006/relationships/image" Target="../media/image620.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6.sv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16.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8.png"/><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72.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72.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30.sv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30.sv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g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2.svg"/><Relationship Id="rId7" Type="http://schemas.microsoft.com/office/2007/relationships/hdphoto" Target="../media/hdphoto9.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11" Type="http://schemas.openxmlformats.org/officeDocument/2006/relationships/image" Target="../media/image85.png"/><Relationship Id="rId10" Type="http://schemas.openxmlformats.org/officeDocument/2006/relationships/image" Target="../media/image77.png"/><Relationship Id="rId9" Type="http://schemas.openxmlformats.org/officeDocument/2006/relationships/image" Target="../media/image810.png"/></Relationships>
</file>

<file path=ppt/slides/_rels/slide5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7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41.sv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88.png"/><Relationship Id="rId4" Type="http://schemas.openxmlformats.org/officeDocument/2006/relationships/image" Target="../media/image39.svg"/></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1.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12.svg"/></Relationships>
</file>

<file path=ppt/slides/_rels/slide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10" Type="http://schemas.openxmlformats.org/officeDocument/2006/relationships/image" Target="../media/image67.png"/><Relationship Id="rId9" Type="http://schemas.openxmlformats.org/officeDocument/2006/relationships/image" Target="../media/image870.png"/></Relationships>
</file>

<file path=ppt/slides/_rels/slide5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9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41.svg"/><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1.wdp"/><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11.wdp"/><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16.svg"/><Relationship Id="rId7"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8.png"/><Relationship Id="rId5" Type="http://schemas.microsoft.com/office/2007/relationships/hdphoto" Target="../media/hdphoto12.wdp"/><Relationship Id="rId4" Type="http://schemas.openxmlformats.org/officeDocument/2006/relationships/image" Target="../media/image97.png"/></Relationships>
</file>

<file path=ppt/slides/_rels/slide6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1.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5.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6.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7.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8.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media" Target="../media/media2.mp3"/><Relationship Id="rId7" Type="http://schemas.openxmlformats.org/officeDocument/2006/relationships/image" Target="../media/image10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2.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77.png"/><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13" Type="http://schemas.openxmlformats.org/officeDocument/2006/relationships/image" Target="../media/image34.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6.svg"/></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77.png"/><Relationship Id="rId4" Type="http://schemas.microsoft.com/office/2007/relationships/hdphoto" Target="../media/hdphoto14.wdp"/></Relationships>
</file>

<file path=ppt/slides/_rels/slide8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85.pn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8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6.svg"/><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6.svg"/><Relationship Id="rId4" Type="http://schemas.openxmlformats.org/officeDocument/2006/relationships/image" Target="../media/image15.png"/></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9.svg"/><Relationship Id="rId7" Type="http://schemas.openxmlformats.org/officeDocument/2006/relationships/image" Target="../media/image11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41.svg"/></Relationships>
</file>

<file path=ppt/slides/_rels/slide8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svg"/><Relationship Id="rId7" Type="http://schemas.openxmlformats.org/officeDocument/2006/relationships/image" Target="../media/image30.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21.svg"/><Relationship Id="rId5" Type="http://schemas.openxmlformats.org/officeDocument/2006/relationships/image" Target="../media/image118.svg"/><Relationship Id="rId10" Type="http://schemas.openxmlformats.org/officeDocument/2006/relationships/image" Target="../media/image20.png"/><Relationship Id="rId4" Type="http://schemas.openxmlformats.org/officeDocument/2006/relationships/image" Target="../media/image117.png"/><Relationship Id="rId9" Type="http://schemas.openxmlformats.org/officeDocument/2006/relationships/image" Target="../media/image120.sv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6077" flipH="1">
            <a:off x="-2513703" y="1008708"/>
            <a:ext cx="7574623" cy="10493810"/>
          </a:xfrm>
          <a:prstGeom prst="rect">
            <a:avLst/>
          </a:prstGeom>
        </p:spPr>
      </p:pic>
      <p:sp>
        <p:nvSpPr>
          <p:cNvPr id="5" name="AutoShape 5"/>
          <p:cNvSpPr/>
          <p:nvPr/>
        </p:nvSpPr>
        <p:spPr>
          <a:xfrm rot="-78937">
            <a:off x="1214750" y="1754191"/>
            <a:ext cx="15921601" cy="6817890"/>
          </a:xfrm>
          <a:prstGeom prst="rect">
            <a:avLst/>
          </a:prstGeom>
          <a:solidFill>
            <a:srgbClr val="468B91"/>
          </a:solidFill>
        </p:spPr>
      </p:sp>
      <p:sp>
        <p:nvSpPr>
          <p:cNvPr id="6" name="AutoShape 6"/>
          <p:cNvSpPr/>
          <p:nvPr/>
        </p:nvSpPr>
        <p:spPr>
          <a:xfrm>
            <a:off x="1591713" y="2194513"/>
            <a:ext cx="15179279" cy="5996987"/>
          </a:xfrm>
          <a:prstGeom prst="rect">
            <a:avLst/>
          </a:prstGeom>
          <a:solidFill>
            <a:srgbClr val="F6F6E9"/>
          </a:solidFill>
        </p:spPr>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5419">
            <a:off x="537986" y="1822812"/>
            <a:ext cx="2620966" cy="7434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772">
            <a:off x="15085695" y="7800869"/>
            <a:ext cx="2727911" cy="77373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95279">
            <a:off x="10774707" y="8945693"/>
            <a:ext cx="2038773" cy="1901619"/>
          </a:xfrm>
          <a:prstGeom prst="rect">
            <a:avLst/>
          </a:prstGeom>
        </p:spPr>
      </p:pic>
      <p:sp>
        <p:nvSpPr>
          <p:cNvPr id="11" name="TextBox 11"/>
          <p:cNvSpPr txBox="1"/>
          <p:nvPr/>
        </p:nvSpPr>
        <p:spPr>
          <a:xfrm>
            <a:off x="1944706" y="3312418"/>
            <a:ext cx="14376072" cy="3323987"/>
          </a:xfrm>
          <a:prstGeom prst="rect">
            <a:avLst/>
          </a:prstGeom>
        </p:spPr>
        <p:txBody>
          <a:bodyPr wrap="square" lIns="0" tIns="0" rIns="0" bIns="0" rtlCol="0" anchor="t">
            <a:spAutoFit/>
          </a:bodyPr>
          <a:lstStyle/>
          <a:p>
            <a:pPr algn="ctr">
              <a:lnSpc>
                <a:spcPct val="150000"/>
              </a:lnSpc>
              <a:spcBef>
                <a:spcPct val="0"/>
              </a:spcBef>
            </a:pPr>
            <a:r>
              <a:rPr lang="en-US" sz="7200" b="1" dirty="0">
                <a:solidFill>
                  <a:schemeClr val="accent2">
                    <a:lumMod val="75000"/>
                  </a:schemeClr>
                </a:solidFill>
                <a:latin typeface="Arial" panose="020B0604020202020204" pitchFamily="34" charset="0"/>
                <a:cs typeface="Arial" panose="020B0604020202020204" pitchFamily="34" charset="0"/>
              </a:rPr>
              <a:t>NHIỆT LIỆT CHÀO MỪNG </a:t>
            </a:r>
          </a:p>
          <a:p>
            <a:pPr algn="ctr">
              <a:lnSpc>
                <a:spcPct val="150000"/>
              </a:lnSpc>
              <a:spcBef>
                <a:spcPct val="0"/>
              </a:spcBef>
            </a:pPr>
            <a:r>
              <a:rPr lang="en-US" sz="7200" b="1" dirty="0">
                <a:solidFill>
                  <a:schemeClr val="accent2">
                    <a:lumMod val="75000"/>
                  </a:schemeClr>
                </a:solidFill>
                <a:latin typeface="Arial" panose="020B0604020202020204" pitchFamily="34" charset="0"/>
                <a:cs typeface="Arial" panose="020B0604020202020204" pitchFamily="34" charset="0"/>
              </a:rPr>
              <a:t>CÁC EM ĐẾN VỚI BÀI HỌC MỚI!</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96109" y="376648"/>
            <a:ext cx="3081621" cy="308162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082" y="6721009"/>
            <a:ext cx="3206774" cy="2810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195215" y="-16303"/>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89958" y="8706976"/>
            <a:ext cx="1732518" cy="1615966"/>
          </a:xfrm>
          <a:prstGeom prst="rect">
            <a:avLst/>
          </a:prstGeom>
        </p:spPr>
      </p:pic>
      <p:sp>
        <p:nvSpPr>
          <p:cNvPr id="17" name="Rounded Rectangle 16"/>
          <p:cNvSpPr/>
          <p:nvPr/>
        </p:nvSpPr>
        <p:spPr>
          <a:xfrm>
            <a:off x="1905000" y="190500"/>
            <a:ext cx="2180311"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pic>
        <p:nvPicPr>
          <p:cNvPr id="12"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48234" y="295142"/>
            <a:ext cx="1168236" cy="1145663"/>
          </a:xfrm>
          <a:prstGeom prst="rect">
            <a:avLst/>
          </a:prstGeom>
        </p:spPr>
      </p:pic>
      <p:sp>
        <p:nvSpPr>
          <p:cNvPr id="8" name="TextBox 7"/>
          <p:cNvSpPr txBox="1"/>
          <p:nvPr/>
        </p:nvSpPr>
        <p:spPr>
          <a:xfrm>
            <a:off x="1905001" y="1386315"/>
            <a:ext cx="15773400" cy="2862322"/>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Chấm phạt đền trên sân bóng đá cho ta hình ảnh về một điểm thuộc một mặt phẳng. Hãy tìm thêm các ví dụ khác cũng gợi cho ta hình ảnh đó.</a:t>
            </a:r>
          </a:p>
        </p:txBody>
      </p:sp>
      <p:sp>
        <p:nvSpPr>
          <p:cNvPr id="15" name="Rectangle 14"/>
          <p:cNvSpPr/>
          <p:nvPr/>
        </p:nvSpPr>
        <p:spPr>
          <a:xfrm>
            <a:off x="8691620" y="7999838"/>
            <a:ext cx="1905000" cy="861133"/>
          </a:xfrm>
          <a:prstGeom prst="rect">
            <a:avLst/>
          </a:prstGeom>
        </p:spPr>
        <p:txBody>
          <a:bodyPr wrap="square">
            <a:spAutoFit/>
          </a:bodyPr>
          <a:lstStyle/>
          <a:p>
            <a:pPr algn="ctr">
              <a:lnSpc>
                <a:spcPct val="150000"/>
              </a:lnSpc>
            </a:pPr>
            <a:r>
              <a:rPr lang="nl-NL" sz="3800" b="1" u="sng">
                <a:solidFill>
                  <a:schemeClr val="tx2"/>
                </a:solidFill>
                <a:latin typeface="Arial" panose="020B0604020202020204" pitchFamily="34" charset="0"/>
                <a:ea typeface="Calibri" panose="020F0502020204030204" pitchFamily="34" charset="0"/>
                <a:cs typeface="Arial" panose="020B0604020202020204" pitchFamily="34" charset="0"/>
              </a:rPr>
              <a:t>Ví dụ </a:t>
            </a:r>
            <a:endParaRPr lang="en-US" sz="38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81670" y="4248637"/>
            <a:ext cx="8724900" cy="3425906"/>
          </a:xfrm>
          <a:prstGeom prst="rect">
            <a:avLst/>
          </a:prstGeom>
        </p:spPr>
      </p:pic>
      <p:sp>
        <p:nvSpPr>
          <p:cNvPr id="3" name="Rectangle 2"/>
          <p:cNvSpPr/>
          <p:nvPr/>
        </p:nvSpPr>
        <p:spPr>
          <a:xfrm>
            <a:off x="5964371" y="9083814"/>
            <a:ext cx="7654660" cy="707886"/>
          </a:xfrm>
          <a:prstGeom prst="rect">
            <a:avLst/>
          </a:prstGeom>
        </p:spPr>
        <p:txBody>
          <a:bodyPr wrap="none">
            <a:spAutoFit/>
          </a:bodyPr>
          <a:lstStyle/>
          <a:p>
            <a:r>
              <a:rPr lang="en-US" sz="4000">
                <a:latin typeface="Arial" panose="020B0604020202020204" pitchFamily="34" charset="0"/>
                <a:ea typeface="Times New Roman" panose="02020603050405020304" pitchFamily="18" charset="0"/>
                <a:cs typeface="Arial" panose="020B0604020202020204" pitchFamily="34" charset="0"/>
              </a:rPr>
              <a:t>Một chấm mực trên tờ giấy trắng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6388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par>
                                <p:cTn id="17" presetID="1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1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209800" y="3162300"/>
                <a:ext cx="15316200" cy="4478021"/>
              </a:xfrm>
              <a:prstGeom prst="rect">
                <a:avLst/>
              </a:prstGeom>
              <a:solidFill>
                <a:schemeClr val="accent6">
                  <a:lumMod val="40000"/>
                  <a:lumOff val="60000"/>
                </a:schemeClr>
              </a:solid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en-US" sz="4500">
                    <a:latin typeface="Arial" panose="020B0604020202020204" pitchFamily="34" charset="0"/>
                    <a:ea typeface="Times New Roman" panose="02020603050405020304" pitchFamily="18" charset="0"/>
                    <a:cs typeface="Arial" panose="020B0604020202020204" pitchFamily="34" charset="0"/>
                  </a:rPr>
                  <a:t>Điểm A thuộc mặt phẳng (P), kí hiệu </a:t>
                </a:r>
                <a14:m>
                  <m:oMath xmlns:m="http://schemas.openxmlformats.org/officeDocument/2006/math">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800"/>
                  </a:spcAft>
                  <a:buFont typeface="Arial" panose="020B0604020202020204" pitchFamily="34" charset="0"/>
                  <a:buChar char="•"/>
                </a:pPr>
                <a:r>
                  <a:rPr lang="en-US" sz="4500">
                    <a:effectLst/>
                    <a:latin typeface="Arial" panose="020B0604020202020204" pitchFamily="34" charset="0"/>
                    <a:ea typeface="Times New Roman" panose="02020603050405020304" pitchFamily="18" charset="0"/>
                    <a:cs typeface="Arial" panose="020B0604020202020204" pitchFamily="34" charset="0"/>
                  </a:rPr>
                  <a:t>Điểm B không thuộc mặt phẳng (P), kí hiệu </a:t>
                </a:r>
                <a14:m>
                  <m:oMath xmlns:m="http://schemas.openxmlformats.org/officeDocument/2006/math">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Bef>
                    <a:spcPts val="600"/>
                  </a:spcBef>
                  <a:spcAft>
                    <a:spcPts val="800"/>
                  </a:spcAft>
                </a:pPr>
                <a:r>
                  <a:rPr lang="en-US" sz="4500">
                    <a:effectLst/>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500" i="0">
                        <a:effectLst/>
                        <a:latin typeface="Cambria Math" panose="02040503050406030204" pitchFamily="18" charset="0"/>
                        <a:ea typeface="Cambria Math" panose="02040503050406030204" pitchFamily="18" charset="0"/>
                        <a:cs typeface="Times New Roman" panose="02020603050405020304" pitchFamily="18" charset="0"/>
                      </a:rPr>
                      <m:t>P</m:t>
                    </m:r>
                    <m:r>
                      <a:rPr lang="en-US" sz="45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effectLst/>
                    <a:latin typeface="Arial" panose="020B0604020202020204" pitchFamily="34" charset="0"/>
                    <a:ea typeface="Times New Roman" panose="02020603050405020304" pitchFamily="18" charset="0"/>
                    <a:cs typeface="Arial" panose="020B0604020202020204" pitchFamily="34" charset="0"/>
                  </a:rPr>
                  <a:t> ta còn nối A nằm trên (P), hoặc (P) chứa A, hoặc (P) đi qua A.</a:t>
                </a:r>
              </a:p>
            </p:txBody>
          </p:sp>
        </mc:Choice>
        <mc:Fallback xmlns="">
          <p:sp>
            <p:nvSpPr>
              <p:cNvPr id="4" name="Rectangle 3"/>
              <p:cNvSpPr>
                <a:spLocks noRot="1" noChangeAspect="1" noMove="1" noResize="1" noEditPoints="1" noAdjustHandles="1" noChangeArrowheads="1" noChangeShapeType="1" noTextEdit="1"/>
              </p:cNvSpPr>
              <p:nvPr/>
            </p:nvSpPr>
            <p:spPr>
              <a:xfrm>
                <a:off x="2209800" y="3162300"/>
                <a:ext cx="15316200" cy="4478021"/>
              </a:xfrm>
              <a:prstGeom prst="rect">
                <a:avLst/>
              </a:prstGeom>
              <a:blipFill>
                <a:blip r:embed="rId4"/>
                <a:stretch>
                  <a:fillRect l="-1672" r="-1632" b="-5858"/>
                </a:stretch>
              </a:blipFill>
            </p:spPr>
            <p:txBody>
              <a:bodyPr/>
              <a:lstStyle/>
              <a:p>
                <a:r>
                  <a:rPr lang="en-US">
                    <a:noFill/>
                  </a:rPr>
                  <a:t> </a:t>
                </a:r>
              </a:p>
            </p:txBody>
          </p:sp>
        </mc:Fallback>
      </mc:AlternateContent>
      <p:sp>
        <p:nvSpPr>
          <p:cNvPr id="9" name="TextBox 8"/>
          <p:cNvSpPr txBox="1"/>
          <p:nvPr/>
        </p:nvSpPr>
        <p:spPr>
          <a:xfrm>
            <a:off x="7696200" y="1485900"/>
            <a:ext cx="4343400" cy="861774"/>
          </a:xfrm>
          <a:prstGeom prst="rect">
            <a:avLst/>
          </a:prstGeom>
          <a:noFill/>
        </p:spPr>
        <p:txBody>
          <a:bodyPr wrap="square" rtlCol="0">
            <a:spAutoFit/>
          </a:bodyPr>
          <a:lstStyle/>
          <a:p>
            <a:pPr algn="ctr"/>
            <a:r>
              <a:rPr lang="en-US" sz="5000" b="1" u="sng" dirty="0">
                <a:solidFill>
                  <a:srgbClr val="C00000"/>
                </a:solidFill>
                <a:latin typeface="Arial" panose="020B0604020202020204" pitchFamily="34" charset="0"/>
                <a:cs typeface="Arial" panose="020B0604020202020204" pitchFamily="34" charset="0"/>
              </a:rPr>
              <a:t>KẾT LUẬN:</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3326">
            <a:off x="16056684" y="7569443"/>
            <a:ext cx="3700633" cy="370063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4105" y="281009"/>
            <a:ext cx="1066800" cy="1180088"/>
          </a:xfrm>
          <a:prstGeom prst="rect">
            <a:avLst/>
          </a:prstGeom>
        </p:spPr>
      </p:pic>
    </p:spTree>
    <p:extLst>
      <p:ext uri="{BB962C8B-B14F-4D97-AF65-F5344CB8AC3E}">
        <p14:creationId xmlns:p14="http://schemas.microsoft.com/office/powerpoint/2010/main" val="4214415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9155" y="8785934"/>
            <a:ext cx="1294758" cy="137209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15870" y="9109682"/>
            <a:ext cx="716305" cy="792372"/>
          </a:xfrm>
          <a:prstGeom prst="rect">
            <a:avLst/>
          </a:prstGeom>
        </p:spPr>
      </p:pic>
      <p:sp>
        <p:nvSpPr>
          <p:cNvPr id="10" name="Rectangle 9"/>
          <p:cNvSpPr/>
          <p:nvPr/>
        </p:nvSpPr>
        <p:spPr>
          <a:xfrm>
            <a:off x="762000" y="495300"/>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Chú ý:</a:t>
            </a:r>
          </a:p>
        </p:txBody>
      </p:sp>
      <p:sp>
        <p:nvSpPr>
          <p:cNvPr id="3" name="Rectangle 2"/>
          <p:cNvSpPr/>
          <p:nvPr/>
        </p:nvSpPr>
        <p:spPr>
          <a:xfrm>
            <a:off x="743186" y="1403028"/>
            <a:ext cx="16782814" cy="2955746"/>
          </a:xfrm>
          <a:prstGeom prst="rect">
            <a:avLst/>
          </a:prstGeom>
        </p:spPr>
        <p:txBody>
          <a:bodyPr wrap="square">
            <a:spAutoFit/>
          </a:bodyPr>
          <a:lstStyle/>
          <a:p>
            <a:pPr marL="571500" lvl="0" indent="-571500" algn="just">
              <a:lnSpc>
                <a:spcPct val="150000"/>
              </a:lnSpc>
              <a:buFontTx/>
              <a:buChar char="-"/>
            </a:pPr>
            <a:r>
              <a:rPr lang="vi-VN" sz="3200">
                <a:solidFill>
                  <a:prstClr val="black"/>
                </a:solidFill>
                <a:ea typeface="Times New Roman" panose="02020603050405020304" pitchFamily="18" charset="0"/>
                <a:cs typeface="Arial" panose="020B0604020202020204" pitchFamily="34" charset="0"/>
              </a:rPr>
              <a:t>Để nghiên cứu hình học không gian, ta thường vẽ các hình đó lên bảng hoặc lên giấy. Hình vẽ đó được gọi là hình biểu diễn của một hình không gian. Hình biểu diễn của một hình không gian cần tuân thủ những quy tắc sau:</a:t>
            </a:r>
          </a:p>
          <a:p>
            <a:pPr marL="571500" lvl="0" indent="-571500" algn="just">
              <a:lnSpc>
                <a:spcPct val="150000"/>
              </a:lnSpc>
              <a:buFontTx/>
              <a:buChar char="-"/>
            </a:pPr>
            <a:r>
              <a:rPr lang="vi-VN" sz="3200">
                <a:solidFill>
                  <a:prstClr val="black"/>
                </a:solidFill>
                <a:ea typeface="Times New Roman" panose="02020603050405020304" pitchFamily="18" charset="0"/>
                <a:cs typeface="Arial" panose="020B0604020202020204" pitchFamily="34" charset="0"/>
              </a:rPr>
              <a:t>Hình biểu diễn của đường thẳng là đường thẳng, của đoạn thẳng là đoạn thẳng.</a:t>
            </a:r>
          </a:p>
        </p:txBody>
      </p:sp>
      <p:pic>
        <p:nvPicPr>
          <p:cNvPr id="8" name="Picture 7"/>
          <p:cNvPicPr>
            <a:picLocks noChangeAspect="1"/>
          </p:cNvPicPr>
          <p:nvPr/>
        </p:nvPicPr>
        <p:blipFill>
          <a:blip r:embed="rId6"/>
          <a:stretch>
            <a:fillRect/>
          </a:stretch>
        </p:blipFill>
        <p:spPr>
          <a:xfrm flipH="1">
            <a:off x="16531636" y="638007"/>
            <a:ext cx="838200" cy="729893"/>
          </a:xfrm>
          <a:prstGeom prst="rect">
            <a:avLst/>
          </a:prstGeom>
        </p:spPr>
      </p:pic>
      <p:pic>
        <p:nvPicPr>
          <p:cNvPr id="9" name="Picture 8"/>
          <p:cNvPicPr>
            <a:picLocks noChangeAspect="1"/>
          </p:cNvPicPr>
          <p:nvPr/>
        </p:nvPicPr>
        <p:blipFill>
          <a:blip r:embed="rId7"/>
          <a:stretch>
            <a:fillRect/>
          </a:stretch>
        </p:blipFill>
        <p:spPr>
          <a:xfrm>
            <a:off x="12435242" y="4610100"/>
            <a:ext cx="4938358" cy="3410733"/>
          </a:xfrm>
          <a:prstGeom prst="rect">
            <a:avLst/>
          </a:prstGeom>
        </p:spPr>
      </p:pic>
      <p:sp>
        <p:nvSpPr>
          <p:cNvPr id="11" name="Rectangle 10"/>
          <p:cNvSpPr/>
          <p:nvPr/>
        </p:nvSpPr>
        <p:spPr>
          <a:xfrm>
            <a:off x="752593" y="4427082"/>
            <a:ext cx="11301155" cy="3785652"/>
          </a:xfrm>
          <a:prstGeom prst="rect">
            <a:avLst/>
          </a:prstGeom>
        </p:spPr>
        <p:txBody>
          <a:bodyPr wrap="square">
            <a:spAutoFit/>
          </a:bodyPr>
          <a:lstStyle/>
          <a:p>
            <a:pPr marL="571500" lvl="0" indent="-571500" algn="just">
              <a:lnSpc>
                <a:spcPct val="150000"/>
              </a:lnSpc>
              <a:buFontTx/>
              <a:buChar char="-"/>
            </a:pPr>
            <a:r>
              <a:rPr lang="vi-VN" sz="3200">
                <a:solidFill>
                  <a:prstClr val="black"/>
                </a:solidFill>
                <a:ea typeface="Times New Roman" panose="02020603050405020304" pitchFamily="18" charset="0"/>
                <a:cs typeface="Arial" panose="020B0604020202020204" pitchFamily="34" charset="0"/>
              </a:rPr>
              <a:t>Hình biểu diễn của hai đường thẳng song song là hai đường thẳng song song, của hai đường thẳng cắt nhau là hai đường thẳng cắt nhau.</a:t>
            </a:r>
            <a:endParaRPr lang="en-US" sz="3200">
              <a:solidFill>
                <a:prstClr val="black"/>
              </a:solidFill>
              <a:ea typeface="Times New Roman" panose="02020603050405020304" pitchFamily="18" charset="0"/>
              <a:cs typeface="Arial" panose="020B0604020202020204" pitchFamily="34" charset="0"/>
            </a:endParaRPr>
          </a:p>
          <a:p>
            <a:pPr marL="571500" lvl="0" indent="-571500" algn="just">
              <a:lnSpc>
                <a:spcPct val="150000"/>
              </a:lnSpc>
              <a:buFontTx/>
              <a:buChar char="-"/>
              <a:defRPr/>
            </a:pPr>
            <a:r>
              <a:rPr lang="vi-VN" sz="3200">
                <a:solidFill>
                  <a:prstClr val="black"/>
                </a:solidFill>
                <a:ea typeface="Times New Roman" panose="02020603050405020304" pitchFamily="18" charset="0"/>
                <a:cs typeface="Arial" panose="020B0604020202020204" pitchFamily="34" charset="0"/>
              </a:rPr>
              <a:t>Hình biểu diễn giữ nguyên quan hệ liên thuộc giữa điểm và đường thẳng.</a:t>
            </a:r>
          </a:p>
        </p:txBody>
      </p:sp>
      <p:sp>
        <p:nvSpPr>
          <p:cNvPr id="12" name="Rectangle 11"/>
          <p:cNvSpPr/>
          <p:nvPr/>
        </p:nvSpPr>
        <p:spPr>
          <a:xfrm>
            <a:off x="717884" y="8160882"/>
            <a:ext cx="16465902" cy="1569660"/>
          </a:xfrm>
          <a:prstGeom prst="rect">
            <a:avLst/>
          </a:prstGeom>
        </p:spPr>
        <p:txBody>
          <a:bodyPr wrap="square">
            <a:spAutoFit/>
          </a:bodyPr>
          <a:lstStyle/>
          <a:p>
            <a:pPr marL="571500" lvl="0" indent="-571500" algn="just">
              <a:lnSpc>
                <a:spcPct val="150000"/>
              </a:lnSpc>
              <a:buFontTx/>
              <a:buChar char="-"/>
              <a:defRPr/>
            </a:pPr>
            <a:r>
              <a:rPr lang="vi-VN" sz="3200">
                <a:solidFill>
                  <a:prstClr val="black"/>
                </a:solidFill>
                <a:ea typeface="Times New Roman" panose="02020603050405020304" pitchFamily="18" charset="0"/>
                <a:cs typeface="Arial" panose="020B0604020202020204" pitchFamily="34" charset="0"/>
              </a:rPr>
              <a:t>Dùng nét vẽ liền để biểu diễn cho đường nhìn thấy và nét đứt đoạn để biểu diễn cho đường bị che khuất.</a:t>
            </a:r>
            <a:r>
              <a:rPr lang="en-US" sz="3200">
                <a:solidFill>
                  <a:prstClr val="black"/>
                </a:solidFill>
                <a:ea typeface="Times New Roman" panose="02020603050405020304" pitchFamily="18" charset="0"/>
                <a:cs typeface="Arial" panose="020B0604020202020204" pitchFamily="34" charset="0"/>
              </a:rPr>
              <a:t> </a:t>
            </a:r>
            <a:r>
              <a:rPr lang="vi-VN" sz="3200">
                <a:solidFill>
                  <a:prstClr val="black"/>
                </a:solidFill>
                <a:ea typeface="Times New Roman" panose="02020603050405020304" pitchFamily="18" charset="0"/>
                <a:cs typeface="Arial" panose="020B0604020202020204" pitchFamily="34" charset="0"/>
              </a:rPr>
              <a:t>Các quy tắc khác sẽ được học ở phần sau.</a:t>
            </a:r>
          </a:p>
        </p:txBody>
      </p:sp>
    </p:spTree>
    <p:extLst>
      <p:ext uri="{BB962C8B-B14F-4D97-AF65-F5344CB8AC3E}">
        <p14:creationId xmlns:p14="http://schemas.microsoft.com/office/powerpoint/2010/main" val="382156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TÍNH CHẤT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THỪA NHẬN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2</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1315466"/>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6" r="60999"/>
          <a:stretch>
            <a:fillRect/>
          </a:stretch>
        </p:blipFill>
        <p:spPr>
          <a:xfrm rot="10800000" flipH="1">
            <a:off x="-2285734" y="-16303"/>
            <a:ext cx="3733533" cy="10896980"/>
          </a:xfrm>
          <a:prstGeom prst="rect">
            <a:avLst/>
          </a:prstGeom>
        </p:spPr>
      </p:pic>
      <p:sp>
        <p:nvSpPr>
          <p:cNvPr id="10" name="Rounded Rectangle 9"/>
          <p:cNvSpPr/>
          <p:nvPr/>
        </p:nvSpPr>
        <p:spPr>
          <a:xfrm>
            <a:off x="1905000" y="442485"/>
            <a:ext cx="2180311"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2" name="Rectangle 1"/>
          <p:cNvSpPr/>
          <p:nvPr/>
        </p:nvSpPr>
        <p:spPr>
          <a:xfrm>
            <a:off x="1905000" y="1714500"/>
            <a:ext cx="10896600" cy="3600986"/>
          </a:xfrm>
          <a:prstGeom prst="rect">
            <a:avLst/>
          </a:prstGeom>
        </p:spPr>
        <p:txBody>
          <a:bodyPr wrap="square">
            <a:spAutoFit/>
          </a:bodyPr>
          <a:lstStyle/>
          <a:p>
            <a:pPr algn="just">
              <a:lnSpc>
                <a:spcPct val="150000"/>
              </a:lnSpc>
            </a:pPr>
            <a:r>
              <a:rPr lang="vi-VN" sz="3800">
                <a:solidFill>
                  <a:srgbClr val="000000"/>
                </a:solidFill>
              </a:rPr>
              <a:t>Chiếc xà ngang đặt tựa lên hai điểm </a:t>
            </a:r>
            <a:r>
              <a:rPr lang="vi-VN" sz="3800" i="1">
                <a:solidFill>
                  <a:srgbClr val="000000"/>
                </a:solidFill>
              </a:rPr>
              <a:t>A, B</a:t>
            </a:r>
            <a:r>
              <a:rPr lang="vi-VN" sz="3800">
                <a:solidFill>
                  <a:srgbClr val="000000"/>
                </a:solidFill>
              </a:rPr>
              <a:t> của trụ nhảy thể hiện hình ảnh của một đường thẳng đi qua hai điểm đó. Có thể tìm được một đường thẳng khác cũng đi qua hai điểm </a:t>
            </a:r>
            <a:r>
              <a:rPr lang="vi-VN" sz="3800" i="1">
                <a:solidFill>
                  <a:srgbClr val="000000"/>
                </a:solidFill>
              </a:rPr>
              <a:t>A,B</a:t>
            </a:r>
            <a:r>
              <a:rPr lang="vi-VN" sz="3800">
                <a:solidFill>
                  <a:srgbClr val="000000"/>
                </a:solidFill>
              </a:rPr>
              <a:t> hay không?</a:t>
            </a:r>
            <a:endParaRPr lang="en-US" sz="3800"/>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13018169" y="1257761"/>
            <a:ext cx="5041231" cy="4266739"/>
          </a:xfrm>
          <a:prstGeom prst="rect">
            <a:avLst/>
          </a:prstGeom>
        </p:spPr>
      </p:pic>
      <p:grpSp>
        <p:nvGrpSpPr>
          <p:cNvPr id="11" name="Group 10"/>
          <p:cNvGrpSpPr/>
          <p:nvPr/>
        </p:nvGrpSpPr>
        <p:grpSpPr>
          <a:xfrm>
            <a:off x="2743200" y="5780655"/>
            <a:ext cx="1657263" cy="1191645"/>
            <a:chOff x="1325197" y="904240"/>
            <a:chExt cx="1999951" cy="1607460"/>
          </a:xfrm>
        </p:grpSpPr>
        <p:pic>
          <p:nvPicPr>
            <p:cNvPr id="14"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7" name="TextBox 16"/>
            <p:cNvSpPr txBox="1"/>
            <p:nvPr/>
          </p:nvSpPr>
          <p:spPr>
            <a:xfrm>
              <a:off x="1669929" y="1235894"/>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4" name="Rectangle 3"/>
          <p:cNvSpPr/>
          <p:nvPr/>
        </p:nvSpPr>
        <p:spPr>
          <a:xfrm>
            <a:off x="1905000" y="7335441"/>
            <a:ext cx="15925800" cy="184665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Không thể tìm được đường thẳng nào khác đi qua hai điểm A, B đã cho ngoài đường thẳng tạo bởi xà ngang.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72256"/>
          <a:stretch>
            <a:fillRect/>
          </a:stretch>
        </p:blipFill>
        <p:spPr>
          <a:xfrm rot="10156601">
            <a:off x="13855452" y="9414099"/>
            <a:ext cx="5963171" cy="2058609"/>
          </a:xfrm>
          <a:prstGeom prst="rect">
            <a:avLst/>
          </a:prstGeom>
        </p:spPr>
      </p:pic>
    </p:spTree>
    <p:extLst>
      <p:ext uri="{BB962C8B-B14F-4D97-AF65-F5344CB8AC3E}">
        <p14:creationId xmlns:p14="http://schemas.microsoft.com/office/powerpoint/2010/main" val="341243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p:sp>
        <p:nvSpPr>
          <p:cNvPr id="4" name="Rectangle 3"/>
          <p:cNvSpPr/>
          <p:nvPr/>
        </p:nvSpPr>
        <p:spPr>
          <a:xfrm>
            <a:off x="3124200" y="3390900"/>
            <a:ext cx="13487400" cy="2169825"/>
          </a:xfrm>
          <a:prstGeom prst="rect">
            <a:avLst/>
          </a:prstGeom>
          <a:solidFill>
            <a:schemeClr val="accent6">
              <a:lumMod val="40000"/>
              <a:lumOff val="60000"/>
            </a:schemeClr>
          </a:solidFill>
        </p:spPr>
        <p:txBody>
          <a:bodyPr wrap="square">
            <a:spAutoFit/>
          </a:bodyPr>
          <a:lstStyle/>
          <a:p>
            <a:pPr lvl="0" algn="just">
              <a:lnSpc>
                <a:spcPct val="150000"/>
              </a:lnSpc>
              <a:spcBef>
                <a:spcPts val="600"/>
              </a:spcBef>
              <a:spcAft>
                <a:spcPts val="800"/>
              </a:spcAft>
            </a:pPr>
            <a:r>
              <a:rPr lang="vi-VN" sz="4500">
                <a:solidFill>
                  <a:prstClr val="black"/>
                </a:solidFill>
                <a:ea typeface="Times New Roman" panose="02020603050405020304" pitchFamily="18" charset="0"/>
                <a:cs typeface="Arial" panose="020B0604020202020204" pitchFamily="34" charset="0"/>
              </a:rPr>
              <a:t>Có một và chỉ một đường thẳng đi qua hai điểm phân biệt.</a:t>
            </a:r>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p:cNvSpPr txBox="1"/>
          <p:nvPr/>
        </p:nvSpPr>
        <p:spPr>
          <a:xfrm>
            <a:off x="7696200" y="1614726"/>
            <a:ext cx="4343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4105" y="281009"/>
            <a:ext cx="1066800" cy="1180088"/>
          </a:xfrm>
          <a:prstGeom prst="rect">
            <a:avLst/>
          </a:prstGeom>
        </p:spPr>
      </p:pic>
      <p:pic>
        <p:nvPicPr>
          <p:cNvPr id="2" name="Picture 1"/>
          <p:cNvPicPr>
            <a:picLocks noChangeAspect="1"/>
          </p:cNvPicPr>
          <p:nvPr/>
        </p:nvPicPr>
        <p:blipFill>
          <a:blip r:embed="rId5"/>
          <a:stretch>
            <a:fillRect/>
          </a:stretch>
        </p:blipFill>
        <p:spPr>
          <a:xfrm>
            <a:off x="8022119" y="7734300"/>
            <a:ext cx="3691562" cy="2286000"/>
          </a:xfrm>
          <a:prstGeom prst="rect">
            <a:avLst/>
          </a:prstGeom>
        </p:spPr>
      </p:pic>
    </p:spTree>
    <p:extLst>
      <p:ext uri="{BB962C8B-B14F-4D97-AF65-F5344CB8AC3E}">
        <p14:creationId xmlns:p14="http://schemas.microsoft.com/office/powerpoint/2010/main" val="19600332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394409" y="1129854"/>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1447800" y="1985308"/>
            <a:ext cx="15468600" cy="1938992"/>
          </a:xfrm>
          <a:prstGeom prst="rect">
            <a:avLst/>
          </a:prstGeom>
          <a:noFill/>
        </p:spPr>
        <p:txBody>
          <a:bodyPr wrap="square"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bao nhiêu đường thẳng đi qua hai điểm trong số ba điểm không thẳng 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685800" y="764180"/>
            <a:ext cx="708609" cy="1132097"/>
          </a:xfrm>
          <a:prstGeom prst="rect">
            <a:avLst/>
          </a:prstGeom>
        </p:spPr>
      </p:pic>
      <p:sp>
        <p:nvSpPr>
          <p:cNvPr id="4" name="Rectangle 3"/>
          <p:cNvSpPr/>
          <p:nvPr/>
        </p:nvSpPr>
        <p:spPr>
          <a:xfrm>
            <a:off x="8564955" y="3771900"/>
            <a:ext cx="169148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Gợi ý:</a:t>
            </a:r>
            <a:endParaRPr kumimoji="0" lang="en-US" sz="4000" b="0" i="1" u="none" strike="noStrike" kern="1200" cap="none" spc="0" normalizeH="0" baseline="0" noProof="0">
              <a:ln>
                <a:noFill/>
              </a:ln>
              <a:solidFill>
                <a:srgbClr val="1F497D"/>
              </a:solidFill>
              <a:effectLst/>
              <a:uLnTx/>
              <a:uFillTx/>
              <a:latin typeface="Calibri"/>
              <a:ea typeface="+mn-ea"/>
              <a:cs typeface="+mn-cs"/>
            </a:endParaRPr>
          </a:p>
        </p:txBody>
      </p:sp>
      <p:sp>
        <p:nvSpPr>
          <p:cNvPr id="10" name="Rectangle 9"/>
          <p:cNvSpPr/>
          <p:nvPr/>
        </p:nvSpPr>
        <p:spPr>
          <a:xfrm>
            <a:off x="1447800" y="4701719"/>
            <a:ext cx="9847691" cy="4708981"/>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Cho 3 điểm không thẳng hàng, để tạo được 1 đường thẳng từ 2 trong 3 điểm đó, ta lấy 2 điểm bất kì và xác định đường thẳng đi qua 2 điểm đó. Khi đó số đường thẳng tạo thành 3 đường thẳng.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1835527" y="5067300"/>
            <a:ext cx="5080873" cy="4023181"/>
          </a:xfrm>
          <a:prstGeom prst="rect">
            <a:avLst/>
          </a:prstGeom>
        </p:spPr>
      </p:pic>
    </p:spTree>
    <p:extLst>
      <p:ext uri="{BB962C8B-B14F-4D97-AF65-F5344CB8AC3E}">
        <p14:creationId xmlns:p14="http://schemas.microsoft.com/office/powerpoint/2010/main" val="18975769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anim calcmode="lin" valueType="num">
                                      <p:cBhvr>
                                        <p:cTn id="25" dur="500" fill="hold"/>
                                        <p:tgtEl>
                                          <p:spTgt spid="10"/>
                                        </p:tgtEl>
                                        <p:attrNameLst>
                                          <p:attrName>ppt_x</p:attrName>
                                        </p:attrNameLst>
                                      </p:cBhvr>
                                      <p:tavLst>
                                        <p:tav tm="0">
                                          <p:val>
                                            <p:strVal val="#ppt_x"/>
                                          </p:val>
                                        </p:tav>
                                        <p:tav tm="100000">
                                          <p:val>
                                            <p:strVal val="#ppt_x"/>
                                          </p:val>
                                        </p:tav>
                                      </p:tavLst>
                                    </p:anim>
                                    <p:anim calcmode="lin" valueType="num">
                                      <p:cBhvr>
                                        <p:cTn id="26" dur="5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8200" y="785613"/>
            <a:ext cx="1359858" cy="1245961"/>
          </a:xfrm>
          <a:prstGeom prst="rect">
            <a:avLst/>
          </a:prstGeom>
        </p:spPr>
      </p:pic>
      <p:sp>
        <p:nvSpPr>
          <p:cNvPr id="16" name="Rounded Rectangle 15"/>
          <p:cNvSpPr/>
          <p:nvPr/>
        </p:nvSpPr>
        <p:spPr>
          <a:xfrm>
            <a:off x="1066800" y="975885"/>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1066800" y="2094974"/>
            <a:ext cx="11198656" cy="6232475"/>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Times New Roman" panose="02020603050405020304" pitchFamily="18" charset="0"/>
              </a:rPr>
              <a:t>- Trong Hình 4.4 là một khối rubik có bốn đỉnh và bốn mặt, mỗi mặt là một tam giác.</a:t>
            </a:r>
          </a:p>
          <a:p>
            <a:pPr algn="just">
              <a:lnSpc>
                <a:spcPct val="150000"/>
              </a:lnSpc>
            </a:pPr>
            <a:r>
              <a:rPr lang="en-US" sz="3800">
                <a:latin typeface="Arial" panose="020B0604020202020204" pitchFamily="34" charset="0"/>
                <a:ea typeface="Calibri" panose="020F0502020204030204" pitchFamily="34" charset="0"/>
                <a:cs typeface="Times New Roman" panose="02020603050405020304" pitchFamily="18" charset="0"/>
              </a:rPr>
              <a:t>a) Đặt khối rubik sao cho ba đỉnh của mặt màu đỏ đều nằm trên mặt bàn. Khi đó, mặt màu đỏ của khối rubik có nằm trên mặt bàn hay không?</a:t>
            </a:r>
          </a:p>
          <a:p>
            <a:pPr algn="just">
              <a:lnSpc>
                <a:spcPct val="150000"/>
              </a:lnSpc>
            </a:pPr>
            <a:r>
              <a:rPr lang="en-US" sz="3800">
                <a:latin typeface="Arial" panose="020B0604020202020204" pitchFamily="34" charset="0"/>
                <a:ea typeface="Calibri" panose="020F0502020204030204" pitchFamily="34" charset="0"/>
                <a:cs typeface="Times New Roman" panose="02020603050405020304" pitchFamily="18" charset="0"/>
              </a:rPr>
              <a:t>b) Có thể đặt khối rubik sao cho bốn đỉnh của nó đều nằm trên mặt bàn hay không?</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pic>
        <p:nvPicPr>
          <p:cNvPr id="4" name="Picture 3"/>
          <p:cNvPicPr>
            <a:picLocks noChangeAspect="1"/>
          </p:cNvPicPr>
          <p:nvPr/>
        </p:nvPicPr>
        <p:blipFill>
          <a:blip r:embed="rId7"/>
          <a:stretch>
            <a:fillRect/>
          </a:stretch>
        </p:blipFill>
        <p:spPr>
          <a:xfrm>
            <a:off x="12966121" y="3036918"/>
            <a:ext cx="4328535" cy="4773582"/>
          </a:xfrm>
          <a:prstGeom prst="rect">
            <a:avLst/>
          </a:prstGeom>
        </p:spPr>
      </p:pic>
    </p:spTree>
    <p:extLst>
      <p:ext uri="{BB962C8B-B14F-4D97-AF65-F5344CB8AC3E}">
        <p14:creationId xmlns:p14="http://schemas.microsoft.com/office/powerpoint/2010/main" val="123865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pic>
        <p:nvPicPr>
          <p:cNvPr id="26"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01790" y="7739448"/>
            <a:ext cx="2083992" cy="2318766"/>
          </a:xfrm>
          <a:prstGeom prst="rect">
            <a:avLst/>
          </a:prstGeom>
        </p:spPr>
      </p:pic>
      <p:grpSp>
        <p:nvGrpSpPr>
          <p:cNvPr id="9" name="Group 8"/>
          <p:cNvGrpSpPr/>
          <p:nvPr/>
        </p:nvGrpSpPr>
        <p:grpSpPr>
          <a:xfrm>
            <a:off x="1390737" y="1132455"/>
            <a:ext cx="1657263" cy="1191645"/>
            <a:chOff x="1325197" y="904240"/>
            <a:chExt cx="1999951" cy="1607460"/>
          </a:xfrm>
        </p:grpSpPr>
        <p:pic>
          <p:nvPicPr>
            <p:cNvPr id="10"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1" name="TextBox 10"/>
            <p:cNvSpPr txBox="1"/>
            <p:nvPr/>
          </p:nvSpPr>
          <p:spPr>
            <a:xfrm>
              <a:off x="1669929" y="1235894"/>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3" name="Rectangle 2"/>
          <p:cNvSpPr/>
          <p:nvPr/>
        </p:nvSpPr>
        <p:spPr>
          <a:xfrm>
            <a:off x="1371600" y="2617926"/>
            <a:ext cx="11154354" cy="4811574"/>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Khi đặt khối rubik sao cho ba đỉnh của mặt màu đỏ đều nằm trên mặt bàn, mặt màu đỏ của khối rubik nằm trên mặt bàn.</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b) Không thể đặt khối rubik sao cho 4 đỉnh của nó đều nằm trên mặt bàn.</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13487400" y="3031230"/>
            <a:ext cx="3642735" cy="4017270"/>
          </a:xfrm>
          <a:prstGeom prst="rect">
            <a:avLst/>
          </a:prstGeom>
        </p:spPr>
      </p:pic>
    </p:spTree>
    <p:extLst>
      <p:ext uri="{BB962C8B-B14F-4D97-AF65-F5344CB8AC3E}">
        <p14:creationId xmlns:p14="http://schemas.microsoft.com/office/powerpoint/2010/main" val="366154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209799" y="-342900"/>
            <a:ext cx="3733533" cy="10896980"/>
          </a:xfrm>
          <a:prstGeom prst="rect">
            <a:avLst/>
          </a:prstGeom>
        </p:spPr>
      </p:pic>
      <p:sp>
        <p:nvSpPr>
          <p:cNvPr id="4" name="Rectangle 3"/>
          <p:cNvSpPr/>
          <p:nvPr/>
        </p:nvSpPr>
        <p:spPr>
          <a:xfrm>
            <a:off x="2057400" y="1866900"/>
            <a:ext cx="15621000" cy="1938992"/>
          </a:xfrm>
          <a:prstGeom prst="rect">
            <a:avLst/>
          </a:prstGeom>
          <a:solidFill>
            <a:schemeClr val="accent6">
              <a:lumMod val="40000"/>
              <a:lumOff val="60000"/>
            </a:schemeClr>
          </a:solidFill>
        </p:spPr>
        <p:txBody>
          <a:bodyPr wrap="square">
            <a:spAutoFit/>
          </a:bodyPr>
          <a:lstStyle/>
          <a:p>
            <a:pPr marL="685800" lvl="0" indent="-685800" algn="just">
              <a:lnSpc>
                <a:spcPct val="150000"/>
              </a:lnSpc>
              <a:buFont typeface="Arial" panose="020B0604020202020204" pitchFamily="34" charset="0"/>
              <a:buChar char="•"/>
            </a:pPr>
            <a:r>
              <a:rPr lang="vi-VN" sz="4000">
                <a:solidFill>
                  <a:prstClr val="black"/>
                </a:solidFill>
                <a:ea typeface="Times New Roman" panose="02020603050405020304" pitchFamily="18" charset="0"/>
                <a:cs typeface="Arial" panose="020B0604020202020204" pitchFamily="34" charset="0"/>
              </a:rPr>
              <a:t>Có một và chỉ một mặt phẳng đi qua ba điểm không thẳng hàng.</a:t>
            </a:r>
          </a:p>
          <a:p>
            <a:pPr marL="685800" lvl="0" indent="-685800" algn="just">
              <a:lnSpc>
                <a:spcPct val="150000"/>
              </a:lnSpc>
              <a:buFont typeface="Arial" panose="020B0604020202020204" pitchFamily="34" charset="0"/>
              <a:buChar char="•"/>
            </a:pPr>
            <a:r>
              <a:rPr lang="vi-VN" sz="4000">
                <a:solidFill>
                  <a:prstClr val="black"/>
                </a:solidFill>
                <a:ea typeface="Times New Roman" panose="02020603050405020304" pitchFamily="18" charset="0"/>
                <a:cs typeface="Arial" panose="020B0604020202020204" pitchFamily="34" charset="0"/>
              </a:rPr>
              <a:t>Tồn tại bốn điểm không cùng thuộc một mặt phẳng.</a:t>
            </a:r>
          </a:p>
        </p:txBody>
      </p:sp>
      <p:sp>
        <p:nvSpPr>
          <p:cNvPr id="9" name="TextBox 8"/>
          <p:cNvSpPr txBox="1"/>
          <p:nvPr/>
        </p:nvSpPr>
        <p:spPr>
          <a:xfrm>
            <a:off x="7772400" y="624126"/>
            <a:ext cx="43434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8800" y="281009"/>
            <a:ext cx="903878" cy="999865"/>
          </a:xfrm>
          <a:prstGeom prst="rect">
            <a:avLst/>
          </a:prstGeom>
        </p:spPr>
      </p:pic>
      <p:sp>
        <p:nvSpPr>
          <p:cNvPr id="3" name="Rectangle 2"/>
          <p:cNvSpPr/>
          <p:nvPr/>
        </p:nvSpPr>
        <p:spPr>
          <a:xfrm>
            <a:off x="2057400" y="5313551"/>
            <a:ext cx="15621000" cy="447814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Một mặt phẳng hoàn toàn xác định nếu biết ba điểm không thẳng hàng thuộc mặt phẳng đó. Ta kí hiệu mặt phẳng đi qua ba điểm không thẳng hàng A, B, C là (ABC). Nếu có nhiều điểm cùng thuộc một mặt phẳng thì ta nói những điểm đó đồng phẳng. Nếu không có mặt phẳng nào chứa các điểm đó thì ta nói những điểm đó không đồng phẳng.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2057400" y="4457700"/>
            <a:ext cx="2638864" cy="738664"/>
          </a:xfrm>
          <a:prstGeom prst="rect">
            <a:avLst/>
          </a:prstGeom>
        </p:spPr>
        <p:txBody>
          <a:bodyPr wrap="none">
            <a:spAutoFit/>
          </a:bodyPr>
          <a:lstStyle/>
          <a:p>
            <a:pPr lvl="0">
              <a:defRPr/>
            </a:pPr>
            <a:r>
              <a:rPr lang="en-US" sz="4200" b="1" i="1">
                <a:solidFill>
                  <a:schemeClr val="tx2"/>
                </a:solidFill>
                <a:latin typeface="Arial" panose="020B0604020202020204" pitchFamily="34" charset="0"/>
                <a:cs typeface="Arial" panose="020B0604020202020204" pitchFamily="34" charset="0"/>
              </a:rPr>
              <a:t>Nhận xét:</a:t>
            </a:r>
            <a:endParaRPr lang="en-US" sz="4200" b="1" i="1" dirty="0">
              <a:solidFill>
                <a:schemeClr val="tx2"/>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a:stretch>
            <a:fillRect/>
          </a:stretch>
        </p:blipFill>
        <p:spPr>
          <a:xfrm>
            <a:off x="17602200" y="9393776"/>
            <a:ext cx="928564" cy="931324"/>
          </a:xfrm>
          <a:prstGeom prst="rect">
            <a:avLst/>
          </a:prstGeom>
        </p:spPr>
      </p:pic>
    </p:spTree>
    <p:extLst>
      <p:ext uri="{BB962C8B-B14F-4D97-AF65-F5344CB8AC3E}">
        <p14:creationId xmlns:p14="http://schemas.microsoft.com/office/powerpoint/2010/main" val="16838703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grpSp>
        <p:nvGrpSpPr>
          <p:cNvPr id="13" name="Group 12"/>
          <p:cNvGrpSpPr/>
          <p:nvPr/>
        </p:nvGrpSpPr>
        <p:grpSpPr>
          <a:xfrm>
            <a:off x="6019800" y="427809"/>
            <a:ext cx="6248400" cy="1219200"/>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35251" y="513248"/>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2153835" y="-1445708"/>
            <a:ext cx="8057164" cy="2781499"/>
          </a:xfrm>
          <a:prstGeom prst="rect">
            <a:avLst/>
          </a:prstGeom>
        </p:spPr>
      </p:pic>
      <p:sp>
        <p:nvSpPr>
          <p:cNvPr id="2" name="Rectangle 1"/>
          <p:cNvSpPr/>
          <p:nvPr/>
        </p:nvSpPr>
        <p:spPr>
          <a:xfrm>
            <a:off x="742550" y="1714500"/>
            <a:ext cx="16859650" cy="8171468"/>
          </a:xfrm>
          <a:prstGeom prst="rect">
            <a:avLst/>
          </a:prstGeom>
        </p:spPr>
        <p:txBody>
          <a:bodyPr wrap="square">
            <a:spAutoFit/>
          </a:bodyPr>
          <a:lstStyle/>
          <a:p>
            <a:pPr algn="just">
              <a:lnSpc>
                <a:spcPct val="150000"/>
              </a:lnSpc>
            </a:pPr>
            <a:r>
              <a:rPr lang="vi-VN" sz="3500">
                <a:ea typeface="Calibri" panose="020F0502020204030204" pitchFamily="34" charset="0"/>
                <a:cs typeface="Times New Roman" panose="02020603050405020304" pitchFamily="18" charset="0"/>
              </a:rPr>
              <a:t>“Hãy tưởng tượng rằng chúng ta là một nhóm kiến trúc sư và có nhiệm vụ thiết kế một căn nhà. Để bắt đầu, chúng ta cần xác định đường thẳng để xây móng và vẽ mặt phẳng để biểu diễn các phòng trong căn nhà. Sử dụng các khái niệm hình học trong toán học, chúng ta có thể tính toán và vẽ các đường thẳng và mặt phẳng này.</a:t>
            </a:r>
          </a:p>
          <a:p>
            <a:pPr algn="just">
              <a:lnSpc>
                <a:spcPct val="150000"/>
              </a:lnSpc>
            </a:pPr>
            <a:r>
              <a:rPr lang="vi-VN" sz="3500">
                <a:ea typeface="Calibri" panose="020F0502020204030204" pitchFamily="34" charset="0"/>
                <a:cs typeface="Times New Roman" panose="02020603050405020304" pitchFamily="18" charset="0"/>
              </a:rPr>
              <a:t>Nếu các em là một kiến trúc sư trong nhóm, cùng nhau áp dụng kiến thức hình học không gian giữa đường thẳng và mặt phẳng trong toán học để xác định và vẽ các đường thẳng và mặt phẳng này. Chúng ta sẽ tạo ra một bản thiết kế chính xác và hợp lý cho căn nhà của mình.</a:t>
            </a:r>
          </a:p>
          <a:p>
            <a:pPr algn="just">
              <a:lnSpc>
                <a:spcPct val="150000"/>
              </a:lnSpc>
            </a:pPr>
            <a:r>
              <a:rPr lang="vi-VN" sz="3500">
                <a:ea typeface="Calibri" panose="020F0502020204030204" pitchFamily="34" charset="0"/>
                <a:cs typeface="Times New Roman" panose="02020603050405020304" pitchFamily="18" charset="0"/>
              </a:rPr>
              <a:t>Vậy cách vẽ, cách xác định mặt phẳng và đường thẳng trong không gian như thế nào? Mối quan hệ giữa chúng là gì để ta có thể vẽ được bản thiết kế?”.</a:t>
            </a:r>
          </a:p>
        </p:txBody>
      </p:sp>
      <p:pic>
        <p:nvPicPr>
          <p:cNvPr id="11"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0" y="9182100"/>
            <a:ext cx="1564810" cy="841085"/>
          </a:xfrm>
          <a:prstGeom prst="rect">
            <a:avLst/>
          </a:prstGeom>
        </p:spPr>
      </p:pic>
    </p:spTree>
    <p:extLst>
      <p:ext uri="{BB962C8B-B14F-4D97-AF65-F5344CB8AC3E}">
        <p14:creationId xmlns:p14="http://schemas.microsoft.com/office/powerpoint/2010/main" val="397975027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998910" y="1203997"/>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3237187" y="2070437"/>
            <a:ext cx="13603013" cy="1015663"/>
          </a:xfrm>
          <a:prstGeom prst="rect">
            <a:avLst/>
          </a:prstGeom>
          <a:noFill/>
        </p:spPr>
        <p:txBody>
          <a:bodyPr wrap="square" anchor="ct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bao nhiêu mặt phẳng đi qua ba điểm thẳng 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4"/>
          <a:stretch>
            <a:fillRect/>
          </a:stretch>
        </p:blipFill>
        <p:spPr>
          <a:xfrm>
            <a:off x="1290301" y="838323"/>
            <a:ext cx="708609" cy="1132097"/>
          </a:xfrm>
          <a:prstGeom prst="rect">
            <a:avLst/>
          </a:prstGeom>
        </p:spPr>
      </p:pic>
      <p:sp>
        <p:nvSpPr>
          <p:cNvPr id="4" name="Rectangle 3"/>
          <p:cNvSpPr/>
          <p:nvPr/>
        </p:nvSpPr>
        <p:spPr>
          <a:xfrm>
            <a:off x="8185083" y="3619500"/>
            <a:ext cx="19178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Trả</a:t>
            </a:r>
            <a:r>
              <a:rPr kumimoji="0" lang="en-US" sz="4000" b="1" i="1" u="none"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lời:</a:t>
            </a:r>
            <a:endParaRPr kumimoji="0" lang="en-US" sz="4000" b="0" i="1" u="none" strike="noStrike" kern="1200" cap="none" spc="0" normalizeH="0" baseline="0" noProof="0">
              <a:ln>
                <a:noFill/>
              </a:ln>
              <a:solidFill>
                <a:srgbClr val="1F497D"/>
              </a:solidFill>
              <a:effectLst/>
              <a:uLnTx/>
              <a:uFillTx/>
              <a:latin typeface="Calibri"/>
              <a:ea typeface="+mn-ea"/>
              <a:cs typeface="+mn-cs"/>
            </a:endParaRPr>
          </a:p>
        </p:txBody>
      </p:sp>
      <p:sp>
        <p:nvSpPr>
          <p:cNvPr id="10" name="Rectangle 9"/>
          <p:cNvSpPr/>
          <p:nvPr/>
        </p:nvSpPr>
        <p:spPr>
          <a:xfrm>
            <a:off x="1447800" y="4610100"/>
            <a:ext cx="15392400" cy="2862322"/>
          </a:xfrm>
          <a:prstGeom prst="rect">
            <a:avLst/>
          </a:prstGeom>
        </p:spPr>
        <p:txBody>
          <a:bodyPr wrap="square">
            <a:spAutoFit/>
          </a:bodyPr>
          <a:lstStyle/>
          <a:p>
            <a:pPr lvl="0" algn="just">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Qua ba điểm thẳng hàng, ta xác định được duy nhất một đường thẳng. Có vô số mặt phẳng đi qua đường thẳng này nên có vô số mặt phẳng đi qua ba điểm thẳng hàng.</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16198173" y="7203785"/>
            <a:ext cx="1660701" cy="2816515"/>
          </a:xfrm>
          <a:prstGeom prst="rect">
            <a:avLst/>
          </a:prstGeom>
        </p:spPr>
      </p:pic>
    </p:spTree>
    <p:extLst>
      <p:ext uri="{BB962C8B-B14F-4D97-AF65-F5344CB8AC3E}">
        <p14:creationId xmlns:p14="http://schemas.microsoft.com/office/powerpoint/2010/main" val="1095049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sp>
        <p:nvSpPr>
          <p:cNvPr id="2" name="Rounded Rectangle 1"/>
          <p:cNvSpPr/>
          <p:nvPr/>
        </p:nvSpPr>
        <p:spPr>
          <a:xfrm>
            <a:off x="838200" y="876614"/>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p:pic>
        <p:nvPicPr>
          <p:cNvPr id="12" name="Picture 6"/>
          <p:cNvPicPr>
            <a:picLocks noChangeAspect="1"/>
          </p:cNvPicPr>
          <p:nvPr/>
        </p:nvPicPr>
        <p:blipFill>
          <a:blip r:embed="rId4"/>
          <a:srcRect/>
          <a:stretch>
            <a:fillRect/>
          </a:stretch>
        </p:blipFill>
        <p:spPr>
          <a:xfrm>
            <a:off x="15733198" y="7831454"/>
            <a:ext cx="2209306" cy="2197678"/>
          </a:xfrm>
          <a:prstGeom prst="rect">
            <a:avLst/>
          </a:prstGeom>
        </p:spPr>
      </p:pic>
      <p:sp>
        <p:nvSpPr>
          <p:cNvPr id="14" name="Rectangle 13"/>
          <p:cNvSpPr/>
          <p:nvPr/>
        </p:nvSpPr>
        <p:spPr>
          <a:xfrm>
            <a:off x="3505200" y="667077"/>
            <a:ext cx="13411200" cy="1846659"/>
          </a:xfrm>
          <a:prstGeom prst="rect">
            <a:avLst/>
          </a:prstGeom>
        </p:spPr>
        <p:txBody>
          <a:bodyPr wrap="square">
            <a:spAutoFit/>
          </a:bodyPr>
          <a:lstStyle/>
          <a:p>
            <a:pPr algn="just">
              <a:lnSpc>
                <a:spcPct val="150000"/>
              </a:lnSpc>
            </a:pPr>
            <a:r>
              <a:rPr lang="en-US" sz="3800">
                <a:effectLst/>
                <a:latin typeface="Arial" panose="020B0604020202020204" pitchFamily="34" charset="0"/>
                <a:ea typeface="Calibri" panose="020F0502020204030204" pitchFamily="34" charset="0"/>
              </a:rPr>
              <a:t>Cho bốn điểm A, B, C, D không đồng phẳng (H.4.5). Có bao nhiêu mặt phẳng đi qua ba trong số bốn điểm đã cho?</a:t>
            </a:r>
            <a:endParaRPr lang="en-US" sz="38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p:cNvGrpSpPr/>
          <p:nvPr/>
        </p:nvGrpSpPr>
        <p:grpSpPr>
          <a:xfrm>
            <a:off x="8767322" y="3009900"/>
            <a:ext cx="1657263" cy="1344045"/>
            <a:chOff x="1325197" y="904240"/>
            <a:chExt cx="1999951" cy="1607460"/>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8" name="TextBox 17"/>
            <p:cNvSpPr txBox="1"/>
            <p:nvPr/>
          </p:nvSpPr>
          <p:spPr>
            <a:xfrm>
              <a:off x="1669929" y="1279173"/>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10" name="Rectangle 9"/>
          <p:cNvSpPr/>
          <p:nvPr/>
        </p:nvSpPr>
        <p:spPr>
          <a:xfrm>
            <a:off x="6826754" y="4705677"/>
            <a:ext cx="10578339" cy="2723823"/>
          </a:xfrm>
          <a:prstGeom prst="rect">
            <a:avLst/>
          </a:prstGeom>
        </p:spPr>
        <p:txBody>
          <a:bodyPr wrap="square">
            <a:spAutoFit/>
          </a:bodyPr>
          <a:lstStyle/>
          <a:p>
            <a:pPr lvl="0">
              <a:lnSpc>
                <a:spcPct val="1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Có 4 mặt phẳng đi qua ba trong số bốn điểm đã cho, đó là các mặt phẳng (DAB), (DAC), (DBC) và (ABC).</a:t>
            </a:r>
          </a:p>
        </p:txBody>
      </p:sp>
      <p:pic>
        <p:nvPicPr>
          <p:cNvPr id="19"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27232" y="8899346"/>
            <a:ext cx="1036223" cy="1098117"/>
          </a:xfrm>
          <a:prstGeom prst="rect">
            <a:avLst/>
          </a:prstGeom>
        </p:spPr>
      </p:pic>
      <p:pic>
        <p:nvPicPr>
          <p:cNvPr id="5" name="Picture 4"/>
          <p:cNvPicPr>
            <a:picLocks noChangeAspect="1"/>
          </p:cNvPicPr>
          <p:nvPr/>
        </p:nvPicPr>
        <p:blipFill>
          <a:blip r:embed="rId5"/>
          <a:stretch>
            <a:fillRect/>
          </a:stretch>
        </p:blipFill>
        <p:spPr>
          <a:xfrm>
            <a:off x="838200" y="3543300"/>
            <a:ext cx="5562847" cy="5713194"/>
          </a:xfrm>
          <a:prstGeom prst="rect">
            <a:avLst/>
          </a:prstGeom>
        </p:spPr>
      </p:pic>
    </p:spTree>
    <p:extLst>
      <p:ext uri="{BB962C8B-B14F-4D97-AF65-F5344CB8AC3E}">
        <p14:creationId xmlns:p14="http://schemas.microsoft.com/office/powerpoint/2010/main" val="2152602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848478">
            <a:off x="13697566" y="-556985"/>
            <a:ext cx="6908783" cy="2385054"/>
          </a:xfrm>
          <a:prstGeom prst="rect">
            <a:avLst/>
          </a:prstGeom>
        </p:spPr>
      </p:pic>
      <p:sp>
        <p:nvSpPr>
          <p:cNvPr id="10" name="Rounded Rectangle 9"/>
          <p:cNvSpPr/>
          <p:nvPr/>
        </p:nvSpPr>
        <p:spPr>
          <a:xfrm>
            <a:off x="838200" y="723900"/>
            <a:ext cx="3657600" cy="12192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Luyện tập 1</a:t>
            </a:r>
            <a:endParaRPr lang="en-US" sz="4200" b="1" dirty="0">
              <a:latin typeface="Arial" panose="020B0604020202020204" pitchFamily="34" charset="0"/>
              <a:cs typeface="Arial" panose="020B0604020202020204" pitchFamily="34" charset="0"/>
            </a:endParaRPr>
          </a:p>
        </p:txBody>
      </p:sp>
      <p:sp>
        <p:nvSpPr>
          <p:cNvPr id="5" name="Rectangle 4"/>
          <p:cNvSpPr/>
          <p:nvPr/>
        </p:nvSpPr>
        <p:spPr>
          <a:xfrm>
            <a:off x="868019" y="2153841"/>
            <a:ext cx="16581781" cy="1846659"/>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Cho tứ giác ABCD. Có bao nhiêu mặt phẳng đi qua ba trong số bốn đỉnh của tứ giác đó?</a:t>
            </a:r>
          </a:p>
        </p:txBody>
      </p:sp>
      <p:grpSp>
        <p:nvGrpSpPr>
          <p:cNvPr id="13" name="Group 12"/>
          <p:cNvGrpSpPr/>
          <p:nvPr/>
        </p:nvGrpSpPr>
        <p:grpSpPr>
          <a:xfrm>
            <a:off x="8291925" y="3944794"/>
            <a:ext cx="1704149" cy="1082427"/>
            <a:chOff x="1449847" y="1146787"/>
            <a:chExt cx="1704149" cy="1082427"/>
          </a:xfrm>
        </p:grpSpPr>
        <p:pic>
          <p:nvPicPr>
            <p:cNvPr id="14"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49847" y="1146787"/>
              <a:ext cx="1704149" cy="1082427"/>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19" name="Rectangle 18"/>
          <p:cNvSpPr/>
          <p:nvPr/>
        </p:nvSpPr>
        <p:spPr>
          <a:xfrm>
            <a:off x="5943600" y="5372100"/>
            <a:ext cx="11049000" cy="3600986"/>
          </a:xfrm>
          <a:prstGeom prst="rect">
            <a:avLst/>
          </a:prstGeom>
        </p:spPr>
        <p:txBody>
          <a:bodyPr wrap="square">
            <a:spAutoFit/>
          </a:bodyPr>
          <a:lstStyle/>
          <a:p>
            <a:pPr algn="just">
              <a:lnSpc>
                <a:spcPct val="150000"/>
              </a:lnSpc>
            </a:pPr>
            <a:r>
              <a:rPr lang="vi-VN" sz="3800">
                <a:solidFill>
                  <a:srgbClr val="333333"/>
                </a:solidFill>
                <a:ea typeface="Times New Roman" panose="02020603050405020304" pitchFamily="18" charset="0"/>
                <a:cs typeface="Arial" panose="020B0604020202020204" pitchFamily="34" charset="0"/>
              </a:rPr>
              <a:t>Vì 4 điểm A, B, C, D tạo thành 1 tứ giác, khi đó 4 điểm A, B, C, D đã đồng phẳng và tạo thành 1 mặt phẳng duy nhất là mặt phẳng (ABCD).</a:t>
            </a:r>
          </a:p>
          <a:p>
            <a:pPr algn="just">
              <a:lnSpc>
                <a:spcPct val="150000"/>
              </a:lnSpc>
            </a:pPr>
            <a:r>
              <a:rPr lang="vi-VN" sz="3800">
                <a:solidFill>
                  <a:srgbClr val="333333"/>
                </a:solidFill>
                <a:ea typeface="Times New Roman" panose="02020603050405020304" pitchFamily="18" charset="0"/>
                <a:cs typeface="Arial" panose="020B0604020202020204" pitchFamily="34" charset="0"/>
              </a:rPr>
              <a:t>Vậy có 1 mặt phẳng thỏa mãn yêu cầu bài toán</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6384" y="8391793"/>
            <a:ext cx="2205899" cy="1933307"/>
          </a:xfrm>
          <a:prstGeom prst="rect">
            <a:avLst/>
          </a:prstGeom>
        </p:spPr>
      </p:pic>
      <p:pic>
        <p:nvPicPr>
          <p:cNvPr id="15" name="Picture 14"/>
          <p:cNvPicPr>
            <a:picLocks noChangeAspect="1"/>
          </p:cNvPicPr>
          <p:nvPr/>
        </p:nvPicPr>
        <p:blipFill>
          <a:blip r:embed="rId5"/>
          <a:stretch>
            <a:fillRect/>
          </a:stretch>
        </p:blipFill>
        <p:spPr>
          <a:xfrm>
            <a:off x="762000" y="4822423"/>
            <a:ext cx="4690117" cy="4816877"/>
          </a:xfrm>
          <a:prstGeom prst="rect">
            <a:avLst/>
          </a:prstGeom>
        </p:spPr>
      </p:pic>
    </p:spTree>
    <p:extLst>
      <p:ext uri="{BB962C8B-B14F-4D97-AF65-F5344CB8AC3E}">
        <p14:creationId xmlns:p14="http://schemas.microsoft.com/office/powerpoint/2010/main" val="272366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fade">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grpSp>
        <p:nvGrpSpPr>
          <p:cNvPr id="13" name="Group 12"/>
          <p:cNvGrpSpPr/>
          <p:nvPr/>
        </p:nvGrpSpPr>
        <p:grpSpPr>
          <a:xfrm>
            <a:off x="-609600" y="419100"/>
            <a:ext cx="5895897" cy="1219200"/>
            <a:chOff x="5179832" y="411480"/>
            <a:chExt cx="4724400" cy="1219200"/>
          </a:xfrm>
        </p:grpSpPr>
        <p:sp>
          <p:nvSpPr>
            <p:cNvPr id="4" name="Round Same Side Corner Rectangle 3"/>
            <p:cNvSpPr/>
            <p:nvPr/>
          </p:nvSpPr>
          <p:spPr>
            <a:xfrm flipH="1" flipV="1">
              <a:off x="6019801" y="411480"/>
              <a:ext cx="3052963"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79832" y="664914"/>
              <a:ext cx="4724400" cy="738664"/>
            </a:xfrm>
            <a:prstGeom prst="rect">
              <a:avLst/>
            </a:prstGeom>
            <a:noFill/>
          </p:spPr>
          <p:txBody>
            <a:bodyPr wrap="square" rtlCol="0">
              <a:spAutoFit/>
            </a:bodyPr>
            <a:lstStyle/>
            <a:p>
              <a:pPr algn="ctr"/>
              <a:r>
                <a:rPr lang="en-US" sz="4200" b="1">
                  <a:solidFill>
                    <a:schemeClr val="bg1"/>
                  </a:solidFill>
                  <a:latin typeface="Arial" panose="020B0604020202020204" pitchFamily="34" charset="0"/>
                  <a:cs typeface="Arial" panose="020B0604020202020204" pitchFamily="34" charset="0"/>
                </a:rPr>
                <a:t>Vận dụng 1</a:t>
              </a:r>
              <a:endParaRPr lang="en-US" sz="4200" b="1" dirty="0">
                <a:solidFill>
                  <a:schemeClr val="bg1"/>
                </a:solidFill>
                <a:latin typeface="Arial" panose="020B0604020202020204" pitchFamily="34" charset="0"/>
                <a:cs typeface="Arial" panose="020B0604020202020204" pitchFamily="34" charset="0"/>
              </a:endParaRP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104000"/>
            <a:ext cx="1435999" cy="1526119"/>
          </a:xfrm>
          <a:prstGeom prst="rect">
            <a:avLst/>
          </a:prstGeom>
        </p:spPr>
      </p:pic>
      <p:sp>
        <p:nvSpPr>
          <p:cNvPr id="2" name="Rectangle 1"/>
          <p:cNvSpPr/>
          <p:nvPr/>
        </p:nvSpPr>
        <p:spPr>
          <a:xfrm>
            <a:off x="685801" y="2290108"/>
            <a:ext cx="16687800" cy="1938992"/>
          </a:xfrm>
          <a:prstGeom prst="rect">
            <a:avLst/>
          </a:prstGeom>
        </p:spPr>
        <p:txBody>
          <a:bodyPr wrap="square">
            <a:spAutoFit/>
          </a:bodyPr>
          <a:lstStyle/>
          <a:p>
            <a:pPr algn="just">
              <a:lnSpc>
                <a:spcPct val="150000"/>
              </a:lnSpc>
            </a:pPr>
            <a:r>
              <a:rPr lang="vi-VN" sz="4000">
                <a:solidFill>
                  <a:srgbClr val="000000"/>
                </a:solidFill>
                <a:ea typeface="Calibri" panose="020F0502020204030204" pitchFamily="34" charset="0"/>
                <a:cs typeface="Arial" panose="020B0604020202020204" pitchFamily="34" charset="0"/>
              </a:rPr>
              <a:t>Hãy giải thích tại sao trong thực tiễn có nhiều đồ vật được thiết kế gồm ba chân như chân đỡ máy ảnh, giá treo tranh, kiềng ba chân treo nồi,…</a:t>
            </a:r>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590800" y="4825948"/>
            <a:ext cx="12696141" cy="4127552"/>
          </a:xfrm>
          <a:prstGeom prst="rect">
            <a:avLst/>
          </a:prstGeom>
        </p:spPr>
      </p:pic>
    </p:spTree>
    <p:extLst>
      <p:ext uri="{BB962C8B-B14F-4D97-AF65-F5344CB8AC3E}">
        <p14:creationId xmlns:p14="http://schemas.microsoft.com/office/powerpoint/2010/main" val="21836619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5400" y="104000"/>
            <a:ext cx="1435999" cy="1526119"/>
          </a:xfrm>
          <a:prstGeom prst="rect">
            <a:avLst/>
          </a:prstGeom>
        </p:spPr>
      </p:pic>
      <p:sp>
        <p:nvSpPr>
          <p:cNvPr id="7" name="TextBox 6"/>
          <p:cNvSpPr txBox="1"/>
          <p:nvPr/>
        </p:nvSpPr>
        <p:spPr>
          <a:xfrm>
            <a:off x="697832" y="4991100"/>
            <a:ext cx="16803435" cy="44781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 một và chỉ một mặt phẳng đi qua ba điểm không thẳng hàng. Do đó, khi thiết kế các đồ vật gồm ba chân như chân đỡ máy ảnh, giá treo tranh, kiềng ba chân treo nổi,... ta thấy các đồ vật này có thể đứng thẳng mà không bị đổ trên các bề mặt bởi vì các ba chân của các đồ vật này giống như 3 điểm không thẳng hàng.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5" name="TextBox 14"/>
          <p:cNvSpPr txBox="1"/>
          <p:nvPr/>
        </p:nvSpPr>
        <p:spPr>
          <a:xfrm>
            <a:off x="533400" y="867059"/>
            <a:ext cx="18288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210050" y="1544167"/>
            <a:ext cx="9867900" cy="3208083"/>
          </a:xfrm>
          <a:prstGeom prst="rect">
            <a:avLst/>
          </a:prstGeom>
        </p:spPr>
      </p:pic>
    </p:spTree>
    <p:extLst>
      <p:ext uri="{BB962C8B-B14F-4D97-AF65-F5344CB8AC3E}">
        <p14:creationId xmlns:p14="http://schemas.microsoft.com/office/powerpoint/2010/main" val="346253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3584">
            <a:off x="16700226" y="8837839"/>
            <a:ext cx="1256910" cy="1151636"/>
          </a:xfrm>
          <a:prstGeom prst="rect">
            <a:avLst/>
          </a:prstGeom>
        </p:spPr>
      </p:pic>
      <p:sp>
        <p:nvSpPr>
          <p:cNvPr id="11" name="Rounded Rectangle 10"/>
          <p:cNvSpPr/>
          <p:nvPr/>
        </p:nvSpPr>
        <p:spPr>
          <a:xfrm>
            <a:off x="1219200" y="832184"/>
            <a:ext cx="2421320"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HĐ4</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1194588" y="2095500"/>
            <a:ext cx="15950412" cy="1846659"/>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Căng một sợi dây sao cho hai đầu của sợi dây nằm trên mặt bàn. Khi đó, sợi dây nằm trên mặt bàn hay không?</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87468" y="4349368"/>
            <a:ext cx="6202646" cy="4364076"/>
          </a:xfrm>
          <a:prstGeom prst="rect">
            <a:avLst/>
          </a:prstGeom>
        </p:spPr>
      </p:pic>
      <p:grpSp>
        <p:nvGrpSpPr>
          <p:cNvPr id="13" name="Group 12"/>
          <p:cNvGrpSpPr/>
          <p:nvPr/>
        </p:nvGrpSpPr>
        <p:grpSpPr>
          <a:xfrm>
            <a:off x="11752879" y="4256655"/>
            <a:ext cx="1657263" cy="1191645"/>
            <a:chOff x="1325197" y="904240"/>
            <a:chExt cx="1999951" cy="1607460"/>
          </a:xfrm>
        </p:grpSpPr>
        <p:pic>
          <p:nvPicPr>
            <p:cNvPr id="14"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5" name="TextBox 14"/>
            <p:cNvSpPr txBox="1"/>
            <p:nvPr/>
          </p:nvSpPr>
          <p:spPr>
            <a:xfrm>
              <a:off x="1669929" y="1235894"/>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3" name="Rectangle 2"/>
          <p:cNvSpPr/>
          <p:nvPr/>
        </p:nvSpPr>
        <p:spPr>
          <a:xfrm>
            <a:off x="7917759" y="5772477"/>
            <a:ext cx="9327504" cy="2723823"/>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Căng một sợi dây sao cho hai đầu của sợi dây nằm trên mặt bàn. Khi đó, sợi dây nằm trên mặt bàn.</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01367524"/>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anim calcmode="lin" valueType="num">
                                      <p:cBhvr>
                                        <p:cTn id="17" dur="500" fill="hold"/>
                                        <p:tgtEl>
                                          <p:spTgt spid="2"/>
                                        </p:tgtEl>
                                        <p:attrNameLst>
                                          <p:attrName>ppt_x</p:attrName>
                                        </p:attrNameLst>
                                      </p:cBhvr>
                                      <p:tavLst>
                                        <p:tav tm="0">
                                          <p:val>
                                            <p:strVal val="#ppt_x"/>
                                          </p:val>
                                        </p:tav>
                                        <p:tav tm="100000">
                                          <p:val>
                                            <p:strVal val="#ppt_x"/>
                                          </p:val>
                                        </p:tav>
                                      </p:tavLst>
                                    </p:anim>
                                    <p:anim calcmode="lin" valueType="num">
                                      <p:cBhvr>
                                        <p:cTn id="18"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ppt_y</p:attrName>
                                        </p:attrNameLst>
                                      </p:cBhvr>
                                      <p:tavLst>
                                        <p:tav tm="0">
                                          <p:val>
                                            <p:strVal val="#ppt_y+#ppt_h*1.125000"/>
                                          </p:val>
                                        </p:tav>
                                        <p:tav tm="100000">
                                          <p:val>
                                            <p:strVal val="#ppt_y"/>
                                          </p:val>
                                        </p:tav>
                                      </p:tavLst>
                                    </p:anim>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pic>
        <p:nvPicPr>
          <p:cNvPr id="20" name="Picture 5"/>
          <p:cNvPicPr>
            <a:picLocks noChangeAspect="1"/>
          </p:cNvPicPr>
          <p:nvPr/>
        </p:nvPicPr>
        <p:blipFill>
          <a:blip r:embed="rId4"/>
          <a:srcRect/>
          <a:stretch>
            <a:fillRect/>
          </a:stretch>
        </p:blipFill>
        <p:spPr>
          <a:xfrm>
            <a:off x="14554200" y="8231356"/>
            <a:ext cx="3391147" cy="1793069"/>
          </a:xfrm>
          <a:prstGeom prst="rect">
            <a:avLst/>
          </a:prstGeom>
        </p:spPr>
      </p:pic>
      <p:sp>
        <p:nvSpPr>
          <p:cNvPr id="7" name="Rectangle 6"/>
          <p:cNvSpPr/>
          <p:nvPr/>
        </p:nvSpPr>
        <p:spPr>
          <a:xfrm>
            <a:off x="838200" y="1969175"/>
            <a:ext cx="16635403" cy="2031325"/>
          </a:xfrm>
          <a:prstGeom prst="rect">
            <a:avLst/>
          </a:prstGeom>
        </p:spPr>
        <p:txBody>
          <a:bodyPr wrap="square">
            <a:spAutoFit/>
          </a:bodyPr>
          <a:lstStyle/>
          <a:p>
            <a:pPr lvl="0" algn="just">
              <a:lnSpc>
                <a:spcPct val="150000"/>
              </a:lnSpc>
            </a:pPr>
            <a:r>
              <a:rPr lang="vi-VN" sz="4200">
                <a:solidFill>
                  <a:prstClr val="black"/>
                </a:solidFill>
                <a:ea typeface="Calibri" panose="020F0502020204030204" pitchFamily="34" charset="0"/>
                <a:cs typeface="Times New Roman" panose="02020603050405020304" pitchFamily="18" charset="0"/>
              </a:rPr>
              <a:t>Nếu một đường thẳng có hai điểm phân biệt thuộc một mặt phẳng thì tất cả các điểm của đường thẳng đều thuộc mặt phẳng đó.</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866533" y="4229100"/>
                <a:ext cx="16607069" cy="38505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200" b="1" i="1" u="sng">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4200">
                    <a:effectLst/>
                    <a:latin typeface="Arial" panose="020B0604020202020204" pitchFamily="34" charset="0"/>
                    <a:ea typeface="Times New Roman" panose="02020603050405020304" pitchFamily="18" charset="0"/>
                    <a:cs typeface="Arial" panose="020B0604020202020204" pitchFamily="34" charset="0"/>
                  </a:rPr>
                  <a:t>Nếu mọi điểm của đường thẳng d đều thuộc mặt phẳng (P) thì ta nói đường thẳng d nằm trong (P) hoặc (P) chứa d. Khi đó ta kí hiệu là </a:t>
                </a: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oMath>
                </a14:m>
                <a:r>
                  <a:rPr lang="en-US" sz="4200">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866533" y="4229100"/>
                <a:ext cx="16607069" cy="3850541"/>
              </a:xfrm>
              <a:prstGeom prst="rect">
                <a:avLst/>
              </a:prstGeom>
              <a:blipFill>
                <a:blip r:embed="rId10"/>
                <a:stretch>
                  <a:fillRect l="-1395" r="-1432" b="-6498"/>
                </a:stretch>
              </a:blipFill>
            </p:spPr>
            <p:txBody>
              <a:bodyPr/>
              <a:lstStyle/>
              <a:p>
                <a:r>
                  <a:rPr lang="en-US">
                    <a:noFill/>
                  </a:rPr>
                  <a:t> </a:t>
                </a:r>
              </a:p>
            </p:txBody>
          </p:sp>
        </mc:Fallback>
      </mc:AlternateContent>
      <p:pic>
        <p:nvPicPr>
          <p:cNvPr id="8" name="Picture 7"/>
          <p:cNvPicPr>
            <a:picLocks noChangeAspect="1"/>
          </p:cNvPicPr>
          <p:nvPr/>
        </p:nvPicPr>
        <p:blipFill>
          <a:blip r:embed="rId11"/>
          <a:stretch>
            <a:fillRect/>
          </a:stretch>
        </p:blipFill>
        <p:spPr>
          <a:xfrm>
            <a:off x="4267200" y="8690478"/>
            <a:ext cx="990600" cy="763456"/>
          </a:xfrm>
          <a:prstGeom prst="rect">
            <a:avLst/>
          </a:prstGeom>
        </p:spPr>
      </p:pic>
    </p:spTree>
    <p:extLst>
      <p:ext uri="{BB962C8B-B14F-4D97-AF65-F5344CB8AC3E}">
        <p14:creationId xmlns:p14="http://schemas.microsoft.com/office/powerpoint/2010/main" val="17186764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3571382" y="8803073"/>
            <a:ext cx="8057164" cy="2781499"/>
          </a:xfrm>
          <a:prstGeom prst="rect">
            <a:avLst/>
          </a:prstGeom>
        </p:spPr>
      </p:pic>
      <p:sp>
        <p:nvSpPr>
          <p:cNvPr id="19" name="TextBox 18"/>
          <p:cNvSpPr txBox="1"/>
          <p:nvPr/>
        </p:nvSpPr>
        <p:spPr>
          <a:xfrm>
            <a:off x="8077200" y="4054614"/>
            <a:ext cx="2133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838200" y="1028925"/>
            <a:ext cx="16916400" cy="2742975"/>
            <a:chOff x="914400" y="933348"/>
            <a:chExt cx="16916400" cy="2742975"/>
          </a:xfrm>
        </p:grpSpPr>
        <p:sp>
          <p:nvSpPr>
            <p:cNvPr id="4" name="Rounded Rectangle 3"/>
            <p:cNvSpPr/>
            <p:nvPr/>
          </p:nvSpPr>
          <p:spPr>
            <a:xfrm>
              <a:off x="914400" y="933348"/>
              <a:ext cx="2362200" cy="100362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990599" y="952500"/>
              <a:ext cx="16840201" cy="27238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 tam giác ABC và một điểm M thuộc đường thẳng BC (H.4.6).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Điểm M có thuộc mặt phẳng (ABC) hay không?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Đường thẳng AM có nằm trong mặt phẳng (ABC) hay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952500" y="4914900"/>
            <a:ext cx="10820401" cy="34926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Đường thẳng BC có hai điểm phân biệt B, C thuộc mặt phẳng (ABC) nên đường thẳng BC nằm trong mặt phẳng (ABC). Vì M thuộc đường thẳng BC nên M thuộc mặt phẳng (ABC).</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29612" y="9117714"/>
            <a:ext cx="1229788" cy="1131186"/>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2360564" y="4978523"/>
            <a:ext cx="5013036" cy="3905373"/>
          </a:xfrm>
          <a:prstGeom prst="rect">
            <a:avLst/>
          </a:prstGeom>
        </p:spPr>
      </p:pic>
    </p:spTree>
    <p:extLst>
      <p:ext uri="{BB962C8B-B14F-4D97-AF65-F5344CB8AC3E}">
        <p14:creationId xmlns:p14="http://schemas.microsoft.com/office/powerpoint/2010/main" val="116366087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3571382" y="8803073"/>
            <a:ext cx="8057164" cy="2781499"/>
          </a:xfrm>
          <a:prstGeom prst="rect">
            <a:avLst/>
          </a:prstGeom>
        </p:spPr>
      </p:pic>
      <p:sp>
        <p:nvSpPr>
          <p:cNvPr id="19" name="TextBox 18"/>
          <p:cNvSpPr txBox="1"/>
          <p:nvPr/>
        </p:nvSpPr>
        <p:spPr>
          <a:xfrm>
            <a:off x="8077200" y="3924300"/>
            <a:ext cx="2133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838200" y="1028925"/>
            <a:ext cx="16916400" cy="2742975"/>
            <a:chOff x="914400" y="933348"/>
            <a:chExt cx="16916400" cy="2742975"/>
          </a:xfrm>
        </p:grpSpPr>
        <p:sp>
          <p:nvSpPr>
            <p:cNvPr id="4" name="Rounded Rectangle 3"/>
            <p:cNvSpPr/>
            <p:nvPr/>
          </p:nvSpPr>
          <p:spPr>
            <a:xfrm>
              <a:off x="914400" y="933348"/>
              <a:ext cx="2362200" cy="100362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ectangle 19"/>
            <p:cNvSpPr/>
            <p:nvPr/>
          </p:nvSpPr>
          <p:spPr>
            <a:xfrm>
              <a:off x="990599" y="952500"/>
              <a:ext cx="16840201" cy="272382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Cho tam giác ABC và một điểm M thuộc đường thẳng BC (H.4.6).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Điểm M có thuộc mặt phẳng (ABC) hay không?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Đường thẳng AM có nằm trong mặt phẳng (ABC) hay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914399" y="4966440"/>
            <a:ext cx="10820401" cy="2615460"/>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Arial" panose="020B0604020202020204" pitchFamily="34" charset="0"/>
              </a:rPr>
              <a:t>b) Đường thẳng AM có hai điểm phân biệt A, M thuộc mặt phẳng (ABC) nên đường thẳng AM nằm trong mặt phẳng (ABC).</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29612" y="9117714"/>
            <a:ext cx="1229788" cy="1131186"/>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2360564" y="4978523"/>
            <a:ext cx="5013036" cy="3905373"/>
          </a:xfrm>
          <a:prstGeom prst="rect">
            <a:avLst/>
          </a:prstGeom>
        </p:spPr>
      </p:pic>
    </p:spTree>
    <p:extLst>
      <p:ext uri="{BB962C8B-B14F-4D97-AF65-F5344CB8AC3E}">
        <p14:creationId xmlns:p14="http://schemas.microsoft.com/office/powerpoint/2010/main" val="53943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grpSp>
        <p:nvGrpSpPr>
          <p:cNvPr id="2" name="Group 1"/>
          <p:cNvGrpSpPr/>
          <p:nvPr/>
        </p:nvGrpSpPr>
        <p:grpSpPr>
          <a:xfrm>
            <a:off x="762000" y="787164"/>
            <a:ext cx="17145000" cy="1994136"/>
            <a:chOff x="571500" y="647700"/>
            <a:chExt cx="17145000" cy="1994136"/>
          </a:xfrm>
        </p:grpSpPr>
        <p:sp>
          <p:nvSpPr>
            <p:cNvPr id="17" name="Rounded Rectangle 16"/>
            <p:cNvSpPr/>
            <p:nvPr/>
          </p:nvSpPr>
          <p:spPr>
            <a:xfrm>
              <a:off x="609600" y="72997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Luyện tập 2</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571500" y="647700"/>
              <a:ext cx="17145000" cy="1994136"/>
            </a:xfrm>
            <a:prstGeom prst="rect">
              <a:avLst/>
            </a:prstGeom>
          </p:spPr>
          <p:txBody>
            <a:bodyPr wrap="square">
              <a:spAutoFit/>
            </a:bodyPr>
            <a:lstStyle/>
            <a:p>
              <a:pPr>
                <a:lnSpc>
                  <a:spcPct val="175000"/>
                </a:lnSpc>
              </a:pPr>
              <a:r>
                <a:rPr lang="en-US" sz="3800">
                  <a:latin typeface="Arial" panose="020B0604020202020204" pitchFamily="34" charset="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Trong Ví dụ 2, lấy điểm N thuộc đường thẳng AB sao cho N khác M. Đường thẳng MN có thuộc mặt phẳng (ABC) hay không?</a:t>
              </a:r>
            </a:p>
          </p:txBody>
        </p:sp>
      </p:grpSp>
      <p:sp>
        <p:nvSpPr>
          <p:cNvPr id="3" name="Rectangle 2"/>
          <p:cNvSpPr/>
          <p:nvPr/>
        </p:nvSpPr>
        <p:spPr>
          <a:xfrm>
            <a:off x="7548737" y="4659914"/>
            <a:ext cx="9753600" cy="4369786"/>
          </a:xfrm>
          <a:prstGeom prst="rect">
            <a:avLst/>
          </a:prstGeom>
        </p:spPr>
        <p:txBody>
          <a:bodyPr wrap="square">
            <a:spAutoFit/>
          </a:bodyPr>
          <a:lstStyle/>
          <a:p>
            <a:pPr algn="just">
              <a:lnSpc>
                <a:spcPct val="150000"/>
              </a:lnSpc>
            </a:pPr>
            <a:r>
              <a:rPr lang="vi-VN" sz="3800">
                <a:solidFill>
                  <a:srgbClr val="000000"/>
                </a:solidFill>
                <a:ea typeface="Calibri" panose="020F0502020204030204" pitchFamily="34" charset="0"/>
                <a:cs typeface="Arial" panose="020B0604020202020204" pitchFamily="34" charset="0"/>
              </a:rPr>
              <a:t>Đường thẳng AB có hai điểm phân biệt A, B thuộc mặt phẳng (ABC) nên đường thẳng AB nằm trong mặt phẳng (ABC). Vì N thuộc đường thẳng AB nên N thuộc mặt phẳng (ABC).</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872755" y="2699912"/>
            <a:ext cx="2794931" cy="2794931"/>
          </a:xfrm>
          <a:prstGeom prst="rect">
            <a:avLst/>
          </a:prstGeom>
        </p:spPr>
      </p:pic>
      <p:grpSp>
        <p:nvGrpSpPr>
          <p:cNvPr id="14" name="Group 13"/>
          <p:cNvGrpSpPr/>
          <p:nvPr/>
        </p:nvGrpSpPr>
        <p:grpSpPr>
          <a:xfrm>
            <a:off x="7548737" y="323850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5"/>
          <a:stretch>
            <a:fillRect/>
          </a:stretch>
        </p:blipFill>
        <p:spPr>
          <a:xfrm>
            <a:off x="914400" y="4630235"/>
            <a:ext cx="6107308" cy="5009065"/>
          </a:xfrm>
          <a:prstGeom prst="rect">
            <a:avLst/>
          </a:prstGeom>
        </p:spPr>
      </p:pic>
    </p:spTree>
    <p:extLst>
      <p:ext uri="{BB962C8B-B14F-4D97-AF65-F5344CB8AC3E}">
        <p14:creationId xmlns:p14="http://schemas.microsoft.com/office/powerpoint/2010/main" val="181437227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ppt_y</p:attrName>
                                        </p:attrNameLst>
                                      </p:cBhvr>
                                      <p:tavLst>
                                        <p:tav tm="0">
                                          <p:val>
                                            <p:strVal val="#ppt_y+#ppt_h*1.125000"/>
                                          </p:val>
                                        </p:tav>
                                        <p:tav tm="100000">
                                          <p:val>
                                            <p:strVal val="#ppt_y"/>
                                          </p:val>
                                        </p:tav>
                                      </p:tavLst>
                                    </p:anim>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371600" y="1208963"/>
            <a:ext cx="15316200" cy="8004490"/>
          </a:xfrm>
          <a:prstGeom prst="rect">
            <a:avLst/>
          </a:prstGeom>
          <a:solidFill>
            <a:srgbClr val="F6F6E9"/>
          </a:solidFill>
        </p:spPr>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143000" y="1115726"/>
            <a:ext cx="1294758" cy="1372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1544" y="7986232"/>
            <a:ext cx="1294758" cy="1372094"/>
          </a:xfrm>
          <a:prstGeom prst="rect">
            <a:avLst/>
          </a:prstGeom>
        </p:spPr>
      </p:pic>
      <p:sp>
        <p:nvSpPr>
          <p:cNvPr id="18" name="TextBox 17"/>
          <p:cNvSpPr txBox="1"/>
          <p:nvPr/>
        </p:nvSpPr>
        <p:spPr>
          <a:xfrm>
            <a:off x="1524000" y="1946646"/>
            <a:ext cx="14895667" cy="3093154"/>
          </a:xfrm>
          <a:prstGeom prst="rect">
            <a:avLst/>
          </a:prstGeom>
          <a:noFill/>
        </p:spPr>
        <p:txBody>
          <a:bodyPr wrap="square" rtlCol="0">
            <a:spAutoFit/>
          </a:bodyPr>
          <a:lstStyle/>
          <a:p>
            <a:pPr algn="ctr">
              <a:lnSpc>
                <a:spcPct val="150000"/>
              </a:lnSpc>
            </a:pPr>
            <a:r>
              <a:rPr lang="vi-VN" sz="6500" b="1">
                <a:solidFill>
                  <a:schemeClr val="accent2">
                    <a:lumMod val="75000"/>
                  </a:schemeClr>
                </a:solidFill>
                <a:cs typeface="Arial" panose="020B0604020202020204" pitchFamily="34" charset="0"/>
              </a:rPr>
              <a:t>CHƯƠNG IV. QUAN HỆ SONG SONG TRONG KHÔNG GIAN</a:t>
            </a:r>
            <a:endParaRPr lang="vi-VN" sz="6500" b="1" dirty="0">
              <a:solidFill>
                <a:schemeClr val="accent2">
                  <a:lumMod val="75000"/>
                </a:schemeClr>
              </a:solidFill>
              <a:cs typeface="Arial" panose="020B06040202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41" y="7855343"/>
            <a:ext cx="3183749" cy="2227668"/>
          </a:xfrm>
          <a:prstGeom prst="rect">
            <a:avLst/>
          </a:prstGeom>
        </p:spPr>
      </p:pic>
      <p:sp>
        <p:nvSpPr>
          <p:cNvPr id="5" name="Rectangle 4"/>
          <p:cNvSpPr/>
          <p:nvPr/>
        </p:nvSpPr>
        <p:spPr>
          <a:xfrm>
            <a:off x="2219504" y="5219700"/>
            <a:ext cx="13780811" cy="2844305"/>
          </a:xfrm>
          <a:prstGeom prst="rect">
            <a:avLst/>
          </a:prstGeom>
        </p:spPr>
        <p:txBody>
          <a:bodyPr wrap="square">
            <a:spAutoFit/>
          </a:bodyPr>
          <a:lstStyle/>
          <a:p>
            <a:pPr algn="ctr">
              <a:lnSpc>
                <a:spcPct val="150000"/>
              </a:lnSpc>
              <a:spcBef>
                <a:spcPts val="1200"/>
              </a:spcBef>
              <a:spcAft>
                <a:spcPts val="0"/>
              </a:spcAft>
            </a:pPr>
            <a:r>
              <a:rPr lang="vi-VN" sz="6300" b="1" kern="0">
                <a:solidFill>
                  <a:schemeClr val="tx2">
                    <a:lumMod val="60000"/>
                    <a:lumOff val="40000"/>
                  </a:schemeClr>
                </a:solidFill>
                <a:ea typeface="Times New Roman" panose="02020603050405020304" pitchFamily="18" charset="0"/>
                <a:cs typeface="Times New Roman" panose="02020603050405020304" pitchFamily="18" charset="0"/>
              </a:rPr>
              <a:t>BÀI 10: ĐƯỜNG THẲNG VÀ MẶT PHẲNG TRONG KHÔNG GIAN </a:t>
            </a:r>
            <a:endParaRPr lang="en-US" sz="6300" b="1" kern="0" dirty="0">
              <a:solidFill>
                <a:schemeClr val="tx2">
                  <a:lumMod val="60000"/>
                  <a:lumOff val="40000"/>
                </a:schemeClr>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3335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grpSp>
        <p:nvGrpSpPr>
          <p:cNvPr id="2" name="Group 1"/>
          <p:cNvGrpSpPr/>
          <p:nvPr/>
        </p:nvGrpSpPr>
        <p:grpSpPr>
          <a:xfrm>
            <a:off x="762000" y="787164"/>
            <a:ext cx="17145000" cy="1994136"/>
            <a:chOff x="571500" y="647700"/>
            <a:chExt cx="17145000" cy="1994136"/>
          </a:xfrm>
        </p:grpSpPr>
        <p:sp>
          <p:nvSpPr>
            <p:cNvPr id="17" name="Rounded Rectangle 16"/>
            <p:cNvSpPr/>
            <p:nvPr/>
          </p:nvSpPr>
          <p:spPr>
            <a:xfrm>
              <a:off x="609600" y="72997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2</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571500" y="647700"/>
              <a:ext cx="17145000" cy="1994136"/>
            </a:xfrm>
            <a:prstGeom prst="rect">
              <a:avLst/>
            </a:prstGeom>
          </p:spPr>
          <p:txBody>
            <a:bodyPr wrap="square">
              <a:spAutoFit/>
            </a:bodyPr>
            <a:lstStyle/>
            <a:p>
              <a:pPr marL="0" marR="0" lvl="0" indent="0" algn="l" defTabSz="914400" rtl="0" eaLnBrk="1" fontAlgn="auto" latinLnBrk="0" hangingPunct="1">
                <a:lnSpc>
                  <a:spcPct val="175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 Ví dụ 2, lấy điểm N thuộc đường thẳng AB sao cho N khác M. Đường thẳng MN có thuộc mặt phẳng (ABC) hay không?</a:t>
              </a:r>
            </a:p>
          </p:txBody>
        </p:sp>
      </p:grpSp>
      <p:sp>
        <p:nvSpPr>
          <p:cNvPr id="3" name="Rectangle 2"/>
          <p:cNvSpPr/>
          <p:nvPr/>
        </p:nvSpPr>
        <p:spPr>
          <a:xfrm>
            <a:off x="7894822" y="4686300"/>
            <a:ext cx="9429792" cy="447814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Ta có điểm M thuộc mặt phẳng (ABC).</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Khi đó đường thẳng MN có hai điểm phân biệt M, N thuộc mặt phẳng (ABC) nên đường thẳng MN nằm trong mặt phẳng (ABC).</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872755" y="2699912"/>
            <a:ext cx="2794931" cy="2794931"/>
          </a:xfrm>
          <a:prstGeom prst="rect">
            <a:avLst/>
          </a:prstGeom>
        </p:spPr>
      </p:pic>
      <p:pic>
        <p:nvPicPr>
          <p:cNvPr id="16" name="Picture 15"/>
          <p:cNvPicPr>
            <a:picLocks noChangeAspect="1"/>
          </p:cNvPicPr>
          <p:nvPr/>
        </p:nvPicPr>
        <p:blipFill>
          <a:blip r:embed="rId5"/>
          <a:stretch>
            <a:fillRect/>
          </a:stretch>
        </p:blipFill>
        <p:spPr>
          <a:xfrm>
            <a:off x="914400" y="4630235"/>
            <a:ext cx="6107308" cy="5009065"/>
          </a:xfrm>
          <a:prstGeom prst="rect">
            <a:avLst/>
          </a:prstGeom>
        </p:spPr>
      </p:pic>
      <p:grpSp>
        <p:nvGrpSpPr>
          <p:cNvPr id="19" name="Group 18"/>
          <p:cNvGrpSpPr/>
          <p:nvPr/>
        </p:nvGrpSpPr>
        <p:grpSpPr>
          <a:xfrm>
            <a:off x="7548737" y="3238500"/>
            <a:ext cx="1659152" cy="1066800"/>
            <a:chOff x="1536549" y="1134798"/>
            <a:chExt cx="1659152" cy="1066800"/>
          </a:xfrm>
        </p:grpSpPr>
        <p:pic>
          <p:nvPicPr>
            <p:cNvPr id="20"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21" name="TextBox 2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073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817107">
            <a:off x="-3878879" y="8400950"/>
            <a:ext cx="8057164" cy="27814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1000" y="7626847"/>
            <a:ext cx="1969230" cy="2000788"/>
          </a:xfrm>
          <a:prstGeom prst="rect">
            <a:avLst/>
          </a:prstGeom>
        </p:spPr>
      </p:pic>
      <p:pic>
        <p:nvPicPr>
          <p:cNvPr id="1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294701" y="1282027"/>
            <a:ext cx="855629" cy="1318131"/>
          </a:xfrm>
          <a:prstGeom prst="rect">
            <a:avLst/>
          </a:prstGeom>
        </p:spPr>
      </p:pic>
      <p:grpSp>
        <p:nvGrpSpPr>
          <p:cNvPr id="13" name="Group 12"/>
          <p:cNvGrpSpPr/>
          <p:nvPr/>
        </p:nvGrpSpPr>
        <p:grpSpPr>
          <a:xfrm>
            <a:off x="1218518" y="1238288"/>
            <a:ext cx="16304101" cy="1824923"/>
            <a:chOff x="838200" y="740033"/>
            <a:chExt cx="16304101" cy="1824923"/>
          </a:xfrm>
        </p:grpSpPr>
        <p:sp>
          <p:nvSpPr>
            <p:cNvPr id="8" name="Rounded Rectangle 7"/>
            <p:cNvSpPr/>
            <p:nvPr/>
          </p:nvSpPr>
          <p:spPr>
            <a:xfrm>
              <a:off x="914400" y="800101"/>
              <a:ext cx="2362200" cy="9144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HĐ5</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838200" y="740033"/>
              <a:ext cx="16304101" cy="182492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                  </a:t>
              </a:r>
              <a:r>
                <a:rPr lang="vi-VN" sz="4000">
                  <a:ea typeface="Calibri" panose="020F0502020204030204" pitchFamily="34" charset="0"/>
                  <a:cs typeface="Times New Roman" panose="02020603050405020304" pitchFamily="18" charset="0"/>
                </a:rPr>
                <a:t>Trong Hình 4.7, mặt nước và thành bể có giao nhau theo đường thẳng hay không?</a:t>
              </a:r>
            </a:p>
          </p:txBody>
        </p:sp>
      </p:grpSp>
      <p:sp>
        <p:nvSpPr>
          <p:cNvPr id="14" name="Rectangle 13"/>
          <p:cNvSpPr/>
          <p:nvPr/>
        </p:nvSpPr>
        <p:spPr>
          <a:xfrm>
            <a:off x="11734800" y="3114348"/>
            <a:ext cx="1676400" cy="1015663"/>
          </a:xfrm>
          <a:prstGeom prst="rect">
            <a:avLst/>
          </a:prstGeom>
        </p:spPr>
        <p:txBody>
          <a:bodyPr wrap="square">
            <a:spAutoFit/>
          </a:bodyPr>
          <a:lstStyle/>
          <a:p>
            <a:pPr>
              <a:lnSpc>
                <a:spcPct val="150000"/>
              </a:lnSpc>
            </a:pPr>
            <a:r>
              <a:rPr lang="nl-NL" sz="4000" b="1" u="sng">
                <a:solidFill>
                  <a:schemeClr val="tx2"/>
                </a:solidFill>
                <a:latin typeface="Arial" panose="020B0604020202020204" pitchFamily="34" charset="0"/>
                <a:ea typeface="Calibri" panose="020F0502020204030204" pitchFamily="34" charset="0"/>
                <a:cs typeface="Arial" panose="020B0604020202020204" pitchFamily="34" charset="0"/>
              </a:rPr>
              <a:t>Giải:</a:t>
            </a:r>
            <a:endParaRPr lang="en-US" sz="40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8223562" y="4553219"/>
            <a:ext cx="8305800" cy="1938992"/>
          </a:xfrm>
          <a:prstGeom prst="rect">
            <a:avLst/>
          </a:prstGeom>
        </p:spPr>
        <p:txBody>
          <a:bodyPr wrap="square">
            <a:spAutoFit/>
          </a:bodyPr>
          <a:lstStyle/>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Trong Hình 4.7, mặt nước và thành bể giao nhau theo đường thẳng.</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1448714" y="4153631"/>
            <a:ext cx="5727669" cy="4440344"/>
          </a:xfrm>
          <a:prstGeom prst="rect">
            <a:avLst/>
          </a:prstGeom>
        </p:spPr>
      </p:pic>
    </p:spTree>
    <p:extLst>
      <p:ext uri="{BB962C8B-B14F-4D97-AF65-F5344CB8AC3E}">
        <p14:creationId xmlns:p14="http://schemas.microsoft.com/office/powerpoint/2010/main" val="324638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sp>
        <p:nvSpPr>
          <p:cNvPr id="7" name="Rectangle 6"/>
          <p:cNvSpPr/>
          <p:nvPr/>
        </p:nvSpPr>
        <p:spPr>
          <a:xfrm>
            <a:off x="1123950" y="1713858"/>
            <a:ext cx="16173450" cy="2031325"/>
          </a:xfrm>
          <a:prstGeom prst="rect">
            <a:avLst/>
          </a:prstGeom>
        </p:spPr>
        <p:txBody>
          <a:bodyPr wrap="square">
            <a:spAutoFit/>
          </a:bodyPr>
          <a:lstStyle/>
          <a:p>
            <a:pPr lvl="0" algn="just">
              <a:lnSpc>
                <a:spcPct val="150000"/>
              </a:lnSpc>
            </a:pPr>
            <a:r>
              <a:rPr lang="vi-VN" sz="4200">
                <a:solidFill>
                  <a:prstClr val="black"/>
                </a:solidFill>
                <a:ea typeface="Calibri" panose="020F0502020204030204" pitchFamily="34" charset="0"/>
                <a:cs typeface="Times New Roman" panose="02020603050405020304" pitchFamily="18" charset="0"/>
              </a:rPr>
              <a:t>Nếu hai mặt phẳng phân biệt có điểm chung thì các điểm chung của hai mặt phẳng là một đường thẳng đi qua điểm chung đó.</a:t>
            </a:r>
          </a:p>
        </p:txBody>
      </p:sp>
      <p:pic>
        <p:nvPicPr>
          <p:cNvPr id="10" name="Picture 9"/>
          <p:cNvPicPr>
            <a:picLocks noChangeAspect="1"/>
          </p:cNvPicPr>
          <p:nvPr/>
        </p:nvPicPr>
        <p:blipFill>
          <a:blip r:embed="rId4"/>
          <a:stretch>
            <a:fillRect/>
          </a:stretch>
        </p:blipFill>
        <p:spPr>
          <a:xfrm>
            <a:off x="14478000" y="8458975"/>
            <a:ext cx="3183835" cy="140892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4015998"/>
                <a:ext cx="16230600" cy="4175502"/>
              </a:xfrm>
              <a:prstGeom prst="rect">
                <a:avLst/>
              </a:prstGeom>
            </p:spPr>
            <p:txBody>
              <a:bodyPr wrap="square">
                <a:spAutoFit/>
              </a:bodyPr>
              <a:lstStyle/>
              <a:p>
                <a:pPr>
                  <a:lnSpc>
                    <a:spcPct val="150000"/>
                  </a:lnSpc>
                  <a:spcAft>
                    <a:spcPts val="800"/>
                  </a:spcAft>
                </a:pPr>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endParaRPr lang="en-US" sz="4200" b="1" i="1" u="sng">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200">
                    <a:effectLst/>
                    <a:latin typeface="Arial" panose="020B0604020202020204" pitchFamily="34" charset="0"/>
                    <a:ea typeface="Times New Roman" panose="02020603050405020304" pitchFamily="18" charset="0"/>
                    <a:cs typeface="Arial" panose="020B0604020202020204" pitchFamily="34" charset="0"/>
                  </a:rPr>
                  <a:t>Đường thẳng chung d (nếu có) của hai mặt phẳng phân biệt (P) và (Q) được gọi là </a:t>
                </a:r>
                <a:r>
                  <a:rPr lang="en-US" sz="4200" b="1">
                    <a:effectLst/>
                    <a:latin typeface="Arial" panose="020B0604020202020204" pitchFamily="34" charset="0"/>
                    <a:ea typeface="Times New Roman" panose="02020603050405020304" pitchFamily="18" charset="0"/>
                    <a:cs typeface="Arial" panose="020B0604020202020204" pitchFamily="34" charset="0"/>
                  </a:rPr>
                  <a:t>giao tuyến</a:t>
                </a:r>
                <a:r>
                  <a:rPr lang="en-US" sz="4200">
                    <a:effectLst/>
                    <a:latin typeface="Arial" panose="020B0604020202020204" pitchFamily="34" charset="0"/>
                    <a:ea typeface="Times New Roman" panose="02020603050405020304" pitchFamily="18" charset="0"/>
                    <a:cs typeface="Arial" panose="020B0604020202020204" pitchFamily="34" charset="0"/>
                  </a:rPr>
                  <a:t> của hai mặt phẳng đó và kí hiệu là: </a:t>
                </a:r>
              </a:p>
              <a:p>
                <a:pPr algn="ctr">
                  <a:lnSpc>
                    <a:spcPct val="150000"/>
                  </a:lnSpc>
                  <a:spcAft>
                    <a:spcPts val="800"/>
                  </a:spcAft>
                </a:pPr>
                <a14:m>
                  <m:oMath xmlns:m="http://schemas.openxmlformats.org/officeDocument/2006/math">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𝑑</m:t>
                    </m:r>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𝑃</m:t>
                        </m:r>
                      </m:e>
                    </m:d>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r>
                      <a:rPr lang="en-US" sz="4200" i="1">
                        <a:effectLst/>
                        <a:latin typeface="Cambria Math" panose="02040503050406030204" pitchFamily="18" charset="0"/>
                        <a:ea typeface="Cambria Math" panose="02040503050406030204" pitchFamily="18" charset="0"/>
                        <a:cs typeface="Times New Roman" panose="02020603050405020304" pitchFamily="18" charset="0"/>
                      </a:rPr>
                      <m:t>𝑄</m:t>
                    </m:r>
                    <m:r>
                      <a:rPr lang="nl-NL" sz="42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200">
                    <a:effectLst/>
                    <a:latin typeface="Arial" panose="020B0604020202020204" pitchFamily="34" charset="0"/>
                    <a:ea typeface="Times New Roman" panose="02020603050405020304" pitchFamily="18" charset="0"/>
                    <a:cs typeface="Arial" panose="020B0604020202020204" pitchFamily="34" charset="0"/>
                  </a:rPr>
                  <a:t>.</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4015998"/>
                <a:ext cx="16230600" cy="4175502"/>
              </a:xfrm>
              <a:prstGeom prst="rect">
                <a:avLst/>
              </a:prstGeom>
              <a:blipFill>
                <a:blip r:embed="rId10"/>
                <a:stretch>
                  <a:fillRect l="-1427" r="-1389" b="-2920"/>
                </a:stretch>
              </a:blipFill>
            </p:spPr>
            <p:txBody>
              <a:bodyPr/>
              <a:lstStyle/>
              <a:p>
                <a:r>
                  <a:rPr lang="en-US">
                    <a:noFill/>
                  </a:rPr>
                  <a:t> </a:t>
                </a:r>
              </a:p>
            </p:txBody>
          </p:sp>
        </mc:Fallback>
      </mc:AlternateContent>
      <p:pic>
        <p:nvPicPr>
          <p:cNvPr id="8" name="Picture 7"/>
          <p:cNvPicPr>
            <a:picLocks noChangeAspect="1"/>
          </p:cNvPicPr>
          <p:nvPr/>
        </p:nvPicPr>
        <p:blipFill>
          <a:blip r:embed="rId10"/>
          <a:stretch>
            <a:fillRect/>
          </a:stretch>
        </p:blipFill>
        <p:spPr>
          <a:xfrm>
            <a:off x="1801220" y="8652622"/>
            <a:ext cx="978533" cy="754156"/>
          </a:xfrm>
          <a:prstGeom prst="rect">
            <a:avLst/>
          </a:prstGeom>
        </p:spPr>
      </p:pic>
    </p:spTree>
    <p:extLst>
      <p:ext uri="{BB962C8B-B14F-4D97-AF65-F5344CB8AC3E}">
        <p14:creationId xmlns:p14="http://schemas.microsoft.com/office/powerpoint/2010/main" val="31283561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04698" y="419100"/>
            <a:ext cx="17373600" cy="103632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6815" y="9433487"/>
            <a:ext cx="982293" cy="893462"/>
          </a:xfrm>
          <a:prstGeom prst="rect">
            <a:avLst/>
          </a:prstGeom>
        </p:spPr>
      </p:pic>
      <p:grpSp>
        <p:nvGrpSpPr>
          <p:cNvPr id="7" name="Group 6"/>
          <p:cNvGrpSpPr/>
          <p:nvPr/>
        </p:nvGrpSpPr>
        <p:grpSpPr>
          <a:xfrm>
            <a:off x="990600" y="1081434"/>
            <a:ext cx="15567797" cy="3196523"/>
            <a:chOff x="914400" y="1126139"/>
            <a:chExt cx="15567797" cy="3196523"/>
          </a:xfrm>
        </p:grpSpPr>
        <p:sp>
          <p:nvSpPr>
            <p:cNvPr id="2" name="Rounded Rectangle 1"/>
            <p:cNvSpPr/>
            <p:nvPr/>
          </p:nvSpPr>
          <p:spPr>
            <a:xfrm>
              <a:off x="914400" y="1126139"/>
              <a:ext cx="2385196" cy="1108165"/>
            </a:xfrm>
            <a:prstGeom prst="roundRect">
              <a:avLst/>
            </a:prstGeom>
            <a:solidFill>
              <a:schemeClr val="accent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3</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914401" y="2497739"/>
              <a:ext cx="15567796" cy="1824923"/>
            </a:xfrm>
            <a:prstGeom prst="rect">
              <a:avLst/>
            </a:prstGeom>
          </p:spPr>
          <p:txBody>
            <a:bodyPr wrap="square">
              <a:spAutoFit/>
            </a:bodyPr>
            <a:lstStyle/>
            <a:p>
              <a:pPr algn="just">
                <a:lnSpc>
                  <a:spcPct val="150000"/>
                </a:lnSpc>
              </a:pPr>
              <a:r>
                <a:rPr lang="vi-VN" sz="4000">
                  <a:ea typeface="Calibri" panose="020F0502020204030204" pitchFamily="34" charset="0"/>
                  <a:cs typeface="Times New Roman" panose="02020603050405020304" pitchFamily="18" charset="0"/>
                </a:rPr>
                <a:t>Cho tam giác ABC và một điểm S không thuộc mặt phẳng (ABC). Gọi M, N lần lượt là trung điểm của các đoạn thẳng AB, AC (H.4.8).</a:t>
              </a:r>
            </a:p>
          </p:txBody>
        </p:sp>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85942" y="4205634"/>
            <a:ext cx="5463858" cy="5662266"/>
          </a:xfrm>
          <a:prstGeom prst="rect">
            <a:avLst/>
          </a:prstGeom>
        </p:spPr>
      </p:pic>
      <p:sp>
        <p:nvSpPr>
          <p:cNvPr id="9" name="Rectangle 8"/>
          <p:cNvSpPr/>
          <p:nvPr/>
        </p:nvSpPr>
        <p:spPr>
          <a:xfrm>
            <a:off x="990600" y="4449653"/>
            <a:ext cx="10767196" cy="4708981"/>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a) Chỉ ra một điểm chung của hai mặt phẳng (SBN), (SCM) và khác điểm </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S</a:t>
            </a:r>
            <a:r>
              <a:rPr lang="vi-VN" sz="4000">
                <a:solidFill>
                  <a:prstClr val="black"/>
                </a:solidFill>
                <a:ea typeface="Calibri" panose="020F0502020204030204" pitchFamily="34" charset="0"/>
                <a:cs typeface="Times New Roman" panose="02020603050405020304" pitchFamily="18" charset="0"/>
              </a:rPr>
              <a:t>.</a:t>
            </a:r>
          </a:p>
          <a:p>
            <a:pPr lvl="0" algn="just">
              <a:lnSpc>
                <a:spcPct val="150000"/>
              </a:lnSpc>
            </a:pPr>
            <a:r>
              <a:rPr lang="vi-VN" sz="4000">
                <a:solidFill>
                  <a:prstClr val="black"/>
                </a:solidFill>
                <a:ea typeface="Calibri" panose="020F0502020204030204" pitchFamily="34" charset="0"/>
                <a:cs typeface="Times New Roman" panose="02020603050405020304" pitchFamily="18" charset="0"/>
              </a:rPr>
              <a:t>b) Giao tuyến của hai mặt phẳng (SBN) và (SCM) có đi qua trọng tâm của tam giác ABC hay không?</a:t>
            </a:r>
          </a:p>
        </p:txBody>
      </p:sp>
      <p:pic>
        <p:nvPicPr>
          <p:cNvPr id="11" name="Picture 10"/>
          <p:cNvPicPr>
            <a:picLocks noChangeAspect="1"/>
          </p:cNvPicPr>
          <p:nvPr/>
        </p:nvPicPr>
        <p:blipFill>
          <a:blip r:embed="rId6"/>
          <a:stretch>
            <a:fillRect/>
          </a:stretch>
        </p:blipFill>
        <p:spPr>
          <a:xfrm rot="21348226">
            <a:off x="16539957" y="929029"/>
            <a:ext cx="863607" cy="1295411"/>
          </a:xfrm>
          <a:prstGeom prst="rect">
            <a:avLst/>
          </a:prstGeom>
        </p:spPr>
      </p:pic>
    </p:spTree>
    <p:extLst>
      <p:ext uri="{BB962C8B-B14F-4D97-AF65-F5344CB8AC3E}">
        <p14:creationId xmlns:p14="http://schemas.microsoft.com/office/powerpoint/2010/main" val="595420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419100"/>
            <a:ext cx="17830800" cy="103632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6815" y="9433487"/>
            <a:ext cx="982293" cy="89346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705100"/>
            <a:ext cx="5562600" cy="6248400"/>
          </a:xfrm>
          <a:prstGeom prst="rect">
            <a:avLst/>
          </a:prstGeom>
        </p:spPr>
      </p:pic>
      <p:grpSp>
        <p:nvGrpSpPr>
          <p:cNvPr id="12" name="Group 11"/>
          <p:cNvGrpSpPr/>
          <p:nvPr/>
        </p:nvGrpSpPr>
        <p:grpSpPr>
          <a:xfrm>
            <a:off x="8314424" y="1181100"/>
            <a:ext cx="1659152" cy="1066800"/>
            <a:chOff x="1536549" y="1134798"/>
            <a:chExt cx="1659152" cy="1066800"/>
          </a:xfrm>
        </p:grpSpPr>
        <p:pic>
          <p:nvPicPr>
            <p:cNvPr id="13"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 name="Rectangle 7"/>
          <p:cNvSpPr/>
          <p:nvPr/>
        </p:nvSpPr>
        <p:spPr>
          <a:xfrm>
            <a:off x="6019800" y="3217187"/>
            <a:ext cx="116586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Trong tam giác ABC, hai đường trung tuyến BN và CM cắt nhau tại trọng tâm G của tam giác.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 G thuộc BN nên cũng thuộc mặt phẳng (SBN).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Điểm G thuộc CM nên cũng thuộc mặt phẳng (SCM).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Vậy G là một điểm chung của hai mặt phẳng (SBN) và (SCM).</a:t>
            </a:r>
          </a:p>
        </p:txBody>
      </p:sp>
      <p:pic>
        <p:nvPicPr>
          <p:cNvPr id="2" name="Picture 1"/>
          <p:cNvPicPr>
            <a:picLocks noChangeAspect="1"/>
          </p:cNvPicPr>
          <p:nvPr/>
        </p:nvPicPr>
        <p:blipFill>
          <a:blip r:embed="rId6"/>
          <a:stretch>
            <a:fillRect/>
          </a:stretch>
        </p:blipFill>
        <p:spPr>
          <a:xfrm>
            <a:off x="15977429" y="8622700"/>
            <a:ext cx="2158171" cy="2109399"/>
          </a:xfrm>
          <a:prstGeom prst="rect">
            <a:avLst/>
          </a:prstGeom>
        </p:spPr>
      </p:pic>
    </p:spTree>
    <p:extLst>
      <p:ext uri="{BB962C8B-B14F-4D97-AF65-F5344CB8AC3E}">
        <p14:creationId xmlns:p14="http://schemas.microsoft.com/office/powerpoint/2010/main" val="403695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419100"/>
            <a:ext cx="17830800" cy="103632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6815" y="9433487"/>
            <a:ext cx="982293" cy="89346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705100"/>
            <a:ext cx="5562600" cy="6248400"/>
          </a:xfrm>
          <a:prstGeom prst="rect">
            <a:avLst/>
          </a:prstGeom>
        </p:spPr>
      </p:pic>
      <p:grpSp>
        <p:nvGrpSpPr>
          <p:cNvPr id="12" name="Group 11"/>
          <p:cNvGrpSpPr/>
          <p:nvPr/>
        </p:nvGrpSpPr>
        <p:grpSpPr>
          <a:xfrm>
            <a:off x="8314424" y="1181100"/>
            <a:ext cx="1659152" cy="1066800"/>
            <a:chOff x="1536549" y="1134798"/>
            <a:chExt cx="1659152" cy="1066800"/>
          </a:xfrm>
        </p:grpSpPr>
        <p:pic>
          <p:nvPicPr>
            <p:cNvPr id="13"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 name="Rectangle 7"/>
          <p:cNvSpPr/>
          <p:nvPr/>
        </p:nvSpPr>
        <p:spPr>
          <a:xfrm>
            <a:off x="6530905" y="3590225"/>
            <a:ext cx="11071295" cy="4478149"/>
          </a:xfrm>
          <a:prstGeom prst="rect">
            <a:avLst/>
          </a:prstGeom>
        </p:spPr>
        <p:txBody>
          <a:bodyPr wrap="square">
            <a:spAutoFit/>
          </a:bodyPr>
          <a:lstStyle/>
          <a:p>
            <a:pPr lvl="0" algn="just">
              <a:lnSpc>
                <a:spcPct val="150000"/>
              </a:lnSpc>
              <a:defRPr/>
            </a:pPr>
            <a:r>
              <a:rPr lang="vi-VN" sz="3800">
                <a:solidFill>
                  <a:prstClr val="black"/>
                </a:solidFill>
                <a:ea typeface="Calibri" panose="020F0502020204030204" pitchFamily="34" charset="0"/>
                <a:cs typeface="Times New Roman" panose="02020603050405020304" pitchFamily="18" charset="0"/>
              </a:rPr>
              <a:t>b) Vì S, G là hai điểm chung của hai mặt phẳng (SBN) và (SCM) nên giao tuyến của hai mặt phẳng này là đường thẳng SG.</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defRPr/>
            </a:pPr>
            <a:r>
              <a:rPr lang="vi-VN" sz="3800">
                <a:solidFill>
                  <a:prstClr val="black"/>
                </a:solidFill>
                <a:ea typeface="Calibri" panose="020F0502020204030204" pitchFamily="34" charset="0"/>
                <a:cs typeface="Times New Roman" panose="02020603050405020304" pitchFamily="18" charset="0"/>
              </a:rPr>
              <a:t> Đường thẳng này đi qua trọng tâm G của tam giác ABC.</a:t>
            </a:r>
          </a:p>
        </p:txBody>
      </p:sp>
      <p:pic>
        <p:nvPicPr>
          <p:cNvPr id="2" name="Picture 1"/>
          <p:cNvPicPr>
            <a:picLocks noChangeAspect="1"/>
          </p:cNvPicPr>
          <p:nvPr/>
        </p:nvPicPr>
        <p:blipFill>
          <a:blip r:embed="rId6"/>
          <a:stretch>
            <a:fillRect/>
          </a:stretch>
        </p:blipFill>
        <p:spPr>
          <a:xfrm>
            <a:off x="15977429" y="8622700"/>
            <a:ext cx="2158171" cy="2109399"/>
          </a:xfrm>
          <a:prstGeom prst="rect">
            <a:avLst/>
          </a:prstGeom>
        </p:spPr>
      </p:pic>
    </p:spTree>
    <p:extLst>
      <p:ext uri="{BB962C8B-B14F-4D97-AF65-F5344CB8AC3E}">
        <p14:creationId xmlns:p14="http://schemas.microsoft.com/office/powerpoint/2010/main" val="205310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7" name="Rectangle 6"/>
          <p:cNvSpPr/>
          <p:nvPr/>
        </p:nvSpPr>
        <p:spPr>
          <a:xfrm>
            <a:off x="776167" y="952500"/>
            <a:ext cx="16735666" cy="4708981"/>
          </a:xfrm>
          <a:prstGeom prst="rect">
            <a:avLst/>
          </a:prstGeom>
        </p:spPr>
        <p:txBody>
          <a:bodyPr wrap="square">
            <a:spAutoFit/>
          </a:bodyPr>
          <a:lstStyle/>
          <a:p>
            <a:pPr algn="just">
              <a:lnSpc>
                <a:spcPct val="150000"/>
              </a:lnSpc>
            </a:pPr>
            <a:r>
              <a:rPr lang="en-US" sz="4000" b="1" i="1" u="sng">
                <a:solidFill>
                  <a:srgbClr val="C00000"/>
                </a:solidFill>
                <a:latin typeface="Arial" panose="020B0604020202020204" pitchFamily="34" charset="0"/>
                <a:ea typeface="Calibri" panose="020F0502020204030204" pitchFamily="34" charset="0"/>
                <a:cs typeface="Arial" panose="020B0604020202020204" pitchFamily="34" charset="0"/>
              </a:rPr>
              <a:t>Nhận xét</a:t>
            </a:r>
            <a:r>
              <a:rPr lang="vi-VN" sz="4000" b="1" i="1" u="sng">
                <a:solidFill>
                  <a:srgbClr val="C0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4000">
                <a:ea typeface="Calibri" panose="020F0502020204030204" pitchFamily="34" charset="0"/>
                <a:cs typeface="Times New Roman" panose="02020603050405020304" pitchFamily="18" charset="0"/>
              </a:rPr>
              <a:t>Hai đường trung tuyến trong một tam giác cắt nhau tại trọng tâm của tam giác là một tính chất đã được học trong hình học phẳng. Trong ví dụ trên, tính chất này đã được áp dụng cho tam giác ABC trong mặt phẳng (ABC)đường thẳng đã cho.</a:t>
            </a:r>
          </a:p>
        </p:txBody>
      </p:sp>
      <p:sp>
        <p:nvSpPr>
          <p:cNvPr id="12" name="Google Shape;136;p4"/>
          <p:cNvSpPr/>
          <p:nvPr/>
        </p:nvSpPr>
        <p:spPr>
          <a:xfrm>
            <a:off x="1516486" y="6326089"/>
            <a:ext cx="15468600" cy="2057400"/>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Trên mỗi mặt phẳng, tất cả các kết quả đã biết trong hình học phẳng đều đúng.</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rot="20526252">
            <a:off x="15939311" y="8749370"/>
            <a:ext cx="2019813" cy="1257725"/>
          </a:xfrm>
          <a:prstGeom prst="rect">
            <a:avLst/>
          </a:prstGeom>
        </p:spPr>
      </p:pic>
    </p:spTree>
    <p:extLst>
      <p:ext uri="{BB962C8B-B14F-4D97-AF65-F5344CB8AC3E}">
        <p14:creationId xmlns:p14="http://schemas.microsoft.com/office/powerpoint/2010/main" val="41915541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6977" y="-635841"/>
            <a:ext cx="2298939" cy="2014850"/>
          </a:xfrm>
          <a:prstGeom prst="rect">
            <a:avLst/>
          </a:prstGeom>
        </p:spPr>
      </p:pic>
      <p:sp>
        <p:nvSpPr>
          <p:cNvPr id="12" name="Rounded Rectangle 11"/>
          <p:cNvSpPr/>
          <p:nvPr/>
        </p:nvSpPr>
        <p:spPr>
          <a:xfrm>
            <a:off x="7501227" y="388409"/>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Luyện tập 3</a:t>
            </a:r>
            <a:endParaRPr lang="en-US" sz="4000" b="1" dirty="0">
              <a:latin typeface="Arial" panose="020B0604020202020204" pitchFamily="34" charset="0"/>
              <a:cs typeface="Arial" panose="020B0604020202020204" pitchFamily="34" charset="0"/>
            </a:endParaRPr>
          </a:p>
        </p:txBody>
      </p:sp>
      <p:sp>
        <p:nvSpPr>
          <p:cNvPr id="4" name="TextBox 3"/>
          <p:cNvSpPr txBox="1"/>
          <p:nvPr/>
        </p:nvSpPr>
        <p:spPr>
          <a:xfrm>
            <a:off x="1227220" y="1607170"/>
            <a:ext cx="16667748" cy="9694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Trong ví dụ 3, hãy xác định giao tuyến của hai mặt phẳng (SBM) và (SCN).</a:t>
            </a:r>
          </a:p>
        </p:txBody>
      </p:sp>
      <p:grpSp>
        <p:nvGrpSpPr>
          <p:cNvPr id="14" name="Group 13"/>
          <p:cNvGrpSpPr/>
          <p:nvPr/>
        </p:nvGrpSpPr>
        <p:grpSpPr>
          <a:xfrm>
            <a:off x="8435680" y="278130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0" name="Rectangle 19"/>
          <p:cNvSpPr/>
          <p:nvPr/>
        </p:nvSpPr>
        <p:spPr>
          <a:xfrm>
            <a:off x="7630867" y="4052734"/>
            <a:ext cx="10153110" cy="5909310"/>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Ta có hai đường thẳng BM và CN cắt nhau tại điểm A.</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Do đó, điểm A thuộc đường thẳng BM nên cũng thuộc mặt phẳng (SBM), điểm A thuộc đường thẳng CN nên cũng thuộc mặt phẳng (SCN).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Vậy A là một điểm chung của hai mặt phẳng (SBM) và (SCN).</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87366" y="4457700"/>
            <a:ext cx="6685787" cy="5401069"/>
          </a:xfrm>
          <a:prstGeom prst="rect">
            <a:avLst/>
          </a:prstGeom>
        </p:spPr>
      </p:pic>
    </p:spTree>
    <p:extLst>
      <p:ext uri="{BB962C8B-B14F-4D97-AF65-F5344CB8AC3E}">
        <p14:creationId xmlns:p14="http://schemas.microsoft.com/office/powerpoint/2010/main" val="28443490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p:tgtEl>
                                          <p:spTgt spid="14"/>
                                        </p:tgtEl>
                                        <p:attrNameLst>
                                          <p:attrName>ppt_y</p:attrName>
                                        </p:attrNameLst>
                                      </p:cBhvr>
                                      <p:tavLst>
                                        <p:tav tm="0">
                                          <p:val>
                                            <p:strVal val="#ppt_y+#ppt_h*1.125000"/>
                                          </p:val>
                                        </p:tav>
                                        <p:tav tm="100000">
                                          <p:val>
                                            <p:strVal val="#ppt_y"/>
                                          </p:val>
                                        </p:tav>
                                      </p:tavLst>
                                    </p:anim>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Effect transition="in" filter="fade">
                                      <p:cBhvr>
                                        <p:cTn id="31" dur="500"/>
                                        <p:tgtEl>
                                          <p:spTgt spid="20">
                                            <p:txEl>
                                              <p:pRg st="1" end="1"/>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6977" y="-635841"/>
            <a:ext cx="2298939" cy="2014850"/>
          </a:xfrm>
          <a:prstGeom prst="rect">
            <a:avLst/>
          </a:prstGeom>
        </p:spPr>
      </p:pic>
      <p:sp>
        <p:nvSpPr>
          <p:cNvPr id="12" name="Rounded Rectangle 11"/>
          <p:cNvSpPr/>
          <p:nvPr/>
        </p:nvSpPr>
        <p:spPr>
          <a:xfrm>
            <a:off x="7501227" y="388409"/>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227220" y="1607170"/>
            <a:ext cx="16667748" cy="969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Trong ví dụ 3, hãy xác định giao tuyến của hai mặt phẳng (SBM) và (SCN).</a:t>
            </a:r>
          </a:p>
        </p:txBody>
      </p:sp>
      <p:grpSp>
        <p:nvGrpSpPr>
          <p:cNvPr id="14" name="Group 13"/>
          <p:cNvGrpSpPr/>
          <p:nvPr/>
        </p:nvGrpSpPr>
        <p:grpSpPr>
          <a:xfrm>
            <a:off x="8435680" y="278130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0" name="Rectangle 19"/>
          <p:cNvSpPr/>
          <p:nvPr/>
        </p:nvSpPr>
        <p:spPr>
          <a:xfrm>
            <a:off x="7451382" y="4381500"/>
            <a:ext cx="10153110" cy="4524315"/>
          </a:xfrm>
          <a:prstGeom prst="rect">
            <a:avLst/>
          </a:prstGeom>
        </p:spPr>
        <p:txBody>
          <a:bodyPr wrap="square">
            <a:spAutoFit/>
          </a:bodyPr>
          <a:lstStyle/>
          <a:p>
            <a:pPr lvl="0" algn="just">
              <a:lnSpc>
                <a:spcPct val="20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S và A là hai điểm chung của hai mặt phẳng (SBM) và (SCN) nên giao tuyến của hai mặt phẳng này là đường thẳng SA. </a:t>
            </a:r>
          </a:p>
          <a:p>
            <a:pPr lvl="0" algn="just">
              <a:lnSpc>
                <a:spcPct val="20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Ta viết SA = (SBM) ∩ (SCN).</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87366" y="4457700"/>
            <a:ext cx="6685787" cy="5401069"/>
          </a:xfrm>
          <a:prstGeom prst="rect">
            <a:avLst/>
          </a:prstGeom>
        </p:spPr>
      </p:pic>
    </p:spTree>
    <p:extLst>
      <p:ext uri="{BB962C8B-B14F-4D97-AF65-F5344CB8AC3E}">
        <p14:creationId xmlns:p14="http://schemas.microsoft.com/office/powerpoint/2010/main" val="93302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up)">
                                      <p:cBhvr>
                                        <p:cTn id="7" dur="500"/>
                                        <p:tgtEl>
                                          <p:spTgt spid="2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wipe(up)">
                                      <p:cBhvr>
                                        <p:cTn id="11"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CÁCH XÁC ĐỊNH MỘT MẶT PHẲNG</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10349385"/>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004248"/>
            <a:ext cx="7050775" cy="649094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38087">
            <a:off x="927899" y="8254247"/>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16" name="TextBox 15"/>
          <p:cNvSpPr txBox="1"/>
          <p:nvPr/>
        </p:nvSpPr>
        <p:spPr>
          <a:xfrm>
            <a:off x="1752600" y="3618391"/>
            <a:ext cx="5791200"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cs typeface="Arial" panose="020B0604020202020204" pitchFamily="34" charset="0"/>
              </a:rPr>
              <a:t>NỘI DUNG BÀI HỌC</a:t>
            </a:r>
          </a:p>
        </p:txBody>
      </p:sp>
      <p:grpSp>
        <p:nvGrpSpPr>
          <p:cNvPr id="6" name="Group 5"/>
          <p:cNvGrpSpPr/>
          <p:nvPr/>
        </p:nvGrpSpPr>
        <p:grpSpPr>
          <a:xfrm>
            <a:off x="9144000" y="2129948"/>
            <a:ext cx="8077200" cy="3054047"/>
            <a:chOff x="9144000" y="1901348"/>
            <a:chExt cx="8077200" cy="3054047"/>
          </a:xfrm>
        </p:grpSpPr>
        <p:sp>
          <p:nvSpPr>
            <p:cNvPr id="3" name="AutoShape 3"/>
            <p:cNvSpPr/>
            <p:nvPr/>
          </p:nvSpPr>
          <p:spPr>
            <a:xfrm>
              <a:off x="9144000" y="1901348"/>
              <a:ext cx="7752726" cy="3054047"/>
            </a:xfrm>
            <a:prstGeom prst="rect">
              <a:avLst/>
            </a:prstGeom>
            <a:solidFill>
              <a:srgbClr val="61A6AB"/>
            </a:solidFill>
          </p:spPr>
        </p:sp>
        <p:sp>
          <p:nvSpPr>
            <p:cNvPr id="7" name="AutoShape 7"/>
            <p:cNvSpPr/>
            <p:nvPr/>
          </p:nvSpPr>
          <p:spPr>
            <a:xfrm>
              <a:off x="9144000" y="1901348"/>
              <a:ext cx="7752726" cy="951331"/>
            </a:xfrm>
            <a:prstGeom prst="rect">
              <a:avLst/>
            </a:prstGeom>
            <a:solidFill>
              <a:srgbClr val="FFCE6D"/>
            </a:solidFill>
          </p:spPr>
        </p:sp>
        <p:sp>
          <p:nvSpPr>
            <p:cNvPr id="8" name="TextBox 8"/>
            <p:cNvSpPr txBox="1"/>
            <p:nvPr/>
          </p:nvSpPr>
          <p:spPr>
            <a:xfrm>
              <a:off x="9626054" y="2213466"/>
              <a:ext cx="6788617" cy="515206"/>
            </a:xfrm>
            <a:prstGeom prst="rect">
              <a:avLst/>
            </a:prstGeom>
          </p:spPr>
          <p:txBody>
            <a:bodyPr lIns="0" tIns="0" rIns="0" bIns="0" rtlCol="0" anchor="t">
              <a:spAutoFit/>
            </a:bodyPr>
            <a:lstStyle/>
            <a:p>
              <a:pPr algn="ctr">
                <a:lnSpc>
                  <a:spcPts val="3919"/>
                </a:lnSpc>
              </a:pPr>
              <a:r>
                <a:rPr lang="en-US" sz="4800" b="1">
                  <a:solidFill>
                    <a:srgbClr val="291B25"/>
                  </a:solidFill>
                  <a:latin typeface="Arial" panose="020B0604020202020204" pitchFamily="34" charset="0"/>
                  <a:cs typeface="Arial" panose="020B0604020202020204" pitchFamily="34" charset="0"/>
                </a:rPr>
                <a:t>1</a:t>
              </a:r>
              <a:endParaRPr lang="en-US" sz="4800" b="1" dirty="0">
                <a:solidFill>
                  <a:srgbClr val="291B25"/>
                </a:solidFill>
                <a:latin typeface="Arial" panose="020B0604020202020204" pitchFamily="34" charset="0"/>
                <a:cs typeface="Arial" panose="020B0604020202020204" pitchFamily="34" charset="0"/>
              </a:endParaRPr>
            </a:p>
          </p:txBody>
        </p:sp>
        <p:sp>
          <p:nvSpPr>
            <p:cNvPr id="17" name="Rectangle 16"/>
            <p:cNvSpPr/>
            <p:nvPr/>
          </p:nvSpPr>
          <p:spPr>
            <a:xfrm>
              <a:off x="10331529" y="3271850"/>
              <a:ext cx="6889671" cy="1002710"/>
            </a:xfrm>
            <a:prstGeom prst="rect">
              <a:avLst/>
            </a:prstGeom>
          </p:spPr>
          <p:txBody>
            <a:bodyPr wrap="square">
              <a:spAutoFit/>
            </a:bodyPr>
            <a:lstStyle/>
            <a:p>
              <a:pPr>
                <a:lnSpc>
                  <a:spcPct val="150000"/>
                </a:lnSpc>
              </a:pPr>
              <a:r>
                <a:rPr lang="vi-VN" sz="4500" b="1">
                  <a:solidFill>
                    <a:schemeClr val="bg1"/>
                  </a:solidFill>
                  <a:cs typeface="Arial" panose="020B0604020202020204" pitchFamily="34" charset="0"/>
                </a:rPr>
                <a:t>Khái niệm mở đầu</a:t>
              </a:r>
              <a:endParaRPr lang="vi-VN" sz="4500" b="1" dirty="0">
                <a:solidFill>
                  <a:schemeClr val="bg1"/>
                </a:solidFill>
                <a:cs typeface="Arial" panose="020B0604020202020204" pitchFamily="34" charset="0"/>
              </a:endParaRPr>
            </a:p>
          </p:txBody>
        </p:sp>
      </p:grpSp>
      <p:grpSp>
        <p:nvGrpSpPr>
          <p:cNvPr id="12" name="Group 11"/>
          <p:cNvGrpSpPr/>
          <p:nvPr/>
        </p:nvGrpSpPr>
        <p:grpSpPr>
          <a:xfrm>
            <a:off x="9084791" y="5569730"/>
            <a:ext cx="7831609" cy="3054047"/>
            <a:chOff x="9084791" y="5341130"/>
            <a:chExt cx="7831609" cy="3054047"/>
          </a:xfrm>
        </p:grpSpPr>
        <p:sp>
          <p:nvSpPr>
            <p:cNvPr id="4" name="AutoShape 4"/>
            <p:cNvSpPr/>
            <p:nvPr/>
          </p:nvSpPr>
          <p:spPr>
            <a:xfrm>
              <a:off x="9144000" y="5341130"/>
              <a:ext cx="7752726" cy="3054047"/>
            </a:xfrm>
            <a:prstGeom prst="rect">
              <a:avLst/>
            </a:prstGeom>
            <a:solidFill>
              <a:srgbClr val="61A6AB"/>
            </a:solidFill>
          </p:spPr>
        </p:sp>
        <p:sp>
          <p:nvSpPr>
            <p:cNvPr id="9" name="AutoShape 9"/>
            <p:cNvSpPr/>
            <p:nvPr/>
          </p:nvSpPr>
          <p:spPr>
            <a:xfrm>
              <a:off x="9144000" y="5341130"/>
              <a:ext cx="7752726" cy="951331"/>
            </a:xfrm>
            <a:prstGeom prst="rect">
              <a:avLst/>
            </a:prstGeom>
            <a:solidFill>
              <a:srgbClr val="FFCE6D"/>
            </a:solidFill>
          </p:spPr>
        </p:sp>
        <p:sp>
          <p:nvSpPr>
            <p:cNvPr id="10" name="TextBox 10"/>
            <p:cNvSpPr txBox="1"/>
            <p:nvPr/>
          </p:nvSpPr>
          <p:spPr>
            <a:xfrm>
              <a:off x="9626054" y="5653248"/>
              <a:ext cx="6788617" cy="515206"/>
            </a:xfrm>
            <a:prstGeom prst="rect">
              <a:avLst/>
            </a:prstGeom>
          </p:spPr>
          <p:txBody>
            <a:bodyPr lIns="0" tIns="0" rIns="0" bIns="0" rtlCol="0" anchor="t">
              <a:spAutoFit/>
            </a:bodyPr>
            <a:lstStyle/>
            <a:p>
              <a:pPr algn="ctr">
                <a:lnSpc>
                  <a:spcPts val="3919"/>
                </a:lnSpc>
              </a:pPr>
              <a:r>
                <a:rPr lang="en-US" sz="4800" b="1">
                  <a:solidFill>
                    <a:srgbClr val="291B25"/>
                  </a:solidFill>
                  <a:latin typeface="Arial" panose="020B0604020202020204" pitchFamily="34" charset="0"/>
                  <a:cs typeface="Arial" panose="020B0604020202020204" pitchFamily="34" charset="0"/>
                </a:rPr>
                <a:t>2</a:t>
              </a:r>
              <a:endParaRPr lang="en-US" sz="4800" b="1" dirty="0">
                <a:solidFill>
                  <a:srgbClr val="291B25"/>
                </a:solidFill>
                <a:latin typeface="Arial" panose="020B0604020202020204" pitchFamily="34" charset="0"/>
                <a:cs typeface="Arial" panose="020B0604020202020204" pitchFamily="34" charset="0"/>
              </a:endParaRPr>
            </a:p>
          </p:txBody>
        </p:sp>
        <p:sp>
          <p:nvSpPr>
            <p:cNvPr id="18" name="Rectangle 17"/>
            <p:cNvSpPr/>
            <p:nvPr/>
          </p:nvSpPr>
          <p:spPr>
            <a:xfrm>
              <a:off x="9084791" y="6645819"/>
              <a:ext cx="7831609" cy="1002710"/>
            </a:xfrm>
            <a:prstGeom prst="rect">
              <a:avLst/>
            </a:prstGeom>
          </p:spPr>
          <p:txBody>
            <a:bodyPr wrap="square">
              <a:spAutoFit/>
            </a:bodyPr>
            <a:lstStyle/>
            <a:p>
              <a:pPr algn="ctr">
                <a:lnSpc>
                  <a:spcPct val="150000"/>
                </a:lnSpc>
              </a:pPr>
              <a:r>
                <a:rPr lang="vi-VN" sz="4500" b="1">
                  <a:solidFill>
                    <a:schemeClr val="bg1"/>
                  </a:solidFill>
                  <a:cs typeface="Arial" panose="020B0604020202020204" pitchFamily="34" charset="0"/>
                </a:rPr>
                <a:t>Các tính chất thừa nhận</a:t>
              </a:r>
              <a:endParaRPr lang="en-US" sz="4500" b="1" dirty="0">
                <a:solidFill>
                  <a:schemeClr val="bg1"/>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9923" y="7293590"/>
            <a:ext cx="2446888" cy="2486100"/>
          </a:xfrm>
          <a:prstGeom prst="rect">
            <a:avLst/>
          </a:prstGeom>
        </p:spPr>
      </p:pic>
      <p:pic>
        <p:nvPicPr>
          <p:cNvPr id="20" name="Picture 4"/>
          <p:cNvPicPr>
            <a:picLocks noChangeAspect="1"/>
          </p:cNvPicPr>
          <p:nvPr/>
        </p:nvPicPr>
        <p:blipFill>
          <a:blip r:embed="rId7"/>
          <a:srcRect/>
          <a:stretch>
            <a:fillRect/>
          </a:stretch>
        </p:blipFill>
        <p:spPr>
          <a:xfrm>
            <a:off x="762000" y="647700"/>
            <a:ext cx="3505200" cy="2821686"/>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out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295400" y="1344797"/>
            <a:ext cx="3637431"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47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quả:</a:t>
            </a:r>
            <a:endParaRPr kumimoji="0" lang="en-US" sz="47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0" name="Google Shape;136;p4"/>
          <p:cNvSpPr/>
          <p:nvPr/>
        </p:nvSpPr>
        <p:spPr>
          <a:xfrm>
            <a:off x="1295400" y="2857501"/>
            <a:ext cx="15628514" cy="2666999"/>
          </a:xfrm>
          <a:prstGeom prst="wedgeRoundRectCallout">
            <a:avLst>
              <a:gd name="adj1" fmla="val -13256"/>
              <a:gd name="adj2" fmla="val 4992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vi-VN" sz="4500">
                <a:solidFill>
                  <a:srgbClr val="000000"/>
                </a:solidFill>
                <a:ea typeface="Times New Roman" panose="02020603050405020304" pitchFamily="18" charset="0"/>
                <a:cs typeface="Arial" panose="020B0604020202020204" pitchFamily="34" charset="0"/>
              </a:rPr>
              <a:t>Một mặt phẳng được hoàn toàn xác định khi biết nó đi qua ba điểm không thẳng hàng.</a:t>
            </a:r>
            <a:endParaRPr lang="en-US" sz="45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5"/>
          <p:cNvPicPr>
            <a:picLocks noChangeAspect="1"/>
          </p:cNvPicPr>
          <p:nvPr/>
        </p:nvPicPr>
        <p:blipFill>
          <a:blip r:embed="rId4"/>
          <a:srcRect/>
          <a:stretch>
            <a:fillRect/>
          </a:stretch>
        </p:blipFill>
        <p:spPr>
          <a:xfrm>
            <a:off x="6461707" y="7100392"/>
            <a:ext cx="5295900" cy="2800208"/>
          </a:xfrm>
          <a:prstGeom prst="rect">
            <a:avLst/>
          </a:prstGeom>
        </p:spPr>
      </p:pic>
    </p:spTree>
    <p:extLst>
      <p:ext uri="{BB962C8B-B14F-4D97-AF65-F5344CB8AC3E}">
        <p14:creationId xmlns:p14="http://schemas.microsoft.com/office/powerpoint/2010/main" val="287860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78200" y="785613"/>
            <a:ext cx="1359858" cy="1245961"/>
          </a:xfrm>
          <a:prstGeom prst="rect">
            <a:avLst/>
          </a:prstGeom>
        </p:spPr>
      </p:pic>
      <p:sp>
        <p:nvSpPr>
          <p:cNvPr id="16" name="Rounded Rectangle 15"/>
          <p:cNvSpPr/>
          <p:nvPr/>
        </p:nvSpPr>
        <p:spPr>
          <a:xfrm>
            <a:off x="1143000" y="975885"/>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HĐ6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1066799" y="2171700"/>
            <a:ext cx="16200051" cy="3600986"/>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Cho đường thẳng d và điểm A không thuộc d. Trên đường thẳng d lấy hai điểm phân biệt B, C (H.4.9). Mặt phẳng (ABC) có chứa điểm A và đường thẳng d hay không? Mặt phẳng (ABC) có chứa hai đường thẳng AB và BC hay không?</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400" y="5749175"/>
            <a:ext cx="6934200" cy="3509125"/>
          </a:xfrm>
          <a:prstGeom prst="rect">
            <a:avLst/>
          </a:prstGeom>
        </p:spPr>
      </p:pic>
    </p:spTree>
    <p:extLst>
      <p:ext uri="{BB962C8B-B14F-4D97-AF65-F5344CB8AC3E}">
        <p14:creationId xmlns:p14="http://schemas.microsoft.com/office/powerpoint/2010/main" val="2343454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2052406">
            <a:off x="13254300" y="-356955"/>
            <a:ext cx="8057164" cy="2781499"/>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3000" y="9455706"/>
            <a:ext cx="1126773" cy="60731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3024" y="8823475"/>
            <a:ext cx="563949" cy="127302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8850" y="1010112"/>
            <a:ext cx="6210300" cy="3142788"/>
          </a:xfrm>
          <a:prstGeom prst="rect">
            <a:avLst/>
          </a:prstGeom>
        </p:spPr>
      </p:pic>
      <p:grpSp>
        <p:nvGrpSpPr>
          <p:cNvPr id="10" name="Group 9"/>
          <p:cNvGrpSpPr/>
          <p:nvPr/>
        </p:nvGrpSpPr>
        <p:grpSpPr>
          <a:xfrm>
            <a:off x="1219200" y="1104900"/>
            <a:ext cx="1659152" cy="1066800"/>
            <a:chOff x="1536549" y="1134798"/>
            <a:chExt cx="1659152" cy="1066800"/>
          </a:xfrm>
        </p:grpSpPr>
        <p:pic>
          <p:nvPicPr>
            <p:cNvPr id="11"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3" name="TextBox 12"/>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p:nvPr/>
        </p:nvSpPr>
        <p:spPr>
          <a:xfrm>
            <a:off x="914400" y="4381500"/>
            <a:ext cx="16428651" cy="5213863"/>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Đường thẳng d đi qua hai điểm phân biệt B, C thuộc mặt phẳng (ABC) nên đường thẳng d nằm trong mặt phẳng (ABC) hay mặt phẳng (ABC) chứa đường thẳng d. Điểm A thuộc mặt phẳng (ABC) hay mặt phẳng (ABC) chứa điểm A.</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Mặt phẳng (ABC) chứa các điểm A, B, C nên mặt phẳng (ABC) chứa hai đường thẳng AB và BC.</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52685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sp>
        <p:nvSpPr>
          <p:cNvPr id="7" name="Rectangle 6"/>
          <p:cNvSpPr/>
          <p:nvPr/>
        </p:nvSpPr>
        <p:spPr>
          <a:xfrm>
            <a:off x="1066800" y="1638300"/>
            <a:ext cx="16078200" cy="3671583"/>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prstClr val="black"/>
                </a:solidFill>
                <a:ea typeface="Calibri" panose="020F0502020204030204" pitchFamily="34" charset="0"/>
                <a:cs typeface="Times New Roman" panose="02020603050405020304" pitchFamily="18" charset="0"/>
              </a:rPr>
              <a:t>Một mặt phẳng được hoàn toàn xác định khi biết nó đi qua một điểm và chứa một đường thẳng không đi qua điểm đó.</a:t>
            </a:r>
            <a:endParaRPr lang="en-US" sz="4000">
              <a:solidFill>
                <a:prstClr val="black"/>
              </a:solidFill>
              <a:ea typeface="Calibri" panose="020F0502020204030204" pitchFamily="34" charset="0"/>
              <a:cs typeface="Times New Roman" panose="02020603050405020304" pitchFamily="18" charset="0"/>
            </a:endParaRPr>
          </a:p>
          <a:p>
            <a:pPr marL="571500" lvl="0" indent="-571500" algn="just">
              <a:lnSpc>
                <a:spcPct val="150000"/>
              </a:lnSpc>
              <a:buFont typeface="Arial" panose="020B0604020202020204" pitchFamily="34" charset="0"/>
              <a:buChar char="•"/>
            </a:pPr>
            <a:r>
              <a:rPr lang="vi-VN" sz="4000">
                <a:solidFill>
                  <a:prstClr val="black"/>
                </a:solidFill>
                <a:ea typeface="Calibri" panose="020F0502020204030204" pitchFamily="34" charset="0"/>
                <a:cs typeface="Times New Roman" panose="02020603050405020304" pitchFamily="18" charset="0"/>
              </a:rPr>
              <a:t>Một mặt phẳng được hoàn toàn xác định khi biết nó chứa hai đường thẳng cắt nhau.</a:t>
            </a:r>
          </a:p>
        </p:txBody>
      </p:sp>
      <p:sp>
        <p:nvSpPr>
          <p:cNvPr id="3" name="Rectangle 2"/>
          <p:cNvSpPr/>
          <p:nvPr/>
        </p:nvSpPr>
        <p:spPr>
          <a:xfrm>
            <a:off x="1295400" y="5448300"/>
            <a:ext cx="15849600" cy="3888244"/>
          </a:xfrm>
          <a:prstGeom prst="rect">
            <a:avLst/>
          </a:prstGeom>
        </p:spPr>
        <p:txBody>
          <a:bodyPr wrap="square">
            <a:spAutoFit/>
          </a:bodyPr>
          <a:lstStyle/>
          <a:p>
            <a:pPr algn="just">
              <a:lnSpc>
                <a:spcPct val="150000"/>
              </a:lnSpc>
            </a:pPr>
            <a:r>
              <a:rPr lang="en-US" sz="4000" b="1" i="1" u="sng">
                <a:solidFill>
                  <a:srgbClr val="C00000"/>
                </a:solidFill>
                <a:latin typeface="Arial" panose="020B0604020202020204" pitchFamily="34" charset="0"/>
                <a:ea typeface="Times New Roman" panose="02020603050405020304" pitchFamily="18" charset="0"/>
                <a:cs typeface="Arial" panose="020B0604020202020204" pitchFamily="34" charset="0"/>
              </a:rPr>
              <a:t>Chú ý:</a:t>
            </a:r>
          </a:p>
          <a:p>
            <a:pPr algn="just">
              <a:lnSpc>
                <a:spcPct val="150000"/>
              </a:lnSpc>
            </a:pPr>
            <a:r>
              <a:rPr lang="en-US" sz="4000">
                <a:latin typeface="Arial" panose="020B0604020202020204" pitchFamily="34" charset="0"/>
                <a:ea typeface="Times New Roman" panose="02020603050405020304" pitchFamily="18" charset="0"/>
                <a:cs typeface="Arial" panose="020B0604020202020204" pitchFamily="34" charset="0"/>
              </a:rPr>
              <a:t>Mặt phẳng được xác định bởi điểm A và đường thẳng d không chứa A được kí hiệu là mp(A, d). Mặt phẳng được xác định bởi hai đường thẳng cắt nhau a và b được khí hiệu là mp(a, b).</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6900353" y="8554315"/>
            <a:ext cx="1044994" cy="1542185"/>
          </a:xfrm>
          <a:prstGeom prst="rect">
            <a:avLst/>
          </a:prstGeom>
        </p:spPr>
      </p:pic>
      <p:pic>
        <p:nvPicPr>
          <p:cNvPr id="9" name="Picture 8"/>
          <p:cNvPicPr>
            <a:picLocks noChangeAspect="1"/>
          </p:cNvPicPr>
          <p:nvPr/>
        </p:nvPicPr>
        <p:blipFill>
          <a:blip r:embed="rId5"/>
          <a:stretch>
            <a:fillRect/>
          </a:stretch>
        </p:blipFill>
        <p:spPr>
          <a:xfrm>
            <a:off x="285260" y="351933"/>
            <a:ext cx="1286367" cy="1286367"/>
          </a:xfrm>
          <a:prstGeom prst="rect">
            <a:avLst/>
          </a:prstGeom>
        </p:spPr>
      </p:pic>
    </p:spTree>
    <p:extLst>
      <p:ext uri="{BB962C8B-B14F-4D97-AF65-F5344CB8AC3E}">
        <p14:creationId xmlns:p14="http://schemas.microsoft.com/office/powerpoint/2010/main" val="26508926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sp>
        <p:nvSpPr>
          <p:cNvPr id="2" name="Rounded Rectangle 1"/>
          <p:cNvSpPr/>
          <p:nvPr/>
        </p:nvSpPr>
        <p:spPr>
          <a:xfrm>
            <a:off x="838200" y="876614"/>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3505200" y="667077"/>
            <a:ext cx="13411200" cy="2615460"/>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rPr>
              <a:t>Cho hai đường thẳng cắt nhau a, b và gọi S là một điểm không thuộc mp</a:t>
            </a:r>
            <a:r>
              <a:rPr lang="en-US" sz="3800">
                <a:solidFill>
                  <a:prstClr val="black"/>
                </a:solidFill>
                <a:ea typeface="Calibri" panose="020F0502020204030204" pitchFamily="34" charset="0"/>
              </a:rPr>
              <a:t> </a:t>
            </a:r>
            <a:r>
              <a:rPr lang="vi-VN" sz="3800">
                <a:solidFill>
                  <a:prstClr val="black"/>
                </a:solidFill>
                <a:ea typeface="Calibri" panose="020F0502020204030204" pitchFamily="34" charset="0"/>
              </a:rPr>
              <a:t>(a,</a:t>
            </a:r>
            <a:r>
              <a:rPr lang="en-US" sz="3800">
                <a:solidFill>
                  <a:prstClr val="black"/>
                </a:solidFill>
                <a:ea typeface="Calibri" panose="020F0502020204030204" pitchFamily="34" charset="0"/>
              </a:rPr>
              <a:t> </a:t>
            </a:r>
            <a:r>
              <a:rPr lang="vi-VN" sz="3800">
                <a:solidFill>
                  <a:prstClr val="black"/>
                </a:solidFill>
                <a:ea typeface="Calibri" panose="020F0502020204030204" pitchFamily="34" charset="0"/>
              </a:rPr>
              <a:t>b) (H.4.10). Xác định giao tuyến của mp(S, a) và mp(S,</a:t>
            </a:r>
            <a:r>
              <a:rPr lang="en-US" sz="3800">
                <a:solidFill>
                  <a:prstClr val="black"/>
                </a:solidFill>
                <a:ea typeface="Calibri" panose="020F0502020204030204" pitchFamily="34" charset="0"/>
              </a:rPr>
              <a:t> </a:t>
            </a:r>
            <a:r>
              <a:rPr lang="vi-VN" sz="3800">
                <a:solidFill>
                  <a:prstClr val="black"/>
                </a:solidFill>
                <a:ea typeface="Calibri" panose="020F0502020204030204" pitchFamily="34" charset="0"/>
              </a:rPr>
              <a:t>b).</a:t>
            </a:r>
          </a:p>
        </p:txBody>
      </p:sp>
      <p:grpSp>
        <p:nvGrpSpPr>
          <p:cNvPr id="16" name="Group 15"/>
          <p:cNvGrpSpPr/>
          <p:nvPr/>
        </p:nvGrpSpPr>
        <p:grpSpPr>
          <a:xfrm>
            <a:off x="11500836" y="3314700"/>
            <a:ext cx="1657263" cy="1049049"/>
            <a:chOff x="1348291" y="1113251"/>
            <a:chExt cx="1999951" cy="1254649"/>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48291" y="1113251"/>
              <a:ext cx="1999951" cy="1254649"/>
            </a:xfrm>
            <a:prstGeom prst="rect">
              <a:avLst/>
            </a:prstGeom>
          </p:spPr>
        </p:pic>
        <p:sp>
          <p:nvSpPr>
            <p:cNvPr id="18" name="TextBox 17"/>
            <p:cNvSpPr txBox="1"/>
            <p:nvPr/>
          </p:nvSpPr>
          <p:spPr>
            <a:xfrm>
              <a:off x="1669929" y="1279173"/>
              <a:ext cx="1404741" cy="809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7209136" y="4457700"/>
            <a:ext cx="10393064" cy="5355312"/>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Gọi M là giao điểm của a và b.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Vì M thuộc a nên M thuộc mp(S, a).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Vì M thuộc b nên M thuộc mp(S, b).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Hai điểm S, M cùng thuộc mp(S, a) và mp(S, b) nên giao tuyến của hai mặt phẳng đó là đường thẳng SM.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20" y="4421668"/>
            <a:ext cx="5985080" cy="5065232"/>
          </a:xfrm>
          <a:prstGeom prst="rect">
            <a:avLst/>
          </a:prstGeom>
        </p:spPr>
      </p:pic>
      <p:pic>
        <p:nvPicPr>
          <p:cNvPr id="1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06828" y="9029330"/>
            <a:ext cx="1036223" cy="1098117"/>
          </a:xfrm>
          <a:prstGeom prst="rect">
            <a:avLst/>
          </a:prstGeom>
        </p:spPr>
      </p:pic>
    </p:spTree>
    <p:extLst>
      <p:ext uri="{BB962C8B-B14F-4D97-AF65-F5344CB8AC3E}">
        <p14:creationId xmlns:p14="http://schemas.microsoft.com/office/powerpoint/2010/main" val="75932831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sp>
        <p:nvSpPr>
          <p:cNvPr id="17" name="Rounded Rectangle 16"/>
          <p:cNvSpPr/>
          <p:nvPr/>
        </p:nvSpPr>
        <p:spPr>
          <a:xfrm>
            <a:off x="609600" y="584154"/>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05589" y="1632853"/>
            <a:ext cx="16916400" cy="2139047"/>
          </a:xfrm>
          <a:prstGeom prst="rect">
            <a:avLst/>
          </a:prstGeom>
        </p:spPr>
        <p:txBody>
          <a:bodyPr wrap="square">
            <a:spAutoFit/>
          </a:bodyPr>
          <a:lstStyle/>
          <a:p>
            <a:pPr lvl="0">
              <a:lnSpc>
                <a:spcPct val="175000"/>
              </a:lnSpc>
              <a:defRPr/>
            </a:pPr>
            <a:r>
              <a:rPr lang="vi-VN" sz="3800">
                <a:solidFill>
                  <a:prstClr val="black"/>
                </a:solidFill>
                <a:ea typeface="Calibri" panose="020F0502020204030204" pitchFamily="34" charset="0"/>
                <a:cs typeface="Arial" panose="020B0604020202020204" pitchFamily="34" charset="0"/>
              </a:rPr>
              <a:t>Trong Ví dụ 4, vẽ một đường thẳng c cắt cả hai đường thẳng a và b. Xác định giao tuyến của hai mặt phẳng: mp (S, a) và mp (S, c); mp (S, b) và mp (S, c).</a:t>
            </a:r>
          </a:p>
        </p:txBody>
      </p:sp>
      <p:sp>
        <p:nvSpPr>
          <p:cNvPr id="3" name="Rectangle 2"/>
          <p:cNvSpPr/>
          <p:nvPr/>
        </p:nvSpPr>
        <p:spPr>
          <a:xfrm>
            <a:off x="7768389" y="5905500"/>
            <a:ext cx="9753600" cy="3600986"/>
          </a:xfrm>
          <a:prstGeom prst="rect">
            <a:avLst/>
          </a:prstGeom>
        </p:spPr>
        <p:txBody>
          <a:bodyPr wrap="square">
            <a:spAutoFit/>
          </a:bodyPr>
          <a:lstStyle/>
          <a:p>
            <a:pPr algn="just">
              <a:lnSpc>
                <a:spcPct val="150000"/>
              </a:lnSpc>
            </a:pPr>
            <a:r>
              <a:rPr lang="vi-VN" sz="3800">
                <a:solidFill>
                  <a:srgbClr val="000000"/>
                </a:solidFill>
                <a:ea typeface="Calibri" panose="020F0502020204030204" pitchFamily="34" charset="0"/>
                <a:cs typeface="Arial" panose="020B0604020202020204" pitchFamily="34" charset="0"/>
              </a:rPr>
              <a:t>Gọi L là giao điểm của a và c, K là giao điểm của b và c.</a:t>
            </a:r>
          </a:p>
          <a:p>
            <a:pPr algn="just">
              <a:lnSpc>
                <a:spcPct val="150000"/>
              </a:lnSpc>
            </a:pPr>
            <a:r>
              <a:rPr lang="vi-VN" sz="3800">
                <a:solidFill>
                  <a:srgbClr val="000000"/>
                </a:solidFill>
                <a:ea typeface="Calibri" panose="020F0502020204030204" pitchFamily="34" charset="0"/>
                <a:cs typeface="Arial" panose="020B0604020202020204" pitchFamily="34" charset="0"/>
              </a:rPr>
              <a:t>Vì L thuộc a nên L thuộc mp(S, a).</a:t>
            </a:r>
            <a:endParaRPr lang="en-US" sz="3800">
              <a:solidFill>
                <a:srgbClr val="000000"/>
              </a:solidFill>
              <a:ea typeface="Calibri" panose="020F0502020204030204" pitchFamily="34" charset="0"/>
              <a:cs typeface="Arial" panose="020B0604020202020204" pitchFamily="34" charset="0"/>
            </a:endParaRPr>
          </a:p>
          <a:p>
            <a:pPr algn="just">
              <a:lnSpc>
                <a:spcPct val="150000"/>
              </a:lnSpc>
            </a:pPr>
            <a:r>
              <a:rPr lang="vi-VN" sz="3800">
                <a:solidFill>
                  <a:srgbClr val="000000"/>
                </a:solidFill>
                <a:ea typeface="Calibri" panose="020F0502020204030204" pitchFamily="34" charset="0"/>
                <a:cs typeface="Arial" panose="020B0604020202020204" pitchFamily="34" charset="0"/>
              </a:rPr>
              <a:t>Vì L thuộc c nên L thuộc mp(S, c). </a:t>
            </a:r>
          </a:p>
        </p:txBody>
      </p:sp>
      <p:grpSp>
        <p:nvGrpSpPr>
          <p:cNvPr id="14" name="Group 13"/>
          <p:cNvGrpSpPr/>
          <p:nvPr/>
        </p:nvGrpSpPr>
        <p:grpSpPr>
          <a:xfrm>
            <a:off x="8610600" y="4347674"/>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4"/>
          <a:stretch>
            <a:fillRect/>
          </a:stretch>
        </p:blipFill>
        <p:spPr>
          <a:xfrm>
            <a:off x="1066800" y="3974415"/>
            <a:ext cx="5764177" cy="586085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368779" flipV="1">
            <a:off x="-1487207" y="3058710"/>
            <a:ext cx="3578098" cy="3578098"/>
          </a:xfrm>
          <a:prstGeom prst="rect">
            <a:avLst/>
          </a:prstGeom>
        </p:spPr>
      </p:pic>
    </p:spTree>
    <p:extLst>
      <p:ext uri="{BB962C8B-B14F-4D97-AF65-F5344CB8AC3E}">
        <p14:creationId xmlns:p14="http://schemas.microsoft.com/office/powerpoint/2010/main" val="330989928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500"/>
                                        <p:tgtEl>
                                          <p:spTgt spid="3">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3664205" y="-929964"/>
            <a:ext cx="8057164" cy="2781499"/>
          </a:xfrm>
          <a:prstGeom prst="rect">
            <a:avLst/>
          </a:prstGeom>
        </p:spPr>
      </p:pic>
      <p:grpSp>
        <p:nvGrpSpPr>
          <p:cNvPr id="14" name="Group 13"/>
          <p:cNvGrpSpPr/>
          <p:nvPr/>
        </p:nvGrpSpPr>
        <p:grpSpPr>
          <a:xfrm>
            <a:off x="958265" y="71735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387631" y="7704049"/>
            <a:ext cx="3578098" cy="3578098"/>
          </a:xfrm>
          <a:prstGeom prst="rect">
            <a:avLst/>
          </a:prstGeom>
        </p:spPr>
      </p:pic>
      <p:sp>
        <p:nvSpPr>
          <p:cNvPr id="2" name="Rectangle 1"/>
          <p:cNvSpPr/>
          <p:nvPr/>
        </p:nvSpPr>
        <p:spPr>
          <a:xfrm>
            <a:off x="6858000" y="2073383"/>
            <a:ext cx="10820400" cy="7109639"/>
          </a:xfrm>
          <a:prstGeom prst="rect">
            <a:avLst/>
          </a:prstGeom>
        </p:spPr>
        <p:txBody>
          <a:bodyPr wrap="square">
            <a:spAutoFit/>
          </a:bodyPr>
          <a:lstStyle/>
          <a:p>
            <a:pPr lvl="0" algn="just">
              <a:lnSpc>
                <a:spcPct val="150000"/>
              </a:lnSpc>
              <a:defRPr/>
            </a:pPr>
            <a:r>
              <a:rPr lang="vi-VN" sz="3800">
                <a:solidFill>
                  <a:srgbClr val="000000"/>
                </a:solidFill>
                <a:ea typeface="Calibri" panose="020F0502020204030204" pitchFamily="34" charset="0"/>
                <a:cs typeface="Arial" panose="020B0604020202020204" pitchFamily="34" charset="0"/>
              </a:rPr>
              <a:t>Hai điểm S và L cùng thuộc mp(S, a) và mp(S, c) nên giao tuyến của hai mặt phẳng đó là đường thẳng SL.</a:t>
            </a: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Vì K thuộc b nên K thuộc mp(S, b). </a:t>
            </a: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Vì K thuộc c nên K thuộc mp(S, c). </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Hai điểm S và K cùng thuộc mp(S, b) và mp(S, c) nên giao tuyến của hai mặt phẳng đó là đường thẳng SK.</a:t>
            </a:r>
          </a:p>
        </p:txBody>
      </p:sp>
      <p:pic>
        <p:nvPicPr>
          <p:cNvPr id="16" name="Picture 15"/>
          <p:cNvPicPr>
            <a:picLocks noChangeAspect="1"/>
          </p:cNvPicPr>
          <p:nvPr/>
        </p:nvPicPr>
        <p:blipFill>
          <a:blip r:embed="rId5"/>
          <a:stretch>
            <a:fillRect/>
          </a:stretch>
        </p:blipFill>
        <p:spPr>
          <a:xfrm>
            <a:off x="457200" y="2476500"/>
            <a:ext cx="5764177" cy="5860850"/>
          </a:xfrm>
          <a:prstGeom prst="rect">
            <a:avLst/>
          </a:prstGeom>
        </p:spPr>
      </p:pic>
    </p:spTree>
    <p:extLst>
      <p:ext uri="{BB962C8B-B14F-4D97-AF65-F5344CB8AC3E}">
        <p14:creationId xmlns:p14="http://schemas.microsoft.com/office/powerpoint/2010/main" val="72342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grpSp>
        <p:nvGrpSpPr>
          <p:cNvPr id="13" name="Group 12"/>
          <p:cNvGrpSpPr/>
          <p:nvPr/>
        </p:nvGrpSpPr>
        <p:grpSpPr>
          <a:xfrm>
            <a:off x="-609600" y="419100"/>
            <a:ext cx="5895897" cy="1219200"/>
            <a:chOff x="5179832" y="411480"/>
            <a:chExt cx="4724400" cy="1219200"/>
          </a:xfrm>
        </p:grpSpPr>
        <p:sp>
          <p:nvSpPr>
            <p:cNvPr id="4" name="Round Same Side Corner Rectangle 3"/>
            <p:cNvSpPr/>
            <p:nvPr/>
          </p:nvSpPr>
          <p:spPr>
            <a:xfrm flipH="1" flipV="1">
              <a:off x="6019801" y="411480"/>
              <a:ext cx="3052963"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5179832" y="664914"/>
              <a:ext cx="47244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Vận dụng 2</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26293" y="7810500"/>
            <a:ext cx="2079307" cy="2209800"/>
          </a:xfrm>
          <a:prstGeom prst="rect">
            <a:avLst/>
          </a:prstGeom>
        </p:spPr>
      </p:pic>
      <p:sp>
        <p:nvSpPr>
          <p:cNvPr id="2" name="Rectangle 1"/>
          <p:cNvSpPr/>
          <p:nvPr/>
        </p:nvSpPr>
        <p:spPr>
          <a:xfrm>
            <a:off x="723900" y="2095500"/>
            <a:ext cx="16840199" cy="1938992"/>
          </a:xfrm>
          <a:prstGeom prst="rect">
            <a:avLst/>
          </a:prstGeom>
        </p:spPr>
        <p:txBody>
          <a:bodyPr wrap="square">
            <a:spAutoFit/>
          </a:bodyPr>
          <a:lstStyle/>
          <a:p>
            <a:pPr lvl="0" algn="just">
              <a:lnSpc>
                <a:spcPct val="150000"/>
              </a:lnSpc>
            </a:pPr>
            <a:r>
              <a:rPr lang="vi-VN" sz="4000">
                <a:solidFill>
                  <a:srgbClr val="000000"/>
                </a:solidFill>
                <a:ea typeface="Calibri" panose="020F0502020204030204" pitchFamily="34" charset="0"/>
                <a:cs typeface="Arial" panose="020B0604020202020204" pitchFamily="34" charset="0"/>
              </a:rPr>
              <a:t>Để tránh cho cửa ra vào không bị va đập vào các đồ dùng xung quanh (do mở cửa quá mạnh hoặc do gió to đập cửa), người ta thường sử dụng</a:t>
            </a:r>
          </a:p>
        </p:txBody>
      </p:sp>
      <p:sp>
        <p:nvSpPr>
          <p:cNvPr id="5" name="Rectangle 4"/>
          <p:cNvSpPr/>
          <p:nvPr/>
        </p:nvSpPr>
        <p:spPr>
          <a:xfrm>
            <a:off x="723899" y="3957578"/>
            <a:ext cx="11048999" cy="2862322"/>
          </a:xfrm>
          <a:prstGeom prst="rect">
            <a:avLst/>
          </a:prstGeom>
        </p:spPr>
        <p:txBody>
          <a:bodyPr wrap="square">
            <a:spAutoFit/>
          </a:bodyPr>
          <a:lstStyle/>
          <a:p>
            <a:pPr lvl="0" algn="just">
              <a:lnSpc>
                <a:spcPct val="150000"/>
              </a:lnSpc>
            </a:pPr>
            <a:r>
              <a:rPr lang="vi-VN" sz="4000">
                <a:solidFill>
                  <a:srgbClr val="000000"/>
                </a:solidFill>
                <a:ea typeface="Calibri" panose="020F0502020204030204" pitchFamily="34" charset="0"/>
                <a:cs typeface="Arial" panose="020B0604020202020204" pitchFamily="34" charset="0"/>
              </a:rPr>
              <a:t>một phụ kiện là hít cửa nam châm. Hãy giải thích tại sao khi cửa được hút tới vị trí của nam châm thì cánh cửa được giữ cố định.</a:t>
            </a:r>
          </a:p>
        </p:txBody>
      </p:sp>
      <p:pic>
        <p:nvPicPr>
          <p:cNvPr id="12" name="image99.png" descr="A picture containing indoor, flooring, hardwood, wall&#10;&#10;Description automatically generated"/>
          <p:cNvPicPr/>
          <p:nvPr/>
        </p:nvPicPr>
        <p:blipFill>
          <a:blip r:embed="rId6"/>
          <a:srcRect/>
          <a:stretch>
            <a:fillRect/>
          </a:stretch>
        </p:blipFill>
        <p:spPr>
          <a:xfrm>
            <a:off x="12067671" y="4195011"/>
            <a:ext cx="5295901" cy="4718821"/>
          </a:xfrm>
          <a:prstGeom prst="rect">
            <a:avLst/>
          </a:prstGeom>
          <a:ln/>
        </p:spPr>
      </p:pic>
    </p:spTree>
    <p:extLst>
      <p:ext uri="{BB962C8B-B14F-4D97-AF65-F5344CB8AC3E}">
        <p14:creationId xmlns:p14="http://schemas.microsoft.com/office/powerpoint/2010/main" val="104956449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252268">
            <a:off x="13085911" y="9431273"/>
            <a:ext cx="6265777" cy="2163075"/>
          </a:xfrm>
          <a:prstGeom prst="rect">
            <a:avLst/>
          </a:prstGeom>
        </p:spPr>
      </p:pic>
      <p:pic>
        <p:nvPicPr>
          <p:cNvPr id="14"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9201" y="290330"/>
            <a:ext cx="1609948" cy="1805170"/>
          </a:xfrm>
          <a:prstGeom prst="rect">
            <a:avLst/>
          </a:prstGeom>
        </p:spPr>
      </p:pic>
      <p:grpSp>
        <p:nvGrpSpPr>
          <p:cNvPr id="11" name="Group 10"/>
          <p:cNvGrpSpPr/>
          <p:nvPr/>
        </p:nvGrpSpPr>
        <p:grpSpPr>
          <a:xfrm>
            <a:off x="885041" y="1038900"/>
            <a:ext cx="1659152" cy="1066800"/>
            <a:chOff x="1536549" y="1134798"/>
            <a:chExt cx="1659152" cy="1066800"/>
          </a:xfrm>
        </p:grpSpPr>
        <p:pic>
          <p:nvPicPr>
            <p:cNvPr id="12"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5" name="TextBox 14"/>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7" name="image99.png" descr="A picture containing indoor, flooring, hardwood, wall&#10;&#10;Description automatically generated"/>
          <p:cNvPicPr/>
          <p:nvPr/>
        </p:nvPicPr>
        <p:blipFill>
          <a:blip r:embed="rId6"/>
          <a:srcRect/>
          <a:stretch>
            <a:fillRect/>
          </a:stretch>
        </p:blipFill>
        <p:spPr>
          <a:xfrm>
            <a:off x="10979682" y="2779585"/>
            <a:ext cx="6324186" cy="5709421"/>
          </a:xfrm>
          <a:prstGeom prst="rect">
            <a:avLst/>
          </a:prstGeom>
          <a:ln/>
        </p:spPr>
      </p:pic>
      <p:sp>
        <p:nvSpPr>
          <p:cNvPr id="7" name="Rectangle 6"/>
          <p:cNvSpPr/>
          <p:nvPr/>
        </p:nvSpPr>
        <p:spPr>
          <a:xfrm>
            <a:off x="838200" y="2416225"/>
            <a:ext cx="9617503" cy="6232475"/>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Phụ kiện hít cửa nam châm đại diện cho 1 điểm cố định, một cạnh của cánh cửa đại diện cho một đường thẳng không chứa điểm phụ kiện hít cửa nam châm. Chính vì vậy có một mặt phẳng được xác định khi phụ kiện hít cửa và một cạnh của cánh cửa, khi đó cánh cửa luôn được giữa cố định.</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022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prstClr val="black"/>
                </a:solidFill>
                <a:latin typeface="Arial" panose="020B0604020202020204" pitchFamily="34" charset="0"/>
                <a:cs typeface="Arial" panose="020B0604020202020204" pitchFamily="34" charset="0"/>
              </a:rPr>
              <a:t>HÌNH CHÓP VÀ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prstClr val="black"/>
                </a:solidFill>
                <a:latin typeface="Arial" panose="020B0604020202020204" pitchFamily="34" charset="0"/>
                <a:cs typeface="Arial" panose="020B0604020202020204" pitchFamily="34" charset="0"/>
              </a:rPr>
              <a:t>HÌNH TỨ DIỆN</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51770287"/>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004248"/>
            <a:ext cx="7050775" cy="649094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338087">
            <a:off x="927899" y="8254247"/>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16" name="TextBox 15"/>
          <p:cNvSpPr txBox="1"/>
          <p:nvPr/>
        </p:nvSpPr>
        <p:spPr>
          <a:xfrm>
            <a:off x="1752600" y="3618391"/>
            <a:ext cx="5791200" cy="29510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 DUNG BÀI HỌC</a:t>
            </a:r>
          </a:p>
        </p:txBody>
      </p:sp>
      <p:grpSp>
        <p:nvGrpSpPr>
          <p:cNvPr id="6" name="Group 5"/>
          <p:cNvGrpSpPr/>
          <p:nvPr/>
        </p:nvGrpSpPr>
        <p:grpSpPr>
          <a:xfrm>
            <a:off x="9144000" y="2129947"/>
            <a:ext cx="7752726" cy="3293845"/>
            <a:chOff x="9144000" y="1901348"/>
            <a:chExt cx="7752726" cy="3054047"/>
          </a:xfrm>
        </p:grpSpPr>
        <p:sp>
          <p:nvSpPr>
            <p:cNvPr id="3" name="AutoShape 3"/>
            <p:cNvSpPr/>
            <p:nvPr/>
          </p:nvSpPr>
          <p:spPr>
            <a:xfrm>
              <a:off x="9144000" y="1901348"/>
              <a:ext cx="7752726" cy="3054047"/>
            </a:xfrm>
            <a:prstGeom prst="rect">
              <a:avLst/>
            </a:prstGeom>
            <a:solidFill>
              <a:srgbClr val="61A6AB"/>
            </a:solidFill>
          </p:spPr>
        </p:sp>
        <p:sp>
          <p:nvSpPr>
            <p:cNvPr id="7" name="AutoShape 7"/>
            <p:cNvSpPr/>
            <p:nvPr/>
          </p:nvSpPr>
          <p:spPr>
            <a:xfrm>
              <a:off x="9144000" y="1901348"/>
              <a:ext cx="7752726" cy="951331"/>
            </a:xfrm>
            <a:prstGeom prst="rect">
              <a:avLst/>
            </a:prstGeom>
            <a:solidFill>
              <a:srgbClr val="FFCE6D"/>
            </a:solidFill>
          </p:spPr>
        </p:sp>
        <p:sp>
          <p:nvSpPr>
            <p:cNvPr id="8" name="TextBox 8"/>
            <p:cNvSpPr txBox="1"/>
            <p:nvPr/>
          </p:nvSpPr>
          <p:spPr>
            <a:xfrm>
              <a:off x="9626054" y="2213466"/>
              <a:ext cx="6788617" cy="477698"/>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a:ln>
                    <a:noFill/>
                  </a:ln>
                  <a:solidFill>
                    <a:srgbClr val="291B25"/>
                  </a:solidFill>
                  <a:effectLst/>
                  <a:uLnTx/>
                  <a:uFillTx/>
                  <a:latin typeface="Arial" panose="020B0604020202020204" pitchFamily="34" charset="0"/>
                  <a:ea typeface="+mn-ea"/>
                  <a:cs typeface="Arial" panose="020B0604020202020204" pitchFamily="34" charset="0"/>
                </a:rPr>
                <a:t>3</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10007836" y="2824956"/>
              <a:ext cx="5994164" cy="2011858"/>
            </a:xfrm>
            <a:prstGeom prst="rect">
              <a:avLst/>
            </a:prstGeom>
          </p:spPr>
          <p:txBody>
            <a:bodyPr wrap="square">
              <a:spAutoFit/>
            </a:bodyPr>
            <a:lstStyle/>
            <a:p>
              <a:pPr lvl="0" algn="ctr">
                <a:lnSpc>
                  <a:spcPct val="150000"/>
                </a:lnSpc>
              </a:pPr>
              <a:r>
                <a:rPr lang="vi-VN" sz="4500" b="1">
                  <a:solidFill>
                    <a:prstClr val="white"/>
                  </a:solidFill>
                  <a:cs typeface="Arial" panose="020B0604020202020204" pitchFamily="34" charset="0"/>
                </a:rPr>
                <a:t>Cách xác định một mặt phẳng</a:t>
              </a:r>
            </a:p>
          </p:txBody>
        </p:sp>
      </p:grpSp>
      <p:grpSp>
        <p:nvGrpSpPr>
          <p:cNvPr id="12" name="Group 11"/>
          <p:cNvGrpSpPr/>
          <p:nvPr/>
        </p:nvGrpSpPr>
        <p:grpSpPr>
          <a:xfrm>
            <a:off x="9067800" y="5569730"/>
            <a:ext cx="7831609" cy="3054047"/>
            <a:chOff x="9067800" y="5341130"/>
            <a:chExt cx="7831609" cy="3054047"/>
          </a:xfrm>
        </p:grpSpPr>
        <p:sp>
          <p:nvSpPr>
            <p:cNvPr id="4" name="AutoShape 4"/>
            <p:cNvSpPr/>
            <p:nvPr/>
          </p:nvSpPr>
          <p:spPr>
            <a:xfrm>
              <a:off x="9144000" y="5341130"/>
              <a:ext cx="7752726" cy="3054047"/>
            </a:xfrm>
            <a:prstGeom prst="rect">
              <a:avLst/>
            </a:prstGeom>
            <a:solidFill>
              <a:srgbClr val="61A6AB"/>
            </a:solidFill>
          </p:spPr>
        </p:sp>
        <p:sp>
          <p:nvSpPr>
            <p:cNvPr id="9" name="AutoShape 9"/>
            <p:cNvSpPr/>
            <p:nvPr/>
          </p:nvSpPr>
          <p:spPr>
            <a:xfrm>
              <a:off x="9144000" y="5341130"/>
              <a:ext cx="7752726" cy="951331"/>
            </a:xfrm>
            <a:prstGeom prst="rect">
              <a:avLst/>
            </a:prstGeom>
            <a:solidFill>
              <a:srgbClr val="FFCE6D"/>
            </a:solidFill>
          </p:spPr>
        </p:sp>
        <p:sp>
          <p:nvSpPr>
            <p:cNvPr id="10" name="TextBox 10"/>
            <p:cNvSpPr txBox="1"/>
            <p:nvPr/>
          </p:nvSpPr>
          <p:spPr>
            <a:xfrm>
              <a:off x="9626054" y="5653248"/>
              <a:ext cx="6788617" cy="515206"/>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ts val="0"/>
                </a:spcBef>
                <a:spcAft>
                  <a:spcPts val="0"/>
                </a:spcAft>
                <a:buClrTx/>
                <a:buSzTx/>
                <a:buFontTx/>
                <a:buNone/>
                <a:tabLst/>
                <a:defRPr/>
              </a:pPr>
              <a:r>
                <a:rPr kumimoji="0" lang="en-US" sz="4800" b="1" i="0" u="none" strike="noStrike" kern="1200" cap="none" spc="0" normalizeH="0" baseline="0" noProof="0">
                  <a:ln>
                    <a:noFill/>
                  </a:ln>
                  <a:solidFill>
                    <a:srgbClr val="291B25"/>
                  </a:solidFill>
                  <a:effectLst/>
                  <a:uLnTx/>
                  <a:uFillTx/>
                  <a:latin typeface="Arial" panose="020B0604020202020204" pitchFamily="34" charset="0"/>
                  <a:ea typeface="+mn-ea"/>
                  <a:cs typeface="Arial" panose="020B0604020202020204" pitchFamily="34" charset="0"/>
                </a:rPr>
                <a:t>4</a:t>
              </a:r>
              <a:endParaRPr kumimoji="0" lang="en-US" sz="4800" b="1" i="0" u="none" strike="noStrike" kern="1200" cap="none" spc="0" normalizeH="0" baseline="0" noProof="0" dirty="0">
                <a:ln>
                  <a:noFill/>
                </a:ln>
                <a:solidFill>
                  <a:srgbClr val="291B25"/>
                </a:solidFill>
                <a:effectLst/>
                <a:uLnTx/>
                <a:uFillTx/>
                <a:latin typeface="Arial" panose="020B0604020202020204" pitchFamily="34" charset="0"/>
                <a:ea typeface="+mn-ea"/>
                <a:cs typeface="Arial" panose="020B0604020202020204" pitchFamily="34" charset="0"/>
              </a:endParaRPr>
            </a:p>
          </p:txBody>
        </p:sp>
        <p:sp>
          <p:nvSpPr>
            <p:cNvPr id="18" name="Rectangle 17"/>
            <p:cNvSpPr/>
            <p:nvPr/>
          </p:nvSpPr>
          <p:spPr>
            <a:xfrm>
              <a:off x="9067800" y="6645819"/>
              <a:ext cx="7831609" cy="1002710"/>
            </a:xfrm>
            <a:prstGeom prst="rect">
              <a:avLst/>
            </a:prstGeom>
          </p:spPr>
          <p:txBody>
            <a:bodyPr wrap="square">
              <a:spAutoFit/>
            </a:bodyPr>
            <a:lstStyle/>
            <a:p>
              <a:pPr lvl="0" algn="ctr">
                <a:lnSpc>
                  <a:spcPct val="150000"/>
                </a:lnSpc>
              </a:pPr>
              <a:r>
                <a:rPr lang="vi-VN" sz="4500" b="1">
                  <a:solidFill>
                    <a:prstClr val="white"/>
                  </a:solidFill>
                  <a:cs typeface="Arial" panose="020B0604020202020204" pitchFamily="34" charset="0"/>
                </a:rPr>
                <a:t>Hình chóp và hình tứ diện</a:t>
              </a:r>
            </a:p>
          </p:txBody>
        </p:sp>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9923" y="7293590"/>
            <a:ext cx="2446888" cy="2486100"/>
          </a:xfrm>
          <a:prstGeom prst="rect">
            <a:avLst/>
          </a:prstGeom>
        </p:spPr>
      </p:pic>
      <p:pic>
        <p:nvPicPr>
          <p:cNvPr id="20" name="Picture 4"/>
          <p:cNvPicPr>
            <a:picLocks noChangeAspect="1"/>
          </p:cNvPicPr>
          <p:nvPr/>
        </p:nvPicPr>
        <p:blipFill>
          <a:blip r:embed="rId7"/>
          <a:srcRect/>
          <a:stretch>
            <a:fillRect/>
          </a:stretch>
        </p:blipFill>
        <p:spPr>
          <a:xfrm>
            <a:off x="762000" y="647700"/>
            <a:ext cx="3505200" cy="28216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324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826811" y="8700326"/>
            <a:ext cx="8057164" cy="2781499"/>
          </a:xfrm>
          <a:prstGeom prst="rect">
            <a:avLst/>
          </a:prstGeom>
        </p:spPr>
      </p:pic>
      <p:grpSp>
        <p:nvGrpSpPr>
          <p:cNvPr id="9" name="Group 8"/>
          <p:cNvGrpSpPr/>
          <p:nvPr/>
        </p:nvGrpSpPr>
        <p:grpSpPr>
          <a:xfrm>
            <a:off x="919472" y="858441"/>
            <a:ext cx="16380036" cy="1846659"/>
            <a:chOff x="993564" y="876300"/>
            <a:chExt cx="16380036" cy="1846659"/>
          </a:xfrm>
        </p:grpSpPr>
        <p:sp>
          <p:nvSpPr>
            <p:cNvPr id="16" name="Rounded Rectangle 15"/>
            <p:cNvSpPr/>
            <p:nvPr/>
          </p:nvSpPr>
          <p:spPr>
            <a:xfrm>
              <a:off x="993564" y="876300"/>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HĐ7</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1002342" y="876300"/>
              <a:ext cx="16371258" cy="1846659"/>
            </a:xfrm>
            <a:prstGeom prst="rect">
              <a:avLst/>
            </a:prstGeom>
          </p:spPr>
          <p:txBody>
            <a:bodyPr wrap="square">
              <a:spAutoFit/>
            </a:bodyPr>
            <a:lstStyle/>
            <a:p>
              <a:pPr lvl="0" algn="just">
                <a:lnSpc>
                  <a:spcPct val="150000"/>
                </a:lnSpc>
              </a:pP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Các hình ảnh dưới đây có đặc điểm chung nào với hình chóp tam giác đều mà em đã học ở lớp 8?</a:t>
              </a:r>
            </a:p>
          </p:txBody>
        </p:sp>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7747" y="9319783"/>
            <a:ext cx="1073807" cy="578766"/>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2325" y="8713191"/>
            <a:ext cx="537440" cy="1213184"/>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52393" y="2834431"/>
            <a:ext cx="15513403" cy="3528269"/>
          </a:xfrm>
          <a:prstGeom prst="rect">
            <a:avLst/>
          </a:prstGeom>
        </p:spPr>
      </p:pic>
      <p:sp>
        <p:nvSpPr>
          <p:cNvPr id="8" name="Rectangle 7"/>
          <p:cNvSpPr/>
          <p:nvPr/>
        </p:nvSpPr>
        <p:spPr>
          <a:xfrm>
            <a:off x="919472" y="7787567"/>
            <a:ext cx="16690788" cy="861133"/>
          </a:xfrm>
          <a:prstGeom prst="rect">
            <a:avLst/>
          </a:prstGeom>
        </p:spPr>
        <p:txBody>
          <a:bodyPr wrap="non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Các hình ảnh đã cho đều có các mặt bên là các tam giác có chung một đỉnh.</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30326" y="2358963"/>
            <a:ext cx="1188651" cy="1089094"/>
          </a:xfrm>
          <a:prstGeom prst="rect">
            <a:avLst/>
          </a:prstGeom>
        </p:spPr>
      </p:pic>
      <p:grpSp>
        <p:nvGrpSpPr>
          <p:cNvPr id="17" name="Group 16"/>
          <p:cNvGrpSpPr/>
          <p:nvPr/>
        </p:nvGrpSpPr>
        <p:grpSpPr>
          <a:xfrm>
            <a:off x="8314424" y="6515100"/>
            <a:ext cx="1659152" cy="1066800"/>
            <a:chOff x="1536549" y="1134798"/>
            <a:chExt cx="1659152" cy="1066800"/>
          </a:xfrm>
        </p:grpSpPr>
        <p:pic>
          <p:nvPicPr>
            <p:cNvPr id="1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9" name="TextBox 18"/>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81587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anim calcmode="lin" valueType="num">
                                      <p:cBhvr>
                                        <p:cTn id="8" dur="250" fill="hold"/>
                                        <p:tgtEl>
                                          <p:spTgt spid="9"/>
                                        </p:tgtEl>
                                        <p:attrNameLst>
                                          <p:attrName>ppt_x</p:attrName>
                                        </p:attrNameLst>
                                      </p:cBhvr>
                                      <p:tavLst>
                                        <p:tav tm="0">
                                          <p:val>
                                            <p:strVal val="#ppt_x"/>
                                          </p:val>
                                        </p:tav>
                                        <p:tav tm="100000">
                                          <p:val>
                                            <p:strVal val="#ppt_x"/>
                                          </p:val>
                                        </p:tav>
                                      </p:tavLst>
                                    </p:anim>
                                    <p:anim calcmode="lin" valueType="num">
                                      <p:cBhvr>
                                        <p:cTn id="9" dur="25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anim calcmode="lin" valueType="num">
                                      <p:cBhvr>
                                        <p:cTn id="13" dur="250" fill="hold"/>
                                        <p:tgtEl>
                                          <p:spTgt spid="7"/>
                                        </p:tgtEl>
                                        <p:attrNameLst>
                                          <p:attrName>ppt_x</p:attrName>
                                        </p:attrNameLst>
                                      </p:cBhvr>
                                      <p:tavLst>
                                        <p:tav tm="0">
                                          <p:val>
                                            <p:strVal val="#ppt_x"/>
                                          </p:val>
                                        </p:tav>
                                        <p:tav tm="100000">
                                          <p:val>
                                            <p:strVal val="#ppt_x"/>
                                          </p:val>
                                        </p:tav>
                                      </p:tavLst>
                                    </p:anim>
                                    <p:anim calcmode="lin" valueType="num">
                                      <p:cBhvr>
                                        <p:cTn id="14"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7" name="Rectangle 6"/>
              <p:cNvSpPr/>
              <p:nvPr/>
            </p:nvSpPr>
            <p:spPr>
              <a:xfrm>
                <a:off x="952500" y="1714500"/>
                <a:ext cx="16421100" cy="7314823"/>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 Cho đa giác lồi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và một điểm S nằm ngoài mặt phẳng chứa đa giác đó. Nối S với các đỉnh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để được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Hình gồm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và đa giác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a:t>
                </a:r>
                <a:r>
                  <a:rPr lang="en-US" sz="3800" b="1">
                    <a:effectLst/>
                    <a:latin typeface="Arial" panose="020B0604020202020204" pitchFamily="34" charset="0"/>
                    <a:ea typeface="Times New Roman" panose="02020603050405020304" pitchFamily="18" charset="0"/>
                    <a:cs typeface="Arial" panose="020B0604020202020204" pitchFamily="34" charset="0"/>
                  </a:rPr>
                  <a:t>hình chóp</a:t>
                </a:r>
                <a:r>
                  <a:rPr lang="en-US" sz="3800">
                    <a:effectLst/>
                    <a:latin typeface="Arial" panose="020B0604020202020204" pitchFamily="34" charset="0"/>
                    <a:ea typeface="Times New Roman" panose="02020603050405020304" pitchFamily="18" charset="0"/>
                    <a:cs typeface="Arial" panose="020B0604020202020204" pitchFamily="34" charset="0"/>
                  </a:rPr>
                  <a:t> và kí hiệu là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3800">
                    <a:effectLst/>
                    <a:latin typeface="Arial" panose="020B0604020202020204" pitchFamily="34" charset="0"/>
                    <a:ea typeface="Times New Roman" panose="02020603050405020304" pitchFamily="18" charset="0"/>
                    <a:cs typeface="Arial" panose="020B0604020202020204" pitchFamily="34" charset="0"/>
                  </a:rPr>
                  <a:t>- Trong hình chóp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điểm S được gọi là đỉnh và đa giác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mặt đáy, các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mặt bên; các cạnh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S</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cạnh bên; các cạnh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2</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3</m:t>
                        </m:r>
                      </m:sub>
                    </m:s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e>
                      <m:sub>
                        <m:r>
                          <a:rPr lang="en-US" sz="38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các cạnh đáy.</a:t>
                </a:r>
              </a:p>
            </p:txBody>
          </p:sp>
        </mc:Choice>
        <mc:Fallback xmlns="">
          <p:sp>
            <p:nvSpPr>
              <p:cNvPr id="7" name="Rectangle 6"/>
              <p:cNvSpPr>
                <a:spLocks noRot="1" noChangeAspect="1" noMove="1" noResize="1" noEditPoints="1" noAdjustHandles="1" noChangeArrowheads="1" noChangeShapeType="1" noTextEdit="1"/>
              </p:cNvSpPr>
              <p:nvPr/>
            </p:nvSpPr>
            <p:spPr>
              <a:xfrm>
                <a:off x="952500" y="1714500"/>
                <a:ext cx="16421100" cy="7314823"/>
              </a:xfrm>
              <a:prstGeom prst="rect">
                <a:avLst/>
              </a:prstGeom>
              <a:blipFill>
                <a:blip r:embed="rId9"/>
                <a:stretch>
                  <a:fillRect l="-1225" r="-1225" b="-1000"/>
                </a:stretch>
              </a:blipFill>
            </p:spPr>
            <p:txBody>
              <a:bodyPr/>
              <a:lstStyle/>
              <a:p>
                <a:r>
                  <a:rPr lang="en-US">
                    <a:noFill/>
                  </a:rPr>
                  <a:t> </a:t>
                </a:r>
              </a:p>
            </p:txBody>
          </p:sp>
        </mc:Fallback>
      </mc:AlternateContent>
      <p:pic>
        <p:nvPicPr>
          <p:cNvPr id="9" name="Picture 8"/>
          <p:cNvPicPr>
            <a:picLocks noChangeAspect="1"/>
          </p:cNvPicPr>
          <p:nvPr/>
        </p:nvPicPr>
        <p:blipFill>
          <a:blip r:embed="rId10"/>
          <a:stretch>
            <a:fillRect/>
          </a:stretch>
        </p:blipFill>
        <p:spPr>
          <a:xfrm>
            <a:off x="285260" y="351933"/>
            <a:ext cx="1286367" cy="1286367"/>
          </a:xfrm>
          <a:prstGeom prst="rect">
            <a:avLst/>
          </a:prstGeom>
        </p:spPr>
      </p:pic>
      <p:pic>
        <p:nvPicPr>
          <p:cNvPr id="10" name="Picture 9"/>
          <p:cNvPicPr>
            <a:picLocks noChangeAspect="1"/>
          </p:cNvPicPr>
          <p:nvPr/>
        </p:nvPicPr>
        <p:blipFill>
          <a:blip r:embed="rId11"/>
          <a:stretch>
            <a:fillRect/>
          </a:stretch>
        </p:blipFill>
        <p:spPr>
          <a:xfrm>
            <a:off x="16383001" y="8666806"/>
            <a:ext cx="1676894" cy="1505894"/>
          </a:xfrm>
          <a:prstGeom prst="rect">
            <a:avLst/>
          </a:prstGeom>
        </p:spPr>
      </p:pic>
    </p:spTree>
    <p:extLst>
      <p:ext uri="{BB962C8B-B14F-4D97-AF65-F5344CB8AC3E}">
        <p14:creationId xmlns:p14="http://schemas.microsoft.com/office/powerpoint/2010/main" val="296749427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2954004" y="-345833"/>
            <a:ext cx="3729102" cy="10884048"/>
          </a:xfrm>
          <a:prstGeom prst="rect">
            <a:avLst/>
          </a:prstGeom>
        </p:spPr>
      </p:pic>
      <p:pic>
        <p:nvPicPr>
          <p:cNvPr id="1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13758" y="8612758"/>
            <a:ext cx="1732518" cy="1615966"/>
          </a:xfrm>
          <a:prstGeom prst="rect">
            <a:avLst/>
          </a:prstGeom>
        </p:spPr>
      </p:pic>
      <p:sp>
        <p:nvSpPr>
          <p:cNvPr id="11" name="TextBox 10"/>
          <p:cNvSpPr txBox="1"/>
          <p:nvPr/>
        </p:nvSpPr>
        <p:spPr>
          <a:xfrm>
            <a:off x="8377385" y="1145993"/>
            <a:ext cx="2286000"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Chú</a:t>
            </a:r>
            <a:r>
              <a:rPr kumimoji="0" lang="en-US" sz="4700" b="1" i="0" u="sng"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ý:</a:t>
            </a:r>
            <a:endParaRPr kumimoji="0" lang="en-US" sz="47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548721" y="2705100"/>
            <a:ext cx="15943328" cy="2533835"/>
          </a:xfrm>
          <a:prstGeom prst="rect">
            <a:avLst/>
          </a:prstGeom>
          <a:solidFill>
            <a:schemeClr val="accent3">
              <a:lumMod val="60000"/>
              <a:lumOff val="40000"/>
            </a:schemeClr>
          </a:solidFill>
        </p:spPr>
        <p:txBody>
          <a:bodyPr wrap="square" anchor="ctr">
            <a:spAutoFit/>
          </a:bodyPr>
          <a:lstStyle/>
          <a:p>
            <a:pPr lvl="0" algn="just">
              <a:lnSpc>
                <a:spcPct val="200000"/>
              </a:lnSpc>
              <a:spcBef>
                <a:spcPts val="600"/>
              </a:spcBef>
              <a:spcAft>
                <a:spcPts val="800"/>
              </a:spcAft>
            </a:pPr>
            <a:r>
              <a:rPr lang="vi-VN" sz="4300">
                <a:solidFill>
                  <a:prstClr val="black"/>
                </a:solidFill>
                <a:ea typeface="Calibri" panose="020F0502020204030204" pitchFamily="34" charset="0"/>
                <a:cs typeface="Arial" panose="020B0604020202020204" pitchFamily="34" charset="0"/>
              </a:rPr>
              <a:t>Tên của hình chóp được gọi dựa theo tên của đa giác đáy, ví dụ hình chóp có đáy là tứ giác được gọi là hình chóp tứ giác.</a:t>
            </a:r>
            <a:endParaRPr kumimoji="0" lang="vi-VN" sz="4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25146">
            <a:off x="15875857" y="-316643"/>
            <a:ext cx="3710102" cy="3710102"/>
          </a:xfrm>
          <a:prstGeom prst="rect">
            <a:avLst/>
          </a:prstGeom>
        </p:spPr>
      </p:pic>
      <p:pic>
        <p:nvPicPr>
          <p:cNvPr id="3" name="Picture 2"/>
          <p:cNvPicPr>
            <a:picLocks noChangeAspect="1"/>
          </p:cNvPicPr>
          <p:nvPr/>
        </p:nvPicPr>
        <p:blipFill>
          <a:blip r:embed="rId7"/>
          <a:stretch>
            <a:fillRect/>
          </a:stretch>
        </p:blipFill>
        <p:spPr>
          <a:xfrm>
            <a:off x="8153400" y="6775677"/>
            <a:ext cx="2100115" cy="3099316"/>
          </a:xfrm>
          <a:prstGeom prst="rect">
            <a:avLst/>
          </a:prstGeom>
        </p:spPr>
      </p:pic>
    </p:spTree>
    <p:extLst>
      <p:ext uri="{BB962C8B-B14F-4D97-AF65-F5344CB8AC3E}">
        <p14:creationId xmlns:p14="http://schemas.microsoft.com/office/powerpoint/2010/main" val="8392678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00526" y="723901"/>
            <a:ext cx="17907494" cy="91440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90160" y="-57839"/>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3566" y="9271810"/>
            <a:ext cx="1004364" cy="1064355"/>
          </a:xfrm>
          <a:prstGeom prst="rect">
            <a:avLst/>
          </a:prstGeom>
        </p:spPr>
      </p:pic>
      <p:sp>
        <p:nvSpPr>
          <p:cNvPr id="2" name="Round Same Side Corner Rectangle 1"/>
          <p:cNvSpPr/>
          <p:nvPr/>
        </p:nvSpPr>
        <p:spPr>
          <a:xfrm flipV="1">
            <a:off x="6542094" y="694169"/>
            <a:ext cx="5257800" cy="837755"/>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 name="TextBox 2"/>
          <p:cNvSpPr txBox="1"/>
          <p:nvPr/>
        </p:nvSpPr>
        <p:spPr>
          <a:xfrm>
            <a:off x="6846894" y="694171"/>
            <a:ext cx="4610100" cy="707886"/>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Ví dụ 5</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902056" y="2018658"/>
            <a:ext cx="16611600" cy="916276"/>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Cho hình chop S.ABCD (H.4.11). Hình chozp đó có bao nhiêu cạnh?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10908744" y="3642035"/>
            <a:ext cx="1782299" cy="1145981"/>
            <a:chOff x="1471232" y="1137779"/>
            <a:chExt cx="1782299" cy="1145981"/>
          </a:xfrm>
        </p:grpSpPr>
        <p:pic>
          <p:nvPicPr>
            <p:cNvPr id="16"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471232" y="1137779"/>
              <a:ext cx="1782299" cy="1145981"/>
            </a:xfrm>
            <a:prstGeom prst="rect">
              <a:avLst/>
            </a:prstGeom>
          </p:spPr>
        </p:pic>
        <p:sp>
          <p:nvSpPr>
            <p:cNvPr id="17" name="TextBox 16"/>
            <p:cNvSpPr txBox="1"/>
            <p:nvPr/>
          </p:nvSpPr>
          <p:spPr>
            <a:xfrm>
              <a:off x="1552581" y="1296329"/>
              <a:ext cx="16431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Rectangle 17"/>
          <p:cNvSpPr/>
          <p:nvPr/>
        </p:nvSpPr>
        <p:spPr>
          <a:xfrm>
            <a:off x="7986243" y="5174912"/>
            <a:ext cx="8305800" cy="193899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Hình chóp S.ABCD có 8 cạnh là SA, SB, SC, SD, AB, BC, CD, DA,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80156" y="8051777"/>
            <a:ext cx="1927864" cy="19587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275" y="3220201"/>
            <a:ext cx="5768219" cy="6366443"/>
          </a:xfrm>
          <a:prstGeom prst="rect">
            <a:avLst/>
          </a:prstGeom>
        </p:spPr>
      </p:pic>
    </p:spTree>
    <p:extLst>
      <p:ext uri="{BB962C8B-B14F-4D97-AF65-F5344CB8AC3E}">
        <p14:creationId xmlns:p14="http://schemas.microsoft.com/office/powerpoint/2010/main" val="25997619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ppt_y</p:attrName>
                                        </p:attrNameLst>
                                      </p:cBhvr>
                                      <p:tavLst>
                                        <p:tav tm="0">
                                          <p:val>
                                            <p:strVal val="#ppt_y+#ppt_h*1.125000"/>
                                          </p:val>
                                        </p:tav>
                                        <p:tav tm="100000">
                                          <p:val>
                                            <p:strVal val="#ppt_y"/>
                                          </p:val>
                                        </p:tav>
                                      </p:tavLst>
                                    </p:anim>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600" y="-403745"/>
            <a:ext cx="2590800" cy="2270645"/>
          </a:xfrm>
          <a:prstGeom prst="rect">
            <a:avLst/>
          </a:prstGeom>
        </p:spPr>
      </p:pic>
      <p:sp>
        <p:nvSpPr>
          <p:cNvPr id="12" name="Rounded Rectangle 11"/>
          <p:cNvSpPr/>
          <p:nvPr/>
        </p:nvSpPr>
        <p:spPr>
          <a:xfrm>
            <a:off x="7427832" y="580680"/>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lang="en-US" sz="4000" b="1">
                <a:solidFill>
                  <a:prstClr val="white"/>
                </a:solidFill>
                <a:latin typeface="Arial" panose="020B0604020202020204" pitchFamily="34" charset="0"/>
                <a:cs typeface="Arial" panose="020B0604020202020204" pitchFamily="34" charset="0"/>
              </a:rPr>
              <a:t>5</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600200" y="1955037"/>
            <a:ext cx="15932174" cy="1824923"/>
          </a:xfrm>
          <a:prstGeom prst="rect">
            <a:avLst/>
          </a:prstGeom>
          <a:noFill/>
        </p:spPr>
        <p:txBody>
          <a:bodyPr wrap="square" rtlCol="0">
            <a:spAutoFit/>
          </a:bodyPr>
          <a:lstStyle/>
          <a:p>
            <a:pPr lvl="0" algn="just">
              <a:lnSpc>
                <a:spcPct val="150000"/>
              </a:lnSpc>
              <a:defRPr/>
            </a:pPr>
            <a:r>
              <a:rPr lang="en-US" sz="4000">
                <a:solidFill>
                  <a:prstClr val="black"/>
                </a:solidFill>
                <a:latin typeface="Arial" panose="020B0604020202020204" pitchFamily="34" charset="0"/>
                <a:cs typeface="Arial" panose="020B0604020202020204" pitchFamily="34" charset="0"/>
              </a:rPr>
              <a:t>Cho hình chóp S.ABCD. Gọi tên các mặt bên và mặt đáy của hình chóp đó.</a:t>
            </a:r>
          </a:p>
        </p:txBody>
      </p:sp>
      <p:grpSp>
        <p:nvGrpSpPr>
          <p:cNvPr id="14" name="Group 13"/>
          <p:cNvGrpSpPr/>
          <p:nvPr/>
        </p:nvGrpSpPr>
        <p:grpSpPr>
          <a:xfrm>
            <a:off x="8390021" y="3829179"/>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8686800" y="5477916"/>
            <a:ext cx="8960992" cy="3785652"/>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Hình chóp S.ABCD có</a:t>
            </a:r>
          </a:p>
          <a:p>
            <a:pPr marL="571500" lvl="0" indent="-571500">
              <a:lnSpc>
                <a:spcPct val="150000"/>
              </a:lnSpc>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Bốn mặt bên là các tam giác SAB, SBC, SCD, SDA.</a:t>
            </a:r>
          </a:p>
          <a:p>
            <a:pPr marL="571500" lvl="0" indent="-571500">
              <a:lnSpc>
                <a:spcPct val="150000"/>
              </a:lnSpc>
              <a:buFont typeface="Arial" panose="020B0604020202020204" pitchFamily="34" charset="0"/>
              <a:buChar char="•"/>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Một mặt đáy là tứ giác ABCD.</a:t>
            </a:r>
          </a:p>
        </p:txBody>
      </p:sp>
      <p:pic>
        <p:nvPicPr>
          <p:cNvPr id="18"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6" r="60999"/>
          <a:stretch>
            <a:fillRect/>
          </a:stretch>
        </p:blipFill>
        <p:spPr>
          <a:xfrm rot="10800000" flipH="1">
            <a:off x="-3047734" y="-609980"/>
            <a:ext cx="3733533" cy="10896980"/>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1962960" y="4243829"/>
            <a:ext cx="5149900" cy="5700271"/>
          </a:xfrm>
          <a:prstGeom prst="rect">
            <a:avLst/>
          </a:prstGeom>
        </p:spPr>
      </p:pic>
    </p:spTree>
    <p:extLst>
      <p:ext uri="{BB962C8B-B14F-4D97-AF65-F5344CB8AC3E}">
        <p14:creationId xmlns:p14="http://schemas.microsoft.com/office/powerpoint/2010/main" val="267636569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rgbClr val="F6F6E9"/>
          </a:solidFill>
        </p:spPr>
      </p:sp>
      <p:pic>
        <p:nvPicPr>
          <p:cNvPr id="1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2256"/>
          <a:stretch>
            <a:fillRect/>
          </a:stretch>
        </p:blipFill>
        <p:spPr>
          <a:xfrm rot="12817107">
            <a:off x="-3878879" y="8400950"/>
            <a:ext cx="8057164" cy="27814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7191" y="7790911"/>
            <a:ext cx="1969230" cy="2000788"/>
          </a:xfrm>
          <a:prstGeom prst="rect">
            <a:avLst/>
          </a:prstGeom>
        </p:spPr>
      </p:pic>
      <p:pic>
        <p:nvPicPr>
          <p:cNvPr id="11"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1629" y="235737"/>
            <a:ext cx="855629" cy="1318131"/>
          </a:xfrm>
          <a:prstGeom prst="rect">
            <a:avLst/>
          </a:prstGeom>
        </p:spPr>
      </p:pic>
      <p:grpSp>
        <p:nvGrpSpPr>
          <p:cNvPr id="13" name="Group 12"/>
          <p:cNvGrpSpPr/>
          <p:nvPr/>
        </p:nvGrpSpPr>
        <p:grpSpPr>
          <a:xfrm>
            <a:off x="1145699" y="1104900"/>
            <a:ext cx="16304101" cy="1938992"/>
            <a:chOff x="838882" y="725053"/>
            <a:chExt cx="16304101" cy="1938992"/>
          </a:xfrm>
        </p:grpSpPr>
        <p:sp>
          <p:nvSpPr>
            <p:cNvPr id="8" name="Rounded Rectangle 7"/>
            <p:cNvSpPr/>
            <p:nvPr/>
          </p:nvSpPr>
          <p:spPr>
            <a:xfrm>
              <a:off x="914400" y="800101"/>
              <a:ext cx="2362200" cy="9144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HĐ8</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838882" y="725053"/>
              <a:ext cx="16304101" cy="1938992"/>
            </a:xfrm>
            <a:prstGeom prst="rect">
              <a:avLst/>
            </a:prstGeom>
          </p:spPr>
          <p:txBody>
            <a:bodyPr wrap="square">
              <a:spAutoFit/>
            </a:bodyPr>
            <a:lstStyle/>
            <a:p>
              <a:pPr lvl="0">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vi-VN" sz="4000">
                  <a:solidFill>
                    <a:prstClr val="black"/>
                  </a:solidFill>
                  <a:ea typeface="Calibri" panose="020F0502020204030204" pitchFamily="34" charset="0"/>
                  <a:cs typeface="Times New Roman" panose="02020603050405020304" pitchFamily="18" charset="0"/>
                </a:rPr>
                <a:t>Trong các hình chóp ở HĐ7, hình chóp nào có ít mặt nhất? Xác định số cạnh và số mặt của hình chóp đó</a:t>
              </a:r>
              <a:r>
                <a:rPr lang="en-US" sz="400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p:grpSp>
      <p:sp>
        <p:nvSpPr>
          <p:cNvPr id="14" name="Rectangle 13"/>
          <p:cNvSpPr/>
          <p:nvPr/>
        </p:nvSpPr>
        <p:spPr>
          <a:xfrm>
            <a:off x="11353800" y="3365837"/>
            <a:ext cx="167640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7794458" y="4608056"/>
            <a:ext cx="8305800" cy="3888244"/>
          </a:xfrm>
          <a:prstGeom prst="rect">
            <a:avLst/>
          </a:prstGeom>
        </p:spPr>
        <p:txBody>
          <a:bodyPr wrap="square">
            <a:spAutoFit/>
          </a:bodyPr>
          <a:lstStyle/>
          <a:p>
            <a:pPr lvl="0"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Trong các hình chóp ở HĐ7, hình chóp thứ ba tính từ trái sang (hình khối rubik) có ít mặt nhất.</a:t>
            </a:r>
            <a:endParaRPr lang="en-US" sz="4000">
              <a:solidFill>
                <a:srgbClr val="000000"/>
              </a:solidFill>
              <a:ea typeface="Calibri" panose="020F0502020204030204" pitchFamily="34" charset="0"/>
              <a:cs typeface="Arial" panose="020B0604020202020204" pitchFamily="34" charset="0"/>
            </a:endParaRPr>
          </a:p>
          <a:p>
            <a:pPr lvl="0" algn="just">
              <a:lnSpc>
                <a:spcPct val="150000"/>
              </a:lnSpc>
              <a:spcAft>
                <a:spcPts val="800"/>
              </a:spcAft>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Hình chóp này có 6 cạnh và 4 mặt.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0" y="3481526"/>
            <a:ext cx="4843283" cy="4955051"/>
          </a:xfrm>
          <a:prstGeom prst="rect">
            <a:avLst/>
          </a:prstGeom>
        </p:spPr>
      </p:pic>
    </p:spTree>
    <p:extLst>
      <p:ext uri="{BB962C8B-B14F-4D97-AF65-F5344CB8AC3E}">
        <p14:creationId xmlns:p14="http://schemas.microsoft.com/office/powerpoint/2010/main" val="202260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anim calcmode="lin" valueType="num">
                                      <p:cBhvr>
                                        <p:cTn id="11" dur="500" fill="hold"/>
                                        <p:tgtEl>
                                          <p:spTgt spid="11"/>
                                        </p:tgtEl>
                                        <p:attrNameLst>
                                          <p:attrName>ppt_x</p:attrName>
                                        </p:attrNameLst>
                                      </p:cBhvr>
                                      <p:tavLst>
                                        <p:tav tm="0">
                                          <p:val>
                                            <p:strVal val="#ppt_x"/>
                                          </p:val>
                                        </p:tav>
                                        <p:tav tm="100000">
                                          <p:val>
                                            <p:strVal val="#ppt_x"/>
                                          </p:val>
                                        </p:tav>
                                      </p:tavLst>
                                    </p:anim>
                                    <p:anim calcmode="lin" valueType="num">
                                      <p:cBhvr>
                                        <p:cTn id="12" dur="500" fill="hold"/>
                                        <p:tgtEl>
                                          <p:spTgt spid="11"/>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7" name="Rectangle 6"/>
              <p:cNvSpPr/>
              <p:nvPr/>
            </p:nvSpPr>
            <p:spPr>
              <a:xfrm>
                <a:off x="911915" y="1799824"/>
                <a:ext cx="16537885" cy="7001276"/>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 Cho bốn điểm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a:effectLst/>
                    <a:latin typeface="Arial" panose="020B0604020202020204" pitchFamily="34" charset="0"/>
                    <a:ea typeface="Times New Roman" panose="02020603050405020304" pitchFamily="18" charset="0"/>
                    <a:cs typeface="Arial" panose="020B0604020202020204" pitchFamily="34" charset="0"/>
                  </a:rPr>
                  <a:t> không đồng phẳng. Hình gồm bốn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ABD</m:t>
                    </m:r>
                  </m:oMath>
                </a14:m>
                <a:r>
                  <a:rPr lang="en-US" sz="38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BCD</m:t>
                    </m:r>
                  </m:oMath>
                </a14:m>
                <a:r>
                  <a:rPr lang="en-US" sz="3800">
                    <a:effectLst/>
                    <a:latin typeface="Arial" panose="020B0604020202020204" pitchFamily="34" charset="0"/>
                    <a:ea typeface="Times New Roman" panose="02020603050405020304" pitchFamily="18" charset="0"/>
                    <a:cs typeface="Arial" panose="020B0604020202020204" pitchFamily="34" charset="0"/>
                  </a:rPr>
                  <a:t> được gọi là hình tứ diện, kí hiệu là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Trong hình tứ diện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Các điểm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a:effectLst/>
                    <a:latin typeface="Arial" panose="020B0604020202020204" pitchFamily="34" charset="0"/>
                    <a:ea typeface="Times New Roman" panose="02020603050405020304" pitchFamily="18" charset="0"/>
                    <a:cs typeface="Arial" panose="020B0604020202020204" pitchFamily="34" charset="0"/>
                  </a:rPr>
                  <a:t> : các đỉnh của tứ diện,</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Các đoạn thẳng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BC</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DA</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BD</m:t>
                    </m:r>
                  </m:oMath>
                </a14:m>
                <a:r>
                  <a:rPr lang="en-US" sz="3800">
                    <a:effectLst/>
                    <a:latin typeface="Arial" panose="020B0604020202020204" pitchFamily="34" charset="0"/>
                    <a:ea typeface="Times New Roman" panose="02020603050405020304" pitchFamily="18" charset="0"/>
                    <a:cs typeface="Arial" panose="020B0604020202020204" pitchFamily="34" charset="0"/>
                  </a:rPr>
                  <a:t> : các cạnh của tứ diện, </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Các tam giác </a:t>
                </a:r>
                <a14:m>
                  <m:oMath xmlns:m="http://schemas.openxmlformats.org/officeDocument/2006/math">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ABC</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ACD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ABD</m:t>
                    </m:r>
                    <m:r>
                      <a:rPr lang="en-US" sz="38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BCD</m:t>
                    </m:r>
                  </m:oMath>
                </a14:m>
                <a:r>
                  <a:rPr lang="en-US" sz="3800">
                    <a:effectLst/>
                    <a:latin typeface="Arial" panose="020B0604020202020204" pitchFamily="34" charset="0"/>
                    <a:ea typeface="Times New Roman" panose="02020603050405020304" pitchFamily="18" charset="0"/>
                    <a:cs typeface="Arial" panose="020B0604020202020204" pitchFamily="34" charset="0"/>
                  </a:rPr>
                  <a:t> : các mặt của tứ diện.</a:t>
                </a:r>
              </a:p>
              <a:p>
                <a:pPr algn="just">
                  <a:lnSpc>
                    <a:spcPct val="150000"/>
                  </a:lnSpc>
                </a:pPr>
                <a:r>
                  <a:rPr lang="en-US" sz="3800">
                    <a:effectLst/>
                    <a:latin typeface="Arial" panose="020B0604020202020204" pitchFamily="34" charset="0"/>
                    <a:ea typeface="Times New Roman" panose="02020603050405020304" pitchFamily="18" charset="0"/>
                    <a:cs typeface="Arial" panose="020B0604020202020204" pitchFamily="34" charset="0"/>
                  </a:rPr>
                  <a:t>- Trong hình tứ diện, hai cạnh không có đỉnh chung được gọi là hai cạnh đối diện, đỉnh không nằm trên một mặt được gọi là đỉnh đối diện với mặt đó.</a:t>
                </a:r>
              </a:p>
            </p:txBody>
          </p:sp>
        </mc:Choice>
        <mc:Fallback xmlns="">
          <p:sp>
            <p:nvSpPr>
              <p:cNvPr id="7" name="Rectangle 6"/>
              <p:cNvSpPr>
                <a:spLocks noRot="1" noChangeAspect="1" noMove="1" noResize="1" noEditPoints="1" noAdjustHandles="1" noChangeArrowheads="1" noChangeShapeType="1" noTextEdit="1"/>
              </p:cNvSpPr>
              <p:nvPr/>
            </p:nvSpPr>
            <p:spPr>
              <a:xfrm>
                <a:off x="911915" y="1799824"/>
                <a:ext cx="16537885" cy="7001276"/>
              </a:xfrm>
              <a:prstGeom prst="rect">
                <a:avLst/>
              </a:prstGeom>
              <a:blipFill>
                <a:blip r:embed="rId9"/>
                <a:stretch>
                  <a:fillRect l="-1216" r="-1216" b="-2524"/>
                </a:stretch>
              </a:blipFill>
            </p:spPr>
            <p:txBody>
              <a:bodyPr/>
              <a:lstStyle/>
              <a:p>
                <a:r>
                  <a:rPr lang="en-US">
                    <a:noFill/>
                  </a:rPr>
                  <a:t> </a:t>
                </a:r>
              </a:p>
            </p:txBody>
          </p:sp>
        </mc:Fallback>
      </mc:AlternateContent>
      <p:pic>
        <p:nvPicPr>
          <p:cNvPr id="10" name="Picture 9"/>
          <p:cNvPicPr>
            <a:picLocks noChangeAspect="1"/>
          </p:cNvPicPr>
          <p:nvPr/>
        </p:nvPicPr>
        <p:blipFill>
          <a:blip r:embed="rId10"/>
          <a:stretch>
            <a:fillRect/>
          </a:stretch>
        </p:blipFill>
        <p:spPr>
          <a:xfrm>
            <a:off x="15735547" y="9118609"/>
            <a:ext cx="2209800" cy="977891"/>
          </a:xfrm>
          <a:prstGeom prst="rect">
            <a:avLst/>
          </a:prstGeom>
        </p:spPr>
      </p:pic>
    </p:spTree>
    <p:extLst>
      <p:ext uri="{BB962C8B-B14F-4D97-AF65-F5344CB8AC3E}">
        <p14:creationId xmlns:p14="http://schemas.microsoft.com/office/powerpoint/2010/main" val="417837438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2954004" y="-345833"/>
            <a:ext cx="3729102" cy="10884048"/>
          </a:xfrm>
          <a:prstGeom prst="rect">
            <a:avLst/>
          </a:prstGeom>
        </p:spPr>
      </p:pic>
      <p:pic>
        <p:nvPicPr>
          <p:cNvPr id="1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13758" y="8612758"/>
            <a:ext cx="1732518" cy="1615966"/>
          </a:xfrm>
          <a:prstGeom prst="rect">
            <a:avLst/>
          </a:prstGeom>
        </p:spPr>
      </p:pic>
      <p:sp>
        <p:nvSpPr>
          <p:cNvPr id="11" name="TextBox 10"/>
          <p:cNvSpPr txBox="1"/>
          <p:nvPr/>
        </p:nvSpPr>
        <p:spPr>
          <a:xfrm>
            <a:off x="8243013" y="754127"/>
            <a:ext cx="3128815"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7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Nhận</a:t>
            </a:r>
            <a:r>
              <a:rPr kumimoji="0" lang="en-US" sz="4700" b="1" i="0" u="sng"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xét:</a:t>
            </a:r>
            <a:endParaRPr kumimoji="0" lang="en-US" sz="47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1828800" y="2431111"/>
            <a:ext cx="15443879" cy="2739211"/>
          </a:xfrm>
          <a:prstGeom prst="rect">
            <a:avLst/>
          </a:prstGeom>
          <a:solidFill>
            <a:schemeClr val="accent3">
              <a:lumMod val="60000"/>
              <a:lumOff val="40000"/>
            </a:schemeClr>
          </a:solidFill>
        </p:spPr>
        <p:txBody>
          <a:bodyPr wrap="square" anchor="ctr">
            <a:spAutoFit/>
          </a:bodyPr>
          <a:lstStyle/>
          <a:p>
            <a:pPr lvl="0" algn="just">
              <a:lnSpc>
                <a:spcPct val="200000"/>
              </a:lnSpc>
              <a:spcBef>
                <a:spcPts val="600"/>
              </a:spcBef>
              <a:spcAft>
                <a:spcPts val="800"/>
              </a:spcAft>
            </a:pPr>
            <a:r>
              <a:rPr lang="vi-VN" sz="4300">
                <a:solidFill>
                  <a:prstClr val="black"/>
                </a:solidFill>
                <a:ea typeface="Calibri" panose="020F0502020204030204" pitchFamily="34" charset="0"/>
                <a:cs typeface="Arial" panose="020B0604020202020204" pitchFamily="34" charset="0"/>
              </a:rPr>
              <a:t>Hình tứ diện là một hình chóp tam giác mà mặt nào của hình tứ diện cũng có thể được coi là mặt đáy.</a:t>
            </a:r>
            <a:endParaRPr kumimoji="0" lang="vi-VN" sz="4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25146">
            <a:off x="15875857" y="-316643"/>
            <a:ext cx="3710102" cy="3710102"/>
          </a:xfrm>
          <a:prstGeom prst="rect">
            <a:avLst/>
          </a:prstGeom>
        </p:spPr>
      </p:pic>
      <p:pic>
        <p:nvPicPr>
          <p:cNvPr id="4" name="Picture 3"/>
          <p:cNvPicPr>
            <a:picLocks noChangeAspect="1"/>
          </p:cNvPicPr>
          <p:nvPr/>
        </p:nvPicPr>
        <p:blipFill>
          <a:blip r:embed="rId7"/>
          <a:stretch>
            <a:fillRect/>
          </a:stretch>
        </p:blipFill>
        <p:spPr>
          <a:xfrm>
            <a:off x="8001000" y="6286500"/>
            <a:ext cx="3612842" cy="3473059"/>
          </a:xfrm>
          <a:prstGeom prst="rect">
            <a:avLst/>
          </a:prstGeom>
        </p:spPr>
      </p:pic>
    </p:spTree>
    <p:extLst>
      <p:ext uri="{BB962C8B-B14F-4D97-AF65-F5344CB8AC3E}">
        <p14:creationId xmlns:p14="http://schemas.microsoft.com/office/powerpoint/2010/main" val="343544982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sp>
        <p:nvSpPr>
          <p:cNvPr id="2" name="Rounded Rectangle 1"/>
          <p:cNvSpPr/>
          <p:nvPr/>
        </p:nvSpPr>
        <p:spPr>
          <a:xfrm>
            <a:off x="865044" y="744238"/>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990600" y="833378"/>
            <a:ext cx="16078200" cy="2862322"/>
          </a:xfrm>
          <a:prstGeom prst="rect">
            <a:avLst/>
          </a:prstGeom>
        </p:spPr>
        <p:txBody>
          <a:bodyPr wrap="square">
            <a:spAutoFit/>
          </a:bodyPr>
          <a:lstStyle/>
          <a:p>
            <a:pPr algn="just">
              <a:lnSpc>
                <a:spcPct val="150000"/>
              </a:lnSpc>
              <a:spcAft>
                <a:spcPts val="500"/>
              </a:spcAft>
            </a:pPr>
            <a:r>
              <a:rPr lang="en-US" sz="4000">
                <a:solidFill>
                  <a:srgbClr val="292A00"/>
                </a:solidFill>
              </a:rPr>
              <a:t>                     </a:t>
            </a:r>
            <a:r>
              <a:rPr lang="vi-VN" sz="4000">
                <a:solidFill>
                  <a:srgbClr val="292A00"/>
                </a:solidFill>
              </a:rPr>
              <a:t>Cho hình tứ diện ABCD và E là một điểm nằm trong tam giác BCD. Gọi F là một điểm nằm giữa A và E (H.4.12). Xác định giao điểm của đường thẳng BF và mặt phẳng BF và mặt (ACD).</a:t>
            </a:r>
            <a:endParaRPr lang="vi-VN" sz="4000"/>
          </a:p>
        </p:txBody>
      </p:sp>
      <p:grpSp>
        <p:nvGrpSpPr>
          <p:cNvPr id="16" name="Group 15"/>
          <p:cNvGrpSpPr/>
          <p:nvPr/>
        </p:nvGrpSpPr>
        <p:grpSpPr>
          <a:xfrm>
            <a:off x="8201068" y="3943475"/>
            <a:ext cx="1657263" cy="1049049"/>
            <a:chOff x="1348291" y="1113251"/>
            <a:chExt cx="1999951" cy="1254649"/>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48291" y="1113251"/>
              <a:ext cx="1999951" cy="1254649"/>
            </a:xfrm>
            <a:prstGeom prst="rect">
              <a:avLst/>
            </a:prstGeom>
          </p:spPr>
        </p:pic>
        <p:sp>
          <p:nvSpPr>
            <p:cNvPr id="18" name="TextBox 17"/>
            <p:cNvSpPr txBox="1"/>
            <p:nvPr/>
          </p:nvSpPr>
          <p:spPr>
            <a:xfrm>
              <a:off x="1669929" y="1279173"/>
              <a:ext cx="1404741" cy="8098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Rectangle 9"/>
          <p:cNvSpPr/>
          <p:nvPr/>
        </p:nvSpPr>
        <p:spPr>
          <a:xfrm>
            <a:off x="6400800" y="5044388"/>
            <a:ext cx="10972800" cy="4708981"/>
          </a:xfrm>
          <a:prstGeom prst="rect">
            <a:avLst/>
          </a:prstGeom>
        </p:spPr>
        <p:txBody>
          <a:bodyPr wrap="square">
            <a:spAutoFit/>
          </a:bodyPr>
          <a:lstStyle/>
          <a:p>
            <a:pPr algn="just">
              <a:lnSpc>
                <a:spcPct val="150000"/>
              </a:lnSpc>
              <a:spcAft>
                <a:spcPts val="500"/>
              </a:spcAft>
            </a:pPr>
            <a:r>
              <a:rPr lang="vi-VN" sz="4000">
                <a:solidFill>
                  <a:srgbClr val="272700"/>
                </a:solidFill>
              </a:rPr>
              <a:t>Trong tam giác ABM, đường thẳng BF cắt AM tại N. VIN thuộc AM và A, M cùng thuộc mặt phẳng (ACD) nên N thuộc mặt phẳng (ACD). Vậy N là giao điểm của đường thẳng BF và mặt phẳng (ACD).</a:t>
            </a:r>
            <a:endParaRPr lang="vi-VN" sz="4000"/>
          </a:p>
        </p:txBody>
      </p:sp>
      <p:pic>
        <p:nvPicPr>
          <p:cNvPr id="1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06828" y="9029330"/>
            <a:ext cx="1036223" cy="10981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435" y="4120004"/>
            <a:ext cx="4661316" cy="5600804"/>
          </a:xfrm>
          <a:prstGeom prst="rect">
            <a:avLst/>
          </a:prstGeom>
        </p:spPr>
      </p:pic>
    </p:spTree>
    <p:extLst>
      <p:ext uri="{BB962C8B-B14F-4D97-AF65-F5344CB8AC3E}">
        <p14:creationId xmlns:p14="http://schemas.microsoft.com/office/powerpoint/2010/main" val="33188532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sp>
        <p:nvSpPr>
          <p:cNvPr id="17" name="Rounded Rectangle 16"/>
          <p:cNvSpPr/>
          <p:nvPr/>
        </p:nvSpPr>
        <p:spPr>
          <a:xfrm>
            <a:off x="609600" y="49530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85800" y="1562100"/>
            <a:ext cx="16916400" cy="970779"/>
          </a:xfrm>
          <a:prstGeom prst="rect">
            <a:avLst/>
          </a:prstGeom>
        </p:spPr>
        <p:txBody>
          <a:bodyPr wrap="square">
            <a:spAutoFit/>
          </a:bodyPr>
          <a:lstStyle/>
          <a:p>
            <a:pPr lvl="0">
              <a:lnSpc>
                <a:spcPct val="175000"/>
              </a:lnSpc>
              <a:defRPr/>
            </a:pPr>
            <a:r>
              <a:rPr lang="vi-VN" sz="3800">
                <a:solidFill>
                  <a:prstClr val="black"/>
                </a:solidFill>
                <a:ea typeface="Calibri" panose="020F0502020204030204" pitchFamily="34" charset="0"/>
                <a:cs typeface="Arial" panose="020B0604020202020204" pitchFamily="34" charset="0"/>
              </a:rPr>
              <a:t>Trong Ví dụ 6, xác định giao điểm của đường thẳng DF và mặt phẳng (ABC).</a:t>
            </a:r>
          </a:p>
        </p:txBody>
      </p:sp>
      <p:sp>
        <p:nvSpPr>
          <p:cNvPr id="3" name="Rectangle 2"/>
          <p:cNvSpPr/>
          <p:nvPr/>
        </p:nvSpPr>
        <p:spPr>
          <a:xfrm>
            <a:off x="6522050" y="3848100"/>
            <a:ext cx="11080150" cy="6232475"/>
          </a:xfrm>
          <a:prstGeom prst="rect">
            <a:avLst/>
          </a:prstGeom>
        </p:spPr>
        <p:txBody>
          <a:bodyPr wrap="square">
            <a:spAutoFit/>
          </a:bodyPr>
          <a:lstStyle/>
          <a:p>
            <a:pPr lvl="0" algn="just">
              <a:lnSpc>
                <a:spcPct val="150000"/>
              </a:lnSpc>
            </a:pPr>
            <a:r>
              <a:rPr lang="vi-VN" sz="3800">
                <a:solidFill>
                  <a:srgbClr val="000000"/>
                </a:solidFill>
                <a:ea typeface="Calibri" panose="020F0502020204030204" pitchFamily="34" charset="0"/>
                <a:cs typeface="Arial" panose="020B0604020202020204" pitchFamily="34" charset="0"/>
              </a:rPr>
              <a:t>Vì điểm E nằm trong tam giác BCD nên đường thẳng DE cắt cạnh BC tại một điểm K. </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pPr>
            <a:r>
              <a:rPr lang="vi-VN" sz="3800">
                <a:solidFill>
                  <a:srgbClr val="000000"/>
                </a:solidFill>
                <a:ea typeface="Calibri" panose="020F0502020204030204" pitchFamily="34" charset="0"/>
                <a:cs typeface="Arial" panose="020B0604020202020204" pitchFamily="34" charset="0"/>
              </a:rPr>
              <a:t>Các điểm A, E thuộc mặt phẳng (ADK) nên đường thẳng AE thuộc mặt phẳng (ADK), do đó điểm F thuộc mặt phẳng (ADK). </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pPr>
            <a:r>
              <a:rPr lang="vi-VN" sz="3800">
                <a:solidFill>
                  <a:srgbClr val="000000"/>
                </a:solidFill>
                <a:ea typeface="Calibri" panose="020F0502020204030204" pitchFamily="34" charset="0"/>
                <a:cs typeface="Arial" panose="020B0604020202020204" pitchFamily="34" charset="0"/>
              </a:rPr>
              <a:t>Như vậy các điểm A, D, E, F, K cùng thuộc mặt phẳng (ADK).</a:t>
            </a:r>
          </a:p>
        </p:txBody>
      </p:sp>
      <p:grpSp>
        <p:nvGrpSpPr>
          <p:cNvPr id="14" name="Group 13"/>
          <p:cNvGrpSpPr/>
          <p:nvPr/>
        </p:nvGrpSpPr>
        <p:grpSpPr>
          <a:xfrm>
            <a:off x="8314424" y="2729632"/>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62000" y="3259522"/>
            <a:ext cx="5074250" cy="676077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368779" flipV="1">
            <a:off x="-1315105" y="2254233"/>
            <a:ext cx="3060303" cy="3236824"/>
          </a:xfrm>
          <a:prstGeom prst="rect">
            <a:avLst/>
          </a:prstGeom>
        </p:spPr>
      </p:pic>
    </p:spTree>
    <p:extLst>
      <p:ext uri="{BB962C8B-B14F-4D97-AF65-F5344CB8AC3E}">
        <p14:creationId xmlns:p14="http://schemas.microsoft.com/office/powerpoint/2010/main" val="1123026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500"/>
                                        <p:tgtEl>
                                          <p:spTgt spid="3">
                                            <p:txEl>
                                              <p:pRg st="0" end="0"/>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6000" b="1">
                <a:solidFill>
                  <a:schemeClr val="tx1"/>
                </a:solidFill>
                <a:latin typeface="Arial" panose="020B0604020202020204" pitchFamily="34" charset="0"/>
                <a:cs typeface="Arial" panose="020B0604020202020204" pitchFamily="34" charset="0"/>
              </a:rPr>
              <a:t>KHÁI NIỆM MỞ ĐẦU</a:t>
            </a:r>
            <a:endParaRPr lang="en-US" sz="6000" b="1" dirty="0">
              <a:solidFill>
                <a:schemeClr val="tx1"/>
              </a:solidFill>
              <a:latin typeface="Arial" panose="020B0604020202020204" pitchFamily="34" charset="0"/>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500" b="1">
                <a:latin typeface="Arial" panose="020B0604020202020204" pitchFamily="34" charset="0"/>
                <a:cs typeface="Arial" panose="020B0604020202020204" pitchFamily="34" charset="0"/>
              </a:rPr>
              <a:t>1</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506591"/>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600" y="282742"/>
            <a:ext cx="17830800" cy="9813758"/>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sp>
        <p:nvSpPr>
          <p:cNvPr id="17" name="Rounded Rectangle 16"/>
          <p:cNvSpPr/>
          <p:nvPr/>
        </p:nvSpPr>
        <p:spPr>
          <a:xfrm>
            <a:off x="609600" y="495300"/>
            <a:ext cx="3451859" cy="102263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6</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685800" y="1562100"/>
            <a:ext cx="16916400" cy="970779"/>
          </a:xfrm>
          <a:prstGeom prst="rect">
            <a:avLst/>
          </a:prstGeom>
        </p:spPr>
        <p:txBody>
          <a:bodyPr wrap="square">
            <a:spAutoFit/>
          </a:bodyPr>
          <a:lstStyle/>
          <a:p>
            <a:pPr marL="0" marR="0" lvl="0" indent="0" algn="l" defTabSz="914400" rtl="0" eaLnBrk="1" fontAlgn="auto" latinLnBrk="0" hangingPunct="1">
              <a:lnSpc>
                <a:spcPct val="175000"/>
              </a:lnSpc>
              <a:spcBef>
                <a:spcPts val="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Trong Ví dụ 6, xác định giao điểm của đường thẳng DF và mặt phẳng (ABC).</a:t>
            </a:r>
          </a:p>
        </p:txBody>
      </p:sp>
      <p:sp>
        <p:nvSpPr>
          <p:cNvPr id="3" name="Rectangle 2"/>
          <p:cNvSpPr/>
          <p:nvPr/>
        </p:nvSpPr>
        <p:spPr>
          <a:xfrm>
            <a:off x="6141050" y="4124436"/>
            <a:ext cx="11384950" cy="4478149"/>
          </a:xfrm>
          <a:prstGeom prst="rect">
            <a:avLst/>
          </a:prstGeom>
        </p:spPr>
        <p:txBody>
          <a:bodyPr wrap="square">
            <a:spAutoFit/>
          </a:bodyPr>
          <a:lstStyle/>
          <a:p>
            <a:pPr lvl="0" algn="just">
              <a:lnSpc>
                <a:spcPct val="150000"/>
              </a:lnSpc>
              <a:defRPr/>
            </a:pPr>
            <a:r>
              <a:rPr lang="vi-VN" sz="3800">
                <a:solidFill>
                  <a:srgbClr val="000000"/>
                </a:solidFill>
                <a:ea typeface="Calibri" panose="020F0502020204030204" pitchFamily="34" charset="0"/>
                <a:cs typeface="Arial" panose="020B0604020202020204" pitchFamily="34" charset="0"/>
              </a:rPr>
              <a:t>Trong tam giác ADK, đường thẳng DF cắt AK tại G. </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Vì G thuộc AK và A, K cùng thuộc mặt phẳng (ABC) nên G thuộc mặt phẳng (ABC).</a:t>
            </a:r>
            <a:endParaRPr lang="en-US" sz="3800">
              <a:solidFill>
                <a:srgbClr val="000000"/>
              </a:solidFill>
              <a:ea typeface="Calibri" panose="020F0502020204030204" pitchFamily="34" charset="0"/>
              <a:cs typeface="Arial" panose="020B0604020202020204" pitchFamily="34" charset="0"/>
            </a:endParaRPr>
          </a:p>
          <a:p>
            <a:pPr lvl="0" algn="just">
              <a:lnSpc>
                <a:spcPct val="150000"/>
              </a:lnSpc>
              <a:defRPr/>
            </a:pPr>
            <a:r>
              <a:rPr lang="vi-VN" sz="3800">
                <a:solidFill>
                  <a:srgbClr val="000000"/>
                </a:solidFill>
                <a:ea typeface="Calibri" panose="020F0502020204030204" pitchFamily="34" charset="0"/>
                <a:cs typeface="Arial" panose="020B0604020202020204" pitchFamily="34" charset="0"/>
              </a:rPr>
              <a:t> Vậy G là giao điểm của đường thẳng DF và mặt phẳng (ABC).</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62000" y="3217252"/>
            <a:ext cx="5074250" cy="676077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368779" flipV="1">
            <a:off x="-1315105" y="2254233"/>
            <a:ext cx="3060303" cy="3236824"/>
          </a:xfrm>
          <a:prstGeom prst="rect">
            <a:avLst/>
          </a:prstGeom>
        </p:spPr>
      </p:pic>
      <p:pic>
        <p:nvPicPr>
          <p:cNvPr id="4" name="Picture 3"/>
          <p:cNvPicPr>
            <a:picLocks noChangeAspect="1"/>
          </p:cNvPicPr>
          <p:nvPr/>
        </p:nvPicPr>
        <p:blipFill>
          <a:blip r:embed="rId7"/>
          <a:stretch>
            <a:fillRect/>
          </a:stretch>
        </p:blipFill>
        <p:spPr>
          <a:xfrm>
            <a:off x="15901229" y="8734058"/>
            <a:ext cx="2158171" cy="2109399"/>
          </a:xfrm>
          <a:prstGeom prst="rect">
            <a:avLst/>
          </a:prstGeom>
        </p:spPr>
      </p:pic>
      <p:grpSp>
        <p:nvGrpSpPr>
          <p:cNvPr id="16" name="Group 15"/>
          <p:cNvGrpSpPr/>
          <p:nvPr/>
        </p:nvGrpSpPr>
        <p:grpSpPr>
          <a:xfrm>
            <a:off x="8314424" y="2857500"/>
            <a:ext cx="1659152" cy="1066800"/>
            <a:chOff x="1536549" y="1134798"/>
            <a:chExt cx="1659152" cy="1066800"/>
          </a:xfrm>
        </p:grpSpPr>
        <p:pic>
          <p:nvPicPr>
            <p:cNvPr id="19"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20" name="TextBox 19"/>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2491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0" y="0"/>
            <a:ext cx="18288000" cy="10287000"/>
          </a:xfrm>
          <a:prstGeom prst="rect">
            <a:avLst/>
          </a:prstGeom>
          <a:solidFill>
            <a:srgbClr val="F6F6E9"/>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16948">
            <a:off x="14694685" y="-1088794"/>
            <a:ext cx="6270368" cy="2164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7833" y="8626648"/>
            <a:ext cx="1452146" cy="1475417"/>
          </a:xfrm>
          <a:prstGeom prst="rect">
            <a:avLst/>
          </a:prstGeom>
        </p:spPr>
      </p:pic>
      <p:sp>
        <p:nvSpPr>
          <p:cNvPr id="14" name="Rectangle 13"/>
          <p:cNvSpPr/>
          <p:nvPr/>
        </p:nvSpPr>
        <p:spPr>
          <a:xfrm>
            <a:off x="533400" y="342900"/>
            <a:ext cx="5562600"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Bài</a:t>
            </a:r>
            <a:r>
              <a:rPr kumimoji="0" lang="en-US" sz="40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4.1 (SGK – tr77)</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33400" y="1361073"/>
            <a:ext cx="17145000" cy="1846659"/>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Trong không gian, cho hai đường thẳng a,b và mặt phẳng (P). Những mệnh đề nào sau đây là đúng?</a:t>
            </a:r>
          </a:p>
        </p:txBody>
      </p:sp>
      <p:sp>
        <p:nvSpPr>
          <p:cNvPr id="2" name="Rectangle 1"/>
          <p:cNvSpPr/>
          <p:nvPr/>
        </p:nvSpPr>
        <p:spPr>
          <a:xfrm>
            <a:off x="533400" y="3009900"/>
            <a:ext cx="13335000" cy="6681957"/>
          </a:xfrm>
          <a:prstGeom prst="rect">
            <a:avLst/>
          </a:prstGeom>
        </p:spPr>
        <p:txBody>
          <a:bodyPr wrap="square">
            <a:spAutoFit/>
          </a:bodyPr>
          <a:lstStyle/>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a) Nếu a chứa một điểm nằm trong (P) thì a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b) Nếu a chứa hai phân biệt thuộc (P) thì a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c) Nếu a và b cùng nằm trong (P) thì giao điểm (nếu có) của a và b  cũng nằm trong (P).</a:t>
            </a:r>
          </a:p>
          <a:p>
            <a:pPr lvl="0" algn="just">
              <a:lnSpc>
                <a:spcPct val="200000"/>
              </a:lnSpc>
              <a:spcBef>
                <a:spcPts val="1200"/>
              </a:spcBef>
              <a:spcAft>
                <a:spcPts val="1200"/>
              </a:spcAft>
            </a:pPr>
            <a:r>
              <a:rPr lang="vi-VN" sz="3800">
                <a:solidFill>
                  <a:prstClr val="black"/>
                </a:solidFill>
                <a:ea typeface="Calibri" panose="020F0502020204030204" pitchFamily="34" charset="0"/>
                <a:cs typeface="Times New Roman" panose="02020603050405020304" pitchFamily="18" charset="0"/>
              </a:rPr>
              <a:t>d) Nếu a nằm trong (P) và a cắt b thì b nằm trong (P).</a:t>
            </a:r>
          </a:p>
        </p:txBody>
      </p:sp>
      <p:pic>
        <p:nvPicPr>
          <p:cNvPr id="8" name="Picture 7"/>
          <p:cNvPicPr>
            <a:picLocks noChangeAspect="1"/>
          </p:cNvPicPr>
          <p:nvPr/>
        </p:nvPicPr>
        <p:blipFill>
          <a:blip r:embed="rId5"/>
          <a:stretch>
            <a:fillRect/>
          </a:stretch>
        </p:blipFill>
        <p:spPr>
          <a:xfrm>
            <a:off x="14618993" y="4785052"/>
            <a:ext cx="1094654" cy="1043261"/>
          </a:xfrm>
          <a:prstGeom prst="rect">
            <a:avLst/>
          </a:prstGeom>
        </p:spPr>
      </p:pic>
      <p:pic>
        <p:nvPicPr>
          <p:cNvPr id="17" name="Picture 16"/>
          <p:cNvPicPr>
            <a:picLocks noChangeAspect="1"/>
          </p:cNvPicPr>
          <p:nvPr/>
        </p:nvPicPr>
        <p:blipFill>
          <a:blip r:embed="rId5"/>
          <a:stretch>
            <a:fillRect/>
          </a:stretch>
        </p:blipFill>
        <p:spPr>
          <a:xfrm>
            <a:off x="14683857" y="6704301"/>
            <a:ext cx="1094654" cy="1043261"/>
          </a:xfrm>
          <a:prstGeom prst="rect">
            <a:avLst/>
          </a:prstGeom>
        </p:spPr>
      </p:pic>
      <p:pic>
        <p:nvPicPr>
          <p:cNvPr id="18" name="Picture 17"/>
          <p:cNvPicPr>
            <a:picLocks noChangeAspect="1"/>
          </p:cNvPicPr>
          <p:nvPr/>
        </p:nvPicPr>
        <p:blipFill>
          <a:blip r:embed="rId6"/>
          <a:stretch>
            <a:fillRect/>
          </a:stretch>
        </p:blipFill>
        <p:spPr>
          <a:xfrm>
            <a:off x="14649748" y="8626648"/>
            <a:ext cx="1092193" cy="998442"/>
          </a:xfrm>
          <a:prstGeom prst="rect">
            <a:avLst/>
          </a:prstGeom>
        </p:spPr>
      </p:pic>
      <p:pic>
        <p:nvPicPr>
          <p:cNvPr id="19" name="Picture 18"/>
          <p:cNvPicPr>
            <a:picLocks noChangeAspect="1"/>
          </p:cNvPicPr>
          <p:nvPr/>
        </p:nvPicPr>
        <p:blipFill>
          <a:blip r:embed="rId6"/>
          <a:stretch>
            <a:fillRect/>
          </a:stretch>
        </p:blipFill>
        <p:spPr>
          <a:xfrm>
            <a:off x="14478000" y="3200542"/>
            <a:ext cx="1092193" cy="998442"/>
          </a:xfrm>
          <a:prstGeom prst="rect">
            <a:avLst/>
          </a:prstGeom>
        </p:spPr>
      </p:pic>
    </p:spTree>
    <p:extLst>
      <p:ext uri="{BB962C8B-B14F-4D97-AF65-F5344CB8AC3E}">
        <p14:creationId xmlns:p14="http://schemas.microsoft.com/office/powerpoint/2010/main" val="116741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16" name="Rectangle 15"/>
          <p:cNvSpPr/>
          <p:nvPr/>
        </p:nvSpPr>
        <p:spPr>
          <a:xfrm>
            <a:off x="609600" y="495300"/>
            <a:ext cx="5205656" cy="901593"/>
          </a:xfrm>
          <a:prstGeom prst="rect">
            <a:avLst/>
          </a:prstGeom>
        </p:spPr>
        <p:txBody>
          <a:bodyPr wrap="square">
            <a:spAutoFit/>
          </a:bodyPr>
          <a:lstStyle/>
          <a:p>
            <a:pPr lvl="0" algn="just">
              <a:lnSpc>
                <a:spcPct val="150000"/>
              </a:lnSpc>
              <a:defRPr/>
            </a:pPr>
            <a:r>
              <a:rPr lang="en-US" sz="4000" b="1" u="sng">
                <a:solidFill>
                  <a:srgbClr val="002060"/>
                </a:solidFill>
                <a:latin typeface="Arial" panose="020B0604020202020204" pitchFamily="34" charset="0"/>
                <a:cs typeface="Arial" panose="020B0604020202020204" pitchFamily="34" charset="0"/>
              </a:rPr>
              <a:t>Bài 4.3 (SGK – tr77)</a:t>
            </a:r>
            <a:r>
              <a:rPr lang="en-US" sz="4000" b="1">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609600" y="1428297"/>
            <a:ext cx="17016656" cy="2723823"/>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mặt phẳng (P) và hai đường thẳng a, b nằm trong (P). Một đường thẳng c cắt hai đường thẳng a và b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tại</a:t>
            </a:r>
            <a:r>
              <a:rPr lang="vi-VN" sz="3800">
                <a:solidFill>
                  <a:prstClr val="black"/>
                </a:solidFill>
                <a:ea typeface="Calibri" panose="020F0502020204030204" pitchFamily="34" charset="0"/>
                <a:cs typeface="Times New Roman" panose="02020603050405020304" pitchFamily="18" charset="0"/>
              </a:rPr>
              <a:t> hai điểm phân biệt. Chứng minh rằng đường thẳng c nằm trong giao tuyến của hai mặt phẳng (ABM) và (SCD).</a:t>
            </a:r>
          </a:p>
        </p:txBody>
      </p:sp>
      <p:sp>
        <p:nvSpPr>
          <p:cNvPr id="11" name="Freeform 2"/>
          <p:cNvSpPr/>
          <p:nvPr/>
        </p:nvSpPr>
        <p:spPr>
          <a:xfrm>
            <a:off x="16745320" y="8167516"/>
            <a:ext cx="1257053" cy="17526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5" name="Group 14"/>
          <p:cNvGrpSpPr/>
          <p:nvPr/>
        </p:nvGrpSpPr>
        <p:grpSpPr>
          <a:xfrm>
            <a:off x="8331510" y="4340644"/>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914400" y="5677146"/>
            <a:ext cx="6524866" cy="3428754"/>
          </a:xfrm>
          <a:prstGeom prst="rect">
            <a:avLst/>
          </a:prstGeom>
        </p:spPr>
      </p:pic>
      <p:sp>
        <p:nvSpPr>
          <p:cNvPr id="7" name="Rectangle 6"/>
          <p:cNvSpPr/>
          <p:nvPr/>
        </p:nvSpPr>
        <p:spPr>
          <a:xfrm>
            <a:off x="8077200" y="5662784"/>
            <a:ext cx="9144000" cy="2615460"/>
          </a:xfrm>
          <a:prstGeom prst="rect">
            <a:avLst/>
          </a:prstGeom>
        </p:spPr>
        <p:txBody>
          <a:bodyPr>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Giả sử đường thẳng c cắt hai đường thẳng a và b lần lượt tại hai điểm phân biệt A và B.</a:t>
            </a:r>
          </a:p>
        </p:txBody>
      </p:sp>
    </p:spTree>
    <p:extLst>
      <p:ext uri="{BB962C8B-B14F-4D97-AF65-F5344CB8AC3E}">
        <p14:creationId xmlns:p14="http://schemas.microsoft.com/office/powerpoint/2010/main" val="182635528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up)">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15" name="Group 14"/>
          <p:cNvGrpSpPr/>
          <p:nvPr/>
        </p:nvGrpSpPr>
        <p:grpSpPr>
          <a:xfrm>
            <a:off x="8357582" y="947245"/>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066800" y="2419923"/>
            <a:ext cx="6524866" cy="3428754"/>
          </a:xfrm>
          <a:prstGeom prst="rect">
            <a:avLst/>
          </a:prstGeom>
        </p:spPr>
      </p:pic>
      <p:sp>
        <p:nvSpPr>
          <p:cNvPr id="7" name="Rectangle 6"/>
          <p:cNvSpPr/>
          <p:nvPr/>
        </p:nvSpPr>
        <p:spPr>
          <a:xfrm>
            <a:off x="7996989" y="2267277"/>
            <a:ext cx="9144000" cy="3703578"/>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A thuộc a và a nằm trong (P) nên A thuộc (P).</a:t>
            </a: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B thuộc b và b nằm trong (P) nên B thuộc (P).</a:t>
            </a:r>
          </a:p>
        </p:txBody>
      </p:sp>
      <p:sp>
        <p:nvSpPr>
          <p:cNvPr id="8" name="Rectangle 7"/>
          <p:cNvSpPr/>
          <p:nvPr/>
        </p:nvSpPr>
        <p:spPr>
          <a:xfrm>
            <a:off x="1066799" y="6229677"/>
            <a:ext cx="16074189" cy="2723823"/>
          </a:xfrm>
          <a:prstGeom prst="rect">
            <a:avLst/>
          </a:prstGeom>
        </p:spPr>
        <p:txBody>
          <a:bodyPr wrap="square">
            <a:spAutoFit/>
          </a:bodyPr>
          <a:lstStyle/>
          <a:p>
            <a:pPr lvl="0" algn="just">
              <a:lnSpc>
                <a:spcPct val="150000"/>
              </a:lnSpc>
              <a:spcAft>
                <a:spcPts val="800"/>
              </a:spcAf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Đường thẳng c có hai điểm phân biệt A và B cùng thuộc mặt phẳng (P) nên tất cả các điểm của đường thẳng c đều thuộc (P) hay đường thẳng c nằm trong mặt phẳng (P).</a:t>
            </a:r>
          </a:p>
        </p:txBody>
      </p:sp>
      <p:pic>
        <p:nvPicPr>
          <p:cNvPr id="9" name="Picture 8"/>
          <p:cNvPicPr>
            <a:picLocks noChangeAspect="1"/>
          </p:cNvPicPr>
          <p:nvPr/>
        </p:nvPicPr>
        <p:blipFill>
          <a:blip r:embed="rId6"/>
          <a:stretch>
            <a:fillRect/>
          </a:stretch>
        </p:blipFill>
        <p:spPr>
          <a:xfrm rot="20233497">
            <a:off x="16128445" y="8363502"/>
            <a:ext cx="1824143" cy="1520119"/>
          </a:xfrm>
          <a:prstGeom prst="rect">
            <a:avLst/>
          </a:prstGeom>
        </p:spPr>
      </p:pic>
    </p:spTree>
    <p:extLst>
      <p:ext uri="{BB962C8B-B14F-4D97-AF65-F5344CB8AC3E}">
        <p14:creationId xmlns:p14="http://schemas.microsoft.com/office/powerpoint/2010/main" val="199976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1" dur="500"/>
                                        <p:tgtEl>
                                          <p:spTgt spid="7">
                                            <p:txEl>
                                              <p:pRg st="1" end="1"/>
                                            </p:txEl>
                                          </p:spTgt>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anim calcmode="lin" valueType="num">
                                      <p:cBhvr>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505326" y="552502"/>
            <a:ext cx="17221200" cy="9162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574068" y="398083"/>
            <a:ext cx="1294758" cy="1372094"/>
          </a:xfrm>
          <a:prstGeom prst="rect">
            <a:avLst/>
          </a:prstGeom>
        </p:spPr>
      </p:pic>
      <p:sp>
        <p:nvSpPr>
          <p:cNvPr id="9" name="Rectangle 8"/>
          <p:cNvSpPr/>
          <p:nvPr/>
        </p:nvSpPr>
        <p:spPr>
          <a:xfrm>
            <a:off x="990600" y="2397859"/>
            <a:ext cx="16230600" cy="6555641"/>
          </a:xfrm>
          <a:prstGeom prst="rect">
            <a:avLst/>
          </a:prstGeom>
        </p:spPr>
        <p:txBody>
          <a:bodyPr wrap="square">
            <a:spAutoFit/>
          </a:bodyPr>
          <a:lstStyle/>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Cho hình chóp tứ giác S.ABCD và lấy một điểm E thuộc cạnh SA của hình chóp (E khác S, A).Trong mặt phẳng (ABCD) vẽ một đường thằng d cắt các cạnh CB, CD lần lượt tại M, N và cắt các tia AB, AD lần lượt tại P, Q.</a:t>
            </a:r>
          </a:p>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a) Xác định giao điểm của mp (E,d) với các cạnh SB, SD của hình chóp.</a:t>
            </a:r>
          </a:p>
          <a:p>
            <a:pPr lvl="0" algn="just">
              <a:lnSpc>
                <a:spcPct val="150000"/>
              </a:lnSpc>
            </a:pPr>
            <a:r>
              <a:rPr lang="vi-VN" sz="4000">
                <a:solidFill>
                  <a:srgbClr val="333333"/>
                </a:solidFill>
                <a:ea typeface="Calibri" panose="020F0502020204030204" pitchFamily="34" charset="0"/>
                <a:cs typeface="Times New Roman" panose="02020603050405020304" pitchFamily="18" charset="0"/>
              </a:rPr>
              <a:t>b) Xác định giao tuyến của mp (E,d) với các mặt của hình chóp.</a:t>
            </a:r>
          </a:p>
        </p:txBody>
      </p:sp>
      <p:sp>
        <p:nvSpPr>
          <p:cNvPr id="10" name="Rectangle 9"/>
          <p:cNvSpPr/>
          <p:nvPr/>
        </p:nvSpPr>
        <p:spPr>
          <a:xfrm>
            <a:off x="1143000" y="1186071"/>
            <a:ext cx="5626768" cy="1061829"/>
          </a:xfrm>
          <a:prstGeom prst="rect">
            <a:avLst/>
          </a:prstGeom>
        </p:spPr>
        <p:txBody>
          <a:bodyPr wrap="square">
            <a:spAutoFit/>
          </a:bodyPr>
          <a:lstStyle/>
          <a:p>
            <a:pPr lvl="0" algn="just">
              <a:lnSpc>
                <a:spcPct val="150000"/>
              </a:lnSpc>
              <a:defRPr/>
            </a:pPr>
            <a:r>
              <a:rPr lang="en-US" sz="4200" b="1" u="sng">
                <a:solidFill>
                  <a:srgbClr val="002060"/>
                </a:solidFill>
                <a:latin typeface="Arial" panose="020B0604020202020204" pitchFamily="34" charset="0"/>
                <a:cs typeface="Arial" panose="020B0604020202020204" pitchFamily="34" charset="0"/>
              </a:rPr>
              <a:t>Bài 4.5 (SGK – tr77)</a:t>
            </a:r>
            <a:r>
              <a:rPr lang="en-US" sz="4200" b="1">
                <a:solidFill>
                  <a:prstClr val="black"/>
                </a:solidFill>
                <a:latin typeface="Arial" panose="020B0604020202020204" pitchFamily="34" charset="0"/>
                <a:cs typeface="Arial" panose="020B0604020202020204" pitchFamily="34" charset="0"/>
              </a:rPr>
              <a:t>:</a:t>
            </a:r>
            <a:endParaRPr lang="en-US" sz="42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5900244" y="8462308"/>
            <a:ext cx="2043345" cy="1634192"/>
          </a:xfrm>
          <a:prstGeom prst="rect">
            <a:avLst/>
          </a:prstGeom>
        </p:spPr>
      </p:pic>
    </p:spTree>
    <p:extLst>
      <p:ext uri="{BB962C8B-B14F-4D97-AF65-F5344CB8AC3E}">
        <p14:creationId xmlns:p14="http://schemas.microsoft.com/office/powerpoint/2010/main" val="38833200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43200" y="8572500"/>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162800" y="1409700"/>
            <a:ext cx="10515600" cy="8402300"/>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a)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Vì E thuộc cạnh SA nên E thuộc mặt phẳng (SAB).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Vì P thuộc đường thẳng AB nên P thuộc mặt phẳng (SAB).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Như vậy, các điểm S, A, B, E, P cùng thuộc mặt phẳng (SAB).</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Trong tam giác SAB, đường thẳng EP cắt cạnh SB tại một điểm H.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Do P thuộc đường thẳng d nên EP nằm trong   mp(E, d) và H thuộc EP, do đó H thuộc mp(E, d). </a:t>
            </a:r>
          </a:p>
        </p:txBody>
      </p:sp>
    </p:spTree>
    <p:extLst>
      <p:ext uri="{BB962C8B-B14F-4D97-AF65-F5344CB8AC3E}">
        <p14:creationId xmlns:p14="http://schemas.microsoft.com/office/powerpoint/2010/main" val="29359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fade">
                                      <p:cBhvr>
                                        <p:cTn id="34" dur="500"/>
                                        <p:tgtEl>
                                          <p:spTgt spid="5">
                                            <p:txEl>
                                              <p:pRg st="4" end="4"/>
                                            </p:txEl>
                                          </p:spTgt>
                                        </p:tgtEl>
                                      </p:cBhvr>
                                    </p:animEffect>
                                  </p:childTnLst>
                                </p:cTn>
                              </p:par>
                            </p:childTnLst>
                          </p:cTn>
                        </p:par>
                        <p:par>
                          <p:cTn id="35" fill="hold">
                            <p:stCondLst>
                              <p:cond delay="2500"/>
                            </p:stCondLst>
                            <p:childTnLst>
                              <p:par>
                                <p:cTn id="36" presetID="22" presetClass="entr" presetSubtype="1" fill="hold" nodeType="after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up)">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6154400" y="86089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315200" y="1374993"/>
            <a:ext cx="10287000" cy="6740307"/>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H là giao điểm của đường thẳng SB và mp(E, 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E thuộc cạnh SA nên E thuộc mặt phẳng (SAD).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Q thuộc đường thẳng AD nên Q thuộc mặt phẳng (SAD). </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Như vậy, các điểm S, A, D, E, Q cùng thuộc mặt phẳng (SAD).</a:t>
            </a:r>
          </a:p>
        </p:txBody>
      </p:sp>
    </p:spTree>
    <p:extLst>
      <p:ext uri="{BB962C8B-B14F-4D97-AF65-F5344CB8AC3E}">
        <p14:creationId xmlns:p14="http://schemas.microsoft.com/office/powerpoint/2010/main" val="36405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6230600"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2019300"/>
            <a:ext cx="10287000" cy="597086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 tam giác SAD, đường thẳng EQ cắt cạnh SD tại một điểm I. </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Q thuộc đường thẳng d nên EQ nằm trong mp(E, d) và I thuộc EQ, do đó I thuộc mp(E, d). </a:t>
            </a:r>
          </a:p>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I là giao điểm của đường thẳng SD và   mp(E, d).</a:t>
            </a:r>
          </a:p>
        </p:txBody>
      </p:sp>
    </p:spTree>
    <p:extLst>
      <p:ext uri="{BB962C8B-B14F-4D97-AF65-F5344CB8AC3E}">
        <p14:creationId xmlns:p14="http://schemas.microsoft.com/office/powerpoint/2010/main" val="412479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94307" y="1534597"/>
            <a:ext cx="10287000" cy="7571303"/>
          </a:xfrm>
          <a:prstGeom prst="rect">
            <a:avLst/>
          </a:prstGeom>
        </p:spPr>
        <p:txBody>
          <a:bodyPr wrap="square">
            <a:spAutoFit/>
          </a:bodyPr>
          <a:lstStyle/>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b)</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Đường thẳng d cắt các cạnh CB, CD lần lượt tại M, N, do đó M, N thuộc d.</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Mà d nằm trong mp(E, d) nên đường thẳng MN cũng nằm trong mp(E, d). </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Ta lại có, M thuộc CB nằm trong mặt phẳng (ABCD) nên M thuộc mặt phẳng (ABCD).</a:t>
            </a:r>
          </a:p>
          <a:p>
            <a:pPr algn="just">
              <a:lnSpc>
                <a:spcPct val="150000"/>
              </a:lnSpc>
            </a:pPr>
            <a:r>
              <a:rPr lang="en-US" sz="3600">
                <a:latin typeface="Arial" panose="020B0604020202020204" pitchFamily="34" charset="0"/>
                <a:ea typeface="Times New Roman" panose="02020603050405020304" pitchFamily="18" charset="0"/>
                <a:cs typeface="Arial" panose="020B0604020202020204" pitchFamily="34" charset="0"/>
              </a:rPr>
              <a:t>Tương tự N thuộc CD nằm trong mặt phẳng (ABCD) nên N thuộc mặt phẳng (ABCD).</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7404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4565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D</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o đó đường thẳng MN nằm trong mặt phẳng (ABCD).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MN là giao tuyến của hai mặt phẳng (ABCD)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H thuộc SB nằm trong mặt phẳng (SAB) nên H thuộc mặt phẳng (SAB)</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ại có E thuộc mặt phẳng (SAB), do đó EH nằm trong mặt phẳng (SAB).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E thuộc mp(E, d) và H thuộc mp(E, d) nên EH nằm trong mp(E, d). </a:t>
            </a:r>
          </a:p>
        </p:txBody>
      </p:sp>
    </p:spTree>
    <p:extLst>
      <p:ext uri="{BB962C8B-B14F-4D97-AF65-F5344CB8AC3E}">
        <p14:creationId xmlns:p14="http://schemas.microsoft.com/office/powerpoint/2010/main" val="15345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3347247" y="-936889"/>
            <a:ext cx="6357396" cy="2194704"/>
          </a:xfrm>
          <a:prstGeom prst="rect">
            <a:avLst/>
          </a:prstGeom>
        </p:spPr>
      </p:pic>
      <p:sp>
        <p:nvSpPr>
          <p:cNvPr id="24" name="Rectangle 23"/>
          <p:cNvSpPr/>
          <p:nvPr/>
        </p:nvSpPr>
        <p:spPr>
          <a:xfrm>
            <a:off x="838200" y="1466164"/>
            <a:ext cx="16535400" cy="2762936"/>
          </a:xfrm>
          <a:prstGeom prst="rect">
            <a:avLst/>
          </a:prstGeom>
          <a:noFill/>
        </p:spPr>
        <p:txBody>
          <a:bodyPr wrap="square" anchor="ctr">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bảng, màn hình máy tính hay mặt nước lúc tĩnh lặng là một số hình ảnh về một phần của mặt phẳng. Mặt phẳng không có bề dày và không có giới hạn.</a:t>
            </a:r>
            <a:endParaRPr kumimoji="0" lang="en-US" sz="4000" b="0" i="0" u="none" strike="noStrike" kern="1200" cap="none" spc="0" normalizeH="0" baseline="0" noProof="0" dirty="0">
              <a:ln>
                <a:noFill/>
              </a:ln>
              <a:solidFill>
                <a:prstClr val="black"/>
              </a:solidFill>
              <a:effectLst/>
              <a:uLnTx/>
              <a:uFillTx/>
              <a:latin typeface="Calibri"/>
            </a:endParaRPr>
          </a:p>
        </p:txBody>
      </p:sp>
      <p:pic>
        <p:nvPicPr>
          <p:cNvPr id="26"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53230" y="8039099"/>
            <a:ext cx="1829970" cy="2036127"/>
          </a:xfrm>
          <a:prstGeom prst="rect">
            <a:avLst/>
          </a:prstGeom>
        </p:spPr>
      </p:pic>
      <p:pic>
        <p:nvPicPr>
          <p:cNvPr id="9" name="Picture 8"/>
          <p:cNvPicPr>
            <a:picLocks noChangeAspect="1"/>
          </p:cNvPicPr>
          <p:nvPr/>
        </p:nvPicPr>
        <p:blipFill>
          <a:blip r:embed="rId6"/>
          <a:stretch>
            <a:fillRect/>
          </a:stretch>
        </p:blipFill>
        <p:spPr>
          <a:xfrm>
            <a:off x="1752600" y="4524432"/>
            <a:ext cx="14814564" cy="3743268"/>
          </a:xfrm>
          <a:prstGeom prst="rect">
            <a:avLst/>
          </a:prstGeom>
        </p:spPr>
      </p:pic>
    </p:spTree>
    <p:extLst>
      <p:ext uri="{BB962C8B-B14F-4D97-AF65-F5344CB8AC3E}">
        <p14:creationId xmlns:p14="http://schemas.microsoft.com/office/powerpoint/2010/main" val="23964438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5327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EH là giao tuyến của hai mặt phẳng (SAB)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I thuộc SD nằm trong mặt phẳng (SAD) nên I thuộc mặt phẳng (SAD).</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L</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ại có E thuộc mặt phẳng (SAD), do đó EI nằm trong mặt phẳng (SAD).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E thuộc mp(E, d) và I thuộc mp(E, d) nên EI nằm trong mp(E, 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EI là giao tuyến của hai mặt phẳng (SAD) và mp(E, d).</a:t>
            </a:r>
          </a:p>
        </p:txBody>
      </p:sp>
    </p:spTree>
    <p:extLst>
      <p:ext uri="{BB962C8B-B14F-4D97-AF65-F5344CB8AC3E}">
        <p14:creationId xmlns:p14="http://schemas.microsoft.com/office/powerpoint/2010/main" val="245610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2735659" y="8380398"/>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2502" y="1409700"/>
            <a:ext cx="10287000" cy="840230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H thuộc SB nên H thuộc mặt phẳng (SBC), vì M thuộc BC nên M thuộc mặt phẳng (SBC), do đó HM nằm trong mặt phẳng (SBC).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M thuộc d nên M thuộc mp(E, d) và H thuộc mp(E, d) nên HM nằm trong mp(E, d).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HM là giao tuyến của hai mặt phẳng (SBC) và mp(E, 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I thuộc SD nên I thuộc mặt phẳng (SCD), vì N thuộc CD nên N thuộc mặt phẳng (SCD), do đó IN nằm trong mặt phẳng (SCD). </a:t>
            </a:r>
          </a:p>
        </p:txBody>
      </p:sp>
    </p:spTree>
    <p:extLst>
      <p:ext uri="{BB962C8B-B14F-4D97-AF65-F5344CB8AC3E}">
        <p14:creationId xmlns:p14="http://schemas.microsoft.com/office/powerpoint/2010/main" val="67585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500"/>
                                        <p:tgtEl>
                                          <p:spTgt spid="5">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228600" y="190500"/>
            <a:ext cx="17830800" cy="99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943982">
            <a:off x="16832108" y="48683"/>
            <a:ext cx="1294758" cy="1372094"/>
          </a:xfrm>
          <a:prstGeom prst="rect">
            <a:avLst/>
          </a:prstGeom>
        </p:spPr>
      </p:pic>
      <p:pic>
        <p:nvPicPr>
          <p:cNvPr id="2" name="Picture 1"/>
          <p:cNvPicPr>
            <a:picLocks noChangeAspect="1"/>
          </p:cNvPicPr>
          <p:nvPr/>
        </p:nvPicPr>
        <p:blipFill>
          <a:blip r:embed="rId4"/>
          <a:stretch>
            <a:fillRect/>
          </a:stretch>
        </p:blipFill>
        <p:spPr>
          <a:xfrm>
            <a:off x="12046628" y="8417275"/>
            <a:ext cx="1669372" cy="1335102"/>
          </a:xfrm>
          <a:prstGeom prst="rect">
            <a:avLst/>
          </a:prstGeom>
        </p:spPr>
      </p:pic>
      <p:grpSp>
        <p:nvGrpSpPr>
          <p:cNvPr id="7" name="Group 6"/>
          <p:cNvGrpSpPr/>
          <p:nvPr/>
        </p:nvGrpSpPr>
        <p:grpSpPr>
          <a:xfrm>
            <a:off x="838200" y="503286"/>
            <a:ext cx="1572835" cy="995855"/>
            <a:chOff x="1552581" y="1205790"/>
            <a:chExt cx="1572835" cy="995855"/>
          </a:xfrm>
        </p:grpSpPr>
        <p:pic>
          <p:nvPicPr>
            <p:cNvPr id="8"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1" name="TextBox 10"/>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457200" y="1721813"/>
            <a:ext cx="6226291" cy="6164887"/>
          </a:xfrm>
          <a:prstGeom prst="rect">
            <a:avLst/>
          </a:prstGeom>
        </p:spPr>
      </p:pic>
      <p:sp>
        <p:nvSpPr>
          <p:cNvPr id="5" name="Rectangle 4"/>
          <p:cNvSpPr/>
          <p:nvPr/>
        </p:nvSpPr>
        <p:spPr>
          <a:xfrm>
            <a:off x="7227945" y="2760226"/>
            <a:ext cx="10287000" cy="3754874"/>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N thuộc d nên N thuộc mp(E, d) và I thuộc mp(E, d) nên IN nằm trong mp(E, d). </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Vậy IN là giao tuyến của hai mặt phẳng (SCD) và mp(E, d).</a:t>
            </a:r>
          </a:p>
        </p:txBody>
      </p:sp>
    </p:spTree>
    <p:extLst>
      <p:ext uri="{BB962C8B-B14F-4D97-AF65-F5344CB8AC3E}">
        <p14:creationId xmlns:p14="http://schemas.microsoft.com/office/powerpoint/2010/main" val="275266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anim calcmode="lin" valueType="num">
                                      <p:cBhvr>
                                        <p:cTn id="1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6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TẬP</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6441907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18" name="Câu hỏi">
            <a:extLst>
              <a:ext uri="{FF2B5EF4-FFF2-40B4-BE49-F238E27FC236}">
                <a16:creationId xmlns:a16="http://schemas.microsoft.com/office/drawing/2014/main" id="{4ADFFF1A-F500-CC57-185E-00F4826D0836}"/>
              </a:ext>
            </a:extLst>
          </p:cNvPr>
          <p:cNvSpPr/>
          <p:nvPr/>
        </p:nvSpPr>
        <p:spPr>
          <a:xfrm>
            <a:off x="1163996" y="1916791"/>
            <a:ext cx="16080660" cy="170270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240"/>
              </a:spcBef>
              <a:spcAft>
                <a:spcPts val="240"/>
              </a:spcAft>
              <a:tabLst>
                <a:tab pos="228600" algn="l"/>
                <a:tab pos="1600200" algn="l"/>
                <a:tab pos="2971800" algn="l"/>
                <a:tab pos="4343400" algn="l"/>
              </a:tabLst>
            </a:pPr>
            <a:r>
              <a:rPr kumimoji="0" lang="en-US" sz="43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1:</a:t>
            </a:r>
            <a:r>
              <a:rPr kumimoji="0" lang="en-US" sz="43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vi-VN" sz="4300">
                <a:solidFill>
                  <a:prstClr val="black"/>
                </a:solidFill>
                <a:ea typeface="Calibri" panose="020F0502020204030204" pitchFamily="34" charset="0"/>
                <a:cs typeface="Times New Roman" panose="02020603050405020304" pitchFamily="18" charset="0"/>
              </a:rPr>
              <a:t>Trong các khẳng định sau, khẳng định nào đúng?</a:t>
            </a:r>
            <a:endParaRPr kumimoji="0" lang="en-US" sz="4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9296400" y="4192436"/>
            <a:ext cx="7948257" cy="200044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4000" b="1">
                <a:solidFill>
                  <a:prstClr val="black"/>
                </a:solidFill>
                <a:latin typeface="Arial" panose="020B0604020202020204" pitchFamily="34" charset="0"/>
                <a:ea typeface="Calibri" panose="020F0502020204030204" pitchFamily="34" charset="0"/>
              </a:rPr>
              <a:t>C. </a:t>
            </a:r>
            <a:r>
              <a:rPr lang="en-US" sz="4000">
                <a:solidFill>
                  <a:prstClr val="black"/>
                </a:solidFill>
                <a:latin typeface="Arial" panose="020B0604020202020204" pitchFamily="34" charset="0"/>
                <a:ea typeface="Calibri" panose="020F0502020204030204" pitchFamily="34" charset="0"/>
              </a:rPr>
              <a:t>Qua 3 điểm không thẳng hàng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122472" y="4192436"/>
            <a:ext cx="7564328" cy="200044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b="1">
                <a:solidFill>
                  <a:prstClr val="black"/>
                </a:solidFill>
                <a:latin typeface="Arial" panose="020B0604020202020204" pitchFamily="34" charset="0"/>
                <a:ea typeface="Calibri" panose="020F0502020204030204" pitchFamily="34" charset="0"/>
              </a:rPr>
              <a:t>A. </a:t>
            </a:r>
            <a:r>
              <a:rPr lang="en-US" sz="4000">
                <a:solidFill>
                  <a:prstClr val="black"/>
                </a:solidFill>
                <a:latin typeface="Arial" panose="020B0604020202020204" pitchFamily="34" charset="0"/>
                <a:ea typeface="Calibri" panose="020F0502020204030204" pitchFamily="34" charset="0"/>
              </a:rPr>
              <a:t>Qua 2 điểm phân biệt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296400" y="6795939"/>
            <a:ext cx="7948256" cy="21237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50000"/>
              </a:lnSpc>
              <a:spcBef>
                <a:spcPts val="240"/>
              </a:spcBef>
              <a:spcAft>
                <a:spcPts val="240"/>
              </a:spcAft>
              <a:tabLst>
                <a:tab pos="228600" algn="l"/>
                <a:tab pos="1600200" algn="l"/>
                <a:tab pos="2971800" algn="l"/>
                <a:tab pos="4343400" algn="l"/>
              </a:tabLst>
            </a:pPr>
            <a:r>
              <a:rPr lang="en-US" sz="40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Qua 4 điểm phân biệt bất kì có duy nhất một mặt phẳng</a:t>
            </a:r>
            <a:endParaRPr kumimoji="0" lang="en-US" sz="40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1122471" y="6795939"/>
            <a:ext cx="7564329" cy="21237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4000" b="1">
                <a:solidFill>
                  <a:prstClr val="black"/>
                </a:solidFill>
                <a:latin typeface="Arial" panose="020B0604020202020204" pitchFamily="34" charset="0"/>
                <a:ea typeface="Calibri" panose="020F0502020204030204" pitchFamily="34" charset="0"/>
              </a:rPr>
              <a:t>B. </a:t>
            </a:r>
            <a:r>
              <a:rPr lang="en-US" sz="4000">
                <a:solidFill>
                  <a:prstClr val="black"/>
                </a:solidFill>
                <a:latin typeface="Arial" panose="020B0604020202020204" pitchFamily="34" charset="0"/>
                <a:ea typeface="Calibri" panose="020F0502020204030204" pitchFamily="34" charset="0"/>
              </a:rPr>
              <a:t>Qua 3 điểm phân biệt bất kì có duy nhất một mặt phẳng</a:t>
            </a:r>
            <a:endParaRPr kumimoji="0" lang="vi-VN" sz="40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226674" y="5016311"/>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456099" y="7849475"/>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597986" y="7313348"/>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171270" y="5005609"/>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82421" y="-600206"/>
            <a:ext cx="487363" cy="487363"/>
          </a:xfrm>
          <a:prstGeom prst="rect">
            <a:avLst/>
          </a:prstGeom>
        </p:spPr>
      </p:pic>
      <p:sp>
        <p:nvSpPr>
          <p:cNvPr id="13" name="TextBox 12"/>
          <p:cNvSpPr txBox="1"/>
          <p:nvPr/>
        </p:nvSpPr>
        <p:spPr>
          <a:xfrm>
            <a:off x="4191000" y="546437"/>
            <a:ext cx="10058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TRÒ CHƠI TRẮC NGHIỆM</a:t>
            </a:r>
          </a:p>
        </p:txBody>
      </p:sp>
      <p:pic>
        <p:nvPicPr>
          <p:cNvPr id="17" name="Picture 2"/>
          <p:cNvPicPr>
            <a:picLocks noChangeAspect="1"/>
          </p:cNvPicPr>
          <p:nvPr/>
        </p:nvPicPr>
        <p:blipFill>
          <a:blip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06870" y="-3924300"/>
            <a:ext cx="8213739" cy="4620228"/>
          </a:xfrm>
          <a:prstGeom prst="rect">
            <a:avLst/>
          </a:prstGeom>
        </p:spPr>
      </p:pic>
      <p:pic>
        <p:nvPicPr>
          <p:cNvPr id="29" name="Picture 2"/>
          <p:cNvPicPr>
            <a:picLocks noChangeAspect="1"/>
          </p:cNvPicPr>
          <p:nvPr/>
        </p:nvPicPr>
        <p:blipFill>
          <a:blip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249400" y="-3831389"/>
            <a:ext cx="8213739" cy="4620228"/>
          </a:xfrm>
          <a:prstGeom prst="rect">
            <a:avLst/>
          </a:prstGeom>
        </p:spPr>
      </p:pic>
      <p:pic>
        <p:nvPicPr>
          <p:cNvPr id="30" name="Picture 2"/>
          <p:cNvPicPr>
            <a:picLocks noChangeAspect="1"/>
          </p:cNvPicPr>
          <p:nvPr/>
        </p:nvPicPr>
        <p:blipFill>
          <a:blip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20000" y="8888004"/>
            <a:ext cx="8213739" cy="4620228"/>
          </a:xfrm>
          <a:prstGeom prst="rect">
            <a:avLst/>
          </a:prstGeom>
        </p:spPr>
      </p:pic>
      <p:pic>
        <p:nvPicPr>
          <p:cNvPr id="31" name="Picture 2"/>
          <p:cNvPicPr>
            <a:picLocks noChangeAspect="1"/>
          </p:cNvPicPr>
          <p:nvPr/>
        </p:nvPicPr>
        <p:blipFill>
          <a:blip r:embed="rId7">
            <a:biLevel thresh="5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7678400" y="8994327"/>
            <a:ext cx="8213739" cy="4620228"/>
          </a:xfrm>
          <a:prstGeom prst="rect">
            <a:avLst/>
          </a:prstGeom>
        </p:spPr>
      </p:pic>
    </p:spTree>
    <p:extLst>
      <p:ext uri="{BB962C8B-B14F-4D97-AF65-F5344CB8AC3E}">
        <p14:creationId xmlns:p14="http://schemas.microsoft.com/office/powerpoint/2010/main" val="38028804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strips(downLeft)">
                                      <p:cBhvr>
                                        <p:cTn id="15" dur="500"/>
                                        <p:tgtEl>
                                          <p:spTgt spid="20"/>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Left)">
                                      <p:cBhvr>
                                        <p:cTn id="23" dur="500"/>
                                        <p:tgtEl>
                                          <p:spTgt spid="19"/>
                                        </p:tgtEl>
                                      </p:cBhvr>
                                    </p:animEffect>
                                  </p:childTnLst>
                                </p:cTn>
                              </p:par>
                            </p:childTnLst>
                          </p:cTn>
                        </p:par>
                        <p:par>
                          <p:cTn id="24" fill="hold">
                            <p:stCondLst>
                              <p:cond delay="2500"/>
                            </p:stCondLst>
                            <p:childTnLst>
                              <p:par>
                                <p:cTn id="25" presetID="18" presetClass="entr" presetSubtype="12"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9"/>
                                        </p:tgtEl>
                                        <p:attrNameLst>
                                          <p:attrName>fillcolor</p:attrName>
                                        </p:attrNameLst>
                                      </p:cBhvr>
                                      <p:to>
                                        <a:srgbClr val="92D050"/>
                                      </p:to>
                                    </p:animClr>
                                    <p:set>
                                      <p:cBhvr>
                                        <p:cTn id="33" dur="500" fill="hold"/>
                                        <p:tgtEl>
                                          <p:spTgt spid="19"/>
                                        </p:tgtEl>
                                        <p:attrNameLst>
                                          <p:attrName>fill.type</p:attrName>
                                        </p:attrNameLst>
                                      </p:cBhvr>
                                      <p:to>
                                        <p:strVal val="solid"/>
                                      </p:to>
                                    </p:set>
                                    <p:set>
                                      <p:cBhvr>
                                        <p:cTn id="34" dur="500" fill="hold"/>
                                        <p:tgtEl>
                                          <p:spTgt spid="19"/>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23"/>
                                        </p:tgtEl>
                                      </p:cBhvr>
                                    </p:cmd>
                                  </p:childTnLst>
                                </p:cTn>
                              </p:par>
                              <p:par>
                                <p:cTn id="37" presetID="1" presetClass="entr" presetSubtype="0" fill="hold" nodeType="withEffect">
                                  <p:stCondLst>
                                    <p:cond delay="0"/>
                                  </p:stCondLst>
                                  <p:childTnLst>
                                    <p:set>
                                      <p:cBhvr>
                                        <p:cTn id="38"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20"/>
                                        </p:tgtEl>
                                        <p:attrNameLst>
                                          <p:attrName>fillcolor</p:attrName>
                                        </p:attrNameLst>
                                      </p:cBhvr>
                                      <p:to>
                                        <a:srgbClr val="D99694"/>
                                      </p:to>
                                    </p:animClr>
                                    <p:set>
                                      <p:cBhvr>
                                        <p:cTn id="44" dur="500" fill="hold"/>
                                        <p:tgtEl>
                                          <p:spTgt spid="20"/>
                                        </p:tgtEl>
                                        <p:attrNameLst>
                                          <p:attrName>fill.type</p:attrName>
                                        </p:attrNameLst>
                                      </p:cBhvr>
                                      <p:to>
                                        <p:strVal val="solid"/>
                                      </p:to>
                                    </p:set>
                                    <p:set>
                                      <p:cBhvr>
                                        <p:cTn id="45" dur="500" fill="hold"/>
                                        <p:tgtEl>
                                          <p:spTgt spid="20"/>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28"/>
                                        </p:tgtEl>
                                      </p:cBhvr>
                                    </p:cmd>
                                  </p:childTnLst>
                                </p:cTn>
                              </p:par>
                              <p:par>
                                <p:cTn id="48" presetID="1"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21"/>
                                        </p:tgtEl>
                                        <p:attrNameLst>
                                          <p:attrName>fillcolor</p:attrName>
                                        </p:attrNameLst>
                                      </p:cBhvr>
                                      <p:to>
                                        <a:srgbClr val="D99694"/>
                                      </p:to>
                                    </p:animClr>
                                    <p:set>
                                      <p:cBhvr>
                                        <p:cTn id="55" dur="500" fill="hold"/>
                                        <p:tgtEl>
                                          <p:spTgt spid="21"/>
                                        </p:tgtEl>
                                        <p:attrNameLst>
                                          <p:attrName>fill.type</p:attrName>
                                        </p:attrNameLst>
                                      </p:cBhvr>
                                      <p:to>
                                        <p:strVal val="solid"/>
                                      </p:to>
                                    </p:set>
                                    <p:set>
                                      <p:cBhvr>
                                        <p:cTn id="56" dur="500" fill="hold"/>
                                        <p:tgtEl>
                                          <p:spTgt spid="21"/>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8"/>
                                        </p:tgtEl>
                                      </p:cBhvr>
                                    </p:cmd>
                                  </p:childTnLst>
                                </p:cTn>
                              </p:par>
                              <p:par>
                                <p:cTn id="59" presetID="1" presetClass="entr" presetSubtype="0" fill="hold" nodeType="withEffect">
                                  <p:stCondLst>
                                    <p:cond delay="0"/>
                                  </p:stCondLst>
                                  <p:childTnLst>
                                    <p:set>
                                      <p:cBhvr>
                                        <p:cTn id="60"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22"/>
                                        </p:tgtEl>
                                        <p:attrNameLst>
                                          <p:attrName>fillcolor</p:attrName>
                                        </p:attrNameLst>
                                      </p:cBhvr>
                                      <p:to>
                                        <a:srgbClr val="D99694"/>
                                      </p:to>
                                    </p:animClr>
                                    <p:set>
                                      <p:cBhvr>
                                        <p:cTn id="66" dur="500" fill="hold"/>
                                        <p:tgtEl>
                                          <p:spTgt spid="22"/>
                                        </p:tgtEl>
                                        <p:attrNameLst>
                                          <p:attrName>fill.type</p:attrName>
                                        </p:attrNameLst>
                                      </p:cBhvr>
                                      <p:to>
                                        <p:strVal val="solid"/>
                                      </p:to>
                                    </p:set>
                                    <p:set>
                                      <p:cBhvr>
                                        <p:cTn id="67" dur="500" fill="hold"/>
                                        <p:tgtEl>
                                          <p:spTgt spid="22"/>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28"/>
                                        </p:tgtEl>
                                      </p:cBhvr>
                                    </p:cmd>
                                  </p:childTnLst>
                                </p:cTn>
                              </p:par>
                              <p:par>
                                <p:cTn id="70" presetID="1" presetClass="entr" presetSubtype="0" fill="hold" nodeType="withEffect">
                                  <p:stCondLst>
                                    <p:cond delay="0"/>
                                  </p:stCondLst>
                                  <p:childTnLst>
                                    <p:set>
                                      <p:cBhvr>
                                        <p:cTn id="71"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4079" y="7533278"/>
            <a:ext cx="19136809" cy="10764455"/>
          </a:xfrm>
          <a:prstGeom prst="rect">
            <a:avLst/>
          </a:prstGeom>
        </p:spPr>
      </p:pic>
      <p:sp>
        <p:nvSpPr>
          <p:cNvPr id="18" name="Câu hỏi">
            <a:extLst>
              <a:ext uri="{FF2B5EF4-FFF2-40B4-BE49-F238E27FC236}">
                <a16:creationId xmlns:a16="http://schemas.microsoft.com/office/drawing/2014/main" id="{4ADFFF1A-F500-CC57-185E-00F4826D0836}"/>
              </a:ext>
            </a:extLst>
          </p:cNvPr>
          <p:cNvSpPr/>
          <p:nvPr/>
        </p:nvSpPr>
        <p:spPr>
          <a:xfrm>
            <a:off x="1142224" y="557554"/>
            <a:ext cx="16102431" cy="380581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2</a:t>
            </a:r>
            <a:r>
              <a:rPr lang="en-US" sz="4300" b="1">
                <a:solidFill>
                  <a:prstClr val="black"/>
                </a:solidFill>
                <a:ea typeface="Calibri" panose="020F0502020204030204" pitchFamily="34" charset="0"/>
                <a:cs typeface="Times New Roman" panose="02020603050405020304" pitchFamily="18" charset="0"/>
              </a:rPr>
              <a:t>:</a:t>
            </a:r>
            <a:r>
              <a:rPr lang="vi-VN" sz="4300" b="1">
                <a:solidFill>
                  <a:prstClr val="black"/>
                </a:solidFill>
                <a:ea typeface="Calibri" panose="020F0502020204030204" pitchFamily="34" charset="0"/>
                <a:cs typeface="Times New Roman" panose="02020603050405020304" pitchFamily="18" charset="0"/>
              </a:rPr>
              <a:t> </a:t>
            </a:r>
            <a:r>
              <a:rPr lang="vi-VN" sz="4300">
                <a:solidFill>
                  <a:prstClr val="black"/>
                </a:solidFill>
                <a:ea typeface="Calibri" panose="020F0502020204030204" pitchFamily="34" charset="0"/>
                <a:cs typeface="Times New Roman" panose="02020603050405020304" pitchFamily="18" charset="0"/>
              </a:rPr>
              <a:t>Trong không gian, cho 4 điểm không đồng phẳng. Có thể xác định được bao nhiêu mặt phẳng phân biệt từ các điểm đã cho?</a:t>
            </a:r>
          </a:p>
        </p:txBody>
      </p:sp>
      <p:sp>
        <p:nvSpPr>
          <p:cNvPr id="19" name="Đáp án đúng">
            <a:extLst>
              <a:ext uri="{FF2B5EF4-FFF2-40B4-BE49-F238E27FC236}">
                <a16:creationId xmlns:a16="http://schemas.microsoft.com/office/drawing/2014/main" id="{8B66CBE4-2DB9-BCF7-D1C4-281B894BFE17}"/>
              </a:ext>
            </a:extLst>
          </p:cNvPr>
          <p:cNvSpPr/>
          <p:nvPr/>
        </p:nvSpPr>
        <p:spPr>
          <a:xfrm>
            <a:off x="1163996" y="7462332"/>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4</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163996" y="491639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 A. </a:t>
            </a:r>
            <a:r>
              <a:rPr lang="fi-FI" sz="4200">
                <a:solidFill>
                  <a:prstClr val="black"/>
                </a:solidFill>
                <a:latin typeface="Arial" panose="020B0604020202020204" pitchFamily="34" charset="0"/>
                <a:ea typeface="Calibri" panose="020F0502020204030204" pitchFamily="34" charset="0"/>
              </a:rPr>
              <a:t>6</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812200" y="7378339"/>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2</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9818618" y="491639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 C. </a:t>
            </a:r>
            <a:r>
              <a:rPr lang="fi-FI" sz="4200">
                <a:solidFill>
                  <a:prstClr val="black"/>
                </a:solidFill>
                <a:latin typeface="Arial" panose="020B0604020202020204" pitchFamily="34" charset="0"/>
                <a:ea typeface="Calibri" panose="020F0502020204030204" pitchFamily="34" charset="0"/>
              </a:rPr>
              <a:t>3</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367733" y="7862813"/>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046417" y="7848432"/>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022355" y="5364001"/>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367733" y="5387182"/>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38805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downLeft)">
                                      <p:cBhvr>
                                        <p:cTn id="15" dur="500"/>
                                        <p:tgtEl>
                                          <p:spTgt spid="21"/>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1960" y="8724900"/>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726344" y="728090"/>
            <a:ext cx="16799656" cy="3805810"/>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200" b="1">
                <a:solidFill>
                  <a:prstClr val="black"/>
                </a:solidFill>
                <a:ea typeface="Calibri" panose="020F0502020204030204" pitchFamily="34" charset="0"/>
                <a:cs typeface="Times New Roman" panose="02020603050405020304" pitchFamily="18" charset="0"/>
              </a:rPr>
              <a:t>Câu </a:t>
            </a:r>
            <a:r>
              <a:rPr lang="en-US" sz="4200" b="1">
                <a:solidFill>
                  <a:prstClr val="black"/>
                </a:solidFill>
                <a:latin typeface="Arial" panose="020B0604020202020204" pitchFamily="34" charset="0"/>
                <a:ea typeface="Calibri" panose="020F0502020204030204" pitchFamily="34" charset="0"/>
                <a:cs typeface="Arial" panose="020B0604020202020204" pitchFamily="34" charset="0"/>
              </a:rPr>
              <a:t>3</a:t>
            </a:r>
            <a:r>
              <a:rPr lang="en-US" sz="4200" b="1">
                <a:solidFill>
                  <a:prstClr val="black"/>
                </a:solidFill>
                <a:ea typeface="Calibri" panose="020F0502020204030204" pitchFamily="34" charset="0"/>
                <a:cs typeface="Times New Roman" panose="02020603050405020304" pitchFamily="18" charset="0"/>
              </a:rPr>
              <a:t>:</a:t>
            </a:r>
            <a:r>
              <a:rPr lang="vi-VN" sz="4200" b="1">
                <a:solidFill>
                  <a:prstClr val="black"/>
                </a:solidFill>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Cho tứ diện ABCD. Gọi E, F, G là các điểm lần lượt thuộc các cạnh AB, AC, BD sao cho EF cắt BC tại I, EG cắt AD tại H. </a:t>
            </a:r>
            <a:r>
              <a:rPr lang="en-US" sz="4200">
                <a:solidFill>
                  <a:prstClr val="black"/>
                </a:solidFill>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Ba đường thẳng nào sau đây đồng quy?</a:t>
            </a:r>
          </a:p>
        </p:txBody>
      </p:sp>
      <p:sp>
        <p:nvSpPr>
          <p:cNvPr id="15" name="Đáp án đúng">
            <a:extLst>
              <a:ext uri="{FF2B5EF4-FFF2-40B4-BE49-F238E27FC236}">
                <a16:creationId xmlns:a16="http://schemas.microsoft.com/office/drawing/2014/main" id="{8B66CBE4-2DB9-BCF7-D1C4-281B894BFE17}"/>
              </a:ext>
            </a:extLst>
          </p:cNvPr>
          <p:cNvSpPr/>
          <p:nvPr/>
        </p:nvSpPr>
        <p:spPr>
          <a:xfrm>
            <a:off x="1680733" y="7359463"/>
            <a:ext cx="6375987"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B.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CD, IG, HF</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656988" y="5143500"/>
            <a:ext cx="6379804"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A. </a:t>
            </a:r>
            <a:r>
              <a:rPr lang="fi-FI" sz="4200">
                <a:solidFill>
                  <a:prstClr val="black"/>
                </a:solidFill>
                <a:latin typeface="Arial" panose="020B0604020202020204" pitchFamily="34" charset="0"/>
                <a:ea typeface="Calibri" panose="020F0502020204030204" pitchFamily="34" charset="0"/>
              </a:rPr>
              <a:t>CD, EF, EG</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0142608" y="7359463"/>
            <a:ext cx="6401575"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b="1">
                <a:solidFill>
                  <a:prstClr val="black"/>
                </a:solidFill>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AC, IG, BD</a:t>
            </a:r>
            <a:endParaRPr lang="en-US" sz="4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10151392" y="5207377"/>
            <a:ext cx="6384008"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C. </a:t>
            </a:r>
            <a:r>
              <a:rPr lang="fi-FI" sz="4200">
                <a:solidFill>
                  <a:prstClr val="black"/>
                </a:solidFill>
                <a:latin typeface="Arial" panose="020B0604020202020204" pitchFamily="34" charset="0"/>
                <a:ea typeface="Calibri" panose="020F0502020204030204" pitchFamily="34" charset="0"/>
              </a:rPr>
              <a:t>AB, IG, HF</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6657965" y="7530586"/>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420891" y="7545260"/>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293046" y="5405811"/>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04465" y="5490622"/>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27313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strips(downLeft)">
                                      <p:cBhvr>
                                        <p:cTn id="19" dur="500"/>
                                        <p:tgtEl>
                                          <p:spTgt spid="29"/>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1960" y="8724900"/>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1089516" y="744766"/>
            <a:ext cx="16113856" cy="2482673"/>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en-US" sz="4200" b="1"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a:t>
            </a: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Các yếu tố nào sau đây xác định một mặt phẳng duy nhất?</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752600" y="3809302"/>
            <a:ext cx="6379804" cy="194379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50000"/>
              </a:lnSpc>
              <a:spcBef>
                <a:spcPts val="240"/>
              </a:spcBef>
              <a:spcAft>
                <a:spcPts val="240"/>
              </a:spcAft>
              <a:tabLst>
                <a:tab pos="228600" algn="l"/>
                <a:tab pos="1600200" algn="l"/>
                <a:tab pos="2971800" algn="l"/>
                <a:tab pos="4343400" algn="l"/>
              </a:tabLst>
            </a:pPr>
            <a:r>
              <a:rPr lang="vi-VN" sz="4200" b="1">
                <a:solidFill>
                  <a:prstClr val="black"/>
                </a:solidFill>
                <a:ea typeface="Calibri" panose="020F0502020204030204" pitchFamily="34" charset="0"/>
                <a:cs typeface="Times New Roman" panose="02020603050405020304" pitchFamily="18" charset="0"/>
              </a:rPr>
              <a:t>A. </a:t>
            </a:r>
            <a:r>
              <a:rPr lang="vi-VN" sz="4200">
                <a:solidFill>
                  <a:prstClr val="black"/>
                </a:solidFill>
                <a:ea typeface="Calibri" panose="020F0502020204030204" pitchFamily="34" charset="0"/>
                <a:cs typeface="Times New Roman" panose="02020603050405020304" pitchFamily="18" charset="0"/>
              </a:rPr>
              <a:t>Hai đường thẳng </a:t>
            </a:r>
            <a:endParaRPr lang="en-US" sz="4200">
              <a:solidFill>
                <a:prstClr val="black"/>
              </a:solidFill>
              <a:ea typeface="Calibri" panose="020F0502020204030204" pitchFamily="34" charset="0"/>
              <a:cs typeface="Times New Roman" panose="02020603050405020304" pitchFamily="18" charset="0"/>
            </a:endParaRPr>
          </a:p>
          <a:p>
            <a:pPr lvl="0" indent="180340" algn="ctr">
              <a:lnSpc>
                <a:spcPct val="150000"/>
              </a:lnSpc>
              <a:spcBef>
                <a:spcPts val="240"/>
              </a:spcBef>
              <a:spcAft>
                <a:spcPts val="240"/>
              </a:spcAft>
              <a:tabLst>
                <a:tab pos="228600" algn="l"/>
                <a:tab pos="1600200" algn="l"/>
                <a:tab pos="2971800" algn="l"/>
                <a:tab pos="4343400" algn="l"/>
              </a:tabLst>
            </a:pPr>
            <a:r>
              <a:rPr lang="vi-VN" sz="4200">
                <a:solidFill>
                  <a:prstClr val="black"/>
                </a:solidFill>
                <a:ea typeface="Calibri" panose="020F0502020204030204" pitchFamily="34" charset="0"/>
                <a:cs typeface="Times New Roman" panose="02020603050405020304" pitchFamily="18" charset="0"/>
              </a:rPr>
              <a:t>cắt nhau </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752600" y="6381535"/>
            <a:ext cx="6379804" cy="2038565"/>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lnSpc>
                <a:spcPct val="150000"/>
              </a:lnSpc>
            </a:pPr>
            <a:r>
              <a:rPr lang="vi-VN" sz="4200" b="1">
                <a:solidFill>
                  <a:prstClr val="black"/>
                </a:solidFill>
                <a:ea typeface="Calibri" panose="020F0502020204030204" pitchFamily="34" charset="0"/>
              </a:rPr>
              <a:t>B. </a:t>
            </a:r>
            <a:r>
              <a:rPr lang="vi-VN" sz="4200">
                <a:solidFill>
                  <a:prstClr val="black"/>
                </a:solidFill>
                <a:ea typeface="Calibri" panose="020F0502020204030204" pitchFamily="34" charset="0"/>
              </a:rPr>
              <a:t>Một điểm và một đường thẳng</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9981425" y="6381534"/>
            <a:ext cx="6401575" cy="2038565"/>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kumimoji="0" lang="fi-FI" sz="4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 </a:t>
            </a: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Bốn điểm phân biệt</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9973404" y="3809302"/>
            <a:ext cx="6384008" cy="1943797"/>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b="1">
                <a:solidFill>
                  <a:prstClr val="black"/>
                </a:solidFill>
                <a:latin typeface="Arial" panose="020B0604020202020204" pitchFamily="34" charset="0"/>
                <a:ea typeface="Calibri" panose="020F0502020204030204" pitchFamily="34" charset="0"/>
              </a:rPr>
              <a:t>C. </a:t>
            </a:r>
            <a:r>
              <a:rPr lang="fi-FI" sz="4200">
                <a:solidFill>
                  <a:prstClr val="black"/>
                </a:solidFill>
                <a:latin typeface="Arial" panose="020B0604020202020204" pitchFamily="34" charset="0"/>
                <a:ea typeface="Calibri" panose="020F0502020204030204" pitchFamily="34" charset="0"/>
              </a:rPr>
              <a:t>Ba điểm phân biệt </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393952" y="4365857"/>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497556" y="6798848"/>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4902007" y="4168860"/>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219559" y="6798848"/>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209866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strips(downLeft)">
                                      <p:cBhvr>
                                        <p:cTn id="19" dur="500"/>
                                        <p:tgtEl>
                                          <p:spTgt spid="29"/>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3"/>
          <p:cNvPicPr>
            <a:picLocks noChangeAspect="1"/>
          </p:cNvPicPr>
          <p:nvPr/>
        </p:nvPicPr>
        <p:blipFill>
          <a:blip r:embed="rId6">
            <a:biLevel thresh="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4079" y="-7429500"/>
            <a:ext cx="19136809" cy="9339236"/>
          </a:xfrm>
          <a:prstGeom prst="rect">
            <a:avLst/>
          </a:prstGeom>
        </p:spPr>
      </p:pic>
      <p:sp>
        <p:nvSpPr>
          <p:cNvPr id="18" name="Câu hỏi">
            <a:extLst>
              <a:ext uri="{FF2B5EF4-FFF2-40B4-BE49-F238E27FC236}">
                <a16:creationId xmlns:a16="http://schemas.microsoft.com/office/drawing/2014/main" id="{4ADFFF1A-F500-CC57-185E-00F4826D0836}"/>
              </a:ext>
            </a:extLst>
          </p:cNvPr>
          <p:cNvSpPr/>
          <p:nvPr/>
        </p:nvSpPr>
        <p:spPr>
          <a:xfrm>
            <a:off x="762001" y="415443"/>
            <a:ext cx="16687800" cy="1527657"/>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spcBef>
                <a:spcPts val="240"/>
              </a:spcBef>
              <a:spcAft>
                <a:spcPts val="240"/>
              </a:spcAft>
              <a:tabLst>
                <a:tab pos="228600" algn="l"/>
                <a:tab pos="1600200" algn="l"/>
                <a:tab pos="2971800" algn="l"/>
                <a:tab pos="4343400" algn="l"/>
              </a:tabLst>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Câu 5: </a:t>
            </a:r>
            <a:r>
              <a:rPr lang="vi-VN" sz="4000">
                <a:solidFill>
                  <a:prstClr val="black"/>
                </a:solidFill>
                <a:ea typeface="Calibri" panose="020F0502020204030204" pitchFamily="34" charset="0"/>
                <a:cs typeface="Times New Roman" panose="02020603050405020304" pitchFamily="18" charset="0"/>
              </a:rPr>
              <a:t>Trong các mệnh đề sau đây, mệnh đề nào sai?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761999" y="8283642"/>
            <a:ext cx="16687800" cy="1566211"/>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800" b="1">
                <a:solidFill>
                  <a:prstClr val="black"/>
                </a:solidFill>
                <a:ea typeface="Calibri" panose="020F0502020204030204" pitchFamily="34" charset="0"/>
              </a:rPr>
              <a:t>D. </a:t>
            </a:r>
            <a:r>
              <a:rPr lang="vi-VN" sz="3800">
                <a:solidFill>
                  <a:prstClr val="black"/>
                </a:solidFill>
                <a:ea typeface="Calibri" panose="020F0502020204030204" pitchFamily="34" charset="0"/>
              </a:rPr>
              <a:t>Hai mặt phẳng có một điểm chung thì chúng có một đường thẳng chung duy nhất</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761999" y="6230580"/>
            <a:ext cx="16687801" cy="163411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800" b="1">
                <a:solidFill>
                  <a:prstClr val="black"/>
                </a:solidFill>
                <a:latin typeface="Arial" panose="020B0604020202020204" pitchFamily="34" charset="0"/>
                <a:ea typeface="Calibri" panose="020F0502020204030204" pitchFamily="34" charset="0"/>
              </a:rPr>
              <a:t> C. </a:t>
            </a:r>
            <a:r>
              <a:rPr lang="vi-VN" sz="3800">
                <a:solidFill>
                  <a:prstClr val="black"/>
                </a:solidFill>
                <a:ea typeface="Calibri" panose="020F0502020204030204" pitchFamily="34" charset="0"/>
              </a:rPr>
              <a:t>Hai mặt phẳng phân biệt có một điểm chung thì chúng có một đường thẳng chung duy nhất</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780015" y="2247901"/>
            <a:ext cx="16687802" cy="15626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spcBef>
                <a:spcPts val="240"/>
              </a:spcBef>
              <a:spcAft>
                <a:spcPts val="240"/>
              </a:spcAft>
              <a:tabLst>
                <a:tab pos="228600" algn="l"/>
                <a:tab pos="1600200" algn="l"/>
                <a:tab pos="2971800" algn="l"/>
                <a:tab pos="4343400" algn="l"/>
              </a:tabLst>
            </a:pPr>
            <a:r>
              <a:rPr lang="en-US" sz="3600" b="1">
                <a:solidFill>
                  <a:prstClr val="black"/>
                </a:solidFill>
                <a:latin typeface="Arial" panose="020B0604020202020204" pitchFamily="34" charset="0"/>
                <a:ea typeface="Calibri" panose="020F0502020204030204" pitchFamily="34" charset="0"/>
                <a:cs typeface="Arial" panose="020B0604020202020204" pitchFamily="34" charset="0"/>
              </a:rPr>
              <a:t>A</a:t>
            </a:r>
            <a:r>
              <a:rPr lang="vi-VN" sz="3600" b="1">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Hai mặt phẳng có một điểm chung thì chúng có vô số điểm chung</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khác nữa</a:t>
            </a:r>
            <a:endParaRPr kumimoji="0" lang="en-US" sz="38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780015" y="4183279"/>
            <a:ext cx="16687800" cy="1656023"/>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800" b="1">
                <a:solidFill>
                  <a:prstClr val="black"/>
                </a:solidFill>
                <a:latin typeface="Arial" panose="020B0604020202020204" pitchFamily="34" charset="0"/>
                <a:ea typeface="Calibri" panose="020F0502020204030204" pitchFamily="34" charset="0"/>
              </a:rPr>
              <a:t> B. </a:t>
            </a:r>
            <a:r>
              <a:rPr lang="en-US" sz="3800">
                <a:solidFill>
                  <a:prstClr val="black"/>
                </a:solidFill>
                <a:latin typeface="Arial" panose="020B0604020202020204" pitchFamily="34" charset="0"/>
                <a:ea typeface="Calibri" panose="020F0502020204030204" pitchFamily="34" charset="0"/>
              </a:rPr>
              <a:t>Hai mặt phẳng cùng đi qua 3 điểm A , B , C không thẳng hàng thì hai mặt phẳng đó trùng nhau</a:t>
            </a:r>
            <a:endParaRPr kumimoji="0" lang="vi-VN" sz="38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26959" y="-561752"/>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223294" y="8683141"/>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29800" y="2721592"/>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29799" y="4664142"/>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329799" y="6775738"/>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553822" y="-561752"/>
            <a:ext cx="487363" cy="487363"/>
          </a:xfrm>
          <a:prstGeom prst="rect">
            <a:avLst/>
          </a:prstGeom>
        </p:spPr>
      </p:pic>
    </p:spTree>
    <p:extLst>
      <p:ext uri="{BB962C8B-B14F-4D97-AF65-F5344CB8AC3E}">
        <p14:creationId xmlns:p14="http://schemas.microsoft.com/office/powerpoint/2010/main" val="351228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strips(downLeft)">
                                      <p:cBhvr>
                                        <p:cTn id="11" dur="500"/>
                                        <p:tgtEl>
                                          <p:spTgt spid="19"/>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trips(downLeft)">
                                      <p:cBhvr>
                                        <p:cTn id="15" dur="500"/>
                                        <p:tgtEl>
                                          <p:spTgt spid="22"/>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trips(downLeft)">
                                      <p:cBhvr>
                                        <p:cTn id="19" dur="500"/>
                                        <p:tgtEl>
                                          <p:spTgt spid="20"/>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down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7370">
            <a:off x="-160123" y="4703034"/>
            <a:ext cx="1298813" cy="1319627"/>
          </a:xfrm>
          <a:prstGeom prst="rect">
            <a:avLst/>
          </a:prstGeom>
        </p:spPr>
      </p:pic>
      <p:grpSp>
        <p:nvGrpSpPr>
          <p:cNvPr id="8" name="Group 7"/>
          <p:cNvGrpSpPr/>
          <p:nvPr/>
        </p:nvGrpSpPr>
        <p:grpSpPr>
          <a:xfrm>
            <a:off x="457200" y="266700"/>
            <a:ext cx="17399496" cy="4267200"/>
            <a:chOff x="425826" y="114300"/>
            <a:chExt cx="17399496" cy="4267200"/>
          </a:xfrm>
        </p:grpSpPr>
        <p:sp>
          <p:nvSpPr>
            <p:cNvPr id="15" name="Rectangle 14"/>
            <p:cNvSpPr/>
            <p:nvPr/>
          </p:nvSpPr>
          <p:spPr>
            <a:xfrm>
              <a:off x="425826" y="134183"/>
              <a:ext cx="17399496" cy="4247317"/>
            </a:xfrm>
            <a:prstGeom prst="rect">
              <a:avLst/>
            </a:prstGeom>
          </p:spPr>
          <p:txBody>
            <a:bodyPr wrap="square">
              <a:spAutoFit/>
            </a:bodyPr>
            <a:lstStyle/>
            <a:p>
              <a:pPr algn="just">
                <a:lnSpc>
                  <a:spcPct val="150000"/>
                </a:lnSpc>
              </a:pPr>
              <a:r>
                <a:rPr lang="en-US" sz="3700">
                  <a:ea typeface="Calibri" panose="020F0502020204030204" pitchFamily="34" charset="0"/>
                  <a:cs typeface="Times New Roman" panose="02020603050405020304" pitchFamily="18" charset="0"/>
                </a:rPr>
                <a:t>                                                </a:t>
              </a:r>
              <a:r>
                <a:rPr lang="vi-VN" sz="3700">
                  <a:ea typeface="Calibri" panose="020F0502020204030204" pitchFamily="34" charset="0"/>
                  <a:cs typeface="Times New Roman" panose="02020603050405020304" pitchFamily="18" charset="0"/>
                </a:rPr>
                <a:t>Cho tam giác ABC và điểm S không thuộc mặt phẳng (ABC). Lấy D, E là các điểm lần lượt thuộc các cạnh SA, SB và D, E khác S.</a:t>
              </a:r>
              <a:endParaRPr lang="en-US" sz="3700">
                <a:ea typeface="Calibri" panose="020F0502020204030204" pitchFamily="34" charset="0"/>
                <a:cs typeface="Times New Roman" panose="02020603050405020304" pitchFamily="18" charset="0"/>
              </a:endParaRPr>
            </a:p>
            <a:p>
              <a:pPr algn="just">
                <a:lnSpc>
                  <a:spcPct val="150000"/>
                </a:lnSpc>
              </a:pPr>
              <a:r>
                <a:rPr lang="vi-VN" sz="3700">
                  <a:ea typeface="Calibri" panose="020F0502020204030204" pitchFamily="34" charset="0"/>
                  <a:cs typeface="Times New Roman" panose="02020603050405020304" pitchFamily="18" charset="0"/>
                </a:rPr>
                <a:t>a) Đường thẳng DE có nằm trong mặt phẳng (SAB) không?</a:t>
              </a:r>
            </a:p>
            <a:p>
              <a:pPr algn="just">
                <a:lnSpc>
                  <a:spcPct val="150000"/>
                </a:lnSpc>
              </a:pPr>
              <a:r>
                <a:rPr lang="vi-VN" sz="3700">
                  <a:ea typeface="Calibri" panose="020F0502020204030204" pitchFamily="34" charset="0"/>
                  <a:cs typeface="Times New Roman" panose="02020603050405020304" pitchFamily="18" charset="0"/>
                </a:rPr>
                <a:t>b) Giả sử DE cắt AB tại F. Chứng minh rằng F là điểm chung của hai mặt phẳng (SAB) và (CDE).</a:t>
              </a:r>
            </a:p>
          </p:txBody>
        </p:sp>
        <p:sp>
          <p:nvSpPr>
            <p:cNvPr id="3" name="Rectangle 2"/>
            <p:cNvSpPr/>
            <p:nvPr/>
          </p:nvSpPr>
          <p:spPr>
            <a:xfrm>
              <a:off x="425826" y="114300"/>
              <a:ext cx="5120312" cy="901593"/>
            </a:xfrm>
            <a:prstGeom prst="rect">
              <a:avLst/>
            </a:prstGeom>
          </p:spPr>
          <p:txBody>
            <a:bodyPr wrap="none">
              <a:spAutoFit/>
            </a:bodyPr>
            <a:lstStyle/>
            <a:p>
              <a:pPr lvl="0" algn="just">
                <a:lnSpc>
                  <a:spcPct val="150000"/>
                </a:lnSpc>
                <a:defRPr/>
              </a:pPr>
              <a:r>
                <a:rPr lang="en-US" sz="4000" b="1" u="sng">
                  <a:solidFill>
                    <a:srgbClr val="002060"/>
                  </a:solidFill>
                  <a:latin typeface="Arial" panose="020B0604020202020204" pitchFamily="34" charset="0"/>
                  <a:cs typeface="Arial" panose="020B0604020202020204" pitchFamily="34" charset="0"/>
                </a:rPr>
                <a:t>Bài 4.2 (SGK – tr77)</a:t>
              </a:r>
              <a:r>
                <a:rPr lang="en-US" sz="4000" b="1">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675508" y="4553783"/>
            <a:ext cx="5303955" cy="5638800"/>
          </a:xfrm>
          <a:prstGeom prst="rect">
            <a:avLst/>
          </a:prstGeom>
        </p:spPr>
      </p:pic>
      <p:grpSp>
        <p:nvGrpSpPr>
          <p:cNvPr id="13" name="Group 12"/>
          <p:cNvGrpSpPr/>
          <p:nvPr/>
        </p:nvGrpSpPr>
        <p:grpSpPr>
          <a:xfrm>
            <a:off x="4791094" y="4985845"/>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Rectangle 6"/>
          <p:cNvSpPr/>
          <p:nvPr/>
        </p:nvSpPr>
        <p:spPr>
          <a:xfrm>
            <a:off x="489284" y="6191794"/>
            <a:ext cx="11840702" cy="3508653"/>
          </a:xfrm>
          <a:prstGeom prst="rect">
            <a:avLst/>
          </a:prstGeom>
        </p:spPr>
        <p:txBody>
          <a:bodyPr wrap="square">
            <a:spAutoFit/>
          </a:bodyPr>
          <a:lstStyle/>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a) Vì D thuộc cạnh SA nên D thuộc mặt phẳng (SAB).</a:t>
            </a:r>
          </a:p>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Vì E thuộc cạnh SB nên E thuộc mặt phẳng (SAB).</a:t>
            </a:r>
          </a:p>
          <a:p>
            <a:pPr>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Vì D và E cùng thuộc mặt phẳng (SAB) nên đường thẳng DE nằm trong mặt phẳng (SAB).</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5"/>
          <a:stretch>
            <a:fillRect/>
          </a:stretch>
        </p:blipFill>
        <p:spPr>
          <a:xfrm>
            <a:off x="17191600" y="4497967"/>
            <a:ext cx="922069" cy="922069"/>
          </a:xfrm>
          <a:prstGeom prst="rect">
            <a:avLst/>
          </a:prstGeom>
        </p:spPr>
      </p:pic>
    </p:spTree>
    <p:extLst>
      <p:ext uri="{BB962C8B-B14F-4D97-AF65-F5344CB8AC3E}">
        <p14:creationId xmlns:p14="http://schemas.microsoft.com/office/powerpoint/2010/main" val="394638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p:tgtEl>
                                          <p:spTgt spid="13"/>
                                        </p:tgtEl>
                                        <p:attrNameLst>
                                          <p:attrName>ppt_y</p:attrName>
                                        </p:attrNameLst>
                                      </p:cBhvr>
                                      <p:tavLst>
                                        <p:tav tm="0">
                                          <p:val>
                                            <p:strVal val="#ppt_y+#ppt_h*1.125000"/>
                                          </p:val>
                                        </p:tav>
                                        <p:tav tm="100000">
                                          <p:val>
                                            <p:strVal val="#ppt_y"/>
                                          </p:val>
                                        </p:tav>
                                      </p:tavLst>
                                    </p:anim>
                                    <p:animEffect transition="in" filter="wipe(up)">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9155" y="8785934"/>
            <a:ext cx="1294758" cy="137209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0414" y="8356425"/>
            <a:ext cx="1066800" cy="1180088"/>
          </a:xfrm>
          <a:prstGeom prst="rect">
            <a:avLst/>
          </a:prstGeom>
        </p:spPr>
      </p:pic>
      <p:sp>
        <p:nvSpPr>
          <p:cNvPr id="10" name="Rectangle 9"/>
          <p:cNvSpPr/>
          <p:nvPr/>
        </p:nvSpPr>
        <p:spPr>
          <a:xfrm>
            <a:off x="906380" y="864190"/>
            <a:ext cx="3053743" cy="1002710"/>
          </a:xfrm>
          <a:prstGeom prst="rect">
            <a:avLst/>
          </a:prstGeom>
        </p:spPr>
        <p:txBody>
          <a:bodyPr wrap="square">
            <a:spAutoFit/>
          </a:bodyPr>
          <a:lstStyle/>
          <a:p>
            <a:pPr lvl="0">
              <a:lnSpc>
                <a:spcPct val="150000"/>
              </a:lnSpc>
            </a:pPr>
            <a:r>
              <a:rPr lang="nl-NL" sz="4500" b="1" u="sng">
                <a:solidFill>
                  <a:srgbClr val="1F497D"/>
                </a:solidFill>
                <a:latin typeface="Arial" panose="020B0604020202020204" pitchFamily="34" charset="0"/>
                <a:ea typeface="Calibri" panose="020F0502020204030204" pitchFamily="34" charset="0"/>
                <a:cs typeface="Arial" panose="020B0604020202020204" pitchFamily="34" charset="0"/>
              </a:rPr>
              <a:t>Chú ý:</a:t>
            </a:r>
          </a:p>
        </p:txBody>
      </p:sp>
      <p:sp>
        <p:nvSpPr>
          <p:cNvPr id="3" name="Rectangle 2"/>
          <p:cNvSpPr/>
          <p:nvPr/>
        </p:nvSpPr>
        <p:spPr>
          <a:xfrm>
            <a:off x="914400" y="2049204"/>
            <a:ext cx="16383000" cy="2748253"/>
          </a:xfrm>
          <a:prstGeom prst="rect">
            <a:avLst/>
          </a:prstGeom>
        </p:spPr>
        <p:txBody>
          <a:bodyPr wrap="square">
            <a:spAutoFit/>
          </a:bodyPr>
          <a:lstStyle/>
          <a:p>
            <a:pPr marL="571500" indent="-571500" algn="just">
              <a:lnSpc>
                <a:spcPct val="150000"/>
              </a:lnSpc>
              <a:spcAft>
                <a:spcPts val="800"/>
              </a:spcAft>
              <a:buFontTx/>
              <a:buChar char="-"/>
            </a:pPr>
            <a:r>
              <a:rPr lang="en-US" sz="4000">
                <a:latin typeface="Arial" panose="020B0604020202020204" pitchFamily="34" charset="0"/>
                <a:ea typeface="Times New Roman" panose="02020603050405020304" pitchFamily="18" charset="0"/>
                <a:cs typeface="Arial" panose="020B0604020202020204" pitchFamily="34" charset="0"/>
              </a:rPr>
              <a:t>Để biểu diễn mặt phẳng ta thường dùng một hình bình hành và viết tên của mặt phẳng vào một góc của hình. Ta cũng có thể sử dụng một góc và viết tên của mặt phẳng ở bên trong góc đó.</a:t>
            </a: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20400" y="5304829"/>
            <a:ext cx="6781800" cy="275663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914400" y="5091648"/>
                <a:ext cx="9524506" cy="3785652"/>
              </a:xfrm>
              <a:prstGeom prst="rect">
                <a:avLst/>
              </a:prstGeom>
            </p:spPr>
            <p:txBody>
              <a:bodyPr wrap="square">
                <a:spAutoFit/>
              </a:bodyPr>
              <a:lstStyle/>
              <a:p>
                <a:pPr marL="571500" lvl="0" indent="-571500" algn="just">
                  <a:lnSpc>
                    <a:spcPct val="150000"/>
                  </a:lnSpc>
                  <a:spcAft>
                    <a:spcPts val="800"/>
                  </a:spcAft>
                  <a:buFontTx/>
                  <a:buChar char="-"/>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Để kí hiệu mặt phẳng ta dùng chữ cái in hoa hoặc chữ cái Hy Lạp đặt trong dấu ngoặc ( ). Trong hình 4.1 ta có mặt phẳng (P) và mặt phẳng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𝛼</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914400" y="5091648"/>
                <a:ext cx="9524506" cy="3785652"/>
              </a:xfrm>
              <a:prstGeom prst="rect">
                <a:avLst/>
              </a:prstGeom>
              <a:blipFill>
                <a:blip r:embed="rId12"/>
                <a:stretch>
                  <a:fillRect l="-2049" r="-2241" b="-3060"/>
                </a:stretch>
              </a:blipFill>
            </p:spPr>
            <p:txBody>
              <a:bodyPr/>
              <a:lstStyle/>
              <a:p>
                <a:r>
                  <a:rPr lang="en-US">
                    <a:noFill/>
                  </a:rPr>
                  <a:t> </a:t>
                </a:r>
              </a:p>
            </p:txBody>
          </p:sp>
        </mc:Fallback>
      </mc:AlternateContent>
      <p:pic>
        <p:nvPicPr>
          <p:cNvPr id="8" name="Picture 7"/>
          <p:cNvPicPr>
            <a:picLocks noChangeAspect="1"/>
          </p:cNvPicPr>
          <p:nvPr/>
        </p:nvPicPr>
        <p:blipFill>
          <a:blip r:embed="rId13"/>
          <a:stretch>
            <a:fillRect/>
          </a:stretch>
        </p:blipFill>
        <p:spPr>
          <a:xfrm flipH="1">
            <a:off x="15849600" y="799289"/>
            <a:ext cx="1191488" cy="1037532"/>
          </a:xfrm>
          <a:prstGeom prst="rect">
            <a:avLst/>
          </a:prstGeom>
        </p:spPr>
      </p:pic>
    </p:spTree>
    <p:extLst>
      <p:ext uri="{BB962C8B-B14F-4D97-AF65-F5344CB8AC3E}">
        <p14:creationId xmlns:p14="http://schemas.microsoft.com/office/powerpoint/2010/main" val="143334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7370">
            <a:off x="-160123" y="4703034"/>
            <a:ext cx="1298813" cy="1319627"/>
          </a:xfrm>
          <a:prstGeom prst="rect">
            <a:avLst/>
          </a:prstGeom>
        </p:spPr>
      </p:pic>
      <p:grpSp>
        <p:nvGrpSpPr>
          <p:cNvPr id="8" name="Group 7"/>
          <p:cNvGrpSpPr/>
          <p:nvPr/>
        </p:nvGrpSpPr>
        <p:grpSpPr>
          <a:xfrm>
            <a:off x="457200" y="266700"/>
            <a:ext cx="17399496" cy="4267200"/>
            <a:chOff x="425826" y="114300"/>
            <a:chExt cx="17399496" cy="4267200"/>
          </a:xfrm>
        </p:grpSpPr>
        <p:sp>
          <p:nvSpPr>
            <p:cNvPr id="15" name="Rectangle 14"/>
            <p:cNvSpPr/>
            <p:nvPr/>
          </p:nvSpPr>
          <p:spPr>
            <a:xfrm>
              <a:off x="425826" y="134183"/>
              <a:ext cx="17399496" cy="424731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giác ABC và điểm S không thuộc mặt phẳng (ABC). Lấy D, E là các điểm lần lượt thuộc các cạnh SA, SB và D, E khác S.</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Đường thẳng DE có nằm trong mặt phẳng (SAB) không?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Giả sử DE cắt AB tại F. Chứng minh rằng F là điểm chung của hai mặt phẳng (SAB) và (CDE).</a:t>
              </a:r>
            </a:p>
          </p:txBody>
        </p:sp>
        <p:sp>
          <p:nvSpPr>
            <p:cNvPr id="3" name="Rectangle 2"/>
            <p:cNvSpPr/>
            <p:nvPr/>
          </p:nvSpPr>
          <p:spPr>
            <a:xfrm>
              <a:off x="425826" y="114300"/>
              <a:ext cx="5120312"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Bài 4.2 (SGK – tr77)</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675508" y="4553783"/>
            <a:ext cx="5303955" cy="5638800"/>
          </a:xfrm>
          <a:prstGeom prst="rect">
            <a:avLst/>
          </a:prstGeom>
        </p:spPr>
      </p:pic>
      <p:grpSp>
        <p:nvGrpSpPr>
          <p:cNvPr id="13" name="Group 12"/>
          <p:cNvGrpSpPr/>
          <p:nvPr/>
        </p:nvGrpSpPr>
        <p:grpSpPr>
          <a:xfrm>
            <a:off x="4791094" y="4985845"/>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7" name="Rectangle 6"/>
          <p:cNvSpPr/>
          <p:nvPr/>
        </p:nvSpPr>
        <p:spPr>
          <a:xfrm>
            <a:off x="700600" y="6280588"/>
            <a:ext cx="11840702" cy="3508653"/>
          </a:xfrm>
          <a:prstGeom prst="rect">
            <a:avLst/>
          </a:prstGeom>
        </p:spPr>
        <p:txBody>
          <a:bodyPr wrap="square">
            <a:spAutoFit/>
          </a:bodyPr>
          <a:lstStyle/>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b) Vì F thuộc DE nên F thuộc mặt phẳng (CDE).</a:t>
            </a:r>
          </a:p>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Vì F thuộc AB nên F thuộc mặt phẳng (SAB).</a:t>
            </a:r>
          </a:p>
          <a:p>
            <a:pPr lvl="0">
              <a:lnSpc>
                <a:spcPct val="150000"/>
              </a:lnSpc>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Do đó, F là điểm chung của hai mặt phẳng (SAB) và (CDE).</a:t>
            </a:r>
          </a:p>
        </p:txBody>
      </p:sp>
      <p:pic>
        <p:nvPicPr>
          <p:cNvPr id="9" name="Picture 8"/>
          <p:cNvPicPr>
            <a:picLocks noChangeAspect="1"/>
          </p:cNvPicPr>
          <p:nvPr/>
        </p:nvPicPr>
        <p:blipFill>
          <a:blip r:embed="rId5"/>
          <a:stretch>
            <a:fillRect/>
          </a:stretch>
        </p:blipFill>
        <p:spPr>
          <a:xfrm>
            <a:off x="17191600" y="4497967"/>
            <a:ext cx="922069" cy="922069"/>
          </a:xfrm>
          <a:prstGeom prst="rect">
            <a:avLst/>
          </a:prstGeom>
        </p:spPr>
      </p:pic>
    </p:spTree>
    <p:extLst>
      <p:ext uri="{BB962C8B-B14F-4D97-AF65-F5344CB8AC3E}">
        <p14:creationId xmlns:p14="http://schemas.microsoft.com/office/powerpoint/2010/main" val="388806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12558" y="190500"/>
            <a:ext cx="17879407" cy="9906000"/>
          </a:xfrm>
          <a:prstGeom prst="rect">
            <a:avLst/>
          </a:prstGeom>
          <a:solidFill>
            <a:schemeClr val="bg1"/>
          </a:solidFill>
        </p:spPr>
      </p:sp>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98865" y="68164"/>
            <a:ext cx="1006671" cy="1066800"/>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9403" y="9228907"/>
            <a:ext cx="984204" cy="1042991"/>
          </a:xfrm>
          <a:prstGeom prst="rect">
            <a:avLst/>
          </a:prstGeom>
        </p:spPr>
      </p:pic>
      <p:sp>
        <p:nvSpPr>
          <p:cNvPr id="2" name="Rectangle 1"/>
          <p:cNvSpPr/>
          <p:nvPr/>
        </p:nvSpPr>
        <p:spPr>
          <a:xfrm>
            <a:off x="487279" y="1250703"/>
            <a:ext cx="17343521" cy="2723823"/>
          </a:xfrm>
          <a:prstGeom prst="rect">
            <a:avLst/>
          </a:prstGeom>
        </p:spPr>
        <p:txBody>
          <a:bodyPr wrap="square">
            <a:spAutoFit/>
          </a:bodyPr>
          <a:lstStyle/>
          <a:p>
            <a:pPr algn="just">
              <a:lnSpc>
                <a:spcPct val="150000"/>
              </a:lnSpc>
              <a:spcAft>
                <a:spcPts val="1200"/>
              </a:spcAft>
            </a:pPr>
            <a:r>
              <a:rPr lang="vi-VN" sz="3800">
                <a:ea typeface="Calibri" panose="020F0502020204030204" pitchFamily="34" charset="0"/>
                <a:cs typeface="Times New Roman" panose="02020603050405020304" pitchFamily="18" charset="0"/>
              </a:rPr>
              <a:t>Cho hình chóp tứ giác S.ABCD và M là một điểm thuộc cạnh SC (M khác S, C). Giả sử hai đường thẳng AB và CD cắt nhau tại N. Chứng minh rằng đường thẳng MN là giao tuyến của hai mặt phẳng (ABM) và (SCD).</a:t>
            </a:r>
          </a:p>
        </p:txBody>
      </p:sp>
      <p:grpSp>
        <p:nvGrpSpPr>
          <p:cNvPr id="15" name="Group 14"/>
          <p:cNvGrpSpPr/>
          <p:nvPr/>
        </p:nvGrpSpPr>
        <p:grpSpPr>
          <a:xfrm>
            <a:off x="8365843" y="4305300"/>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Rectangle 8"/>
          <p:cNvSpPr/>
          <p:nvPr/>
        </p:nvSpPr>
        <p:spPr>
          <a:xfrm>
            <a:off x="457200" y="317837"/>
            <a:ext cx="5120312" cy="1015663"/>
          </a:xfrm>
          <a:prstGeom prst="rect">
            <a:avLst/>
          </a:prstGeom>
        </p:spPr>
        <p:txBody>
          <a:bodyPr wrap="none">
            <a:spAutoFit/>
          </a:bodyPr>
          <a:lstStyle/>
          <a:p>
            <a:pPr lvl="0" algn="just">
              <a:lnSpc>
                <a:spcPct val="150000"/>
              </a:lnSpc>
              <a:defRPr/>
            </a:pPr>
            <a:r>
              <a:rPr lang="en-US" sz="4000" b="1" u="sng">
                <a:solidFill>
                  <a:srgbClr val="002060"/>
                </a:solidFill>
                <a:latin typeface="Arial" panose="020B0604020202020204" pitchFamily="34" charset="0"/>
                <a:cs typeface="Arial" panose="020B0604020202020204" pitchFamily="34" charset="0"/>
              </a:rPr>
              <a:t>Bài 4.4 (SGK – tr77)</a:t>
            </a:r>
            <a:r>
              <a:rPr lang="en-US" sz="4000" b="1">
                <a:solidFill>
                  <a:prstClr val="black"/>
                </a:solidFill>
                <a:latin typeface="Arial" panose="020B0604020202020204" pitchFamily="34" charset="0"/>
                <a:cs typeface="Arial" panose="020B0604020202020204" pitchFamily="34" charset="0"/>
              </a:rPr>
              <a:t>:</a:t>
            </a:r>
            <a:endParaRPr lang="en-US" sz="4000"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1219200" y="4219198"/>
            <a:ext cx="4831421" cy="5724902"/>
          </a:xfrm>
          <a:prstGeom prst="rect">
            <a:avLst/>
          </a:prstGeom>
        </p:spPr>
      </p:pic>
      <p:sp>
        <p:nvSpPr>
          <p:cNvPr id="12" name="Rectangle 11"/>
          <p:cNvSpPr/>
          <p:nvPr/>
        </p:nvSpPr>
        <p:spPr>
          <a:xfrm>
            <a:off x="7170821" y="5537077"/>
            <a:ext cx="10439400" cy="3492623"/>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Vì N thuộc đường thẳng AB nên N thuộc mặt phẳng (ABM), </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Lại có M thuộc mặt phẳng (ABM) nên đường thẳng MN nằm trong mặt phẳng (ABM) (1).</a:t>
            </a:r>
          </a:p>
        </p:txBody>
      </p:sp>
      <p:pic>
        <p:nvPicPr>
          <p:cNvPr id="13" name="Picture 12"/>
          <p:cNvPicPr>
            <a:picLocks noChangeAspect="1"/>
          </p:cNvPicPr>
          <p:nvPr/>
        </p:nvPicPr>
        <p:blipFill>
          <a:blip r:embed="rId5"/>
          <a:stretch>
            <a:fillRect/>
          </a:stretch>
        </p:blipFill>
        <p:spPr>
          <a:xfrm>
            <a:off x="16647694" y="8821116"/>
            <a:ext cx="1420208" cy="1275384"/>
          </a:xfrm>
          <a:prstGeom prst="rect">
            <a:avLst/>
          </a:prstGeom>
        </p:spPr>
      </p:pic>
    </p:spTree>
    <p:extLst>
      <p:ext uri="{BB962C8B-B14F-4D97-AF65-F5344CB8AC3E}">
        <p14:creationId xmlns:p14="http://schemas.microsoft.com/office/powerpoint/2010/main" val="1809028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p:tgtEl>
                                          <p:spTgt spid="15"/>
                                        </p:tgtEl>
                                        <p:attrNameLst>
                                          <p:attrName>ppt_y</p:attrName>
                                        </p:attrNameLst>
                                      </p:cBhvr>
                                      <p:tavLst>
                                        <p:tav tm="0">
                                          <p:val>
                                            <p:strVal val="#ppt_y+#ppt_h*1.125000"/>
                                          </p:val>
                                        </p:tav>
                                        <p:tav tm="100000">
                                          <p:val>
                                            <p:strVal val="#ppt_y"/>
                                          </p:val>
                                        </p:tav>
                                      </p:tavLst>
                                    </p:anim>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12558" y="190500"/>
            <a:ext cx="17879407" cy="9906000"/>
          </a:xfrm>
          <a:prstGeom prst="rect">
            <a:avLst/>
          </a:prstGeom>
          <a:solidFill>
            <a:schemeClr val="bg1"/>
          </a:solidFill>
        </p:spPr>
      </p:sp>
      <p:pic>
        <p:nvPicPr>
          <p:cNvPr id="4"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098865" y="68164"/>
            <a:ext cx="1006671" cy="1066800"/>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9403" y="9228907"/>
            <a:ext cx="984204" cy="1042991"/>
          </a:xfrm>
          <a:prstGeom prst="rect">
            <a:avLst/>
          </a:prstGeom>
        </p:spPr>
      </p:pic>
      <p:grpSp>
        <p:nvGrpSpPr>
          <p:cNvPr id="15" name="Group 14"/>
          <p:cNvGrpSpPr/>
          <p:nvPr/>
        </p:nvGrpSpPr>
        <p:grpSpPr>
          <a:xfrm>
            <a:off x="8365843" y="931971"/>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a:off x="578779" y="2501686"/>
            <a:ext cx="4831421" cy="5724902"/>
          </a:xfrm>
          <a:prstGeom prst="rect">
            <a:avLst/>
          </a:prstGeom>
        </p:spPr>
      </p:pic>
      <p:sp>
        <p:nvSpPr>
          <p:cNvPr id="12" name="Rectangle 11"/>
          <p:cNvSpPr/>
          <p:nvPr/>
        </p:nvSpPr>
        <p:spPr>
          <a:xfrm>
            <a:off x="6228579" y="2247900"/>
            <a:ext cx="11297421" cy="623247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Vì N thuộc đường thẳng CD nên N thuộc mặt phẳng (SCD)</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ì M thuộc cạnh SC nên M thuộc mặt phẳng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đường thẳng MN nằm trong mặt phẳng (SCD) (2).</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 (1) và (2) suy ra đường thẳng MN là giao tuyến của hai mặt phẳng (ABM) và (SCD).</a:t>
            </a:r>
          </a:p>
        </p:txBody>
      </p:sp>
      <p:pic>
        <p:nvPicPr>
          <p:cNvPr id="13" name="Picture 12"/>
          <p:cNvPicPr>
            <a:picLocks noChangeAspect="1"/>
          </p:cNvPicPr>
          <p:nvPr/>
        </p:nvPicPr>
        <p:blipFill>
          <a:blip r:embed="rId5"/>
          <a:stretch>
            <a:fillRect/>
          </a:stretch>
        </p:blipFill>
        <p:spPr>
          <a:xfrm>
            <a:off x="16455700" y="8648700"/>
            <a:ext cx="1612202" cy="1447800"/>
          </a:xfrm>
          <a:prstGeom prst="rect">
            <a:avLst/>
          </a:prstGeom>
        </p:spPr>
      </p:pic>
      <p:pic>
        <p:nvPicPr>
          <p:cNvPr id="3" name="Picture 2"/>
          <p:cNvPicPr>
            <a:picLocks noChangeAspect="1"/>
          </p:cNvPicPr>
          <p:nvPr/>
        </p:nvPicPr>
        <p:blipFill>
          <a:blip r:embed="rId6"/>
          <a:stretch>
            <a:fillRect/>
          </a:stretch>
        </p:blipFill>
        <p:spPr>
          <a:xfrm>
            <a:off x="-381000" y="-366151"/>
            <a:ext cx="2591025" cy="2267909"/>
          </a:xfrm>
          <a:prstGeom prst="rect">
            <a:avLst/>
          </a:prstGeom>
        </p:spPr>
      </p:pic>
    </p:spTree>
    <p:extLst>
      <p:ext uri="{BB962C8B-B14F-4D97-AF65-F5344CB8AC3E}">
        <p14:creationId xmlns:p14="http://schemas.microsoft.com/office/powerpoint/2010/main" val="2242898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wipe(down)">
                                      <p:cBhvr>
                                        <p:cTn id="11" dur="500"/>
                                        <p:tgtEl>
                                          <p:spTgt spid="1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5" dur="500"/>
                                        <p:tgtEl>
                                          <p:spTgt spid="12">
                                            <p:txEl>
                                              <p:pRg st="2" end="2"/>
                                            </p:txEl>
                                          </p:spTgt>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6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591800" y="3695700"/>
            <a:ext cx="2971800" cy="289560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697562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152400" y="190500"/>
            <a:ext cx="17907247" cy="9866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781800" y="4229100"/>
            <a:ext cx="11011023" cy="5647893"/>
          </a:xfrm>
          <a:prstGeom prst="rect">
            <a:avLst/>
          </a:prstGeom>
        </p:spPr>
        <p:txBody>
          <a:bodyPr wrap="square">
            <a:spAutoFit/>
          </a:bodyPr>
          <a:lstStyle/>
          <a:p>
            <a:pPr algn="just">
              <a:lnSpc>
                <a:spcPct val="150000"/>
              </a:lnSpc>
              <a:spcAft>
                <a:spcPts val="0"/>
              </a:spcAft>
            </a:pPr>
            <a:r>
              <a:rPr lang="vi-VN" sz="3500">
                <a:ea typeface="Calibri" panose="020F0502020204030204" pitchFamily="34" charset="0"/>
                <a:cs typeface="Arial" panose="020B0604020202020204" pitchFamily="34" charset="0"/>
              </a:rPr>
              <a:t>a) Trong tam giác BCD, N thuộc cạnh BC thỏa mãn BN = CN hay N là trung điểm của BC và P thuộc cạnh BD sao cho BP = 2DP. </a:t>
            </a:r>
            <a:endParaRPr lang="en-US" sz="3500">
              <a:ea typeface="Calibri" panose="020F0502020204030204" pitchFamily="34" charset="0"/>
              <a:cs typeface="Arial" panose="020B0604020202020204" pitchFamily="34" charset="0"/>
            </a:endParaRPr>
          </a:p>
          <a:p>
            <a:pPr algn="just">
              <a:lnSpc>
                <a:spcPct val="150000"/>
              </a:lnSpc>
              <a:spcAft>
                <a:spcPts val="0"/>
              </a:spcAft>
            </a:pPr>
            <a:r>
              <a:rPr lang="vi-VN" sz="3500">
                <a:ea typeface="Calibri" panose="020F0502020204030204" pitchFamily="34" charset="0"/>
                <a:cs typeface="Arial" panose="020B0604020202020204" pitchFamily="34" charset="0"/>
              </a:rPr>
              <a:t>Khi đó, đường thẳng NP cắt CD tại một điểm E. </a:t>
            </a:r>
            <a:endParaRPr lang="en-US" sz="3500">
              <a:ea typeface="Calibri" panose="020F0502020204030204" pitchFamily="34" charset="0"/>
              <a:cs typeface="Arial" panose="020B0604020202020204" pitchFamily="34" charset="0"/>
            </a:endParaRPr>
          </a:p>
          <a:p>
            <a:pPr algn="just">
              <a:lnSpc>
                <a:spcPct val="150000"/>
              </a:lnSpc>
              <a:spcAft>
                <a:spcPts val="0"/>
              </a:spcAft>
            </a:pPr>
            <a:r>
              <a:rPr lang="vi-VN" sz="3500">
                <a:ea typeface="Calibri" panose="020F0502020204030204" pitchFamily="34" charset="0"/>
                <a:cs typeface="Arial" panose="020B0604020202020204" pitchFamily="34" charset="0"/>
              </a:rPr>
              <a:t>Vì E thuộc NP nằm trong mặt phẳng (MNP) nên E thuộc mặt phẳng (MNP). Vậy E là giao điểm của đường thẳng CD và mặt phẳng (MNP).</a:t>
            </a:r>
            <a:endParaRPr lang="en-US" sz="3500">
              <a:latin typeface="Arial" panose="020B0604020202020204" pitchFamily="34" charset="0"/>
              <a:ea typeface="Arial" panose="020B0604020202020204" pitchFamily="34" charset="0"/>
              <a:cs typeface="Arial" panose="020B0604020202020204" pitchFamily="34" charset="0"/>
            </a:endParaRPr>
          </a:p>
        </p:txBody>
      </p:sp>
      <p:grpSp>
        <p:nvGrpSpPr>
          <p:cNvPr id="5" name="Group 4"/>
          <p:cNvGrpSpPr/>
          <p:nvPr/>
        </p:nvGrpSpPr>
        <p:grpSpPr>
          <a:xfrm>
            <a:off x="415117" y="296064"/>
            <a:ext cx="17377706" cy="3423270"/>
            <a:chOff x="300694" y="293725"/>
            <a:chExt cx="17377706" cy="3423270"/>
          </a:xfrm>
        </p:grpSpPr>
        <p:sp>
          <p:nvSpPr>
            <p:cNvPr id="9" name="Rectangle 8"/>
            <p:cNvSpPr/>
            <p:nvPr/>
          </p:nvSpPr>
          <p:spPr>
            <a:xfrm>
              <a:off x="304800" y="369925"/>
              <a:ext cx="17373600" cy="3347070"/>
            </a:xfrm>
            <a:prstGeom prst="rect">
              <a:avLst/>
            </a:prstGeom>
          </p:spPr>
          <p:txBody>
            <a:bodyPr wrap="square">
              <a:spAutoFit/>
            </a:bodyPr>
            <a:lstStyle/>
            <a:p>
              <a:pPr algn="just">
                <a:lnSpc>
                  <a:spcPct val="150000"/>
                </a:lnSpc>
              </a:pPr>
              <a:r>
                <a:rPr lang="en-US" sz="3600">
                  <a:solidFill>
                    <a:srgbClr val="333333"/>
                  </a:solidFill>
                  <a:ea typeface="Calibri" panose="020F0502020204030204" pitchFamily="34" charset="0"/>
                  <a:cs typeface="Times New Roman" panose="02020603050405020304" pitchFamily="18" charset="0"/>
                </a:rPr>
                <a:t>                                              </a:t>
              </a:r>
              <a:r>
                <a:rPr lang="vi-VN" sz="3500">
                  <a:solidFill>
                    <a:srgbClr val="333333"/>
                  </a:solidFill>
                  <a:ea typeface="Calibri" panose="020F0502020204030204" pitchFamily="34" charset="0"/>
                  <a:cs typeface="Times New Roman" panose="02020603050405020304" pitchFamily="18" charset="0"/>
                </a:rPr>
                <a:t>Cho hình tứ diện ABCD. Trên các cạnh AC, BC, BD lần lượt lấy các điểm M, N, P sao cho AM = CM, BN = CN, BP = 2DP.</a:t>
              </a:r>
            </a:p>
            <a:p>
              <a:pPr algn="just">
                <a:lnSpc>
                  <a:spcPct val="150000"/>
                </a:lnSpc>
              </a:pPr>
              <a:r>
                <a:rPr lang="vi-VN" sz="3500">
                  <a:solidFill>
                    <a:srgbClr val="333333"/>
                  </a:solidFill>
                  <a:ea typeface="Calibri" panose="020F0502020204030204" pitchFamily="34" charset="0"/>
                  <a:cs typeface="Times New Roman" panose="02020603050405020304" pitchFamily="18" charset="0"/>
                </a:rPr>
                <a:t>a) Xác định giao tuyến của đường thẳng CD và mặt phẳng (MNP)</a:t>
              </a:r>
            </a:p>
            <a:p>
              <a:pPr algn="just">
                <a:lnSpc>
                  <a:spcPct val="150000"/>
                </a:lnSpc>
              </a:pPr>
              <a:r>
                <a:rPr lang="vi-VN" sz="3500">
                  <a:solidFill>
                    <a:srgbClr val="333333"/>
                  </a:solidFill>
                  <a:ea typeface="Calibri" panose="020F0502020204030204" pitchFamily="34" charset="0"/>
                  <a:cs typeface="Times New Roman" panose="02020603050405020304" pitchFamily="18" charset="0"/>
                </a:rPr>
                <a:t>b) Xác định giao tuyến của hai mặt phẳng (ACD) và (MNP).</a:t>
              </a:r>
            </a:p>
          </p:txBody>
        </p:sp>
        <p:sp>
          <p:nvSpPr>
            <p:cNvPr id="2" name="Rectangle 1"/>
            <p:cNvSpPr/>
            <p:nvPr/>
          </p:nvSpPr>
          <p:spPr>
            <a:xfrm>
              <a:off x="300694" y="293725"/>
              <a:ext cx="4863832" cy="861133"/>
            </a:xfrm>
            <a:prstGeom prst="rect">
              <a:avLst/>
            </a:prstGeom>
          </p:spPr>
          <p:txBody>
            <a:bodyPr wrap="none">
              <a:spAutoFit/>
            </a:bodyPr>
            <a:lstStyle/>
            <a:p>
              <a:pPr lvl="0" algn="just">
                <a:lnSpc>
                  <a:spcPct val="150000"/>
                </a:lnSpc>
                <a:defRPr/>
              </a:pPr>
              <a:r>
                <a:rPr lang="en-US" sz="3800" b="1" u="sng">
                  <a:solidFill>
                    <a:srgbClr val="002060"/>
                  </a:solidFill>
                  <a:latin typeface="Arial" panose="020B0604020202020204" pitchFamily="34" charset="0"/>
                  <a:cs typeface="Arial" panose="020B0604020202020204" pitchFamily="34" charset="0"/>
                </a:rPr>
                <a:t>Bài 4.6 (SGK – tr77)</a:t>
              </a:r>
              <a:r>
                <a:rPr lang="en-US" sz="3800" b="1">
                  <a:solidFill>
                    <a:prstClr val="black"/>
                  </a:solidFill>
                  <a:latin typeface="Arial" panose="020B0604020202020204" pitchFamily="34" charset="0"/>
                  <a:cs typeface="Arial" panose="020B0604020202020204" pitchFamily="34" charset="0"/>
                </a:rPr>
                <a:t>:</a:t>
              </a:r>
              <a:endParaRPr lang="en-US" sz="3800" dirty="0">
                <a:solidFill>
                  <a:prstClr val="black"/>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4607597"/>
            <a:ext cx="6319077" cy="5412703"/>
          </a:xfrm>
          <a:prstGeom prst="rect">
            <a:avLst/>
          </a:prstGeom>
        </p:spPr>
      </p:pic>
      <p:pic>
        <p:nvPicPr>
          <p:cNvPr id="12"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594" flipH="1">
            <a:off x="51055" y="9086989"/>
            <a:ext cx="1051226" cy="1114016"/>
          </a:xfrm>
          <a:prstGeom prst="rect">
            <a:avLst/>
          </a:prstGeom>
        </p:spPr>
      </p:pic>
      <p:sp>
        <p:nvSpPr>
          <p:cNvPr id="13" name="TextBox 12"/>
          <p:cNvSpPr txBox="1"/>
          <p:nvPr/>
        </p:nvSpPr>
        <p:spPr>
          <a:xfrm>
            <a:off x="-16042" y="3848100"/>
            <a:ext cx="2133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6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6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a:stretch>
            <a:fillRect/>
          </a:stretch>
        </p:blipFill>
        <p:spPr>
          <a:xfrm rot="18930383">
            <a:off x="16128915" y="2220580"/>
            <a:ext cx="1937810" cy="1206662"/>
          </a:xfrm>
          <a:prstGeom prst="rect">
            <a:avLst/>
          </a:prstGeom>
        </p:spPr>
      </p:pic>
    </p:spTree>
    <p:extLst>
      <p:ext uri="{BB962C8B-B14F-4D97-AF65-F5344CB8AC3E}">
        <p14:creationId xmlns:p14="http://schemas.microsoft.com/office/powerpoint/2010/main" val="27690105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fade">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22" name="Rectangle 21"/>
          <p:cNvSpPr/>
          <p:nvPr/>
        </p:nvSpPr>
        <p:spPr>
          <a:xfrm>
            <a:off x="152400" y="190500"/>
            <a:ext cx="17907247" cy="9866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781800" y="4229100"/>
            <a:ext cx="11011023" cy="5647893"/>
          </a:xfrm>
          <a:prstGeom prst="rect">
            <a:avLst/>
          </a:prstGeom>
        </p:spPr>
        <p:txBody>
          <a:bodyPr wrap="square">
            <a:spAutoFit/>
          </a:bodyPr>
          <a:lstStyle/>
          <a:p>
            <a:pPr lvl="0" algn="just">
              <a:lnSpc>
                <a:spcPct val="150000"/>
              </a:lnSpc>
            </a:pPr>
            <a:r>
              <a:rPr lang="vi-VN" sz="3500">
                <a:solidFill>
                  <a:prstClr val="black"/>
                </a:solidFill>
                <a:ea typeface="Calibri" panose="020F0502020204030204" pitchFamily="34" charset="0"/>
                <a:cs typeface="Arial" panose="020B0604020202020204" pitchFamily="34" charset="0"/>
              </a:rPr>
              <a:t>b) Vì M thuộc cạnh AC nên M thuộc mặt phẳng (ACD), vì E thuộc CD nên E thuộc mặt phẳng (ACD), do đó đường thẳng ME nằm trong mặt phẳng (ACD).</a:t>
            </a:r>
          </a:p>
          <a:p>
            <a:pPr lvl="0" algn="just">
              <a:lnSpc>
                <a:spcPct val="150000"/>
              </a:lnSpc>
            </a:pPr>
            <a:r>
              <a:rPr lang="vi-VN" sz="3500">
                <a:solidFill>
                  <a:prstClr val="black"/>
                </a:solidFill>
                <a:ea typeface="Calibri" panose="020F0502020204030204" pitchFamily="34" charset="0"/>
                <a:cs typeface="Arial" panose="020B0604020202020204" pitchFamily="34" charset="0"/>
              </a:rPr>
              <a:t>Vì E thuộc mặt phẳng (MNP) và M thuộc mặt phẳng (MNP) nên ME nằm trong mặt phẳng (MNP).</a:t>
            </a:r>
          </a:p>
          <a:p>
            <a:pPr lvl="0" algn="just">
              <a:lnSpc>
                <a:spcPct val="150000"/>
              </a:lnSpc>
            </a:pPr>
            <a:r>
              <a:rPr lang="vi-VN" sz="3500">
                <a:solidFill>
                  <a:prstClr val="black"/>
                </a:solidFill>
                <a:ea typeface="Calibri" panose="020F0502020204030204" pitchFamily="34" charset="0"/>
                <a:cs typeface="Arial" panose="020B0604020202020204" pitchFamily="34" charset="0"/>
              </a:rPr>
              <a:t>Vậy ME là giao tuyến của hai mặt phẳng (ACD) và (MNP).</a:t>
            </a:r>
          </a:p>
        </p:txBody>
      </p:sp>
      <p:grpSp>
        <p:nvGrpSpPr>
          <p:cNvPr id="5" name="Group 4"/>
          <p:cNvGrpSpPr/>
          <p:nvPr/>
        </p:nvGrpSpPr>
        <p:grpSpPr>
          <a:xfrm>
            <a:off x="415117" y="296064"/>
            <a:ext cx="17377706" cy="3423270"/>
            <a:chOff x="300694" y="293725"/>
            <a:chExt cx="17377706" cy="3423270"/>
          </a:xfrm>
        </p:grpSpPr>
        <p:sp>
          <p:nvSpPr>
            <p:cNvPr id="9" name="Rectangle 8"/>
            <p:cNvSpPr/>
            <p:nvPr/>
          </p:nvSpPr>
          <p:spPr>
            <a:xfrm>
              <a:off x="304800" y="369925"/>
              <a:ext cx="17373600" cy="334707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33333"/>
                  </a:solidFill>
                  <a:effectLst/>
                  <a:uLnTx/>
                  <a:uFillTx/>
                  <a:latin typeface="Calibri"/>
                  <a:ea typeface="Calibri" panose="020F0502020204030204" pitchFamily="34" charset="0"/>
                  <a:cs typeface="Times New Roman" panose="02020603050405020304" pitchFamily="18" charset="0"/>
                </a:rPr>
                <a:t>                                              </a:t>
              </a: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Cho hình tứ diện ABCD. Trên các cạnh AC, BC, BD lần lượt lấy các điểm M, N, P sao cho AM = CM, BN = CN, BP = 2DP.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a) Xác định giao tuyến của đường thẳng CD và mặt phẳng (MNP)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srgbClr val="333333"/>
                  </a:solidFill>
                  <a:effectLst/>
                  <a:uLnTx/>
                  <a:uFillTx/>
                  <a:latin typeface="Arial" panose="020B0604020202020204" pitchFamily="34" charset="0"/>
                  <a:ea typeface="Calibri" panose="020F0502020204030204" pitchFamily="34" charset="0"/>
                  <a:cs typeface="Times New Roman" panose="02020603050405020304" pitchFamily="18" charset="0"/>
                </a:rPr>
                <a:t>b) Xác định giao tuyến của hai mặt phẳng (ACD) và (MNP).</a:t>
              </a:r>
            </a:p>
          </p:txBody>
        </p:sp>
        <p:sp>
          <p:nvSpPr>
            <p:cNvPr id="2" name="Rectangle 1"/>
            <p:cNvSpPr/>
            <p:nvPr/>
          </p:nvSpPr>
          <p:spPr>
            <a:xfrm>
              <a:off x="300694" y="293725"/>
              <a:ext cx="4863832"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1" i="0" u="sng"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Bài 4.6 (SGK – tr77)</a:t>
              </a:r>
              <a:r>
                <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4123" y="4607597"/>
            <a:ext cx="6319077" cy="5412703"/>
          </a:xfrm>
          <a:prstGeom prst="rect">
            <a:avLst/>
          </a:prstGeom>
        </p:spPr>
      </p:pic>
      <p:pic>
        <p:nvPicPr>
          <p:cNvPr id="12"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594" flipH="1">
            <a:off x="51055" y="9086989"/>
            <a:ext cx="1051226" cy="1114016"/>
          </a:xfrm>
          <a:prstGeom prst="rect">
            <a:avLst/>
          </a:prstGeom>
        </p:spPr>
      </p:pic>
      <p:sp>
        <p:nvSpPr>
          <p:cNvPr id="13" name="TextBox 12"/>
          <p:cNvSpPr txBox="1"/>
          <p:nvPr/>
        </p:nvSpPr>
        <p:spPr>
          <a:xfrm>
            <a:off x="-16042" y="3848100"/>
            <a:ext cx="21336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6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6"/>
          <a:stretch>
            <a:fillRect/>
          </a:stretch>
        </p:blipFill>
        <p:spPr>
          <a:xfrm rot="18930383">
            <a:off x="16128915" y="2220580"/>
            <a:ext cx="1937810" cy="1206662"/>
          </a:xfrm>
          <a:prstGeom prst="rect">
            <a:avLst/>
          </a:prstGeom>
        </p:spPr>
      </p:pic>
    </p:spTree>
    <p:extLst>
      <p:ext uri="{BB962C8B-B14F-4D97-AF65-F5344CB8AC3E}">
        <p14:creationId xmlns:p14="http://schemas.microsoft.com/office/powerpoint/2010/main" val="428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animEffect transition="in" filter="fade">
                                      <p:cBhvr>
                                        <p:cTn id="11" dur="500"/>
                                        <p:tgtEl>
                                          <p:spTgt spid="1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152400" y="146384"/>
            <a:ext cx="17983200" cy="9982200"/>
          </a:xfrm>
          <a:prstGeom prst="rect">
            <a:avLst/>
          </a:prstGeom>
          <a:solidFill>
            <a:schemeClr val="bg1"/>
          </a:solidFill>
        </p:spPr>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059482">
            <a:off x="16194797" y="9597925"/>
            <a:ext cx="2492733" cy="49720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8975">
            <a:off x="674059" y="8920118"/>
            <a:ext cx="913338" cy="1705552"/>
          </a:xfrm>
          <a:prstGeom prst="rect">
            <a:avLst/>
          </a:prstGeom>
        </p:spPr>
      </p:pic>
      <p:grpSp>
        <p:nvGrpSpPr>
          <p:cNvPr id="5" name="Group 4"/>
          <p:cNvGrpSpPr/>
          <p:nvPr/>
        </p:nvGrpSpPr>
        <p:grpSpPr>
          <a:xfrm>
            <a:off x="228600" y="266700"/>
            <a:ext cx="17678400" cy="3668548"/>
            <a:chOff x="762000" y="596180"/>
            <a:chExt cx="17678400" cy="3668548"/>
          </a:xfrm>
        </p:grpSpPr>
        <p:sp>
          <p:nvSpPr>
            <p:cNvPr id="4" name="Rectangle 3"/>
            <p:cNvSpPr/>
            <p:nvPr/>
          </p:nvSpPr>
          <p:spPr>
            <a:xfrm>
              <a:off x="762000" y="663742"/>
              <a:ext cx="17678400" cy="3600986"/>
            </a:xfrm>
            <a:prstGeom prst="rect">
              <a:avLst/>
            </a:prstGeom>
          </p:spPr>
          <p:txBody>
            <a:bodyPr wrap="square">
              <a:spAutoFit/>
            </a:bodyPr>
            <a:lstStyle/>
            <a:p>
              <a:pPr algn="just">
                <a:lnSpc>
                  <a:spcPct val="150000"/>
                </a:lnSpc>
              </a:pPr>
              <a:r>
                <a:rPr lang="en-US" sz="3800">
                  <a:ea typeface="Calibri" panose="020F0502020204030204" pitchFamily="34" charset="0"/>
                  <a:cs typeface="Arial" panose="020B0604020202020204" pitchFamily="34" charset="0"/>
                </a:rPr>
                <a:t>                                               </a:t>
              </a:r>
              <a:r>
                <a:rPr lang="vi-VN" sz="3800">
                  <a:ea typeface="Calibri" panose="020F0502020204030204" pitchFamily="34" charset="0"/>
                  <a:cs typeface="Arial" panose="020B0604020202020204" pitchFamily="34" charset="0"/>
                </a:rPr>
                <a:t>Tại các nhà hàng, khách sạn, nhân viên phụ vụ bàn thường xuyên phải bưng bê nhiều khay, đĩa đồ ăn khác nhau. Một trong những nguyên tắc nhân viên cần nhớ là khay phải được bưng bằng ít nhất 3 ngón tay. Hãy giải thích tại sao?</a:t>
              </a:r>
            </a:p>
          </p:txBody>
        </p:sp>
        <p:sp>
          <p:nvSpPr>
            <p:cNvPr id="9" name="Rectangle 8"/>
            <p:cNvSpPr/>
            <p:nvPr/>
          </p:nvSpPr>
          <p:spPr>
            <a:xfrm>
              <a:off x="814144" y="596180"/>
              <a:ext cx="5205656" cy="901593"/>
            </a:xfrm>
            <a:prstGeom prst="rect">
              <a:avLst/>
            </a:prstGeom>
          </p:spPr>
          <p:txBody>
            <a:bodyPr wrap="square">
              <a:spAutoFit/>
            </a:bodyPr>
            <a:lstStyle/>
            <a:p>
              <a:pPr algn="just">
                <a:lnSpc>
                  <a:spcPct val="150000"/>
                </a:lnSpc>
              </a:pPr>
              <a:r>
                <a:rPr lang="en-US" sz="4000" b="1" u="sng">
                  <a:solidFill>
                    <a:srgbClr val="002060"/>
                  </a:solidFill>
                  <a:latin typeface="Arial" panose="020B0604020202020204" pitchFamily="34" charset="0"/>
                  <a:cs typeface="Arial" panose="020B0604020202020204" pitchFamily="34" charset="0"/>
                </a:rPr>
                <a:t>Bài 4.7 (SGK – tr77):</a:t>
              </a:r>
              <a:endParaRPr lang="en-US" sz="4000" b="1" u="sng" err="1">
                <a:solidFill>
                  <a:srgbClr val="002060"/>
                </a:solidFill>
                <a:latin typeface="Arial" panose="020B0604020202020204" pitchFamily="34" charset="0"/>
                <a:cs typeface="Arial" panose="020B0604020202020204" pitchFamily="34" charset="0"/>
              </a:endParaRPr>
            </a:p>
          </p:txBody>
        </p:sp>
      </p:grpSp>
      <p:sp>
        <p:nvSpPr>
          <p:cNvPr id="7" name="Rectangle 6"/>
          <p:cNvSpPr/>
          <p:nvPr/>
        </p:nvSpPr>
        <p:spPr>
          <a:xfrm>
            <a:off x="6789821" y="4475020"/>
            <a:ext cx="11040979" cy="5078313"/>
          </a:xfrm>
          <a:prstGeom prst="rect">
            <a:avLst/>
          </a:prstGeom>
        </p:spPr>
        <p:txBody>
          <a:bodyPr wrap="square">
            <a:spAutoFit/>
          </a:bodyPr>
          <a:lstStyle/>
          <a:p>
            <a:pPr algn="just">
              <a:lnSpc>
                <a:spcPct val="150000"/>
              </a:lnSpc>
              <a:spcAft>
                <a:spcPts val="0"/>
              </a:spcAft>
            </a:pPr>
            <a:r>
              <a:rPr lang="vi-VN" sz="3600">
                <a:ea typeface="Calibri" panose="020F0502020204030204" pitchFamily="34" charset="0"/>
                <a:cs typeface="Arial" panose="020B0604020202020204" pitchFamily="34" charset="0"/>
              </a:rPr>
              <a:t>Ba đầu ngón tay minh họa cho 3 điểm phân biệt không thẳng hàng. Theo tính chất thừa nhận, có một và chỉ một mặt phẳng đi qua ba điểm không thẳng hàng. Khi đó, mỗi khay, đĩa đồ ăn đại diện cho một mặt phẳng đi qua ba điểm ở đầu ngón tay làm cho khay, đĩa đồ ăn được giữ vững bằng phẳng.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p:cNvSpPr txBox="1"/>
          <p:nvPr/>
        </p:nvSpPr>
        <p:spPr>
          <a:xfrm>
            <a:off x="8077200" y="3395527"/>
            <a:ext cx="21336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72979" y="4838700"/>
            <a:ext cx="6027821" cy="4447369"/>
          </a:xfrm>
          <a:prstGeom prst="rect">
            <a:avLst/>
          </a:prstGeom>
        </p:spPr>
      </p:pic>
    </p:spTree>
    <p:extLst>
      <p:ext uri="{BB962C8B-B14F-4D97-AF65-F5344CB8AC3E}">
        <p14:creationId xmlns:p14="http://schemas.microsoft.com/office/powerpoint/2010/main" val="12521495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31326" y="10016904"/>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4146373" y="-1338554"/>
            <a:ext cx="7368853" cy="2543880"/>
          </a:xfrm>
          <a:prstGeom prst="rect">
            <a:avLst/>
          </a:prstGeom>
        </p:spPr>
      </p:pic>
      <p:sp>
        <p:nvSpPr>
          <p:cNvPr id="16" name="Rectangle 15"/>
          <p:cNvSpPr/>
          <p:nvPr/>
        </p:nvSpPr>
        <p:spPr>
          <a:xfrm>
            <a:off x="430932" y="238185"/>
            <a:ext cx="17399868" cy="4524315"/>
          </a:xfrm>
          <a:prstGeom prst="rect">
            <a:avLst/>
          </a:prstGeom>
        </p:spPr>
        <p:txBody>
          <a:bodyPr wrap="square">
            <a:spAutoFit/>
          </a:bodyPr>
          <a:lstStyle/>
          <a:p>
            <a:pPr lvl="0" algn="just">
              <a:lnSpc>
                <a:spcPct val="150000"/>
              </a:lnSpc>
            </a:pPr>
            <a:r>
              <a:rPr lang="en-US" sz="4000" b="1" u="sng">
                <a:solidFill>
                  <a:srgbClr val="002060"/>
                </a:solidFill>
                <a:latin typeface="Arial" panose="020B0604020202020204" pitchFamily="34" charset="0"/>
                <a:cs typeface="Arial" panose="020B0604020202020204" pitchFamily="34" charset="0"/>
              </a:rPr>
              <a:t>Bài 4.8 (SGK – tr77):</a:t>
            </a:r>
          </a:p>
          <a:p>
            <a:pPr lvl="0" algn="just">
              <a:lnSpc>
                <a:spcPct val="150000"/>
              </a:lnSpc>
              <a:defRPr/>
            </a:pPr>
            <a:r>
              <a:rPr lang="vi-VN" sz="3800">
                <a:solidFill>
                  <a:prstClr val="black"/>
                </a:solidFill>
                <a:ea typeface="Calibri" panose="020F0502020204030204" pitchFamily="34" charset="0"/>
                <a:cs typeface="Times New Roman" panose="02020603050405020304" pitchFamily="18" charset="0"/>
              </a:rPr>
              <a:t>Bàn cắt giấy là một dụng cụ được sử dụng thường xuyên ở các cửa hàng photo – copy. Bàn cắt giấy gồm hai phần chính: phần bàn hình chữ nhật có chia kích thước giấy và phần dao cắt có một đầu được cố định vào bàn. Hãy giải thích tại sao khi sử dụng bàn cắt giấy thì các đường cắt luôn là đường thẳng.</a:t>
            </a:r>
          </a:p>
        </p:txBody>
      </p:sp>
      <p:sp>
        <p:nvSpPr>
          <p:cNvPr id="12" name="TextBox 11"/>
          <p:cNvSpPr txBox="1"/>
          <p:nvPr/>
        </p:nvSpPr>
        <p:spPr>
          <a:xfrm>
            <a:off x="6705600" y="4847392"/>
            <a:ext cx="183108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4368">
            <a:off x="16922995" y="9232334"/>
            <a:ext cx="1169533" cy="1188275"/>
          </a:xfrm>
          <a:prstGeom prst="rect">
            <a:avLst/>
          </a:prstGeom>
        </p:spPr>
      </p:pic>
      <p:sp>
        <p:nvSpPr>
          <p:cNvPr id="11" name="Rectangle 10"/>
          <p:cNvSpPr/>
          <p:nvPr/>
        </p:nvSpPr>
        <p:spPr>
          <a:xfrm>
            <a:off x="7098091" y="5620583"/>
            <a:ext cx="10800928" cy="4247317"/>
          </a:xfrm>
          <a:prstGeom prst="rect">
            <a:avLst/>
          </a:prstGeom>
        </p:spPr>
        <p:txBody>
          <a:bodyPr wrap="square">
            <a:spAutoFit/>
          </a:bodyPr>
          <a:lstStyle/>
          <a:p>
            <a:pPr lvl="0" algn="just">
              <a:lnSpc>
                <a:spcPct val="150000"/>
              </a:lnSpc>
              <a:defRPr/>
            </a:pPr>
            <a:r>
              <a:rPr lang="vi-VN" sz="3700">
                <a:solidFill>
                  <a:prstClr val="black"/>
                </a:solidFill>
                <a:ea typeface="Calibri" panose="020F0502020204030204" pitchFamily="34" charset="0"/>
                <a:cs typeface="Arial" panose="020B0604020202020204" pitchFamily="34" charset="0"/>
              </a:rPr>
              <a:t>Phần dao cắt có một đầu được gắn cố định vào bàn, giấy cắt được đặt lên phần bàn hình chữ nhật, khi cắt mặt phẳng cắt giao với mặt phẳng giấy theo một giao tuyến là phần đường cắt nên nó luôn là một đường thẳng.</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85800" y="5067300"/>
            <a:ext cx="4419600" cy="4573326"/>
          </a:xfrm>
          <a:prstGeom prst="rect">
            <a:avLst/>
          </a:prstGeom>
        </p:spPr>
      </p:pic>
    </p:spTree>
    <p:extLst>
      <p:ext uri="{BB962C8B-B14F-4D97-AF65-F5344CB8AC3E}">
        <p14:creationId xmlns:p14="http://schemas.microsoft.com/office/powerpoint/2010/main" val="322273578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TextBox 2"/>
          <p:cNvSpPr txBox="1"/>
          <p:nvPr/>
        </p:nvSpPr>
        <p:spPr>
          <a:xfrm>
            <a:off x="2564889" y="1530239"/>
            <a:ext cx="13106882" cy="1133515"/>
          </a:xfrm>
          <a:prstGeom prst="rect">
            <a:avLst/>
          </a:prstGeom>
        </p:spPr>
        <p:txBody>
          <a:bodyPr lIns="0" tIns="0" rIns="0" bIns="0" rtlCol="0" anchor="t">
            <a:spAutoFit/>
          </a:bodyPr>
          <a:lstStyle/>
          <a:p>
            <a:pPr marL="0" lvl="0" indent="0" algn="ctr">
              <a:lnSpc>
                <a:spcPts val="9600"/>
              </a:lnSpc>
            </a:pPr>
            <a:r>
              <a:rPr lang="en-US" sz="7200" b="1" u="none" dirty="0">
                <a:solidFill>
                  <a:srgbClr val="291B25"/>
                </a:solidFill>
                <a:latin typeface="Arial" panose="020B0604020202020204" pitchFamily="34" charset="0"/>
                <a:cs typeface="Arial" panose="020B0604020202020204" pitchFamily="34" charset="0"/>
              </a:rPr>
              <a:t>HƯỚNG DẪN VỀ NHÀ</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16540648" y="70741"/>
            <a:ext cx="3600506" cy="10508716"/>
          </a:xfrm>
          <a:prstGeom prst="rect">
            <a:avLst/>
          </a:prstGeom>
        </p:spPr>
      </p:pic>
      <p:grpSp>
        <p:nvGrpSpPr>
          <p:cNvPr id="10" name="Group 9"/>
          <p:cNvGrpSpPr/>
          <p:nvPr/>
        </p:nvGrpSpPr>
        <p:grpSpPr>
          <a:xfrm>
            <a:off x="1028700" y="3864562"/>
            <a:ext cx="4470386" cy="4936538"/>
            <a:chOff x="1028700" y="3864562"/>
            <a:chExt cx="4470386" cy="4936538"/>
          </a:xfrm>
        </p:grpSpPr>
        <p:sp>
          <p:nvSpPr>
            <p:cNvPr id="4" name="AutoShape 4"/>
            <p:cNvSpPr/>
            <p:nvPr/>
          </p:nvSpPr>
          <p:spPr>
            <a:xfrm rot="101125">
              <a:off x="1028700" y="4119958"/>
              <a:ext cx="4470386" cy="4681142"/>
            </a:xfrm>
            <a:prstGeom prst="rect">
              <a:avLst/>
            </a:prstGeom>
            <a:solidFill>
              <a:srgbClr val="FFCE6D"/>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524">
              <a:off x="2191181" y="3864562"/>
              <a:ext cx="2145424" cy="512034"/>
            </a:xfrm>
            <a:prstGeom prst="rect">
              <a:avLst/>
            </a:prstGeom>
          </p:spPr>
        </p:pic>
        <p:sp>
          <p:nvSpPr>
            <p:cNvPr id="16" name="TextBox 15"/>
            <p:cNvSpPr txBox="1"/>
            <p:nvPr/>
          </p:nvSpPr>
          <p:spPr>
            <a:xfrm>
              <a:off x="1204313" y="5473730"/>
              <a:ext cx="4119160" cy="1846659"/>
            </a:xfrm>
            <a:prstGeom prst="rect">
              <a:avLst/>
            </a:prstGeom>
            <a:noFill/>
          </p:spPr>
          <p:txBody>
            <a:bodyPr wrap="square" rtlCol="0">
              <a:spAutoFit/>
            </a:bodyPr>
            <a:lstStyle/>
            <a:p>
              <a:pPr algn="ctr">
                <a:lnSpc>
                  <a:spcPct val="150000"/>
                </a:lnSpc>
              </a:pPr>
              <a:r>
                <a:rPr lang="en-US" sz="3800" dirty="0" err="1">
                  <a:latin typeface="Arial" panose="020B0604020202020204" pitchFamily="34" charset="0"/>
                  <a:cs typeface="Arial" panose="020B0604020202020204" pitchFamily="34" charset="0"/>
                </a:rPr>
                <a:t>Ôn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thức</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đã</a:t>
              </a:r>
              <a:r>
                <a:rPr lang="en-US" sz="3800">
                  <a:latin typeface="Arial" panose="020B0604020202020204" pitchFamily="34" charset="0"/>
                  <a:cs typeface="Arial" panose="020B0604020202020204" pitchFamily="34" charset="0"/>
                </a:rPr>
                <a:t> học.</a:t>
              </a:r>
              <a:endParaRPr lang="en-US" sz="3800" dirty="0">
                <a:latin typeface="Arial" panose="020B0604020202020204" pitchFamily="34" charset="0"/>
                <a:cs typeface="Arial" panose="020B0604020202020204" pitchFamily="34" charset="0"/>
              </a:endParaRPr>
            </a:p>
          </p:txBody>
        </p:sp>
      </p:grpSp>
      <p:grpSp>
        <p:nvGrpSpPr>
          <p:cNvPr id="11" name="Group 10"/>
          <p:cNvGrpSpPr/>
          <p:nvPr/>
        </p:nvGrpSpPr>
        <p:grpSpPr>
          <a:xfrm>
            <a:off x="6362700" y="3847779"/>
            <a:ext cx="4470386" cy="4953321"/>
            <a:chOff x="6362700" y="3847779"/>
            <a:chExt cx="4470386" cy="4953321"/>
          </a:xfrm>
        </p:grpSpPr>
        <p:sp>
          <p:nvSpPr>
            <p:cNvPr id="6" name="AutoShape 6"/>
            <p:cNvSpPr/>
            <p:nvPr/>
          </p:nvSpPr>
          <p:spPr>
            <a:xfrm rot="-98493">
              <a:off x="6362700" y="4119958"/>
              <a:ext cx="4470386" cy="4681142"/>
            </a:xfrm>
            <a:prstGeom prst="rect">
              <a:avLst/>
            </a:prstGeom>
            <a:solidFill>
              <a:srgbClr val="FFCE6D"/>
            </a:solidFill>
          </p:spPr>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288">
              <a:off x="7618911" y="3847779"/>
              <a:ext cx="1875504" cy="545601"/>
            </a:xfrm>
            <a:prstGeom prst="rect">
              <a:avLst/>
            </a:prstGeom>
          </p:spPr>
        </p:pic>
        <p:sp>
          <p:nvSpPr>
            <p:cNvPr id="17" name="TextBox 16"/>
            <p:cNvSpPr txBox="1"/>
            <p:nvPr/>
          </p:nvSpPr>
          <p:spPr>
            <a:xfrm>
              <a:off x="6497083" y="5528452"/>
              <a:ext cx="4119160" cy="1846659"/>
            </a:xfrm>
            <a:prstGeom prst="rect">
              <a:avLst/>
            </a:prstGeom>
            <a:noFill/>
          </p:spPr>
          <p:txBody>
            <a:bodyPr wrap="square" rtlCol="0">
              <a:spAutoFit/>
            </a:bodyPr>
            <a:lstStyle/>
            <a:p>
              <a:pPr algn="ctr">
                <a:lnSpc>
                  <a:spcPct val="150000"/>
                </a:lnSpc>
              </a:pPr>
              <a:r>
                <a:rPr lang="en-US" sz="3800" dirty="0" err="1">
                  <a:latin typeface="Arial" panose="020B0604020202020204" pitchFamily="34" charset="0"/>
                  <a:cs typeface="Arial" panose="020B0604020202020204" pitchFamily="34" charset="0"/>
                </a:rPr>
                <a:t>Hoàn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trong</a:t>
              </a:r>
              <a:r>
                <a:rPr lang="en-US" sz="3800">
                  <a:latin typeface="Arial" panose="020B0604020202020204" pitchFamily="34" charset="0"/>
                  <a:cs typeface="Arial" panose="020B0604020202020204" pitchFamily="34" charset="0"/>
                </a:rPr>
                <a:t> SBT.</a:t>
              </a:r>
              <a:endParaRPr lang="en-US" sz="3800" dirty="0">
                <a:latin typeface="Arial" panose="020B0604020202020204" pitchFamily="34" charset="0"/>
                <a:cs typeface="Arial" panose="020B0604020202020204" pitchFamily="34" charset="0"/>
              </a:endParaRPr>
            </a:p>
          </p:txBody>
        </p:sp>
      </p:grpSp>
      <p:grpSp>
        <p:nvGrpSpPr>
          <p:cNvPr id="13" name="Group 12"/>
          <p:cNvGrpSpPr/>
          <p:nvPr/>
        </p:nvGrpSpPr>
        <p:grpSpPr>
          <a:xfrm>
            <a:off x="11696699" y="3856784"/>
            <a:ext cx="4470386" cy="4944316"/>
            <a:chOff x="11696699" y="3856784"/>
            <a:chExt cx="4470386" cy="4944316"/>
          </a:xfrm>
        </p:grpSpPr>
        <p:sp>
          <p:nvSpPr>
            <p:cNvPr id="8" name="AutoShape 8"/>
            <p:cNvSpPr/>
            <p:nvPr/>
          </p:nvSpPr>
          <p:spPr>
            <a:xfrm rot="148990">
              <a:off x="11696699" y="4119958"/>
              <a:ext cx="4470386" cy="4681142"/>
            </a:xfrm>
            <a:prstGeom prst="rect">
              <a:avLst/>
            </a:prstGeom>
            <a:solidFill>
              <a:srgbClr val="FFCE6D"/>
            </a:solidFill>
          </p:spPr>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12859180" y="3856784"/>
              <a:ext cx="2145424" cy="512034"/>
            </a:xfrm>
            <a:prstGeom prst="rect">
              <a:avLst/>
            </a:prstGeom>
          </p:spPr>
        </p:pic>
      </p:grpSp>
      <p:sp>
        <p:nvSpPr>
          <p:cNvPr id="19" name="Rectangle 18"/>
          <p:cNvSpPr/>
          <p:nvPr/>
        </p:nvSpPr>
        <p:spPr>
          <a:xfrm>
            <a:off x="11600760" y="5162877"/>
            <a:ext cx="4629840" cy="2723823"/>
          </a:xfrm>
          <a:prstGeom prst="rect">
            <a:avLst/>
          </a:prstGeom>
        </p:spPr>
        <p:txBody>
          <a:bodyPr wrap="square">
            <a:spAutoFit/>
          </a:bodyPr>
          <a:lstStyle/>
          <a:p>
            <a:pPr algn="ctr">
              <a:lnSpc>
                <a:spcPct val="150000"/>
              </a:lnSpc>
            </a:pPr>
            <a:r>
              <a:rPr lang="vi-VN" sz="3800" dirty="0"/>
              <a:t>Chuẩn bị </a:t>
            </a:r>
            <a:r>
              <a:rPr lang="vi-VN" sz="3800"/>
              <a:t>trước </a:t>
            </a:r>
            <a:endParaRPr lang="en-US" sz="3800" b="1"/>
          </a:p>
          <a:p>
            <a:pPr algn="ctr">
              <a:lnSpc>
                <a:spcPct val="150000"/>
              </a:lnSpc>
            </a:pPr>
            <a:r>
              <a:rPr lang="vi-VN" sz="3800" b="1"/>
              <a:t>Bài </a:t>
            </a:r>
            <a:r>
              <a:rPr lang="en-US" sz="3800" b="1">
                <a:latin typeface="Arial" panose="020B0604020202020204" pitchFamily="34" charset="0"/>
                <a:cs typeface="Arial" panose="020B0604020202020204" pitchFamily="34" charset="0"/>
              </a:rPr>
              <a:t>11</a:t>
            </a:r>
            <a:r>
              <a:rPr lang="vi-VN" sz="3800" b="1"/>
              <a:t>. Hai đường thẳng song song</a:t>
            </a:r>
            <a:r>
              <a:rPr lang="en-US" sz="3800" b="1"/>
              <a:t>.</a:t>
            </a:r>
            <a:endParaRPr lang="vi-VN" sz="3800" b="1" dirty="0"/>
          </a:p>
        </p:txBody>
      </p:sp>
      <p:pic>
        <p:nvPicPr>
          <p:cNvPr id="20"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5840">
            <a:off x="818535" y="7663985"/>
            <a:ext cx="2016426" cy="1880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7475">
            <a:off x="-4229600" y="4984833"/>
            <a:ext cx="9144144" cy="116418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4650">
            <a:off x="12871252" y="-6056838"/>
            <a:ext cx="7771975" cy="10350088"/>
          </a:xfrm>
          <a:prstGeom prst="rect">
            <a:avLst/>
          </a:prstGeom>
        </p:spPr>
      </p:pic>
      <p:sp>
        <p:nvSpPr>
          <p:cNvPr id="4" name="AutoShape 4"/>
          <p:cNvSpPr/>
          <p:nvPr/>
        </p:nvSpPr>
        <p:spPr>
          <a:xfrm rot="-78937">
            <a:off x="1834594" y="1611292"/>
            <a:ext cx="14699941" cy="7191428"/>
          </a:xfrm>
          <a:prstGeom prst="rect">
            <a:avLst/>
          </a:prstGeom>
          <a:solidFill>
            <a:srgbClr val="FFCE6D"/>
          </a:solidFill>
        </p:spPr>
      </p:sp>
      <p:sp>
        <p:nvSpPr>
          <p:cNvPr id="5" name="AutoShape 5"/>
          <p:cNvSpPr/>
          <p:nvPr/>
        </p:nvSpPr>
        <p:spPr>
          <a:xfrm>
            <a:off x="2133600" y="1870280"/>
            <a:ext cx="14111322" cy="6695254"/>
          </a:xfrm>
          <a:prstGeom prst="rect">
            <a:avLst/>
          </a:prstGeom>
          <a:solidFill>
            <a:srgbClr val="F6F6E9"/>
          </a:solidFill>
        </p:spPr>
      </p:sp>
      <p:sp>
        <p:nvSpPr>
          <p:cNvPr id="6" name="TextBox 6"/>
          <p:cNvSpPr txBox="1"/>
          <p:nvPr/>
        </p:nvSpPr>
        <p:spPr>
          <a:xfrm>
            <a:off x="1869364" y="3042100"/>
            <a:ext cx="14630400" cy="3693319"/>
          </a:xfrm>
          <a:prstGeom prst="rect">
            <a:avLst/>
          </a:prstGeom>
        </p:spPr>
        <p:txBody>
          <a:bodyPr wrap="square" lIns="0" tIns="0" rIns="0" bIns="0" rtlCol="0" anchor="t">
            <a:spAutoFit/>
          </a:bodyPr>
          <a:lstStyle/>
          <a:p>
            <a:pPr marL="0" lvl="0" indent="0" algn="ctr">
              <a:lnSpc>
                <a:spcPct val="150000"/>
              </a:lnSpc>
              <a:spcBef>
                <a:spcPct val="0"/>
              </a:spcBef>
            </a:pPr>
            <a:r>
              <a:rPr lang="en-US" sz="8000" b="1" u="none" dirty="0">
                <a:solidFill>
                  <a:schemeClr val="accent2">
                    <a:lumMod val="50000"/>
                  </a:schemeClr>
                </a:solidFill>
                <a:latin typeface="Arial" panose="020B0604020202020204" pitchFamily="34" charset="0"/>
                <a:cs typeface="Arial" panose="020B0604020202020204" pitchFamily="34" charset="0"/>
              </a:rPr>
              <a:t>CẢM ƠN CÁC EM </a:t>
            </a:r>
          </a:p>
          <a:p>
            <a:pPr marL="0" lvl="0" indent="0" algn="ctr">
              <a:lnSpc>
                <a:spcPct val="150000"/>
              </a:lnSpc>
              <a:spcBef>
                <a:spcPct val="0"/>
              </a:spcBef>
            </a:pPr>
            <a:r>
              <a:rPr lang="en-US" sz="8000" b="1" u="none" dirty="0">
                <a:solidFill>
                  <a:schemeClr val="accent2">
                    <a:lumMod val="50000"/>
                  </a:schemeClr>
                </a:solidFill>
                <a:latin typeface="Arial" panose="020B0604020202020204" pitchFamily="34" charset="0"/>
                <a:cs typeface="Arial" panose="020B0604020202020204" pitchFamily="34" charset="0"/>
              </a:rPr>
              <a:t>ĐÃ THEO DÕI BÀI GIẢNG!</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7110">
            <a:off x="-1527793" y="-7744881"/>
            <a:ext cx="7211280" cy="89733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7071">
            <a:off x="13776348" y="9564071"/>
            <a:ext cx="3752093" cy="109151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058108">
            <a:off x="8443332" y="8050697"/>
            <a:ext cx="1505652" cy="566672"/>
          </a:xfrm>
          <a:prstGeom prst="rect">
            <a:avLst/>
          </a:prstGeom>
        </p:spPr>
      </p:pic>
      <p:sp>
        <p:nvSpPr>
          <p:cNvPr id="8" name="TextBox 7">
            <a:extLst>
              <a:ext uri="{FF2B5EF4-FFF2-40B4-BE49-F238E27FC236}">
                <a16:creationId xmlns:a16="http://schemas.microsoft.com/office/drawing/2014/main" id="{677EC429-59C1-C133-6050-FBEF516D942A}"/>
              </a:ext>
            </a:extLst>
          </p:cNvPr>
          <p:cNvSpPr txBox="1"/>
          <p:nvPr/>
        </p:nvSpPr>
        <p:spPr>
          <a:xfrm>
            <a:off x="6240932" y="6429096"/>
            <a:ext cx="6971731" cy="1631216"/>
          </a:xfrm>
          <a:prstGeom prst="rect">
            <a:avLst/>
          </a:prstGeom>
          <a:noFill/>
        </p:spPr>
        <p:txBody>
          <a:bodyPr wrap="square">
            <a:spAutoFit/>
          </a:bodyPr>
          <a:lstStyle/>
          <a:p>
            <a:r>
              <a:rPr lang="en-US" sz="2000"/>
              <a:t>Tài liệu được chia sẻ bởi Website VnTeach.Com</a:t>
            </a:r>
          </a:p>
          <a:p>
            <a:r>
              <a:rPr lang="en-US" sz="2000"/>
              <a:t>https://www.vnteach.com</a:t>
            </a:r>
          </a:p>
          <a:p>
            <a:r>
              <a:rPr lang="en-US" sz="2000"/>
              <a:t>Một sản phẩm của cộng đồng facebook Thư Viện VnTeach.Com</a:t>
            </a:r>
          </a:p>
          <a:p>
            <a:r>
              <a:rPr lang="en-US" sz="2000"/>
              <a:t>https://www.facebook.com/groups/vnteach/</a:t>
            </a:r>
          </a:p>
          <a:p>
            <a:r>
              <a:rPr lang="en-US" sz="2000"/>
              <a:t>https://www.facebook.com/groups/thuvienvnteach/</a:t>
            </a:r>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756725" y="-1125339"/>
            <a:ext cx="8057164" cy="2781499"/>
          </a:xfrm>
          <a:prstGeom prst="rect">
            <a:avLst/>
          </a:prstGeom>
        </p:spPr>
      </p:pic>
      <p:sp>
        <p:nvSpPr>
          <p:cNvPr id="22" name="TextBox 21"/>
          <p:cNvSpPr txBox="1"/>
          <p:nvPr/>
        </p:nvSpPr>
        <p:spPr>
          <a:xfrm>
            <a:off x="1676400" y="1206054"/>
            <a:ext cx="3637431"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4500" b="1" i="0" u="sng"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hỏi:</a:t>
            </a:r>
            <a:endParaRPr kumimoji="0" lang="en-US" sz="45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1676400" y="2222837"/>
            <a:ext cx="12801600" cy="1015663"/>
          </a:xfrm>
          <a:prstGeom prst="rect">
            <a:avLst/>
          </a:prstGeom>
          <a:noFill/>
        </p:spPr>
        <p:txBody>
          <a:bodyPr wrap="square" anchor="ctr">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Hãy</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tìm một số hình ảnh của mặt phẳng trong thực tế</a:t>
            </a:r>
            <a:endParaRPr kumimoji="0" lang="en-US" sz="4000" b="0" i="0" u="none" strike="noStrike" kern="1200" cap="none" spc="0" normalizeH="0" baseline="0" noProof="0" dirty="0">
              <a:ln>
                <a:noFill/>
              </a:ln>
              <a:solidFill>
                <a:prstClr val="black"/>
              </a:solidFill>
              <a:effectLst/>
              <a:uLnTx/>
              <a:uFillTx/>
              <a:latin typeface="Calibri"/>
            </a:endParaRPr>
          </a:p>
        </p:txBody>
      </p:sp>
      <p:pic>
        <p:nvPicPr>
          <p:cNvPr id="3" name="Picture 2"/>
          <p:cNvPicPr>
            <a:picLocks noChangeAspect="1"/>
          </p:cNvPicPr>
          <p:nvPr/>
        </p:nvPicPr>
        <p:blipFill>
          <a:blip r:embed="rId4"/>
          <a:stretch>
            <a:fillRect/>
          </a:stretch>
        </p:blipFill>
        <p:spPr>
          <a:xfrm>
            <a:off x="967791" y="840380"/>
            <a:ext cx="708609" cy="1132097"/>
          </a:xfrm>
          <a:prstGeom prst="rect">
            <a:avLst/>
          </a:prstGeom>
        </p:spPr>
      </p:pic>
      <p:sp>
        <p:nvSpPr>
          <p:cNvPr id="4" name="Rectangle 3"/>
          <p:cNvSpPr/>
          <p:nvPr/>
        </p:nvSpPr>
        <p:spPr>
          <a:xfrm>
            <a:off x="8298255" y="3597414"/>
            <a:ext cx="1691489" cy="707886"/>
          </a:xfrm>
          <a:prstGeom prst="rect">
            <a:avLst/>
          </a:prstGeom>
        </p:spPr>
        <p:txBody>
          <a:bodyPr wrap="none">
            <a:spAutoFit/>
          </a:bodyPr>
          <a:lstStyle/>
          <a:p>
            <a:r>
              <a:rPr lang="en-US" sz="4000" b="1" i="1">
                <a:solidFill>
                  <a:schemeClr val="tx2"/>
                </a:solidFill>
                <a:latin typeface="Arial" panose="020B0604020202020204" pitchFamily="34" charset="0"/>
                <a:cs typeface="Arial" panose="020B0604020202020204" pitchFamily="34" charset="0"/>
              </a:rPr>
              <a:t>Gợi ý:</a:t>
            </a:r>
            <a:endParaRPr lang="en-US" sz="4000" i="1">
              <a:solidFill>
                <a:schemeClr val="tx2"/>
              </a:solidFill>
            </a:endParaRPr>
          </a:p>
        </p:txBody>
      </p:sp>
      <p:sp>
        <p:nvSpPr>
          <p:cNvPr id="5" name="Rectangle 4"/>
          <p:cNvSpPr/>
          <p:nvPr/>
        </p:nvSpPr>
        <p:spPr>
          <a:xfrm>
            <a:off x="1747157" y="4457700"/>
            <a:ext cx="15245443" cy="1938992"/>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Một số hình ảnh của mặt phẳng trong thực tế: mặt bàn, mặt gương phẳng, mặt sàn phẳng, trần nhà phẳng,...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6726428" y="6804906"/>
            <a:ext cx="4835142" cy="2834394"/>
          </a:xfrm>
          <a:prstGeom prst="rect">
            <a:avLst/>
          </a:prstGeom>
        </p:spPr>
      </p:pic>
      <p:pic>
        <p:nvPicPr>
          <p:cNvPr id="9" name="Picture 8"/>
          <p:cNvPicPr>
            <a:picLocks noChangeAspect="1"/>
          </p:cNvPicPr>
          <p:nvPr/>
        </p:nvPicPr>
        <p:blipFill>
          <a:blip r:embed="rId6"/>
          <a:stretch>
            <a:fillRect/>
          </a:stretch>
        </p:blipFill>
        <p:spPr>
          <a:xfrm flipH="1">
            <a:off x="15031059" y="7124700"/>
            <a:ext cx="2810625" cy="2810625"/>
          </a:xfrm>
          <a:prstGeom prst="rect">
            <a:avLst/>
          </a:prstGeom>
        </p:spPr>
      </p:pic>
    </p:spTree>
    <p:extLst>
      <p:ext uri="{BB962C8B-B14F-4D97-AF65-F5344CB8AC3E}">
        <p14:creationId xmlns:p14="http://schemas.microsoft.com/office/powerpoint/2010/main" val="7224161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4266</TotalTime>
  <Words>6587</Words>
  <Application>Microsoft Office PowerPoint</Application>
  <PresentationFormat>Custom</PresentationFormat>
  <Paragraphs>395</Paragraphs>
  <Slides>89</Slides>
  <Notes>7</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Times New Roman</vt:lpstr>
      <vt:lpstr>Cambria Math</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2023-09-03T14:38:06Z</dcterms:modified>
  <dc:identifier>DAFARKD_w7U</dc:identifier>
</cp:coreProperties>
</file>