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5" r:id="rId3"/>
    <p:sldId id="268" r:id="rId4"/>
    <p:sldId id="266" r:id="rId5"/>
    <p:sldId id="269" r:id="rId6"/>
    <p:sldId id="270" r:id="rId7"/>
    <p:sldId id="267" r:id="rId8"/>
    <p:sldId id="271" r:id="rId9"/>
    <p:sldId id="273" r:id="rId10"/>
    <p:sldId id="274"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ong Hung" initials="DH" lastIdx="1" clrIdx="0">
    <p:extLst>
      <p:ext uri="{19B8F6BF-5375-455C-9EA6-DF929625EA0E}">
        <p15:presenceInfo xmlns:p15="http://schemas.microsoft.com/office/powerpoint/2012/main" userId="159ce12b073912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0033CC"/>
    <a:srgbClr val="3333FF"/>
    <a:srgbClr val="FCFFEB"/>
    <a:srgbClr val="CCECFF"/>
    <a:srgbClr val="DFFED2"/>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92" autoAdjust="0"/>
    <p:restoredTop sz="94681" autoAdjust="0"/>
  </p:normalViewPr>
  <p:slideViewPr>
    <p:cSldViewPr snapToGrid="0">
      <p:cViewPr varScale="1">
        <p:scale>
          <a:sx n="49" d="100"/>
          <a:sy n="49" d="100"/>
        </p:scale>
        <p:origin x="96" y="16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AB05-D0AD-4661-A563-ED0A973E87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F8AAF-B3D6-43E0-8BE6-ACC045CA8D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ED0CB0-ACD0-4F2D-999E-A38C11D615D1}"/>
              </a:ext>
            </a:extLst>
          </p:cNvPr>
          <p:cNvSpPr>
            <a:spLocks noGrp="1"/>
          </p:cNvSpPr>
          <p:nvPr>
            <p:ph type="dt" sz="half" idx="10"/>
          </p:nvPr>
        </p:nvSpPr>
        <p:spPr/>
        <p:txBody>
          <a:bodyPr/>
          <a:lstStyle/>
          <a:p>
            <a:fld id="{B70ECD91-F9DD-4E35-8C18-96CD1F729712}" type="datetimeFigureOut">
              <a:rPr lang="en-US" smtClean="0"/>
              <a:t>7/29/2023</a:t>
            </a:fld>
            <a:endParaRPr lang="en-US"/>
          </a:p>
        </p:txBody>
      </p:sp>
      <p:sp>
        <p:nvSpPr>
          <p:cNvPr id="5" name="Footer Placeholder 4">
            <a:extLst>
              <a:ext uri="{FF2B5EF4-FFF2-40B4-BE49-F238E27FC236}">
                <a16:creationId xmlns:a16="http://schemas.microsoft.com/office/drawing/2014/main" id="{BC35AAC0-AB66-45C6-8716-DDDEB5A1E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5496D-219E-4DC5-B6CB-0D09372B80BB}"/>
              </a:ext>
            </a:extLst>
          </p:cNvPr>
          <p:cNvSpPr>
            <a:spLocks noGrp="1"/>
          </p:cNvSpPr>
          <p:nvPr>
            <p:ph type="sldNum" sz="quarter" idx="12"/>
          </p:nvPr>
        </p:nvSpPr>
        <p:spPr/>
        <p:txBody>
          <a:bodyPr/>
          <a:lstStyle/>
          <a:p>
            <a:fld id="{8D7719CC-8A80-4C58-9A09-9E734CA1AA2D}" type="slidenum">
              <a:rPr lang="en-US" smtClean="0"/>
              <a:t>‹#›</a:t>
            </a:fld>
            <a:endParaRPr lang="en-US"/>
          </a:p>
        </p:txBody>
      </p:sp>
      <p:pic>
        <p:nvPicPr>
          <p:cNvPr id="7" name="Picture 6">
            <a:extLst>
              <a:ext uri="{FF2B5EF4-FFF2-40B4-BE49-F238E27FC236}">
                <a16:creationId xmlns:a16="http://schemas.microsoft.com/office/drawing/2014/main" id="{3CB525EB-EDE9-454B-97E8-BA4EA8A5BDAF}"/>
              </a:ext>
            </a:extLst>
          </p:cNvPr>
          <p:cNvPicPr>
            <a:picLocks noChangeAspect="1"/>
          </p:cNvPicPr>
          <p:nvPr userDrawn="1"/>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3406"/>
                    </a14:imgEffect>
                    <a14:imgEffect>
                      <a14:brightnessContrast bright="20000" contrast="20000"/>
                    </a14:imgEffect>
                  </a14:imgLayer>
                </a14:imgProps>
              </a:ext>
            </a:extLst>
          </a:blip>
          <a:stretch>
            <a:fillRect/>
          </a:stretch>
        </p:blipFill>
        <p:spPr>
          <a:xfrm>
            <a:off x="-12292" y="1"/>
            <a:ext cx="12183770" cy="514349"/>
          </a:xfrm>
          <a:prstGeom prst="rect">
            <a:avLst/>
          </a:prstGeom>
        </p:spPr>
      </p:pic>
      <p:pic>
        <p:nvPicPr>
          <p:cNvPr id="8" name="Picture 7">
            <a:extLst>
              <a:ext uri="{FF2B5EF4-FFF2-40B4-BE49-F238E27FC236}">
                <a16:creationId xmlns:a16="http://schemas.microsoft.com/office/drawing/2014/main" id="{0BD34CDC-813E-42F1-AF2B-E4C69DF07BAF}"/>
              </a:ext>
            </a:extLst>
          </p:cNvPr>
          <p:cNvPicPr>
            <a:picLocks noChangeAspect="1"/>
          </p:cNvPicPr>
          <p:nvPr userDrawn="1"/>
        </p:nvPicPr>
        <p:blipFill>
          <a:blip r:embed="rId4">
            <a:clrChange>
              <a:clrFrom>
                <a:srgbClr val="000000">
                  <a:alpha val="0"/>
                </a:srgbClr>
              </a:clrFrom>
              <a:clrTo>
                <a:srgbClr val="000000">
                  <a:alpha val="0"/>
                </a:srgbClr>
              </a:clrTo>
            </a:clrChange>
          </a:blip>
          <a:stretch>
            <a:fillRect/>
          </a:stretch>
        </p:blipFill>
        <p:spPr>
          <a:xfrm flipH="1">
            <a:off x="0" y="6343650"/>
            <a:ext cx="12171478" cy="514349"/>
          </a:xfrm>
          <a:prstGeom prst="rect">
            <a:avLst/>
          </a:prstGeom>
        </p:spPr>
      </p:pic>
    </p:spTree>
    <p:extLst>
      <p:ext uri="{BB962C8B-B14F-4D97-AF65-F5344CB8AC3E}">
        <p14:creationId xmlns:p14="http://schemas.microsoft.com/office/powerpoint/2010/main" val="1176655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3267-A90C-45D6-BA22-0CF3557868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A3D663-20CA-49F7-9088-6A48A3D5AB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DDACA-6EE9-4082-908E-56F4087D9393}"/>
              </a:ext>
            </a:extLst>
          </p:cNvPr>
          <p:cNvSpPr>
            <a:spLocks noGrp="1"/>
          </p:cNvSpPr>
          <p:nvPr>
            <p:ph type="dt" sz="half" idx="10"/>
          </p:nvPr>
        </p:nvSpPr>
        <p:spPr/>
        <p:txBody>
          <a:bodyPr/>
          <a:lstStyle/>
          <a:p>
            <a:fld id="{B70ECD91-F9DD-4E35-8C18-96CD1F729712}" type="datetimeFigureOut">
              <a:rPr lang="en-US" smtClean="0"/>
              <a:t>7/29/2023</a:t>
            </a:fld>
            <a:endParaRPr lang="en-US"/>
          </a:p>
        </p:txBody>
      </p:sp>
      <p:sp>
        <p:nvSpPr>
          <p:cNvPr id="5" name="Footer Placeholder 4">
            <a:extLst>
              <a:ext uri="{FF2B5EF4-FFF2-40B4-BE49-F238E27FC236}">
                <a16:creationId xmlns:a16="http://schemas.microsoft.com/office/drawing/2014/main" id="{1C134AFB-8600-422C-8FE6-3D694E843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994D0-9BDB-4F1F-A1AB-6640755470C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55908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F261DE-9197-4D26-B4B9-FF0D391344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83B291-7E96-497B-BF77-354A929E57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B0F37F-EFAB-474E-833C-F3A45D4CFC2F}"/>
              </a:ext>
            </a:extLst>
          </p:cNvPr>
          <p:cNvSpPr>
            <a:spLocks noGrp="1"/>
          </p:cNvSpPr>
          <p:nvPr>
            <p:ph type="dt" sz="half" idx="10"/>
          </p:nvPr>
        </p:nvSpPr>
        <p:spPr/>
        <p:txBody>
          <a:bodyPr/>
          <a:lstStyle/>
          <a:p>
            <a:fld id="{B70ECD91-F9DD-4E35-8C18-96CD1F729712}" type="datetimeFigureOut">
              <a:rPr lang="en-US" smtClean="0"/>
              <a:t>7/29/2023</a:t>
            </a:fld>
            <a:endParaRPr lang="en-US"/>
          </a:p>
        </p:txBody>
      </p:sp>
      <p:sp>
        <p:nvSpPr>
          <p:cNvPr id="5" name="Footer Placeholder 4">
            <a:extLst>
              <a:ext uri="{FF2B5EF4-FFF2-40B4-BE49-F238E27FC236}">
                <a16:creationId xmlns:a16="http://schemas.microsoft.com/office/drawing/2014/main" id="{7B71406C-BE5D-4AF2-A987-F31D5F67F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FF6D1E-FD61-44A6-9E7F-192733997FC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394949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494324-618A-4DA5-987A-1BA333D19B7F}"/>
              </a:ext>
            </a:extLst>
          </p:cNvPr>
          <p:cNvSpPr>
            <a:spLocks noGrp="1"/>
          </p:cNvSpPr>
          <p:nvPr>
            <p:ph type="dt" sz="half" idx="10"/>
          </p:nvPr>
        </p:nvSpPr>
        <p:spPr/>
        <p:txBody>
          <a:bodyPr/>
          <a:lstStyle/>
          <a:p>
            <a:fld id="{B70ECD91-F9DD-4E35-8C18-96CD1F729712}" type="datetimeFigureOut">
              <a:rPr lang="en-US" smtClean="0"/>
              <a:t>7/29/2023</a:t>
            </a:fld>
            <a:endParaRPr lang="en-US"/>
          </a:p>
        </p:txBody>
      </p:sp>
      <p:sp>
        <p:nvSpPr>
          <p:cNvPr id="5" name="Footer Placeholder 4">
            <a:extLst>
              <a:ext uri="{FF2B5EF4-FFF2-40B4-BE49-F238E27FC236}">
                <a16:creationId xmlns:a16="http://schemas.microsoft.com/office/drawing/2014/main" id="{48829741-7706-4FF6-9DA1-5BAD77E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D27C4-AA06-401D-A02E-B9E7C786AE1C}"/>
              </a:ext>
            </a:extLst>
          </p:cNvPr>
          <p:cNvSpPr>
            <a:spLocks noGrp="1"/>
          </p:cNvSpPr>
          <p:nvPr>
            <p:ph type="sldNum" sz="quarter" idx="12"/>
          </p:nvPr>
        </p:nvSpPr>
        <p:spPr/>
        <p:txBody>
          <a:bodyPr/>
          <a:lstStyle/>
          <a:p>
            <a:fld id="{8D7719CC-8A80-4C58-9A09-9E734CA1AA2D}" type="slidenum">
              <a:rPr lang="en-US" smtClean="0"/>
              <a:t>‹#›</a:t>
            </a:fld>
            <a:endParaRPr lang="en-US"/>
          </a:p>
        </p:txBody>
      </p:sp>
      <p:pic>
        <p:nvPicPr>
          <p:cNvPr id="7" name="Picture 6">
            <a:extLst>
              <a:ext uri="{FF2B5EF4-FFF2-40B4-BE49-F238E27FC236}">
                <a16:creationId xmlns:a16="http://schemas.microsoft.com/office/drawing/2014/main" id="{317DDAB8-4858-4218-A8DC-8FD3E20B70B0}"/>
              </a:ext>
            </a:extLst>
          </p:cNvPr>
          <p:cNvPicPr>
            <a:picLocks noChangeAspect="1"/>
          </p:cNvPicPr>
          <p:nvPr userDrawn="1"/>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3406"/>
                    </a14:imgEffect>
                    <a14:imgEffect>
                      <a14:brightnessContrast bright="20000" contrast="20000"/>
                    </a14:imgEffect>
                  </a14:imgLayer>
                </a14:imgProps>
              </a:ext>
            </a:extLst>
          </a:blip>
          <a:stretch>
            <a:fillRect/>
          </a:stretch>
        </p:blipFill>
        <p:spPr>
          <a:xfrm>
            <a:off x="-12292" y="1"/>
            <a:ext cx="12183770" cy="514349"/>
          </a:xfrm>
          <a:prstGeom prst="rect">
            <a:avLst/>
          </a:prstGeom>
        </p:spPr>
      </p:pic>
      <p:pic>
        <p:nvPicPr>
          <p:cNvPr id="9" name="Picture 8">
            <a:extLst>
              <a:ext uri="{FF2B5EF4-FFF2-40B4-BE49-F238E27FC236}">
                <a16:creationId xmlns:a16="http://schemas.microsoft.com/office/drawing/2014/main" id="{67A1FA8D-21B3-44D8-B273-98A7438BEA8B}"/>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r="21129"/>
          <a:stretch>
            <a:fillRect/>
          </a:stretch>
        </p:blipFill>
        <p:spPr>
          <a:xfrm rot="5400000" flipV="1">
            <a:off x="-2751421" y="3330291"/>
            <a:ext cx="5697036" cy="720206"/>
          </a:xfrm>
          <a:custGeom>
            <a:avLst/>
            <a:gdLst>
              <a:gd name="connsiteX0" fmla="*/ 0 w 3316895"/>
              <a:gd name="connsiteY0" fmla="*/ 0 h 1710480"/>
              <a:gd name="connsiteX1" fmla="*/ 0 w 3316895"/>
              <a:gd name="connsiteY1" fmla="*/ 1710480 h 1710480"/>
              <a:gd name="connsiteX2" fmla="*/ 3316895 w 3316895"/>
              <a:gd name="connsiteY2" fmla="*/ 1710480 h 1710480"/>
              <a:gd name="connsiteX3" fmla="*/ 3316895 w 3316895"/>
              <a:gd name="connsiteY3" fmla="*/ 0 h 1710480"/>
            </a:gdLst>
            <a:ahLst/>
            <a:cxnLst>
              <a:cxn ang="0">
                <a:pos x="connsiteX0" y="connsiteY0"/>
              </a:cxn>
              <a:cxn ang="0">
                <a:pos x="connsiteX1" y="connsiteY1"/>
              </a:cxn>
              <a:cxn ang="0">
                <a:pos x="connsiteX2" y="connsiteY2"/>
              </a:cxn>
              <a:cxn ang="0">
                <a:pos x="connsiteX3" y="connsiteY3"/>
              </a:cxn>
            </a:cxnLst>
            <a:rect l="l" t="t" r="r" b="b"/>
            <a:pathLst>
              <a:path w="3316895" h="1710480">
                <a:moveTo>
                  <a:pt x="0" y="0"/>
                </a:moveTo>
                <a:lnTo>
                  <a:pt x="0" y="1710480"/>
                </a:lnTo>
                <a:lnTo>
                  <a:pt x="3316895" y="1710480"/>
                </a:lnTo>
                <a:lnTo>
                  <a:pt x="3316895" y="0"/>
                </a:lnTo>
                <a:close/>
              </a:path>
            </a:pathLst>
          </a:custGeom>
        </p:spPr>
      </p:pic>
      <p:pic>
        <p:nvPicPr>
          <p:cNvPr id="10" name="Picture 9">
            <a:extLst>
              <a:ext uri="{FF2B5EF4-FFF2-40B4-BE49-F238E27FC236}">
                <a16:creationId xmlns:a16="http://schemas.microsoft.com/office/drawing/2014/main" id="{2502BBA3-2BFD-43FF-B8A0-E55627E9FA9A}"/>
              </a:ext>
            </a:extLst>
          </p:cNvPr>
          <p:cNvPicPr>
            <a:picLocks noChangeAspect="1"/>
          </p:cNvPicPr>
          <p:nvPr userDrawn="1"/>
        </p:nvPicPr>
        <p:blipFill>
          <a:blip r:embed="rId6">
            <a:clrChange>
              <a:clrFrom>
                <a:srgbClr val="000000">
                  <a:alpha val="0"/>
                </a:srgbClr>
              </a:clrFrom>
              <a:clrTo>
                <a:srgbClr val="000000">
                  <a:alpha val="0"/>
                </a:srgbClr>
              </a:clrTo>
            </a:clrChange>
          </a:blip>
          <a:stretch>
            <a:fillRect/>
          </a:stretch>
        </p:blipFill>
        <p:spPr>
          <a:xfrm flipH="1">
            <a:off x="0" y="6343650"/>
            <a:ext cx="12171478" cy="514349"/>
          </a:xfrm>
          <a:prstGeom prst="rect">
            <a:avLst/>
          </a:prstGeom>
        </p:spPr>
      </p:pic>
    </p:spTree>
    <p:extLst>
      <p:ext uri="{BB962C8B-B14F-4D97-AF65-F5344CB8AC3E}">
        <p14:creationId xmlns:p14="http://schemas.microsoft.com/office/powerpoint/2010/main" val="70963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75C5-0B2B-42C5-8A7D-B896CBF96D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CF36B3-5183-422A-AD77-A0BDC58CCE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94324-618A-4DA5-987A-1BA333D19B7F}"/>
              </a:ext>
            </a:extLst>
          </p:cNvPr>
          <p:cNvSpPr>
            <a:spLocks noGrp="1"/>
          </p:cNvSpPr>
          <p:nvPr>
            <p:ph type="dt" sz="half" idx="10"/>
          </p:nvPr>
        </p:nvSpPr>
        <p:spPr/>
        <p:txBody>
          <a:bodyPr/>
          <a:lstStyle/>
          <a:p>
            <a:fld id="{B70ECD91-F9DD-4E35-8C18-96CD1F729712}" type="datetimeFigureOut">
              <a:rPr lang="en-US" smtClean="0"/>
              <a:t>7/29/2023</a:t>
            </a:fld>
            <a:endParaRPr lang="en-US"/>
          </a:p>
        </p:txBody>
      </p:sp>
      <p:sp>
        <p:nvSpPr>
          <p:cNvPr id="5" name="Footer Placeholder 4">
            <a:extLst>
              <a:ext uri="{FF2B5EF4-FFF2-40B4-BE49-F238E27FC236}">
                <a16:creationId xmlns:a16="http://schemas.microsoft.com/office/drawing/2014/main" id="{48829741-7706-4FF6-9DA1-5BAD77E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D27C4-AA06-401D-A02E-B9E7C786AE1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268405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8B002-73E3-4A59-97CF-80D6E2B639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981138-737A-4841-991D-4A6DC18E60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25B2B0-16C2-4497-A60F-28ED6CA0504E}"/>
              </a:ext>
            </a:extLst>
          </p:cNvPr>
          <p:cNvSpPr>
            <a:spLocks noGrp="1"/>
          </p:cNvSpPr>
          <p:nvPr>
            <p:ph type="dt" sz="half" idx="10"/>
          </p:nvPr>
        </p:nvSpPr>
        <p:spPr/>
        <p:txBody>
          <a:bodyPr/>
          <a:lstStyle/>
          <a:p>
            <a:fld id="{B70ECD91-F9DD-4E35-8C18-96CD1F729712}" type="datetimeFigureOut">
              <a:rPr lang="en-US" smtClean="0"/>
              <a:t>7/29/2023</a:t>
            </a:fld>
            <a:endParaRPr lang="en-US"/>
          </a:p>
        </p:txBody>
      </p:sp>
      <p:sp>
        <p:nvSpPr>
          <p:cNvPr id="5" name="Footer Placeholder 4">
            <a:extLst>
              <a:ext uri="{FF2B5EF4-FFF2-40B4-BE49-F238E27FC236}">
                <a16:creationId xmlns:a16="http://schemas.microsoft.com/office/drawing/2014/main" id="{349DC5C9-9957-4FDF-BF89-2833D58B7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B18C5-C816-4A36-B672-12859720B788}"/>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03951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16FE-AFBF-4941-97DE-A1D2C92193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43DDBE-57EF-48AF-AD79-133927320C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D39D72-66A3-4407-8621-82423B2348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11A51D-CA18-4B33-8FE1-25BC167DBA65}"/>
              </a:ext>
            </a:extLst>
          </p:cNvPr>
          <p:cNvSpPr>
            <a:spLocks noGrp="1"/>
          </p:cNvSpPr>
          <p:nvPr>
            <p:ph type="dt" sz="half" idx="10"/>
          </p:nvPr>
        </p:nvSpPr>
        <p:spPr/>
        <p:txBody>
          <a:bodyPr/>
          <a:lstStyle/>
          <a:p>
            <a:fld id="{B70ECD91-F9DD-4E35-8C18-96CD1F729712}" type="datetimeFigureOut">
              <a:rPr lang="en-US" smtClean="0"/>
              <a:t>7/29/2023</a:t>
            </a:fld>
            <a:endParaRPr lang="en-US"/>
          </a:p>
        </p:txBody>
      </p:sp>
      <p:sp>
        <p:nvSpPr>
          <p:cNvPr id="6" name="Footer Placeholder 5">
            <a:extLst>
              <a:ext uri="{FF2B5EF4-FFF2-40B4-BE49-F238E27FC236}">
                <a16:creationId xmlns:a16="http://schemas.microsoft.com/office/drawing/2014/main" id="{E3BD2AA3-3E11-44B8-8421-726D3EB6A0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3108C-8C3E-47F3-B675-38C54FF9AE4D}"/>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07680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834F3-A85C-45D5-8A6A-6F06AD2F94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C0BB03-7E04-4A15-9F04-3E57667AEE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DC36E7-DB1F-4044-9DF4-57AC3C1584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02FB26-7839-4EF2-9099-450DDC9680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149131-45CB-4AAD-B16F-CF3E54DC60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32D7F6-EE1D-4AD4-9744-9AEDBDB01E6D}"/>
              </a:ext>
            </a:extLst>
          </p:cNvPr>
          <p:cNvSpPr>
            <a:spLocks noGrp="1"/>
          </p:cNvSpPr>
          <p:nvPr>
            <p:ph type="dt" sz="half" idx="10"/>
          </p:nvPr>
        </p:nvSpPr>
        <p:spPr/>
        <p:txBody>
          <a:bodyPr/>
          <a:lstStyle/>
          <a:p>
            <a:fld id="{B70ECD91-F9DD-4E35-8C18-96CD1F729712}" type="datetimeFigureOut">
              <a:rPr lang="en-US" smtClean="0"/>
              <a:t>7/29/2023</a:t>
            </a:fld>
            <a:endParaRPr lang="en-US"/>
          </a:p>
        </p:txBody>
      </p:sp>
      <p:sp>
        <p:nvSpPr>
          <p:cNvPr id="8" name="Footer Placeholder 7">
            <a:extLst>
              <a:ext uri="{FF2B5EF4-FFF2-40B4-BE49-F238E27FC236}">
                <a16:creationId xmlns:a16="http://schemas.microsoft.com/office/drawing/2014/main" id="{180DB634-987D-4F59-8D47-1C4B935A1E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18064A-455F-4C62-8123-2DDC2D165A62}"/>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165830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62BC-2C50-485B-97B0-378993786E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AA93BF-A87D-4B1C-ABB9-A67F6BED403A}"/>
              </a:ext>
            </a:extLst>
          </p:cNvPr>
          <p:cNvSpPr>
            <a:spLocks noGrp="1"/>
          </p:cNvSpPr>
          <p:nvPr>
            <p:ph type="dt" sz="half" idx="10"/>
          </p:nvPr>
        </p:nvSpPr>
        <p:spPr/>
        <p:txBody>
          <a:bodyPr/>
          <a:lstStyle/>
          <a:p>
            <a:fld id="{B70ECD91-F9DD-4E35-8C18-96CD1F729712}" type="datetimeFigureOut">
              <a:rPr lang="en-US" smtClean="0"/>
              <a:t>7/29/2023</a:t>
            </a:fld>
            <a:endParaRPr lang="en-US"/>
          </a:p>
        </p:txBody>
      </p:sp>
      <p:sp>
        <p:nvSpPr>
          <p:cNvPr id="4" name="Footer Placeholder 3">
            <a:extLst>
              <a:ext uri="{FF2B5EF4-FFF2-40B4-BE49-F238E27FC236}">
                <a16:creationId xmlns:a16="http://schemas.microsoft.com/office/drawing/2014/main" id="{67FE16EC-2185-4091-8D15-DBCF6C3CA0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CDF470-98F0-4603-A341-9C53C55A3A9E}"/>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341261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EAA94-1BDC-42DD-B24B-C4FA5C707DB9}"/>
              </a:ext>
            </a:extLst>
          </p:cNvPr>
          <p:cNvSpPr>
            <a:spLocks noGrp="1"/>
          </p:cNvSpPr>
          <p:nvPr>
            <p:ph type="dt" sz="half" idx="10"/>
          </p:nvPr>
        </p:nvSpPr>
        <p:spPr/>
        <p:txBody>
          <a:bodyPr/>
          <a:lstStyle/>
          <a:p>
            <a:fld id="{B70ECD91-F9DD-4E35-8C18-96CD1F729712}" type="datetimeFigureOut">
              <a:rPr lang="en-US" smtClean="0"/>
              <a:t>7/29/2023</a:t>
            </a:fld>
            <a:endParaRPr lang="en-US"/>
          </a:p>
        </p:txBody>
      </p:sp>
      <p:sp>
        <p:nvSpPr>
          <p:cNvPr id="3" name="Footer Placeholder 2">
            <a:extLst>
              <a:ext uri="{FF2B5EF4-FFF2-40B4-BE49-F238E27FC236}">
                <a16:creationId xmlns:a16="http://schemas.microsoft.com/office/drawing/2014/main" id="{1113B2FC-2C28-419E-8F7B-005F39D582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8D0AE7-0247-4B68-B6B7-C9CA5C7A101A}"/>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59767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1FA3F-BF8D-4D4C-ADB2-5579AACD6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3F2AFD-C213-4B15-9A0E-745342CE2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D9834B-3759-4C6C-AEED-6B13CA338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64F9FD-D2C6-4CA2-8083-7E832774D564}"/>
              </a:ext>
            </a:extLst>
          </p:cNvPr>
          <p:cNvSpPr>
            <a:spLocks noGrp="1"/>
          </p:cNvSpPr>
          <p:nvPr>
            <p:ph type="dt" sz="half" idx="10"/>
          </p:nvPr>
        </p:nvSpPr>
        <p:spPr/>
        <p:txBody>
          <a:bodyPr/>
          <a:lstStyle/>
          <a:p>
            <a:fld id="{B70ECD91-F9DD-4E35-8C18-96CD1F729712}" type="datetimeFigureOut">
              <a:rPr lang="en-US" smtClean="0"/>
              <a:t>7/29/2023</a:t>
            </a:fld>
            <a:endParaRPr lang="en-US"/>
          </a:p>
        </p:txBody>
      </p:sp>
      <p:sp>
        <p:nvSpPr>
          <p:cNvPr id="6" name="Footer Placeholder 5">
            <a:extLst>
              <a:ext uri="{FF2B5EF4-FFF2-40B4-BE49-F238E27FC236}">
                <a16:creationId xmlns:a16="http://schemas.microsoft.com/office/drawing/2014/main" id="{53BC3B6B-A0E1-41D3-97AF-D8653D2C3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4B3D31-D4E1-4232-AA98-8EAE7789EB26}"/>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94254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DC08-0059-434E-A005-8567C32A55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759BE8-FACC-4FFF-8F02-32E6E6F704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6B837E-755E-4B80-9050-49344F333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933D91-2280-4452-B770-9F1222173A20}"/>
              </a:ext>
            </a:extLst>
          </p:cNvPr>
          <p:cNvSpPr>
            <a:spLocks noGrp="1"/>
          </p:cNvSpPr>
          <p:nvPr>
            <p:ph type="dt" sz="half" idx="10"/>
          </p:nvPr>
        </p:nvSpPr>
        <p:spPr/>
        <p:txBody>
          <a:bodyPr/>
          <a:lstStyle/>
          <a:p>
            <a:fld id="{B70ECD91-F9DD-4E35-8C18-96CD1F729712}" type="datetimeFigureOut">
              <a:rPr lang="en-US" smtClean="0"/>
              <a:t>7/29/2023</a:t>
            </a:fld>
            <a:endParaRPr lang="en-US"/>
          </a:p>
        </p:txBody>
      </p:sp>
      <p:sp>
        <p:nvSpPr>
          <p:cNvPr id="6" name="Footer Placeholder 5">
            <a:extLst>
              <a:ext uri="{FF2B5EF4-FFF2-40B4-BE49-F238E27FC236}">
                <a16:creationId xmlns:a16="http://schemas.microsoft.com/office/drawing/2014/main" id="{B719EA15-6A4F-45B2-AC34-7EB39A0417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7541D7-3872-4DFC-AC84-07869D29A6AE}"/>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344106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4">
                <a:lumMod val="0"/>
                <a:lumOff val="100000"/>
              </a:schemeClr>
            </a:gs>
            <a:gs pos="100000">
              <a:srgbClr val="FCFFEB"/>
            </a:gs>
            <a:gs pos="0">
              <a:srgbClr val="FFFFFF"/>
            </a:gs>
            <a:gs pos="60000">
              <a:schemeClr val="bg1"/>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AE268-8DC3-45A7-AC9B-F0654C96B7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223FA5-FF0A-4701-89C0-67D667D95F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8BED3-A4CA-478B-8CB8-08D7BF863D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ECD91-F9DD-4E35-8C18-96CD1F729712}" type="datetimeFigureOut">
              <a:rPr lang="en-US" smtClean="0"/>
              <a:t>7/29/2023</a:t>
            </a:fld>
            <a:endParaRPr lang="en-US"/>
          </a:p>
        </p:txBody>
      </p:sp>
      <p:sp>
        <p:nvSpPr>
          <p:cNvPr id="5" name="Footer Placeholder 4">
            <a:extLst>
              <a:ext uri="{FF2B5EF4-FFF2-40B4-BE49-F238E27FC236}">
                <a16:creationId xmlns:a16="http://schemas.microsoft.com/office/drawing/2014/main" id="{E4BDB85B-639E-44C8-B825-D3A7C36C4F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8EB2C0-62B7-4AE6-B9B9-AB1E080B8C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719CC-8A80-4C58-9A09-9E734CA1AA2D}" type="slidenum">
              <a:rPr lang="en-US" smtClean="0"/>
              <a:t>‹#›</a:t>
            </a:fld>
            <a:endParaRPr lang="en-US"/>
          </a:p>
        </p:txBody>
      </p:sp>
      <p:pic>
        <p:nvPicPr>
          <p:cNvPr id="8" name="Picture 7">
            <a:extLst>
              <a:ext uri="{FF2B5EF4-FFF2-40B4-BE49-F238E27FC236}">
                <a16:creationId xmlns:a16="http://schemas.microsoft.com/office/drawing/2014/main" id="{8FB91FBD-4AD4-42F2-918E-E98DC24A8C70}"/>
              </a:ext>
            </a:extLst>
          </p:cNvPr>
          <p:cNvPicPr>
            <a:picLocks noChangeAspect="1"/>
          </p:cNvPicPr>
          <p:nvPr userDrawn="1"/>
        </p:nvPicPr>
        <p:blipFill>
          <a:blip r:embed="rId14"/>
          <a:stretch>
            <a:fillRect/>
          </a:stretch>
        </p:blipFill>
        <p:spPr>
          <a:xfrm>
            <a:off x="0" y="136525"/>
            <a:ext cx="1162049" cy="519724"/>
          </a:xfrm>
          <a:prstGeom prst="rect">
            <a:avLst/>
          </a:prstGeom>
        </p:spPr>
      </p:pic>
    </p:spTree>
    <p:extLst>
      <p:ext uri="{BB962C8B-B14F-4D97-AF65-F5344CB8AC3E}">
        <p14:creationId xmlns:p14="http://schemas.microsoft.com/office/powerpoint/2010/main" val="1458946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3.%20BAI%20TAP%20REN%20LUYEN%20THEO%20SGK.pptx" TargetMode="External"/><Relationship Id="rId2" Type="http://schemas.openxmlformats.org/officeDocument/2006/relationships/hyperlink" Target="2.%20PHAN%20DANG%20TOAN%20CO%20BAN%20THEO%20SGK.pptx" TargetMode="Externa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hyperlink" Target="4.%20BAI%20TAP%20MO%20RONG,%20UNG%20DUNG%20THUC%20TE.ppt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2.xml"/><Relationship Id="rId5" Type="http://schemas.microsoft.com/office/2007/relationships/hdphoto" Target="../media/hdphoto7.wdp"/><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2.xml"/><Relationship Id="rId5" Type="http://schemas.microsoft.com/office/2007/relationships/hdphoto" Target="../media/hdphoto4.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2.xml"/><Relationship Id="rId5" Type="http://schemas.microsoft.com/office/2007/relationships/hdphoto" Target="../media/hdphoto5.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2.xml"/><Relationship Id="rId5" Type="http://schemas.microsoft.com/office/2007/relationships/hdphoto" Target="../media/hdphoto6.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A4431C0-79D0-40C5-A1F9-87034A2E1981}"/>
              </a:ext>
            </a:extLst>
          </p:cNvPr>
          <p:cNvSpPr/>
          <p:nvPr/>
        </p:nvSpPr>
        <p:spPr>
          <a:xfrm>
            <a:off x="3587384" y="2099218"/>
            <a:ext cx="7114971" cy="3644352"/>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Arrow: Pentagon 117">
            <a:extLst>
              <a:ext uri="{FF2B5EF4-FFF2-40B4-BE49-F238E27FC236}">
                <a16:creationId xmlns:a16="http://schemas.microsoft.com/office/drawing/2014/main" id="{81EFB34A-F7D8-4558-96A0-5773D8E60731}"/>
              </a:ext>
            </a:extLst>
          </p:cNvPr>
          <p:cNvSpPr/>
          <p:nvPr/>
        </p:nvSpPr>
        <p:spPr>
          <a:xfrm rot="10800000">
            <a:off x="4024788" y="3188781"/>
            <a:ext cx="6282500"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Arrow: Pentagon 119">
            <a:extLst>
              <a:ext uri="{FF2B5EF4-FFF2-40B4-BE49-F238E27FC236}">
                <a16:creationId xmlns:a16="http://schemas.microsoft.com/office/drawing/2014/main" id="{77CF683C-5980-4602-AB7A-D9CDFC753A08}"/>
              </a:ext>
            </a:extLst>
          </p:cNvPr>
          <p:cNvSpPr/>
          <p:nvPr/>
        </p:nvSpPr>
        <p:spPr>
          <a:xfrm rot="10800000">
            <a:off x="4103568" y="3911758"/>
            <a:ext cx="6198724"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Arrow: Pentagon 120">
            <a:extLst>
              <a:ext uri="{FF2B5EF4-FFF2-40B4-BE49-F238E27FC236}">
                <a16:creationId xmlns:a16="http://schemas.microsoft.com/office/drawing/2014/main" id="{7C5E35EE-C97A-4758-9A39-CF61681144C2}"/>
              </a:ext>
            </a:extLst>
          </p:cNvPr>
          <p:cNvSpPr/>
          <p:nvPr/>
        </p:nvSpPr>
        <p:spPr>
          <a:xfrm rot="10800000">
            <a:off x="4031232" y="4579995"/>
            <a:ext cx="6282500"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row: Pentagon 116">
            <a:extLst>
              <a:ext uri="{FF2B5EF4-FFF2-40B4-BE49-F238E27FC236}">
                <a16:creationId xmlns:a16="http://schemas.microsoft.com/office/drawing/2014/main" id="{3EF0ED97-B7C5-4710-9D14-B26B576DC6D9}"/>
              </a:ext>
            </a:extLst>
          </p:cNvPr>
          <p:cNvSpPr/>
          <p:nvPr/>
        </p:nvSpPr>
        <p:spPr>
          <a:xfrm rot="10800000">
            <a:off x="4019792" y="2520243"/>
            <a:ext cx="6282500"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AE3BA33-FCB9-48F8-92F2-102878D1547E}"/>
              </a:ext>
            </a:extLst>
          </p:cNvPr>
          <p:cNvGrpSpPr/>
          <p:nvPr/>
        </p:nvGrpSpPr>
        <p:grpSpPr>
          <a:xfrm>
            <a:off x="1069692" y="169484"/>
            <a:ext cx="10052616" cy="1007276"/>
            <a:chOff x="633430" y="193012"/>
            <a:chExt cx="10052616" cy="1072853"/>
          </a:xfrm>
        </p:grpSpPr>
        <p:sp>
          <p:nvSpPr>
            <p:cNvPr id="90" name="TextBox 89">
              <a:extLst>
                <a:ext uri="{FF2B5EF4-FFF2-40B4-BE49-F238E27FC236}">
                  <a16:creationId xmlns:a16="http://schemas.microsoft.com/office/drawing/2014/main" id="{2B53AA17-8B42-48DD-B71C-D6AC7B905F63}"/>
                </a:ext>
              </a:extLst>
            </p:cNvPr>
            <p:cNvSpPr txBox="1"/>
            <p:nvPr/>
          </p:nvSpPr>
          <p:spPr>
            <a:xfrm>
              <a:off x="3383563" y="485763"/>
              <a:ext cx="7221232" cy="491721"/>
            </a:xfrm>
            <a:prstGeom prst="rect">
              <a:avLst/>
            </a:prstGeom>
            <a:noFill/>
          </p:spPr>
          <p:txBody>
            <a:bodyPr wrap="square">
              <a:spAutoFit/>
            </a:bodyPr>
            <a:lstStyle/>
            <a:p>
              <a:pPr algn="ct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4</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PHƯƠNG TRÌNH LƯỢNG GIÁC CƠ BẢN</a:t>
              </a:r>
              <a:endPar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nvGrpSpPr>
            <p:cNvPr id="21" name="Group 20">
              <a:extLst>
                <a:ext uri="{FF2B5EF4-FFF2-40B4-BE49-F238E27FC236}">
                  <a16:creationId xmlns:a16="http://schemas.microsoft.com/office/drawing/2014/main" id="{65C2EBB6-D98F-471E-B0D7-FB1B3E144830}"/>
                </a:ext>
              </a:extLst>
            </p:cNvPr>
            <p:cNvGrpSpPr/>
            <p:nvPr/>
          </p:nvGrpSpPr>
          <p:grpSpPr>
            <a:xfrm>
              <a:off x="633430" y="193012"/>
              <a:ext cx="10052616" cy="1072853"/>
              <a:chOff x="633430" y="193012"/>
              <a:chExt cx="10052616" cy="1072853"/>
            </a:xfrm>
          </p:grpSpPr>
          <p:grpSp>
            <p:nvGrpSpPr>
              <p:cNvPr id="69" name="Group 68">
                <a:extLst>
                  <a:ext uri="{FF2B5EF4-FFF2-40B4-BE49-F238E27FC236}">
                    <a16:creationId xmlns:a16="http://schemas.microsoft.com/office/drawing/2014/main" id="{48EE28C9-9886-4BC6-A96A-0DB2879DA850}"/>
                  </a:ext>
                </a:extLst>
              </p:cNvPr>
              <p:cNvGrpSpPr/>
              <p:nvPr/>
            </p:nvGrpSpPr>
            <p:grpSpPr>
              <a:xfrm>
                <a:off x="667123" y="193012"/>
                <a:ext cx="10018923" cy="1072853"/>
                <a:chOff x="2366495" y="4969977"/>
                <a:chExt cx="8562194" cy="1120362"/>
              </a:xfrm>
            </p:grpSpPr>
            <p:sp>
              <p:nvSpPr>
                <p:cNvPr id="77" name="Freeform: Shape 76">
                  <a:extLst>
                    <a:ext uri="{FF2B5EF4-FFF2-40B4-BE49-F238E27FC236}">
                      <a16:creationId xmlns:a16="http://schemas.microsoft.com/office/drawing/2014/main" id="{FBFE03CB-71EF-4379-B2F5-587AEBB41B10}"/>
                    </a:ext>
                  </a:extLst>
                </p:cNvPr>
                <p:cNvSpPr/>
                <p:nvPr/>
              </p:nvSpPr>
              <p:spPr>
                <a:xfrm>
                  <a:off x="2366495" y="4969977"/>
                  <a:ext cx="8562194" cy="1120362"/>
                </a:xfrm>
                <a:custGeom>
                  <a:avLst/>
                  <a:gdLst>
                    <a:gd name="connsiteX0" fmla="*/ 0 w 9231691"/>
                    <a:gd name="connsiteY0" fmla="*/ 0 h 1081886"/>
                    <a:gd name="connsiteX1" fmla="*/ 1672212 w 9231691"/>
                    <a:gd name="connsiteY1" fmla="*/ 0 h 1081886"/>
                    <a:gd name="connsiteX2" fmla="*/ 2248019 w 9231691"/>
                    <a:gd name="connsiteY2" fmla="*/ 995707 h 1081886"/>
                    <a:gd name="connsiteX3" fmla="*/ 9231691 w 9231691"/>
                    <a:gd name="connsiteY3" fmla="*/ 995707 h 1081886"/>
                    <a:gd name="connsiteX4" fmla="*/ 9231691 w 9231691"/>
                    <a:gd name="connsiteY4" fmla="*/ 1081886 h 1081886"/>
                    <a:gd name="connsiteX5" fmla="*/ 0 w 9231691"/>
                    <a:gd name="connsiteY5" fmla="*/ 1081886 h 1081886"/>
                    <a:gd name="connsiteX6" fmla="*/ 36573 w 9231691"/>
                    <a:gd name="connsiteY6" fmla="*/ 829371 h 1081886"/>
                    <a:gd name="connsiteX7" fmla="*/ 50139 w 9231691"/>
                    <a:gd name="connsiteY7" fmla="*/ 540943 h 1081886"/>
                    <a:gd name="connsiteX8" fmla="*/ 36573 w 9231691"/>
                    <a:gd name="connsiteY8" fmla="*/ 2525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691" h="1081886">
                      <a:moveTo>
                        <a:pt x="0" y="0"/>
                      </a:moveTo>
                      <a:lnTo>
                        <a:pt x="1672212" y="0"/>
                      </a:lnTo>
                      <a:lnTo>
                        <a:pt x="2248019" y="995707"/>
                      </a:lnTo>
                      <a:lnTo>
                        <a:pt x="9231691" y="995707"/>
                      </a:lnTo>
                      <a:lnTo>
                        <a:pt x="9231691" y="1081886"/>
                      </a:lnTo>
                      <a:lnTo>
                        <a:pt x="0" y="1081886"/>
                      </a:lnTo>
                      <a:lnTo>
                        <a:pt x="36573" y="829371"/>
                      </a:lnTo>
                      <a:cubicBezTo>
                        <a:pt x="45468" y="736206"/>
                        <a:pt x="50139" y="639744"/>
                        <a:pt x="50139" y="540943"/>
                      </a:cubicBezTo>
                      <a:cubicBezTo>
                        <a:pt x="50139" y="442143"/>
                        <a:pt x="45468" y="345680"/>
                        <a:pt x="36573" y="252515"/>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578D2D83-7523-4BE6-92DF-3596A73B8C8A}"/>
                    </a:ext>
                  </a:extLst>
                </p:cNvPr>
                <p:cNvSpPr/>
                <p:nvPr/>
              </p:nvSpPr>
              <p:spPr>
                <a:xfrm>
                  <a:off x="2562998" y="4969977"/>
                  <a:ext cx="8365690" cy="1081886"/>
                </a:xfrm>
                <a:custGeom>
                  <a:avLst/>
                  <a:gdLst>
                    <a:gd name="connsiteX0" fmla="*/ 0 w 9231691"/>
                    <a:gd name="connsiteY0" fmla="*/ 0 h 1081886"/>
                    <a:gd name="connsiteX1" fmla="*/ 1672212 w 9231691"/>
                    <a:gd name="connsiteY1" fmla="*/ 0 h 1081886"/>
                    <a:gd name="connsiteX2" fmla="*/ 2248019 w 9231691"/>
                    <a:gd name="connsiteY2" fmla="*/ 995707 h 1081886"/>
                    <a:gd name="connsiteX3" fmla="*/ 9231691 w 9231691"/>
                    <a:gd name="connsiteY3" fmla="*/ 995707 h 1081886"/>
                    <a:gd name="connsiteX4" fmla="*/ 9231691 w 9231691"/>
                    <a:gd name="connsiteY4" fmla="*/ 1081886 h 1081886"/>
                    <a:gd name="connsiteX5" fmla="*/ 0 w 9231691"/>
                    <a:gd name="connsiteY5" fmla="*/ 1081886 h 1081886"/>
                    <a:gd name="connsiteX6" fmla="*/ 36573 w 9231691"/>
                    <a:gd name="connsiteY6" fmla="*/ 829371 h 1081886"/>
                    <a:gd name="connsiteX7" fmla="*/ 50139 w 9231691"/>
                    <a:gd name="connsiteY7" fmla="*/ 540943 h 1081886"/>
                    <a:gd name="connsiteX8" fmla="*/ 36573 w 9231691"/>
                    <a:gd name="connsiteY8" fmla="*/ 2525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691" h="1081886">
                      <a:moveTo>
                        <a:pt x="0" y="0"/>
                      </a:moveTo>
                      <a:lnTo>
                        <a:pt x="1672212" y="0"/>
                      </a:lnTo>
                      <a:lnTo>
                        <a:pt x="2248019" y="995707"/>
                      </a:lnTo>
                      <a:lnTo>
                        <a:pt x="9231691" y="995707"/>
                      </a:lnTo>
                      <a:lnTo>
                        <a:pt x="9231691" y="1081886"/>
                      </a:lnTo>
                      <a:lnTo>
                        <a:pt x="0" y="1081886"/>
                      </a:lnTo>
                      <a:lnTo>
                        <a:pt x="36573" y="829371"/>
                      </a:lnTo>
                      <a:cubicBezTo>
                        <a:pt x="45468" y="736206"/>
                        <a:pt x="50139" y="639744"/>
                        <a:pt x="50139" y="540943"/>
                      </a:cubicBezTo>
                      <a:cubicBezTo>
                        <a:pt x="50139" y="442143"/>
                        <a:pt x="45468" y="345680"/>
                        <a:pt x="36573" y="25251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FE89F58F-A226-4193-8060-C792D5458C1B}"/>
                    </a:ext>
                  </a:extLst>
                </p:cNvPr>
                <p:cNvSpPr/>
                <p:nvPr/>
              </p:nvSpPr>
              <p:spPr>
                <a:xfrm>
                  <a:off x="2687050" y="4969977"/>
                  <a:ext cx="8241638" cy="1023161"/>
                </a:xfrm>
                <a:custGeom>
                  <a:avLst/>
                  <a:gdLst>
                    <a:gd name="connsiteX0" fmla="*/ 0 w 9231691"/>
                    <a:gd name="connsiteY0" fmla="*/ 0 h 1081886"/>
                    <a:gd name="connsiteX1" fmla="*/ 1672212 w 9231691"/>
                    <a:gd name="connsiteY1" fmla="*/ 0 h 1081886"/>
                    <a:gd name="connsiteX2" fmla="*/ 2248019 w 9231691"/>
                    <a:gd name="connsiteY2" fmla="*/ 995707 h 1081886"/>
                    <a:gd name="connsiteX3" fmla="*/ 9231691 w 9231691"/>
                    <a:gd name="connsiteY3" fmla="*/ 995707 h 1081886"/>
                    <a:gd name="connsiteX4" fmla="*/ 9231691 w 9231691"/>
                    <a:gd name="connsiteY4" fmla="*/ 1081886 h 1081886"/>
                    <a:gd name="connsiteX5" fmla="*/ 0 w 9231691"/>
                    <a:gd name="connsiteY5" fmla="*/ 1081886 h 1081886"/>
                    <a:gd name="connsiteX6" fmla="*/ 36573 w 9231691"/>
                    <a:gd name="connsiteY6" fmla="*/ 829371 h 1081886"/>
                    <a:gd name="connsiteX7" fmla="*/ 50139 w 9231691"/>
                    <a:gd name="connsiteY7" fmla="*/ 540943 h 1081886"/>
                    <a:gd name="connsiteX8" fmla="*/ 36573 w 9231691"/>
                    <a:gd name="connsiteY8" fmla="*/ 2525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691" h="1081886">
                      <a:moveTo>
                        <a:pt x="0" y="0"/>
                      </a:moveTo>
                      <a:lnTo>
                        <a:pt x="1672212" y="0"/>
                      </a:lnTo>
                      <a:lnTo>
                        <a:pt x="2248019" y="995707"/>
                      </a:lnTo>
                      <a:lnTo>
                        <a:pt x="9231691" y="995707"/>
                      </a:lnTo>
                      <a:lnTo>
                        <a:pt x="9231691" y="1081886"/>
                      </a:lnTo>
                      <a:lnTo>
                        <a:pt x="0" y="1081886"/>
                      </a:lnTo>
                      <a:lnTo>
                        <a:pt x="36573" y="829371"/>
                      </a:lnTo>
                      <a:cubicBezTo>
                        <a:pt x="45468" y="736206"/>
                        <a:pt x="50139" y="639744"/>
                        <a:pt x="50139" y="540943"/>
                      </a:cubicBezTo>
                      <a:cubicBezTo>
                        <a:pt x="50139" y="442143"/>
                        <a:pt x="45468" y="345680"/>
                        <a:pt x="36573" y="252515"/>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0" name="Parallelogram 69">
                <a:extLst>
                  <a:ext uri="{FF2B5EF4-FFF2-40B4-BE49-F238E27FC236}">
                    <a16:creationId xmlns:a16="http://schemas.microsoft.com/office/drawing/2014/main" id="{674711C6-91AA-458E-A0EA-0743C984350A}"/>
                  </a:ext>
                </a:extLst>
              </p:cNvPr>
              <p:cNvSpPr/>
              <p:nvPr/>
            </p:nvSpPr>
            <p:spPr>
              <a:xfrm rot="186211" flipH="1">
                <a:off x="2365359" y="210750"/>
                <a:ext cx="789345" cy="887854"/>
              </a:xfrm>
              <a:prstGeom prst="parallelogram">
                <a:avLst>
                  <a:gd name="adj" fmla="val 8209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arallelogram 74">
                <a:extLst>
                  <a:ext uri="{FF2B5EF4-FFF2-40B4-BE49-F238E27FC236}">
                    <a16:creationId xmlns:a16="http://schemas.microsoft.com/office/drawing/2014/main" id="{FD171554-3AD5-4435-8A3C-F7685103EBF1}"/>
                  </a:ext>
                </a:extLst>
              </p:cNvPr>
              <p:cNvSpPr/>
              <p:nvPr/>
            </p:nvSpPr>
            <p:spPr>
              <a:xfrm rot="186211" flipH="1">
                <a:off x="2542818" y="210750"/>
                <a:ext cx="789345" cy="887854"/>
              </a:xfrm>
              <a:prstGeom prst="parallelogram">
                <a:avLst>
                  <a:gd name="adj" fmla="val 82092"/>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C0BD1B5B-8857-462B-B229-FA9F69DEB989}"/>
                  </a:ext>
                </a:extLst>
              </p:cNvPr>
              <p:cNvSpPr txBox="1"/>
              <p:nvPr/>
            </p:nvSpPr>
            <p:spPr>
              <a:xfrm>
                <a:off x="633430" y="259892"/>
                <a:ext cx="2448929" cy="491721"/>
              </a:xfrm>
              <a:prstGeom prst="rect">
                <a:avLst/>
              </a:prstGeom>
              <a:noFill/>
            </p:spPr>
            <p:txBody>
              <a:bodyPr wrap="square">
                <a:spAutoFit/>
              </a:bodyPr>
              <a:lstStyle/>
              <a:p>
                <a:pPr algn="ct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GIẢI TÍCH</a:t>
                </a:r>
                <a:endPar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sp>
            <p:nvSpPr>
              <p:cNvPr id="91" name="TextBox 90">
                <a:extLst>
                  <a:ext uri="{FF2B5EF4-FFF2-40B4-BE49-F238E27FC236}">
                    <a16:creationId xmlns:a16="http://schemas.microsoft.com/office/drawing/2014/main" id="{E220F5A5-8EA8-439D-ABDC-CF5CFB9E47A3}"/>
                  </a:ext>
                </a:extLst>
              </p:cNvPr>
              <p:cNvSpPr txBox="1"/>
              <p:nvPr/>
            </p:nvSpPr>
            <p:spPr>
              <a:xfrm>
                <a:off x="757175" y="670277"/>
                <a:ext cx="2448929" cy="461665"/>
              </a:xfrm>
              <a:prstGeom prst="rect">
                <a:avLst/>
              </a:prstGeom>
              <a:noFill/>
            </p:spPr>
            <p:txBody>
              <a:bodyPr wrap="square">
                <a:spAutoFit/>
              </a:bodyPr>
              <a:lstStyle/>
              <a:p>
                <a:pPr algn="ct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Chương </a:t>
                </a:r>
                <a:r>
                  <a:rPr lang="en-US" sz="2400" b="1">
                    <a:solidFill>
                      <a:srgbClr val="3333FF"/>
                    </a:solidFill>
                    <a:latin typeface="Cambria Math" panose="02040503050406030204" pitchFamily="18" charset="0"/>
                    <a:ea typeface="Cambria Math" panose="02040503050406030204" pitchFamily="18" charset="0"/>
                    <a:cs typeface="Calibri" panose="020F0502020204030204" pitchFamily="34" charset="0"/>
                    <a:sym typeface="Baumans"/>
                  </a:rPr>
                  <a:t>❶</a:t>
                </a:r>
                <a:endPar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grpSp>
      <p:sp>
        <p:nvSpPr>
          <p:cNvPr id="24" name="Rectangle: Rounded Corners 23">
            <a:extLst>
              <a:ext uri="{FF2B5EF4-FFF2-40B4-BE49-F238E27FC236}">
                <a16:creationId xmlns:a16="http://schemas.microsoft.com/office/drawing/2014/main" id="{67A175AC-6165-4E1C-9BCD-83B94091765B}"/>
              </a:ext>
            </a:extLst>
          </p:cNvPr>
          <p:cNvSpPr/>
          <p:nvPr/>
        </p:nvSpPr>
        <p:spPr>
          <a:xfrm>
            <a:off x="312820" y="1421956"/>
            <a:ext cx="11694695" cy="4671014"/>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CC1ED171-377C-451A-8F18-59A74B0D883A}"/>
              </a:ext>
            </a:extLst>
          </p:cNvPr>
          <p:cNvGrpSpPr/>
          <p:nvPr/>
        </p:nvGrpSpPr>
        <p:grpSpPr>
          <a:xfrm>
            <a:off x="1714828" y="2099218"/>
            <a:ext cx="1872556" cy="3644388"/>
            <a:chOff x="230133" y="2669965"/>
            <a:chExt cx="1872556" cy="3644388"/>
          </a:xfrm>
        </p:grpSpPr>
        <p:grpSp>
          <p:nvGrpSpPr>
            <p:cNvPr id="94" name="Group 93">
              <a:extLst>
                <a:ext uri="{FF2B5EF4-FFF2-40B4-BE49-F238E27FC236}">
                  <a16:creationId xmlns:a16="http://schemas.microsoft.com/office/drawing/2014/main" id="{ED9F50BA-E121-4BC7-8418-BA509C09D50A}"/>
                </a:ext>
              </a:extLst>
            </p:cNvPr>
            <p:cNvGrpSpPr/>
            <p:nvPr/>
          </p:nvGrpSpPr>
          <p:grpSpPr>
            <a:xfrm>
              <a:off x="230133" y="2669965"/>
              <a:ext cx="1872556" cy="3644388"/>
              <a:chOff x="863534" y="3255253"/>
              <a:chExt cx="3579568" cy="2873475"/>
            </a:xfrm>
          </p:grpSpPr>
          <p:sp>
            <p:nvSpPr>
              <p:cNvPr id="96" name="Flowchart: Display 95">
                <a:extLst>
                  <a:ext uri="{FF2B5EF4-FFF2-40B4-BE49-F238E27FC236}">
                    <a16:creationId xmlns:a16="http://schemas.microsoft.com/office/drawing/2014/main" id="{60901D6A-DC24-4872-9632-354557F0C72D}"/>
                  </a:ext>
                </a:extLst>
              </p:cNvPr>
              <p:cNvSpPr/>
              <p:nvPr/>
            </p:nvSpPr>
            <p:spPr>
              <a:xfrm flipH="1">
                <a:off x="863534" y="3255253"/>
                <a:ext cx="2917416" cy="2873447"/>
              </a:xfrm>
              <a:prstGeom prst="flowChartDisplay">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Display 96">
                <a:extLst>
                  <a:ext uri="{FF2B5EF4-FFF2-40B4-BE49-F238E27FC236}">
                    <a16:creationId xmlns:a16="http://schemas.microsoft.com/office/drawing/2014/main" id="{0058A2D9-EE82-45E9-A989-86BB3C8E1263}"/>
                  </a:ext>
                </a:extLst>
              </p:cNvPr>
              <p:cNvSpPr/>
              <p:nvPr/>
            </p:nvSpPr>
            <p:spPr>
              <a:xfrm flipH="1">
                <a:off x="1238456" y="3255254"/>
                <a:ext cx="2917416" cy="2873447"/>
              </a:xfrm>
              <a:prstGeom prst="flowChartDisplay">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isplay 97">
                <a:extLst>
                  <a:ext uri="{FF2B5EF4-FFF2-40B4-BE49-F238E27FC236}">
                    <a16:creationId xmlns:a16="http://schemas.microsoft.com/office/drawing/2014/main" id="{F0E0EA4C-91BB-415A-8B1F-EF5C3EE1D200}"/>
                  </a:ext>
                </a:extLst>
              </p:cNvPr>
              <p:cNvSpPr/>
              <p:nvPr/>
            </p:nvSpPr>
            <p:spPr>
              <a:xfrm flipH="1">
                <a:off x="1525686" y="3255281"/>
                <a:ext cx="2917416" cy="2873447"/>
              </a:xfrm>
              <a:prstGeom prst="flowChartDisplay">
                <a:avLst/>
              </a:prstGeom>
              <a:gradFill flip="none" rotWithShape="1">
                <a:gsLst>
                  <a:gs pos="0">
                    <a:schemeClr val="accent5">
                      <a:lumMod val="20000"/>
                      <a:lumOff val="80000"/>
                    </a:schemeClr>
                  </a:gs>
                  <a:gs pos="85000">
                    <a:schemeClr val="accent4">
                      <a:lumMod val="20000"/>
                      <a:lumOff val="80000"/>
                    </a:schemeClr>
                  </a:gs>
                  <a:gs pos="96000">
                    <a:schemeClr val="accent5">
                      <a:lumMod val="20000"/>
                      <a:lumOff val="80000"/>
                      <a:shade val="67500"/>
                      <a:satMod val="115000"/>
                    </a:schemeClr>
                  </a:gs>
                  <a:gs pos="100000">
                    <a:srgbClr val="3333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Arrow: Chevron 94">
              <a:extLst>
                <a:ext uri="{FF2B5EF4-FFF2-40B4-BE49-F238E27FC236}">
                  <a16:creationId xmlns:a16="http://schemas.microsoft.com/office/drawing/2014/main" id="{6A2C54E6-6E90-4D3A-B106-85329297FFE8}"/>
                </a:ext>
              </a:extLst>
            </p:cNvPr>
            <p:cNvSpPr/>
            <p:nvPr/>
          </p:nvSpPr>
          <p:spPr>
            <a:xfrm>
              <a:off x="1745212" y="2669965"/>
              <a:ext cx="357477" cy="3631132"/>
            </a:xfrm>
            <a:prstGeom prst="chevr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9" name="TextBox 98">
            <a:extLst>
              <a:ext uri="{FF2B5EF4-FFF2-40B4-BE49-F238E27FC236}">
                <a16:creationId xmlns:a16="http://schemas.microsoft.com/office/drawing/2014/main" id="{CF5FC146-A152-4530-AE16-B7DF46C0E557}"/>
              </a:ext>
            </a:extLst>
          </p:cNvPr>
          <p:cNvSpPr txBox="1"/>
          <p:nvPr/>
        </p:nvSpPr>
        <p:spPr>
          <a:xfrm>
            <a:off x="1836398" y="2842790"/>
            <a:ext cx="1890215" cy="2308324"/>
          </a:xfrm>
          <a:prstGeom prst="rect">
            <a:avLst/>
          </a:prstGeom>
          <a:noFill/>
        </p:spPr>
        <p:txBody>
          <a:bodyPr wrap="square">
            <a:spAutoFit/>
          </a:bodyPr>
          <a:lstStyle/>
          <a:p>
            <a:pPr algn="ctr"/>
            <a:r>
              <a:rPr lang="en-US" sz="3600" b="1">
                <a:solidFill>
                  <a:srgbClr val="0000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NỘI DUNG BÀI HỌC</a:t>
            </a:r>
            <a:endParaRPr lang="en-US" sz="3600">
              <a:solidFill>
                <a:srgbClr val="0000FF"/>
              </a:solidFill>
            </a:endParaRPr>
          </a:p>
        </p:txBody>
      </p:sp>
      <p:sp>
        <p:nvSpPr>
          <p:cNvPr id="100" name="TextBox 99">
            <a:extLst>
              <a:ext uri="{FF2B5EF4-FFF2-40B4-BE49-F238E27FC236}">
                <a16:creationId xmlns:a16="http://schemas.microsoft.com/office/drawing/2014/main" id="{2DD05149-B76F-4C8D-BB32-FA731699AB67}"/>
              </a:ext>
            </a:extLst>
          </p:cNvPr>
          <p:cNvSpPr txBox="1"/>
          <p:nvPr/>
        </p:nvSpPr>
        <p:spPr>
          <a:xfrm>
            <a:off x="4128886" y="2577686"/>
            <a:ext cx="3462540" cy="461665"/>
          </a:xfrm>
          <a:prstGeom prst="rect">
            <a:avLst/>
          </a:prstGeom>
          <a:noFill/>
        </p:spPr>
        <p:txBody>
          <a:bodyPr wrap="square">
            <a:spAutoFit/>
          </a:bodyPr>
          <a:lstStyle/>
          <a:p>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1. Tóm tắt lý thuyết</a:t>
            </a:r>
          </a:p>
        </p:txBody>
      </p:sp>
      <p:sp>
        <p:nvSpPr>
          <p:cNvPr id="101" name="TextBox 100">
            <a:hlinkClick r:id="rId2" action="ppaction://hlinkpres?slideindex=1&amp;slidetitle="/>
            <a:extLst>
              <a:ext uri="{FF2B5EF4-FFF2-40B4-BE49-F238E27FC236}">
                <a16:creationId xmlns:a16="http://schemas.microsoft.com/office/drawing/2014/main" id="{5436DB23-27CB-445D-A8AA-6B7333C69FF9}"/>
              </a:ext>
            </a:extLst>
          </p:cNvPr>
          <p:cNvSpPr txBox="1"/>
          <p:nvPr/>
        </p:nvSpPr>
        <p:spPr>
          <a:xfrm>
            <a:off x="4092392" y="3251891"/>
            <a:ext cx="4146733" cy="461665"/>
          </a:xfrm>
          <a:prstGeom prst="rect">
            <a:avLst/>
          </a:prstGeom>
          <a:noFill/>
        </p:spPr>
        <p:txBody>
          <a:bodyPr wrap="square">
            <a:spAutoFit/>
          </a:bodyPr>
          <a:lstStyle/>
          <a:p>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2.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dạng</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toán</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cơ</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bản</a:t>
            </a:r>
            <a:endPar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sp>
        <p:nvSpPr>
          <p:cNvPr id="102" name="TextBox 101">
            <a:hlinkClick r:id="rId3" action="ppaction://hlinkpres?slideindex=1&amp;slidetitle="/>
            <a:extLst>
              <a:ext uri="{FF2B5EF4-FFF2-40B4-BE49-F238E27FC236}">
                <a16:creationId xmlns:a16="http://schemas.microsoft.com/office/drawing/2014/main" id="{9D766C08-A58A-4E98-AA95-509CE8DB0003}"/>
              </a:ext>
            </a:extLst>
          </p:cNvPr>
          <p:cNvSpPr txBox="1"/>
          <p:nvPr/>
        </p:nvSpPr>
        <p:spPr>
          <a:xfrm>
            <a:off x="4086666" y="3915943"/>
            <a:ext cx="4062206" cy="461665"/>
          </a:xfrm>
          <a:prstGeom prst="rect">
            <a:avLst/>
          </a:prstGeom>
          <a:noFill/>
        </p:spPr>
        <p:txBody>
          <a:bodyPr wrap="square">
            <a:spAutoFit/>
          </a:bodyPr>
          <a:lstStyle/>
          <a:p>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3. HĐ rèn luyện kỹ năng</a:t>
            </a:r>
          </a:p>
        </p:txBody>
      </p:sp>
      <p:sp>
        <p:nvSpPr>
          <p:cNvPr id="103" name="TextBox 102">
            <a:hlinkClick r:id="rId4" action="ppaction://hlinkpres?slideindex=1&amp;slidetitle="/>
            <a:extLst>
              <a:ext uri="{FF2B5EF4-FFF2-40B4-BE49-F238E27FC236}">
                <a16:creationId xmlns:a16="http://schemas.microsoft.com/office/drawing/2014/main" id="{40B1E1A7-9B24-46DB-B9FE-858B430C9D4F}"/>
              </a:ext>
            </a:extLst>
          </p:cNvPr>
          <p:cNvSpPr txBox="1"/>
          <p:nvPr/>
        </p:nvSpPr>
        <p:spPr>
          <a:xfrm>
            <a:off x="4043130" y="4619709"/>
            <a:ext cx="3548295" cy="461665"/>
          </a:xfrm>
          <a:prstGeom prst="rect">
            <a:avLst/>
          </a:prstGeom>
          <a:noFill/>
        </p:spPr>
        <p:txBody>
          <a:bodyPr wrap="square">
            <a:spAutoFit/>
          </a:bodyPr>
          <a:lstStyle/>
          <a:p>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4. HĐ tìm tòi mở rộng</a:t>
            </a:r>
          </a:p>
        </p:txBody>
      </p:sp>
      <p:cxnSp>
        <p:nvCxnSpPr>
          <p:cNvPr id="104" name="Straight Arrow Connector 103">
            <a:extLst>
              <a:ext uri="{FF2B5EF4-FFF2-40B4-BE49-F238E27FC236}">
                <a16:creationId xmlns:a16="http://schemas.microsoft.com/office/drawing/2014/main" id="{30CE0057-462C-4E55-8251-B059115A4B17}"/>
              </a:ext>
            </a:extLst>
          </p:cNvPr>
          <p:cNvCxnSpPr>
            <a:cxnSpLocks/>
          </p:cNvCxnSpPr>
          <p:nvPr/>
        </p:nvCxnSpPr>
        <p:spPr>
          <a:xfrm flipV="1">
            <a:off x="3693115" y="2841909"/>
            <a:ext cx="287760" cy="913059"/>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60727819-430B-4937-BC89-D6BDF8340F75}"/>
              </a:ext>
            </a:extLst>
          </p:cNvPr>
          <p:cNvCxnSpPr>
            <a:cxnSpLocks/>
          </p:cNvCxnSpPr>
          <p:nvPr/>
        </p:nvCxnSpPr>
        <p:spPr>
          <a:xfrm flipV="1">
            <a:off x="3685213" y="3495356"/>
            <a:ext cx="324536" cy="269786"/>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2179470A-E9BC-4A53-9851-F3926B71AF2D}"/>
              </a:ext>
            </a:extLst>
          </p:cNvPr>
          <p:cNvCxnSpPr>
            <a:cxnSpLocks/>
            <a:endCxn id="102" idx="1"/>
          </p:cNvCxnSpPr>
          <p:nvPr/>
        </p:nvCxnSpPr>
        <p:spPr>
          <a:xfrm>
            <a:off x="3684196" y="3766406"/>
            <a:ext cx="402470" cy="380370"/>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287D2765-93D8-4D72-88C4-81DA620EC2E8}"/>
              </a:ext>
            </a:extLst>
          </p:cNvPr>
          <p:cNvCxnSpPr>
            <a:cxnSpLocks/>
            <a:endCxn id="103" idx="1"/>
          </p:cNvCxnSpPr>
          <p:nvPr/>
        </p:nvCxnSpPr>
        <p:spPr>
          <a:xfrm>
            <a:off x="3688019" y="3760407"/>
            <a:ext cx="355111" cy="1090135"/>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pic>
        <p:nvPicPr>
          <p:cNvPr id="34" name="Picture 4" descr="TLTH -Bộ SGK Lớp 2 - Kết nối tri thức với cuộc sống - Công ...">
            <a:extLst>
              <a:ext uri="{FF2B5EF4-FFF2-40B4-BE49-F238E27FC236}">
                <a16:creationId xmlns:a16="http://schemas.microsoft.com/office/drawing/2014/main" id="{C9E33A6E-53A1-46B0-A9E0-384325E0BFCB}"/>
              </a:ext>
            </a:extLst>
          </p:cNvPr>
          <p:cNvPicPr>
            <a:picLocks noChangeAspect="1" noChangeArrowheads="1"/>
          </p:cNvPicPr>
          <p:nvPr/>
        </p:nvPicPr>
        <p:blipFill>
          <a:blip r:embed="rId5">
            <a:duotone>
              <a:prstClr val="black"/>
              <a:schemeClr val="accent6">
                <a:tint val="45000"/>
                <a:satMod val="400000"/>
              </a:schemeClr>
            </a:duotone>
            <a:extLst>
              <a:ext uri="{BEBA8EAE-BF5A-486C-A8C5-ECC9F3942E4B}">
                <a14:imgProps xmlns:a14="http://schemas.microsoft.com/office/drawing/2010/main">
                  <a14:imgLayer r:embed="rId6">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954610" y="-75230"/>
            <a:ext cx="1301156" cy="130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814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884695" y="285040"/>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01296" y="894723"/>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en-US" sz="3200" b="1">
                <a:solidFill>
                  <a:srgbClr val="000099"/>
                </a:solidFill>
                <a:ea typeface="Calibri" panose="020F0502020204030204" pitchFamily="34" charset="0"/>
                <a:cs typeface="Times New Roman" panose="02020603050405020304" pitchFamily="18" charset="0"/>
              </a:rPr>
              <a:t>5.</a:t>
            </a:r>
            <a:r>
              <a:rPr lang="vi-VN" sz="3200" b="1">
                <a:solidFill>
                  <a:srgbClr val="000099"/>
                </a:solidFill>
                <a:ea typeface="Calibri" panose="020F0502020204030204" pitchFamily="34" charset="0"/>
                <a:cs typeface="Times New Roman" panose="02020603050405020304" pitchFamily="18" charset="0"/>
              </a:rPr>
              <a:t> </a:t>
            </a:r>
            <a:r>
              <a:rPr lang="vi-VN" sz="3200" b="1">
                <a:solidFill>
                  <a:srgbClr val="000099"/>
                </a:solidFill>
                <a:latin typeface="Times New Roman" panose="02020603050405020304" pitchFamily="18" charset="0"/>
                <a:ea typeface="Calibri" panose="020F0502020204030204" pitchFamily="34" charset="0"/>
              </a:rPr>
              <a:t>Phương tr</a:t>
            </a:r>
            <a:r>
              <a:rPr lang="en-US" sz="3200" b="1">
                <a:solidFill>
                  <a:srgbClr val="000099"/>
                </a:solidFill>
                <a:latin typeface="Times New Roman" panose="02020603050405020304" pitchFamily="18" charset="0"/>
                <a:ea typeface="Calibri" panose="020F0502020204030204" pitchFamily="34" charset="0"/>
              </a:rPr>
              <a:t>ì</a:t>
            </a:r>
            <a:r>
              <a:rPr lang="vi-VN" sz="3200" b="1">
                <a:solidFill>
                  <a:srgbClr val="000099"/>
                </a:solidFill>
                <a:latin typeface="Times New Roman" panose="02020603050405020304" pitchFamily="18" charset="0"/>
                <a:ea typeface="Calibri" panose="020F0502020204030204" pitchFamily="34" charset="0"/>
              </a:rPr>
              <a:t>nh co</a:t>
            </a:r>
            <a:r>
              <a:rPr lang="en-US" sz="3200" b="1">
                <a:solidFill>
                  <a:srgbClr val="000099"/>
                </a:solidFill>
                <a:latin typeface="Times New Roman" panose="02020603050405020304" pitchFamily="18" charset="0"/>
                <a:ea typeface="Calibri" panose="020F0502020204030204" pitchFamily="34" charset="0"/>
              </a:rPr>
              <a:t>t</a:t>
            </a:r>
            <a:r>
              <a:rPr lang="vi-VN" sz="3200" b="1">
                <a:solidFill>
                  <a:srgbClr val="000099"/>
                </a:solidFill>
                <a:latin typeface="Times New Roman" panose="02020603050405020304" pitchFamily="18" charset="0"/>
                <a:ea typeface="Calibri" panose="020F0502020204030204" pitchFamily="34" charset="0"/>
              </a:rPr>
              <a:t>x=m</a:t>
            </a:r>
            <a:endParaRPr lang="en-US" sz="3200">
              <a:solidFill>
                <a:srgbClr val="000099"/>
              </a:solidFill>
              <a:ea typeface="Calibri" panose="020F050202020403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921760F0-28F4-4AEA-B8FE-1619110D69C1}"/>
                  </a:ext>
                </a:extLst>
              </p:cNvPr>
              <p:cNvSpPr txBox="1">
                <a:spLocks/>
              </p:cNvSpPr>
              <p:nvPr/>
            </p:nvSpPr>
            <p:spPr>
              <a:xfrm>
                <a:off x="374355" y="1483450"/>
                <a:ext cx="6895292" cy="47173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2"/>
                  </a:buBlip>
                </a:pPr>
                <a:r>
                  <a:rPr lang="en-US" sz="2800" b="1">
                    <a:solidFill>
                      <a:srgbClr val="0000FF"/>
                    </a:solidFill>
                    <a:ea typeface="Times New Roman" panose="02020603050405020304" pitchFamily="18" charset="0"/>
                  </a:rPr>
                  <a:t> Phương pháp </a:t>
                </a:r>
              </a:p>
              <a:p>
                <a:pPr marL="0" marR="0" lvl="0" indent="0">
                  <a:lnSpc>
                    <a:spcPct val="107000"/>
                  </a:lnSpc>
                  <a:spcBef>
                    <a:spcPts val="0"/>
                  </a:spcBef>
                  <a:spcAft>
                    <a:spcPts val="1200"/>
                  </a:spcAft>
                  <a:buNone/>
                </a:pPr>
                <a:r>
                  <a:rPr lang="en-US" sz="2800">
                    <a:latin typeface="Chu Van An" panose="02020603050405020304" pitchFamily="18" charset="0"/>
                    <a:ea typeface="Calibri" panose="020F0502020204030204" pitchFamily="34" charset="0"/>
                  </a:rPr>
                  <a:t>Với mọi số thực </a:t>
                </a:r>
                <a14:m>
                  <m:oMath xmlns:m="http://schemas.openxmlformats.org/officeDocument/2006/math">
                    <m:r>
                      <a:rPr lang="en-US" sz="2800" i="1">
                        <a:latin typeface="Cambria Math" panose="02040503050406030204" pitchFamily="18" charset="0"/>
                        <a:ea typeface="Calibri" panose="020F0502020204030204" pitchFamily="34" charset="0"/>
                        <a:cs typeface="Chu Van An" panose="02020603050405020304" pitchFamily="18" charset="0"/>
                      </a:rPr>
                      <m:t>𝑚</m:t>
                    </m:r>
                  </m:oMath>
                </a14:m>
                <a:r>
                  <a:rPr lang="en-US" sz="2800">
                    <a:latin typeface="Chu Van An" panose="02020603050405020304" pitchFamily="18" charset="0"/>
                    <a:ea typeface="Calibri" panose="020F0502020204030204" pitchFamily="34" charset="0"/>
                  </a:rPr>
                  <a:t>, phương trình </a:t>
                </a:r>
                <a14:m>
                  <m:oMath xmlns:m="http://schemas.openxmlformats.org/officeDocument/2006/math">
                    <m:r>
                      <m:rPr>
                        <m:sty m:val="p"/>
                      </m:rPr>
                      <a:rPr lang="en-US" sz="2800" b="0" i="0" smtClean="0">
                        <a:latin typeface="Cambria Math" panose="02040503050406030204" pitchFamily="18" charset="0"/>
                        <a:ea typeface="Calibri" panose="020F0502020204030204" pitchFamily="34" charset="0"/>
                        <a:cs typeface="Chu Van An" panose="02020603050405020304" pitchFamily="18" charset="0"/>
                      </a:rPr>
                      <m:t>cot</m:t>
                    </m:r>
                    <m:r>
                      <a:rPr lang="en-US" sz="2800" i="1">
                        <a:latin typeface="Cambria Math" panose="02040503050406030204" pitchFamily="18" charset="0"/>
                        <a:ea typeface="Calibri" panose="020F0502020204030204" pitchFamily="34" charset="0"/>
                        <a:cs typeface="Chu Van An" panose="02020603050405020304" pitchFamily="18" charset="0"/>
                      </a:rPr>
                      <m:t>𝑥</m:t>
                    </m:r>
                    <m:r>
                      <a:rPr lang="en-US" sz="2800">
                        <a:latin typeface="Cambria Math" panose="02040503050406030204" pitchFamily="18" charset="0"/>
                        <a:ea typeface="Calibri" panose="020F0502020204030204" pitchFamily="34" charset="0"/>
                        <a:cs typeface="Chu Van An" panose="02020603050405020304" pitchFamily="18" charset="0"/>
                      </a:rPr>
                      <m:t>=</m:t>
                    </m:r>
                    <m:r>
                      <a:rPr lang="en-US" sz="2800" i="1">
                        <a:latin typeface="Cambria Math" panose="02040503050406030204" pitchFamily="18" charset="0"/>
                        <a:ea typeface="Calibri" panose="020F0502020204030204" pitchFamily="34" charset="0"/>
                        <a:cs typeface="Chu Van An" panose="02020603050405020304" pitchFamily="18" charset="0"/>
                      </a:rPr>
                      <m:t>𝑚</m:t>
                    </m:r>
                  </m:oMath>
                </a14:m>
                <a:r>
                  <a:rPr lang="en-US" sz="2800">
                    <a:latin typeface="Chu Van An" panose="02020603050405020304" pitchFamily="18" charset="0"/>
                    <a:ea typeface="Calibri" panose="020F0502020204030204" pitchFamily="34" charset="0"/>
                  </a:rPr>
                  <a:t> có nghiệm</a:t>
                </a:r>
                <a:endParaRPr lang="en-US" sz="2400">
                  <a:latin typeface="Calibri" panose="020F0502020204030204" pitchFamily="34" charset="0"/>
                  <a:ea typeface="Calibri" panose="020F0502020204030204" pitchFamily="34" charset="0"/>
                </a:endParaRPr>
              </a:p>
              <a:p>
                <a:pPr marL="0" indent="0">
                  <a:buNone/>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libri" panose="020F0502020204030204" pitchFamily="34" charset="0"/>
                          <a:cs typeface="Chu Van An" panose="02020603050405020304" pitchFamily="18" charset="0"/>
                        </a:rPr>
                        <m:t>𝑥</m:t>
                      </m:r>
                      <m:r>
                        <a:rPr lang="en-US" sz="2800">
                          <a:latin typeface="Cambria Math" panose="02040503050406030204" pitchFamily="18" charset="0"/>
                          <a:ea typeface="Calibri" panose="020F0502020204030204" pitchFamily="34" charset="0"/>
                          <a:cs typeface="Chu Van An" panose="02020603050405020304" pitchFamily="18" charset="0"/>
                        </a:rPr>
                        <m:t>=</m:t>
                      </m:r>
                      <m:r>
                        <a:rPr lang="en-US" sz="2800" i="1">
                          <a:latin typeface="Cambria Math" panose="02040503050406030204" pitchFamily="18" charset="0"/>
                          <a:ea typeface="Calibri" panose="020F0502020204030204" pitchFamily="34" charset="0"/>
                          <a:cs typeface="Chu Van An" panose="02020603050405020304" pitchFamily="18" charset="0"/>
                        </a:rPr>
                        <m:t>𝛼</m:t>
                      </m:r>
                      <m:r>
                        <a:rPr lang="en-US" sz="2800">
                          <a:latin typeface="Cambria Math" panose="02040503050406030204" pitchFamily="18" charset="0"/>
                          <a:ea typeface="Calibri" panose="020F0502020204030204" pitchFamily="34" charset="0"/>
                          <a:cs typeface="Chu Van An" panose="02020603050405020304" pitchFamily="18" charset="0"/>
                        </a:rPr>
                        <m:t>+</m:t>
                      </m:r>
                      <m:r>
                        <a:rPr lang="en-US" sz="2800" i="1">
                          <a:latin typeface="Cambria Math" panose="02040503050406030204" pitchFamily="18" charset="0"/>
                          <a:ea typeface="Calibri" panose="020F0502020204030204" pitchFamily="34" charset="0"/>
                          <a:cs typeface="Chu Van An" panose="02020603050405020304" pitchFamily="18" charset="0"/>
                        </a:rPr>
                        <m:t>𝑘</m:t>
                      </m:r>
                      <m:r>
                        <a:rPr lang="en-US" sz="2800" i="1">
                          <a:latin typeface="Cambria Math" panose="02040503050406030204" pitchFamily="18" charset="0"/>
                          <a:ea typeface="Calibri" panose="020F0502020204030204" pitchFamily="34" charset="0"/>
                          <a:cs typeface="Chu Van An" panose="02020603050405020304" pitchFamily="18" charset="0"/>
                        </a:rPr>
                        <m:t>𝜋</m:t>
                      </m:r>
                      <m:r>
                        <a:rPr lang="en-US" sz="2800">
                          <a:latin typeface="Cambria Math" panose="02040503050406030204" pitchFamily="18" charset="0"/>
                          <a:ea typeface="Calibri" panose="020F0502020204030204" pitchFamily="34" charset="0"/>
                          <a:cs typeface="Chu Van An" panose="02020603050405020304" pitchFamily="18" charset="0"/>
                        </a:rPr>
                        <m:t>,</m:t>
                      </m:r>
                      <m:r>
                        <a:rPr lang="en-US" sz="2800" i="1">
                          <a:latin typeface="Cambria Math" panose="02040503050406030204" pitchFamily="18" charset="0"/>
                          <a:ea typeface="Calibri" panose="020F0502020204030204" pitchFamily="34" charset="0"/>
                          <a:cs typeface="Chu Van An" panose="02020603050405020304" pitchFamily="18" charset="0"/>
                        </a:rPr>
                        <m:t>𝑘</m:t>
                      </m:r>
                      <m:r>
                        <a:rPr lang="en-US" sz="2800">
                          <a:latin typeface="Cambria Math" panose="02040503050406030204" pitchFamily="18" charset="0"/>
                          <a:ea typeface="Calibri" panose="020F0502020204030204" pitchFamily="34" charset="0"/>
                          <a:cs typeface="Chu Van An" panose="02020603050405020304" pitchFamily="18" charset="0"/>
                        </a:rPr>
                        <m:t>∈</m:t>
                      </m:r>
                      <m:r>
                        <a:rPr lang="en-US" sz="2800" i="1">
                          <a:latin typeface="Cambria Math" panose="02040503050406030204" pitchFamily="18" charset="0"/>
                          <a:ea typeface="Calibri" panose="020F0502020204030204" pitchFamily="34" charset="0"/>
                          <a:cs typeface="Chu Van An" panose="02020603050405020304" pitchFamily="18" charset="0"/>
                        </a:rPr>
                        <m:t>ℤ</m:t>
                      </m:r>
                      <m:r>
                        <a:rPr lang="en-US" sz="2800">
                          <a:latin typeface="Cambria Math" panose="02040503050406030204" pitchFamily="18" charset="0"/>
                          <a:ea typeface="Calibri" panose="020F0502020204030204" pitchFamily="34" charset="0"/>
                          <a:cs typeface="Chu Van An" panose="02020603050405020304" pitchFamily="18" charset="0"/>
                        </a:rPr>
                        <m:t>,</m:t>
                      </m:r>
                    </m:oMath>
                  </m:oMathPara>
                </a14:m>
                <a:endParaRPr lang="en-US" sz="2800" b="1">
                  <a:solidFill>
                    <a:srgbClr val="FF0000"/>
                  </a:solidFill>
                </a:endParaRPr>
              </a:p>
              <a:p>
                <a:pPr>
                  <a:buFont typeface="Wingdings" panose="05000000000000000000" pitchFamily="2" charset="2"/>
                  <a:buChar char="v"/>
                </a:pPr>
                <a:r>
                  <a:rPr lang="en-US" sz="2800" b="1">
                    <a:solidFill>
                      <a:srgbClr val="FF0000"/>
                    </a:solidFill>
                  </a:rPr>
                  <a:t> Chú ý:</a:t>
                </a:r>
                <a:r>
                  <a:rPr lang="en-US" sz="2800">
                    <a:solidFill>
                      <a:srgbClr val="FF0000"/>
                    </a:solidFill>
                  </a:rPr>
                  <a:t> </a:t>
                </a:r>
              </a:p>
              <a:p>
                <a:pPr lvl="0"/>
                <a:r>
                  <a:rPr lang="en-US" sz="2800"/>
                  <a:t>Nếu số đo góc </a:t>
                </a:r>
                <a14:m>
                  <m:oMath xmlns:m="http://schemas.openxmlformats.org/officeDocument/2006/math">
                    <m:r>
                      <a:rPr lang="en-US" sz="2800" i="1">
                        <a:latin typeface="Cambria Math" panose="02040503050406030204" pitchFamily="18" charset="0"/>
                      </a:rPr>
                      <m:t>𝛼</m:t>
                    </m:r>
                  </m:oMath>
                </a14:m>
                <a:r>
                  <a:rPr lang="en-US" sz="2800"/>
                  <a:t> được cho bằng đơn vị độ thì</a:t>
                </a:r>
              </a:p>
              <a:p>
                <a:pPr lvl="0"/>
                <a14:m>
                  <m:oMath xmlns:m="http://schemas.openxmlformats.org/officeDocument/2006/math">
                    <m:r>
                      <m:rPr>
                        <m:sty m:val="p"/>
                      </m:rPr>
                      <a:rPr lang="en-US" sz="2800">
                        <a:latin typeface="Cambria Math" panose="02040503050406030204" pitchFamily="18" charset="0"/>
                      </a:rPr>
                      <m:t>cot</m:t>
                    </m:r>
                    <m:r>
                      <a:rPr lang="en-US" sz="2800" i="1">
                        <a:latin typeface="Cambria Math" panose="02040503050406030204" pitchFamily="18" charset="0"/>
                      </a:rPr>
                      <m:t>𝑥</m:t>
                    </m:r>
                    <m:r>
                      <a:rPr lang="en-US" sz="2800">
                        <a:latin typeface="Cambria Math" panose="02040503050406030204" pitchFamily="18" charset="0"/>
                      </a:rPr>
                      <m:t>=</m:t>
                    </m:r>
                    <m:r>
                      <m:rPr>
                        <m:sty m:val="p"/>
                      </m:rPr>
                      <a:rPr lang="en-US" sz="2800">
                        <a:latin typeface="Cambria Math" panose="02040503050406030204" pitchFamily="18" charset="0"/>
                      </a:rPr>
                      <m:t>cot</m:t>
                    </m:r>
                    <m:sSup>
                      <m:sSupPr>
                        <m:ctrlPr>
                          <a:rPr lang="en-US" sz="2800" i="1">
                            <a:latin typeface="Cambria Math" panose="02040503050406030204" pitchFamily="18" charset="0"/>
                          </a:rPr>
                        </m:ctrlPr>
                      </m:sSupPr>
                      <m:e>
                        <m:r>
                          <a:rPr lang="en-US" sz="2800" i="1">
                            <a:latin typeface="Cambria Math" panose="02040503050406030204" pitchFamily="18" charset="0"/>
                          </a:rPr>
                          <m:t>𝛼</m:t>
                        </m:r>
                      </m:e>
                      <m:sup>
                        <m:r>
                          <a:rPr lang="en-US" sz="2800">
                            <a:latin typeface="Cambria Math" panose="02040503050406030204" pitchFamily="18" charset="0"/>
                          </a:rPr>
                          <m:t>∘</m:t>
                        </m:r>
                      </m:sup>
                    </m:sSup>
                    <m:r>
                      <a:rPr lang="en-US" sz="2800">
                        <a:latin typeface="Cambria Math" panose="02040503050406030204" pitchFamily="18" charset="0"/>
                      </a:rPr>
                      <m:t>⇔</m:t>
                    </m:r>
                    <m:r>
                      <a:rPr lang="en-US" sz="2800" i="1">
                        <a:latin typeface="Cambria Math" panose="02040503050406030204" pitchFamily="18" charset="0"/>
                      </a:rPr>
                      <m:t>𝑥</m:t>
                    </m:r>
                    <m:r>
                      <a:rPr lang="en-US" sz="2800">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𝛼</m:t>
                        </m:r>
                      </m:e>
                      <m:sup>
                        <m:r>
                          <a:rPr lang="en-US" sz="2800">
                            <a:latin typeface="Cambria Math" panose="02040503050406030204" pitchFamily="18" charset="0"/>
                          </a:rPr>
                          <m:t>∘</m:t>
                        </m:r>
                      </m:sup>
                    </m:sSup>
                    <m:r>
                      <a:rPr lang="en-US" sz="2800">
                        <a:latin typeface="Cambria Math" panose="02040503050406030204" pitchFamily="18" charset="0"/>
                      </a:rPr>
                      <m:t>+</m:t>
                    </m:r>
                    <m:r>
                      <a:rPr lang="en-US" sz="2800" i="1">
                        <a:latin typeface="Cambria Math" panose="02040503050406030204" pitchFamily="18" charset="0"/>
                      </a:rPr>
                      <m:t>𝑘</m:t>
                    </m:r>
                    <m:sSup>
                      <m:sSupPr>
                        <m:ctrlPr>
                          <a:rPr lang="en-US" sz="2800" i="1">
                            <a:latin typeface="Cambria Math" panose="02040503050406030204" pitchFamily="18" charset="0"/>
                          </a:rPr>
                        </m:ctrlPr>
                      </m:sSupPr>
                      <m:e>
                        <m:r>
                          <a:rPr lang="en-US" sz="2800">
                            <a:latin typeface="Cambria Math" panose="02040503050406030204" pitchFamily="18" charset="0"/>
                          </a:rPr>
                          <m:t>180</m:t>
                        </m:r>
                      </m:e>
                      <m:sup>
                        <m:r>
                          <a:rPr lang="en-US" sz="2800">
                            <a:latin typeface="Cambria Math" panose="02040503050406030204" pitchFamily="18" charset="0"/>
                          </a:rPr>
                          <m:t>∘</m:t>
                        </m:r>
                      </m:sup>
                    </m:sSup>
                    <m:box>
                      <m:boxPr>
                        <m:ctrlPr>
                          <a:rPr lang="en-US" sz="2800" i="1">
                            <a:latin typeface="Cambria Math" panose="02040503050406030204" pitchFamily="18" charset="0"/>
                          </a:rPr>
                        </m:ctrlPr>
                      </m:boxPr>
                      <m:e>
                        <m:r>
                          <a:rPr lang="en-US" sz="2800">
                            <a:latin typeface="Cambria Math" panose="02040503050406030204" pitchFamily="18" charset="0"/>
                          </a:rPr>
                          <m:t> </m:t>
                        </m:r>
                      </m:e>
                    </m:box>
                    <m:r>
                      <a:rPr lang="en-US" sz="2800">
                        <a:latin typeface="Cambria Math" panose="02040503050406030204" pitchFamily="18" charset="0"/>
                      </a:rPr>
                      <m:t>(</m:t>
                    </m:r>
                    <m:r>
                      <a:rPr lang="en-US" sz="2800" i="1">
                        <a:latin typeface="Cambria Math" panose="02040503050406030204" pitchFamily="18" charset="0"/>
                      </a:rPr>
                      <m:t>𝑘</m:t>
                    </m:r>
                    <m:r>
                      <a:rPr lang="en-US" sz="2800">
                        <a:latin typeface="Cambria Math" panose="02040503050406030204" pitchFamily="18" charset="0"/>
                      </a:rPr>
                      <m:t>∈</m:t>
                    </m:r>
                    <m:r>
                      <a:rPr lang="en-US" sz="2800" i="1">
                        <a:latin typeface="Cambria Math" panose="02040503050406030204" pitchFamily="18" charset="0"/>
                      </a:rPr>
                      <m:t>ℤ</m:t>
                    </m:r>
                    <m:r>
                      <a:rPr lang="en-US" sz="2800">
                        <a:latin typeface="Cambria Math" panose="02040503050406030204" pitchFamily="18" charset="0"/>
                      </a:rPr>
                      <m:t>)</m:t>
                    </m:r>
                    <m:r>
                      <m:rPr>
                        <m:nor/>
                      </m:rPr>
                      <a:rPr lang="en-US" sz="2800"/>
                      <m:t>.</m:t>
                    </m:r>
                    <m:r>
                      <m:rPr>
                        <m:nor/>
                      </m:rPr>
                      <a:rPr lang="en-US" sz="2800" i="1"/>
                      <m:t> </m:t>
                    </m:r>
                  </m:oMath>
                </a14:m>
                <a:endParaRPr lang="en-US" sz="2800"/>
              </a:p>
              <a:p>
                <a:pPr lvl="0"/>
                <a14:m>
                  <m:oMath xmlns:m="http://schemas.openxmlformats.org/officeDocument/2006/math">
                    <m:r>
                      <m:rPr>
                        <m:sty m:val="p"/>
                      </m:rPr>
                      <a:rPr lang="en-US" sz="2800">
                        <a:latin typeface="Cambria Math" panose="02040503050406030204" pitchFamily="18" charset="0"/>
                      </a:rPr>
                      <m:t>cot</m:t>
                    </m:r>
                    <m:r>
                      <a:rPr lang="en-US" sz="2800" i="1">
                        <a:latin typeface="Cambria Math" panose="02040503050406030204" pitchFamily="18" charset="0"/>
                      </a:rPr>
                      <m:t>𝑢</m:t>
                    </m:r>
                    <m:r>
                      <a:rPr lang="en-US" sz="2800">
                        <a:latin typeface="Cambria Math" panose="02040503050406030204" pitchFamily="18" charset="0"/>
                      </a:rPr>
                      <m:t>=</m:t>
                    </m:r>
                    <m:r>
                      <m:rPr>
                        <m:sty m:val="p"/>
                      </m:rPr>
                      <a:rPr lang="en-US" sz="2800">
                        <a:latin typeface="Cambria Math" panose="02040503050406030204" pitchFamily="18" charset="0"/>
                      </a:rPr>
                      <m:t>cot</m:t>
                    </m:r>
                    <m:r>
                      <a:rPr lang="en-US" sz="2800" i="1">
                        <a:latin typeface="Cambria Math" panose="02040503050406030204" pitchFamily="18" charset="0"/>
                      </a:rPr>
                      <m:t>𝑣</m:t>
                    </m:r>
                    <m:r>
                      <a:rPr lang="en-US" sz="2800">
                        <a:latin typeface="Cambria Math" panose="02040503050406030204" pitchFamily="18" charset="0"/>
                      </a:rPr>
                      <m:t>⇔</m:t>
                    </m:r>
                    <m:r>
                      <a:rPr lang="en-US" sz="2800" i="1">
                        <a:latin typeface="Cambria Math" panose="02040503050406030204" pitchFamily="18" charset="0"/>
                      </a:rPr>
                      <m:t>𝑢</m:t>
                    </m:r>
                    <m:r>
                      <a:rPr lang="en-US" sz="2800">
                        <a:latin typeface="Cambria Math" panose="02040503050406030204" pitchFamily="18" charset="0"/>
                      </a:rPr>
                      <m:t>=</m:t>
                    </m:r>
                    <m:r>
                      <a:rPr lang="en-US" sz="2800" i="1">
                        <a:latin typeface="Cambria Math" panose="02040503050406030204" pitchFamily="18" charset="0"/>
                      </a:rPr>
                      <m:t>𝑣</m:t>
                    </m:r>
                    <m:r>
                      <a:rPr lang="en-US" sz="2800">
                        <a:latin typeface="Cambria Math" panose="02040503050406030204" pitchFamily="18" charset="0"/>
                      </a:rPr>
                      <m:t>+</m:t>
                    </m:r>
                    <m:r>
                      <a:rPr lang="en-US" sz="2800" i="1">
                        <a:latin typeface="Cambria Math" panose="02040503050406030204" pitchFamily="18" charset="0"/>
                      </a:rPr>
                      <m:t>𝑘</m:t>
                    </m:r>
                    <m:r>
                      <a:rPr lang="en-US" sz="2800" i="1">
                        <a:latin typeface="Cambria Math" panose="02040503050406030204" pitchFamily="18" charset="0"/>
                      </a:rPr>
                      <m:t>𝜋</m:t>
                    </m:r>
                    <m:r>
                      <a:rPr lang="en-US" sz="2800">
                        <a:latin typeface="Cambria Math" panose="02040503050406030204" pitchFamily="18" charset="0"/>
                      </a:rPr>
                      <m:t>(</m:t>
                    </m:r>
                    <m:r>
                      <a:rPr lang="en-US" sz="2800" i="1">
                        <a:latin typeface="Cambria Math" panose="02040503050406030204" pitchFamily="18" charset="0"/>
                      </a:rPr>
                      <m:t>𝑘</m:t>
                    </m:r>
                    <m:r>
                      <a:rPr lang="en-US" sz="2800">
                        <a:latin typeface="Cambria Math" panose="02040503050406030204" pitchFamily="18" charset="0"/>
                      </a:rPr>
                      <m:t>∈</m:t>
                    </m:r>
                    <m:r>
                      <a:rPr lang="en-US" sz="2800" i="1">
                        <a:latin typeface="Cambria Math" panose="02040503050406030204" pitchFamily="18" charset="0"/>
                      </a:rPr>
                      <m:t>ℤ</m:t>
                    </m:r>
                    <m:r>
                      <a:rPr lang="en-US" sz="2800">
                        <a:latin typeface="Cambria Math" panose="02040503050406030204" pitchFamily="18" charset="0"/>
                      </a:rPr>
                      <m:t>).</m:t>
                    </m:r>
                  </m:oMath>
                </a14:m>
                <a:endParaRPr lang="en-US" sz="2800"/>
              </a:p>
              <a:p>
                <a:pPr marL="0" indent="0">
                  <a:buNone/>
                </a:pPr>
                <a:r>
                  <a:rPr lang="en-US" sz="2800" b="1">
                    <a:solidFill>
                      <a:srgbClr val="1F3763"/>
                    </a:solidFill>
                    <a:ea typeface="Calibri" panose="020F0502020204030204" pitchFamily="34" charset="0"/>
                  </a:rPr>
                  <a:t>	</a:t>
                </a:r>
              </a:p>
              <a:p>
                <a:pPr marL="0" marR="0" indent="0">
                  <a:lnSpc>
                    <a:spcPct val="107000"/>
                  </a:lnSpc>
                  <a:spcBef>
                    <a:spcPts val="0"/>
                  </a:spcBef>
                  <a:spcAft>
                    <a:spcPts val="1200"/>
                  </a:spcAft>
                  <a:buNone/>
                </a:pPr>
                <a:endParaRPr lang="en-US" sz="2800" b="1">
                  <a:solidFill>
                    <a:srgbClr val="1F3763"/>
                  </a:solidFill>
                  <a:latin typeface="Calibri Light" panose="020F0302020204030204" pitchFamily="34" charset="0"/>
                  <a:ea typeface="Times New Roman" panose="02020603050405020304" pitchFamily="18" charset="0"/>
                </a:endParaRPr>
              </a:p>
            </p:txBody>
          </p:sp>
        </mc:Choice>
        <mc:Fallback xmlns="">
          <p:sp>
            <p:nvSpPr>
              <p:cNvPr id="8" name="Content Placeholder 2">
                <a:extLst>
                  <a:ext uri="{FF2B5EF4-FFF2-40B4-BE49-F238E27FC236}">
                    <a16:creationId xmlns:a16="http://schemas.microsoft.com/office/drawing/2014/main" id="{921760F0-28F4-4AEA-B8FE-1619110D69C1}"/>
                  </a:ext>
                </a:extLst>
              </p:cNvPr>
              <p:cNvSpPr txBox="1">
                <a:spLocks noRot="1" noChangeAspect="1" noMove="1" noResize="1" noEditPoints="1" noAdjustHandles="1" noChangeArrowheads="1" noChangeShapeType="1" noTextEdit="1"/>
              </p:cNvSpPr>
              <p:nvPr/>
            </p:nvSpPr>
            <p:spPr>
              <a:xfrm>
                <a:off x="374355" y="1483450"/>
                <a:ext cx="6895292" cy="4717325"/>
              </a:xfrm>
              <a:prstGeom prst="rect">
                <a:avLst/>
              </a:prstGeom>
              <a:blipFill>
                <a:blip r:embed="rId3"/>
                <a:stretch>
                  <a:fillRect l="-1767" t="-1292" r="-1060"/>
                </a:stretch>
              </a:blipFill>
            </p:spPr>
            <p:txBody>
              <a:bodyPr/>
              <a:lstStyle/>
              <a:p>
                <a:r>
                  <a:rPr lang="en-US">
                    <a:noFill/>
                  </a:rPr>
                  <a:t> </a:t>
                </a:r>
              </a:p>
            </p:txBody>
          </p:sp>
        </mc:Fallback>
      </mc:AlternateContent>
      <p:pic>
        <p:nvPicPr>
          <p:cNvPr id="10" name="2022_12_31_13444d033388f63b4a14g-07.jpeg">
            <a:extLst>
              <a:ext uri="{FF2B5EF4-FFF2-40B4-BE49-F238E27FC236}">
                <a16:creationId xmlns:a16="http://schemas.microsoft.com/office/drawing/2014/main" id="{D2D02988-990C-4C91-8288-CA2A88B267EF}"/>
              </a:ext>
            </a:extLst>
          </p:cNvPr>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brightnessContrast bright="20000" contrast="-20000"/>
                    </a14:imgEffect>
                  </a14:imgLayer>
                </a14:imgProps>
              </a:ext>
            </a:extLst>
          </a:blip>
          <a:srcRect/>
          <a:stretch>
            <a:fillRect/>
          </a:stretch>
        </p:blipFill>
        <p:spPr>
          <a:xfrm>
            <a:off x="6985000" y="1970844"/>
            <a:ext cx="5207000" cy="1871268"/>
          </a:xfrm>
          <a:prstGeom prst="rect">
            <a:avLst/>
          </a:prstGeom>
        </p:spPr>
      </p:pic>
    </p:spTree>
    <p:extLst>
      <p:ext uri="{BB962C8B-B14F-4D97-AF65-F5344CB8AC3E}">
        <p14:creationId xmlns:p14="http://schemas.microsoft.com/office/powerpoint/2010/main" val="2462761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up)">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up)">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up)">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up)">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wipe(up)">
                                      <p:cBhvr>
                                        <p:cTn id="32" dur="5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wipe(up)">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wipe(up)">
                                      <p:cBhvr>
                                        <p:cTn id="42" dur="500"/>
                                        <p:tgtEl>
                                          <p:spTgt spid="8">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animEffect transition="in" filter="wipe(up)">
                                      <p:cBhvr>
                                        <p:cTn id="4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884695" y="285040"/>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01296" y="894723"/>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en-US" sz="3200" b="1">
                <a:solidFill>
                  <a:srgbClr val="000099"/>
                </a:solidFill>
                <a:ea typeface="Calibri" panose="020F0502020204030204" pitchFamily="34" charset="0"/>
                <a:cs typeface="Times New Roman" panose="02020603050405020304" pitchFamily="18" charset="0"/>
              </a:rPr>
              <a:t>6.</a:t>
            </a:r>
            <a:r>
              <a:rPr lang="vi-VN" sz="3200" b="1">
                <a:solidFill>
                  <a:srgbClr val="000099"/>
                </a:solidFill>
                <a:latin typeface="Times New Roman" panose="02020603050405020304" pitchFamily="18" charset="0"/>
                <a:ea typeface="Calibri" panose="020F0502020204030204" pitchFamily="34" charset="0"/>
              </a:rPr>
              <a:t> Giải phương trình lượng giác bằng máy tính cầm tay</a:t>
            </a:r>
            <a:endParaRPr lang="en-US" sz="320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02931" y="1674717"/>
                <a:ext cx="10770414" cy="26581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2"/>
                  </a:buBlip>
                </a:pPr>
                <a:r>
                  <a:rPr lang="en-US" b="1">
                    <a:solidFill>
                      <a:srgbClr val="0000FF"/>
                    </a:solidFill>
                    <a:ea typeface="Times New Roman" panose="02020603050405020304" pitchFamily="18" charset="0"/>
                  </a:rPr>
                  <a:t> Phương pháp </a:t>
                </a:r>
                <a:r>
                  <a:rPr lang="en-US" b="1">
                    <a:solidFill>
                      <a:srgbClr val="1F3763"/>
                    </a:solidFill>
                    <a:ea typeface="Calibri" panose="020F0502020204030204" pitchFamily="34" charset="0"/>
                  </a:rPr>
                  <a:t>	</a:t>
                </a:r>
                <a:endParaRPr lang="en-US" b="1">
                  <a:solidFill>
                    <a:srgbClr val="1F3763"/>
                  </a:solidFill>
                  <a:latin typeface="Calibri Light" panose="020F0302020204030204" pitchFamily="34" charset="0"/>
                  <a:ea typeface="Times New Roman" panose="02020603050405020304" pitchFamily="18" charset="0"/>
                </a:endParaRPr>
              </a:p>
              <a:p>
                <a:pPr>
                  <a:buFont typeface="Wingdings" panose="05000000000000000000" pitchFamily="2" charset="2"/>
                  <a:buChar char="v"/>
                </a:pPr>
                <a:r>
                  <a:rPr lang="en-US" b="1">
                    <a:solidFill>
                      <a:srgbClr val="FF0000"/>
                    </a:solidFill>
                  </a:rPr>
                  <a:t>Chú ý:</a:t>
                </a:r>
              </a:p>
              <a:p>
                <a:r>
                  <a:rPr lang="en-US"/>
                  <a:t> Để giải phương trình </a:t>
                </a:r>
                <a14:m>
                  <m:oMath xmlns:m="http://schemas.openxmlformats.org/officeDocument/2006/math">
                    <m:r>
                      <m:rPr>
                        <m:sty m:val="p"/>
                      </m:rPr>
                      <a:rPr lang="en-US">
                        <a:latin typeface="Cambria Math" panose="02040503050406030204" pitchFamily="18" charset="0"/>
                      </a:rPr>
                      <m:t>cot</m:t>
                    </m:r>
                    <m:r>
                      <a:rPr lang="en-US" b="0" i="1" smtClean="0">
                        <a:latin typeface="Cambria Math" panose="02040503050406030204" pitchFamily="18" charset="0"/>
                      </a:rPr>
                      <m:t> </m:t>
                    </m:r>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𝑚</m:t>
                    </m:r>
                    <m:r>
                      <a:rPr lang="en-US">
                        <a:latin typeface="Cambria Math" panose="02040503050406030204" pitchFamily="18" charset="0"/>
                      </a:rPr>
                      <m:t>(</m:t>
                    </m:r>
                    <m:r>
                      <a:rPr lang="en-US" i="1">
                        <a:latin typeface="Cambria Math" panose="02040503050406030204" pitchFamily="18" charset="0"/>
                      </a:rPr>
                      <m:t>𝑚</m:t>
                    </m:r>
                    <m:r>
                      <a:rPr lang="en-US">
                        <a:latin typeface="Cambria Math" panose="02040503050406030204" pitchFamily="18" charset="0"/>
                      </a:rPr>
                      <m:t>≠0)</m:t>
                    </m:r>
                  </m:oMath>
                </a14:m>
                <a:r>
                  <a:rPr lang="en-US"/>
                  <a:t>, ta giải phương trình </a:t>
                </a:r>
                <a14:m>
                  <m:oMath xmlns:m="http://schemas.openxmlformats.org/officeDocument/2006/math">
                    <m:r>
                      <m:rPr>
                        <m:sty m:val="p"/>
                      </m:rPr>
                      <a:rPr lang="en-US">
                        <a:latin typeface="Cambria Math" panose="02040503050406030204" pitchFamily="18" charset="0"/>
                      </a:rPr>
                      <m:t>tan</m:t>
                    </m:r>
                    <m:r>
                      <a:rPr lang="en-US" b="0" i="1" smtClean="0">
                        <a:latin typeface="Cambria Math" panose="02040503050406030204" pitchFamily="18" charset="0"/>
                      </a:rPr>
                      <m:t> </m:t>
                    </m:r>
                    <m:r>
                      <a:rPr lang="en-US" i="1">
                        <a:latin typeface="Cambria Math" panose="02040503050406030204" pitchFamily="18" charset="0"/>
                      </a:rPr>
                      <m:t>𝑥</m:t>
                    </m:r>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i="1">
                            <a:latin typeface="Cambria Math" panose="02040503050406030204" pitchFamily="18" charset="0"/>
                          </a:rPr>
                          <m:t>𝑚</m:t>
                        </m:r>
                      </m:den>
                    </m:f>
                  </m:oMath>
                </a14:m>
                <a:r>
                  <a:rPr lang="en-US"/>
                  <a:t>.</a:t>
                </a:r>
              </a:p>
              <a:p>
                <a:pPr marL="0" marR="0" algn="just">
                  <a:lnSpc>
                    <a:spcPct val="107000"/>
                  </a:lnSpc>
                  <a:spcBef>
                    <a:spcPts val="0"/>
                  </a:spcBef>
                  <a:spcAft>
                    <a:spcPts val="0"/>
                  </a:spcAft>
                </a:pPr>
                <a:endParaRPr lang="en-US" sz="280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02931" y="1674717"/>
                <a:ext cx="10770414" cy="2658132"/>
              </a:xfrm>
              <a:prstGeom prst="rect">
                <a:avLst/>
              </a:prstGeom>
              <a:blipFill>
                <a:blip r:embed="rId3"/>
                <a:stretch>
                  <a:fillRect l="-1302" t="-3211" r="-962"/>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7522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46820" y="949041"/>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solidFill>
                  <a:srgbClr val="000099"/>
                </a:solidFill>
                <a:ea typeface="Calibri" panose="020F0502020204030204" pitchFamily="34" charset="0"/>
                <a:cs typeface="Times New Roman" panose="02020603050405020304" pitchFamily="18" charset="0"/>
              </a:rPr>
              <a:t>1</a:t>
            </a:r>
            <a:r>
              <a:rPr lang="en-US" sz="3200" b="1">
                <a:solidFill>
                  <a:srgbClr val="000099"/>
                </a:solidFill>
                <a:ea typeface="Calibri" panose="020F0502020204030204" pitchFamily="34" charset="0"/>
                <a:cs typeface="Times New Roman" panose="02020603050405020304" pitchFamily="18" charset="0"/>
              </a:rPr>
              <a:t>.</a:t>
            </a:r>
            <a:r>
              <a:rPr lang="vi-VN" sz="3200" b="1">
                <a:solidFill>
                  <a:srgbClr val="000099"/>
                </a:solidFill>
                <a:ea typeface="Calibri" panose="020F0502020204030204" pitchFamily="34" charset="0"/>
                <a:cs typeface="Times New Roman" panose="02020603050405020304" pitchFamily="18" charset="0"/>
              </a:rPr>
              <a:t> </a:t>
            </a:r>
            <a:r>
              <a:rPr lang="vi-VN" sz="3200" b="1">
                <a:solidFill>
                  <a:srgbClr val="000099"/>
                </a:solidFill>
                <a:latin typeface="Times New Roman" panose="02020603050405020304" pitchFamily="18" charset="0"/>
                <a:ea typeface="Calibri" panose="020F0502020204030204" pitchFamily="34" charset="0"/>
              </a:rPr>
              <a:t>Phương trình tương đương</a:t>
            </a:r>
            <a:endParaRPr lang="en-US" sz="320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69994" cy="4513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2"/>
              </a:buBlip>
            </a:pPr>
            <a:r>
              <a:rPr lang="en-US" b="1">
                <a:solidFill>
                  <a:srgbClr val="0000FF"/>
                </a:solidFill>
                <a:ea typeface="Times New Roman" panose="02020603050405020304" pitchFamily="18" charset="0"/>
              </a:rPr>
              <a:t> Phương pháp </a:t>
            </a:r>
            <a:r>
              <a:rPr lang="en-US" b="1">
                <a:solidFill>
                  <a:srgbClr val="1F3763"/>
                </a:solidFill>
                <a:ea typeface="Calibri" panose="020F0502020204030204" pitchFamily="34" charset="0"/>
              </a:rPr>
              <a:t>	</a:t>
            </a:r>
            <a:endParaRPr lang="en-US" b="1">
              <a:solidFill>
                <a:srgbClr val="1F3763"/>
              </a:solidFill>
              <a:latin typeface="Calibri Light" panose="020F0302020204030204" pitchFamily="34" charset="0"/>
              <a:ea typeface="Times New Roman" panose="02020603050405020304" pitchFamily="18" charset="0"/>
            </a:endParaRPr>
          </a:p>
          <a:p>
            <a:r>
              <a:rPr lang="en-US"/>
              <a:t>Hai phương trình được gọi là </a:t>
            </a:r>
            <a:r>
              <a:rPr lang="en-US" i="1"/>
              <a:t>tương đương</a:t>
            </a:r>
            <a:r>
              <a:rPr lang="en-US"/>
              <a:t> nếu chúng có cùng tập nghiệm.</a:t>
            </a:r>
          </a:p>
          <a:p>
            <a:pPr>
              <a:buFont typeface="Wingdings" panose="05000000000000000000" pitchFamily="2" charset="2"/>
              <a:buChar char="v"/>
            </a:pPr>
            <a:r>
              <a:rPr lang="en-US" b="1" i="1">
                <a:solidFill>
                  <a:srgbClr val="FF0000"/>
                </a:solidFill>
              </a:rPr>
              <a:t>Chú ý</a:t>
            </a:r>
            <a:r>
              <a:rPr lang="en-US" b="1">
                <a:solidFill>
                  <a:srgbClr val="FF0000"/>
                </a:solidFill>
              </a:rPr>
              <a:t>: </a:t>
            </a:r>
            <a:endParaRPr lang="en-US">
              <a:solidFill>
                <a:srgbClr val="FF0000"/>
              </a:solidFill>
            </a:endParaRPr>
          </a:p>
          <a:p>
            <a:r>
              <a:rPr lang="en-US"/>
              <a:t> Để giải phương trình, ta biến đổi phương trình đó thành một phương trình tương đương đơn giản hơn. Các phép biến đổi như vậy được gọi là các phép biến đổi tương đương. Ta có một số phép biến đổi tương đương thường sử dụng sau:</a:t>
            </a:r>
          </a:p>
          <a:p>
            <a:pPr marL="0" indent="0">
              <a:buNone/>
            </a:pPr>
            <a:endParaRPr lang="en-US"/>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056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46820" y="949041"/>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solidFill>
                  <a:srgbClr val="000099"/>
                </a:solidFill>
                <a:ea typeface="Calibri" panose="020F0502020204030204" pitchFamily="34" charset="0"/>
                <a:cs typeface="Times New Roman" panose="02020603050405020304" pitchFamily="18" charset="0"/>
              </a:rPr>
              <a:t>1</a:t>
            </a:r>
            <a:r>
              <a:rPr lang="en-US" sz="3200" b="1">
                <a:solidFill>
                  <a:srgbClr val="000099"/>
                </a:solidFill>
                <a:ea typeface="Calibri" panose="020F0502020204030204" pitchFamily="34" charset="0"/>
                <a:cs typeface="Times New Roman" panose="02020603050405020304" pitchFamily="18" charset="0"/>
              </a:rPr>
              <a:t>.</a:t>
            </a:r>
            <a:r>
              <a:rPr lang="vi-VN" sz="3200" b="1">
                <a:solidFill>
                  <a:srgbClr val="000099"/>
                </a:solidFill>
                <a:ea typeface="Calibri" panose="020F0502020204030204" pitchFamily="34" charset="0"/>
                <a:cs typeface="Times New Roman" panose="02020603050405020304" pitchFamily="18" charset="0"/>
              </a:rPr>
              <a:t> </a:t>
            </a:r>
            <a:r>
              <a:rPr lang="vi-VN" sz="3200" b="1">
                <a:solidFill>
                  <a:srgbClr val="000099"/>
                </a:solidFill>
                <a:latin typeface="Times New Roman" panose="02020603050405020304" pitchFamily="18" charset="0"/>
                <a:ea typeface="Calibri" panose="020F0502020204030204" pitchFamily="34" charset="0"/>
              </a:rPr>
              <a:t>Phương trình tương đương</a:t>
            </a:r>
            <a:endParaRPr lang="en-US" sz="320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52564" y="1782253"/>
                <a:ext cx="10770414" cy="40456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t>Cộng hoặc trừ hai vế của phương trình với cùng một số hoặc cùng một biểu thức mà không làm thay đổi điều kiện của phương trình.</a:t>
                </a:r>
              </a:p>
              <a:p>
                <a:pPr lvl="0"/>
                <a:r>
                  <a:rPr lang="en-US"/>
                  <a:t>Nhân hoặc chia hai vế của phương trình với cùng một số khác 0 hoặc cùng một biểu thức luôn có giá trị khác 0 mà không làm thay đổi điều kiện của phương trình.</a:t>
                </a:r>
              </a:p>
              <a:p>
                <a:pPr lvl="0"/>
                <a:r>
                  <a:rPr lang="en-US"/>
                  <a:t>  Để chỉ sự tương đương của các phương trình, người ta dùng kí   	hiệu “</a:t>
                </a:r>
                <a14:m>
                  <m:oMath xmlns:m="http://schemas.openxmlformats.org/officeDocument/2006/math">
                    <m:r>
                      <a:rPr lang="en-US" i="1">
                        <a:latin typeface="Cambria Math" panose="02040503050406030204" pitchFamily="18" charset="0"/>
                      </a:rPr>
                      <m:t>⇔</m:t>
                    </m:r>
                  </m:oMath>
                </a14:m>
                <a:r>
                  <a:rPr lang="en-US"/>
                  <a:t>”.</a:t>
                </a:r>
              </a:p>
              <a:p>
                <a:pPr marL="0" indent="0">
                  <a:buNone/>
                </a:pPr>
                <a:r>
                  <a:rPr lang="en-US"/>
                  <a:t> </a:t>
                </a:r>
              </a:p>
            </p:txBody>
          </p:sp>
        </mc:Choice>
        <mc:Fallback>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52564" y="1782253"/>
                <a:ext cx="10770414" cy="4045635"/>
              </a:xfrm>
              <a:prstGeom prst="rect">
                <a:avLst/>
              </a:prstGeom>
              <a:blipFill>
                <a:blip r:embed="rId2"/>
                <a:stretch>
                  <a:fillRect l="-1302" t="-3313" r="-1811" b="-151"/>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5840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884695" y="285040"/>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en-US" sz="3200" b="1">
                <a:solidFill>
                  <a:srgbClr val="000099"/>
                </a:solidFill>
                <a:ea typeface="Calibri" panose="020F0502020204030204" pitchFamily="34" charset="0"/>
                <a:cs typeface="Times New Roman" panose="02020603050405020304" pitchFamily="18" charset="0"/>
              </a:rPr>
              <a:t>2.</a:t>
            </a:r>
            <a:r>
              <a:rPr lang="vi-VN" sz="3200" b="1">
                <a:solidFill>
                  <a:srgbClr val="000099"/>
                </a:solidFill>
                <a:ea typeface="Calibri" panose="020F0502020204030204" pitchFamily="34" charset="0"/>
                <a:cs typeface="Times New Roman" panose="02020603050405020304" pitchFamily="18" charset="0"/>
              </a:rPr>
              <a:t> Phương trình sin⁡x=m </a:t>
            </a:r>
            <a:endParaRPr lang="en-US" sz="320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02930" y="1674716"/>
                <a:ext cx="8490578" cy="39673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2"/>
                  </a:buBlip>
                </a:pPr>
                <a:r>
                  <a:rPr lang="en-US" b="1">
                    <a:solidFill>
                      <a:srgbClr val="0000FF"/>
                    </a:solidFill>
                    <a:ea typeface="Times New Roman" panose="02020603050405020304" pitchFamily="18" charset="0"/>
                  </a:rPr>
                  <a:t> Phương pháp </a:t>
                </a:r>
                <a:r>
                  <a:rPr lang="en-US" b="1">
                    <a:solidFill>
                      <a:srgbClr val="1F3763"/>
                    </a:solidFill>
                    <a:ea typeface="Calibri" panose="020F0502020204030204" pitchFamily="34" charset="0"/>
                  </a:rPr>
                  <a:t>	</a:t>
                </a:r>
                <a:endParaRPr lang="en-US" b="1">
                  <a:solidFill>
                    <a:srgbClr val="1F3763"/>
                  </a:solidFill>
                  <a:latin typeface="Calibri Light" panose="020F0302020204030204" pitchFamily="34" charset="0"/>
                  <a:ea typeface="Times New Roman" panose="02020603050405020304" pitchFamily="18" charset="0"/>
                </a:endParaRPr>
              </a:p>
              <a:p>
                <a:r>
                  <a:rPr lang="en-US"/>
                  <a:t>Xét phương trình </a:t>
                </a:r>
                <a14:m>
                  <m:oMath xmlns:m="http://schemas.openxmlformats.org/officeDocument/2006/math">
                    <m:func>
                      <m:funcPr>
                        <m:ctrlPr>
                          <a:rPr lang="en-US" i="1">
                            <a:latin typeface="Cambria Math" panose="02040503050406030204" pitchFamily="18" charset="0"/>
                          </a:rPr>
                        </m:ctrlPr>
                      </m:funcPr>
                      <m:fName>
                        <m:r>
                          <a:rPr lang="en-US" i="1">
                            <a:latin typeface="Cambria Math" panose="02040503050406030204" pitchFamily="18" charset="0"/>
                          </a:rPr>
                          <m:t>𝑠𝑖𝑛</m:t>
                        </m:r>
                      </m:fName>
                      <m:e>
                        <m:r>
                          <a:rPr lang="en-US" i="1">
                            <a:latin typeface="Cambria Math" panose="02040503050406030204" pitchFamily="18" charset="0"/>
                          </a:rPr>
                          <m:t>𝑥</m:t>
                        </m:r>
                      </m:e>
                    </m:func>
                    <m:r>
                      <a:rPr lang="en-US" i="1">
                        <a:latin typeface="Cambria Math" panose="02040503050406030204" pitchFamily="18" charset="0"/>
                      </a:rPr>
                      <m:t>=</m:t>
                    </m:r>
                    <m:r>
                      <a:rPr lang="en-US" i="1">
                        <a:latin typeface="Cambria Math" panose="02040503050406030204" pitchFamily="18" charset="0"/>
                      </a:rPr>
                      <m:t>𝑚</m:t>
                    </m:r>
                  </m:oMath>
                </a14:m>
                <a:r>
                  <a:rPr lang="en-US"/>
                  <a:t>.</a:t>
                </a:r>
              </a:p>
              <a:p>
                <a:pPr marL="0" indent="0">
                  <a:buNone/>
                </a:pPr>
                <a:r>
                  <a:rPr lang="en-US"/>
                  <a:t>+ Nếu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𝑚</m:t>
                        </m:r>
                      </m:e>
                    </m:d>
                    <m:r>
                      <a:rPr lang="en-US" i="1">
                        <a:latin typeface="Cambria Math" panose="02040503050406030204" pitchFamily="18" charset="0"/>
                      </a:rPr>
                      <m:t>&gt;1</m:t>
                    </m:r>
                  </m:oMath>
                </a14:m>
                <a:r>
                  <a:rPr lang="en-US"/>
                  <a:t> thì phương trình vô nghiệm.</a:t>
                </a:r>
              </a:p>
              <a:p>
                <a:pPr marL="0" indent="0">
                  <a:buNone/>
                </a:pPr>
                <a:r>
                  <a:rPr lang="en-US"/>
                  <a:t>+ Nếu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𝑚</m:t>
                        </m:r>
                      </m:e>
                    </m:d>
                    <m:r>
                      <a:rPr lang="en-US" i="1">
                        <a:latin typeface="Cambria Math" panose="02040503050406030204" pitchFamily="18" charset="0"/>
                      </a:rPr>
                      <m:t>≤1</m:t>
                    </m:r>
                  </m:oMath>
                </a14:m>
                <a:r>
                  <a:rPr lang="en-US"/>
                  <a:t> thì phương trình có nghiệm:</a:t>
                </a:r>
              </a:p>
              <a:p>
                <a:pPr marL="0" indent="0">
                  <a:buNone/>
                </a:pPr>
                <a:r>
                  <a:rPr lang="en-US"/>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ℤ</m:t>
                    </m:r>
                  </m:oMath>
                </a14:m>
                <a:r>
                  <a:rPr lang="en-US"/>
                  <a:t> và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ℤ</m:t>
                    </m:r>
                  </m:oMath>
                </a14:m>
                <a:r>
                  <a:rPr lang="en-US"/>
                  <a:t>, với </a:t>
                </a:r>
                <a14:m>
                  <m:oMath xmlns:m="http://schemas.openxmlformats.org/officeDocument/2006/math">
                    <m:r>
                      <a:rPr lang="en-US" i="1">
                        <a:latin typeface="Cambria Math" panose="02040503050406030204" pitchFamily="18" charset="0"/>
                      </a:rPr>
                      <m:t>𝛼</m:t>
                    </m:r>
                  </m:oMath>
                </a14:m>
                <a:r>
                  <a:rPr lang="en-US"/>
                  <a:t> là góc thuộc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2</m:t>
                            </m:r>
                          </m:den>
                        </m:f>
                      </m:e>
                    </m:d>
                  </m:oMath>
                </a14:m>
                <a:r>
                  <a:rPr lang="en-US"/>
                  <a:t> sao cho </a:t>
                </a:r>
                <a14:m>
                  <m:oMath xmlns:m="http://schemas.openxmlformats.org/officeDocument/2006/math">
                    <m:func>
                      <m:funcPr>
                        <m:ctrlPr>
                          <a:rPr lang="en-US" i="1">
                            <a:latin typeface="Cambria Math" panose="02040503050406030204" pitchFamily="18" charset="0"/>
                          </a:rPr>
                        </m:ctrlPr>
                      </m:funcPr>
                      <m:fName>
                        <m:r>
                          <a:rPr lang="en-US" i="1">
                            <a:latin typeface="Cambria Math" panose="02040503050406030204" pitchFamily="18" charset="0"/>
                          </a:rPr>
                          <m:t>𝑠𝑖𝑛</m:t>
                        </m:r>
                      </m:fName>
                      <m:e>
                        <m:r>
                          <a:rPr lang="en-US" i="1">
                            <a:latin typeface="Cambria Math" panose="02040503050406030204" pitchFamily="18" charset="0"/>
                          </a:rPr>
                          <m:t>𝛼</m:t>
                        </m:r>
                      </m:e>
                    </m:func>
                    <m:r>
                      <a:rPr lang="en-US" i="1">
                        <a:latin typeface="Cambria Math" panose="02040503050406030204" pitchFamily="18" charset="0"/>
                      </a:rPr>
                      <m:t>=</m:t>
                    </m:r>
                    <m:r>
                      <a:rPr lang="en-US" i="1">
                        <a:latin typeface="Cambria Math" panose="02040503050406030204" pitchFamily="18" charset="0"/>
                      </a:rPr>
                      <m:t>𝑚</m:t>
                    </m:r>
                  </m:oMath>
                </a14:m>
                <a:r>
                  <a:rPr lang="en-US"/>
                  <a:t>.</a:t>
                </a:r>
              </a:p>
              <a:p>
                <a:pPr marL="0" marR="0" algn="just">
                  <a:lnSpc>
                    <a:spcPct val="107000"/>
                  </a:lnSpc>
                  <a:spcBef>
                    <a:spcPts val="0"/>
                  </a:spcBef>
                  <a:spcAft>
                    <a:spcPts val="0"/>
                  </a:spcAft>
                </a:pPr>
                <a:endParaRPr lang="en-US" sz="2800">
                  <a:latin typeface="Calibri" panose="020F0502020204030204" pitchFamily="34" charset="0"/>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02930" y="1674716"/>
                <a:ext cx="8490578" cy="3967327"/>
              </a:xfrm>
              <a:prstGeom prst="rect">
                <a:avLst/>
              </a:prstGeom>
              <a:blipFill>
                <a:blip r:embed="rId3"/>
                <a:stretch>
                  <a:fillRect l="-1795" t="-2151" r="-1077"/>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8C11394-7801-4367-BDE2-164B438E67C6}"/>
              </a:ext>
            </a:extLst>
          </p:cNvPr>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a:xfrm>
            <a:off x="8893508" y="1930320"/>
            <a:ext cx="2962593" cy="2686076"/>
          </a:xfrm>
          <a:prstGeom prst="rect">
            <a:avLst/>
          </a:prstGeom>
        </p:spPr>
      </p:pic>
    </p:spTree>
    <p:extLst>
      <p:ext uri="{BB962C8B-B14F-4D97-AF65-F5344CB8AC3E}">
        <p14:creationId xmlns:p14="http://schemas.microsoft.com/office/powerpoint/2010/main" val="2750029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884695" y="285040"/>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en-US" sz="3200" b="1">
                <a:solidFill>
                  <a:srgbClr val="000099"/>
                </a:solidFill>
                <a:ea typeface="Calibri" panose="020F0502020204030204" pitchFamily="34" charset="0"/>
                <a:cs typeface="Times New Roman" panose="02020603050405020304" pitchFamily="18" charset="0"/>
              </a:rPr>
              <a:t>2.</a:t>
            </a:r>
            <a:r>
              <a:rPr lang="vi-VN" sz="3200" b="1">
                <a:solidFill>
                  <a:srgbClr val="000099"/>
                </a:solidFill>
                <a:ea typeface="Calibri" panose="020F0502020204030204" pitchFamily="34" charset="0"/>
                <a:cs typeface="Times New Roman" panose="02020603050405020304" pitchFamily="18" charset="0"/>
              </a:rPr>
              <a:t> Phương trình sin⁡x=m </a:t>
            </a:r>
            <a:endParaRPr lang="en-US" sz="320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02931" y="1674716"/>
                <a:ext cx="10770414" cy="42885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b="1" i="1">
                    <a:solidFill>
                      <a:srgbClr val="FF0000"/>
                    </a:solidFill>
                  </a:rPr>
                  <a:t>Chú ý</a:t>
                </a:r>
                <a:r>
                  <a:rPr lang="en-US" b="1">
                    <a:solidFill>
                      <a:srgbClr val="FF0000"/>
                    </a:solidFill>
                  </a:rPr>
                  <a:t>: </a:t>
                </a:r>
                <a:endParaRPr lang="en-US">
                  <a:solidFill>
                    <a:srgbClr val="FF0000"/>
                  </a:solidFill>
                </a:endParaRPr>
              </a:p>
              <a:p>
                <a:pPr marL="0" indent="0">
                  <a:buNone/>
                </a:pPr>
                <a:r>
                  <a:rPr lang="en-US" sz="2800"/>
                  <a:t>a) Một số trường hợp đặc biệt:</a:t>
                </a:r>
              </a:p>
              <a:p>
                <a14:m>
                  <m:oMath xmlns:m="http://schemas.openxmlformats.org/officeDocument/2006/math">
                    <m:func>
                      <m:funcPr>
                        <m:ctrlPr>
                          <a:rPr lang="en-US" sz="2800" i="1">
                            <a:latin typeface="Cambria Math" panose="02040503050406030204" pitchFamily="18" charset="0"/>
                          </a:rPr>
                        </m:ctrlPr>
                      </m:funcPr>
                      <m:fName>
                        <m:r>
                          <a:rPr lang="en-US" sz="2800" i="1">
                            <a:latin typeface="Cambria Math" panose="02040503050406030204" pitchFamily="18" charset="0"/>
                          </a:rPr>
                          <m:t>𝑠𝑖𝑛</m:t>
                        </m:r>
                      </m:fName>
                      <m:e>
                        <m:r>
                          <a:rPr lang="en-US" sz="2800" i="1">
                            <a:latin typeface="Cambria Math" panose="02040503050406030204" pitchFamily="18" charset="0"/>
                          </a:rPr>
                          <m:t>𝑥</m:t>
                        </m:r>
                      </m:e>
                    </m:func>
                    <m:r>
                      <a:rPr lang="en-US" sz="2800" i="1">
                        <a:latin typeface="Cambria Math" panose="02040503050406030204" pitchFamily="18" charset="0"/>
                      </a:rPr>
                      <m:t>=1⇔</m:t>
                    </m:r>
                    <m:r>
                      <a:rPr lang="en-US" sz="2800" i="1">
                        <a:latin typeface="Cambria Math" panose="02040503050406030204" pitchFamily="18" charset="0"/>
                      </a:rPr>
                      <m:t>𝑥</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𝜋</m:t>
                        </m:r>
                      </m:num>
                      <m:den>
                        <m:r>
                          <a:rPr lang="en-US" sz="2800" i="1">
                            <a:latin typeface="Cambria Math" panose="02040503050406030204" pitchFamily="18" charset="0"/>
                          </a:rPr>
                          <m:t>2</m:t>
                        </m:r>
                      </m:den>
                    </m:f>
                    <m:r>
                      <a:rPr lang="en-US" sz="2800" i="1">
                        <a:latin typeface="Cambria Math" panose="02040503050406030204" pitchFamily="18" charset="0"/>
                      </a:rPr>
                      <m:t>+</m:t>
                    </m:r>
                    <m:r>
                      <a:rPr lang="en-US" sz="2800" i="1">
                        <a:latin typeface="Cambria Math" panose="02040503050406030204" pitchFamily="18" charset="0"/>
                      </a:rPr>
                      <m:t>𝑘</m:t>
                    </m:r>
                    <m:r>
                      <a:rPr lang="en-US" sz="2800" i="1">
                        <a:latin typeface="Cambria Math" panose="02040503050406030204" pitchFamily="18" charset="0"/>
                      </a:rPr>
                      <m:t>2</m:t>
                    </m:r>
                    <m:r>
                      <a:rPr lang="en-US" sz="2800" i="1">
                        <a:latin typeface="Cambria Math" panose="02040503050406030204" pitchFamily="18" charset="0"/>
                      </a:rPr>
                      <m:t>𝜋</m:t>
                    </m:r>
                    <m:r>
                      <a:rPr lang="en-US" sz="2800" i="1">
                        <a:latin typeface="Cambria Math" panose="02040503050406030204" pitchFamily="18" charset="0"/>
                      </a:rPr>
                      <m:t>,</m:t>
                    </m:r>
                    <m:r>
                      <a:rPr lang="en-US" sz="2800" i="1">
                        <a:latin typeface="Cambria Math" panose="02040503050406030204" pitchFamily="18" charset="0"/>
                      </a:rPr>
                      <m:t>𝑘</m:t>
                    </m:r>
                    <m:r>
                      <a:rPr lang="en-US" sz="2800" i="1">
                        <a:latin typeface="Cambria Math" panose="02040503050406030204" pitchFamily="18" charset="0"/>
                      </a:rPr>
                      <m:t>∈</m:t>
                    </m:r>
                    <m:r>
                      <a:rPr lang="en-US" sz="2800" i="1">
                        <a:latin typeface="Cambria Math" panose="02040503050406030204" pitchFamily="18" charset="0"/>
                      </a:rPr>
                      <m:t>ℤ</m:t>
                    </m:r>
                  </m:oMath>
                </a14:m>
                <a:r>
                  <a:rPr lang="en-US" sz="2800"/>
                  <a:t>;</a:t>
                </a:r>
              </a:p>
              <a:p>
                <a14:m>
                  <m:oMath xmlns:m="http://schemas.openxmlformats.org/officeDocument/2006/math">
                    <m:func>
                      <m:funcPr>
                        <m:ctrlPr>
                          <a:rPr lang="en-US" sz="2800" i="1">
                            <a:latin typeface="Cambria Math" panose="02040503050406030204" pitchFamily="18" charset="0"/>
                          </a:rPr>
                        </m:ctrlPr>
                      </m:funcPr>
                      <m:fName>
                        <m:r>
                          <a:rPr lang="en-US" sz="2800" i="1">
                            <a:latin typeface="Cambria Math" panose="02040503050406030204" pitchFamily="18" charset="0"/>
                          </a:rPr>
                          <m:t>𝑠𝑖𝑛</m:t>
                        </m:r>
                      </m:fName>
                      <m:e>
                        <m:r>
                          <a:rPr lang="en-US" sz="2800" i="1">
                            <a:latin typeface="Cambria Math" panose="02040503050406030204" pitchFamily="18" charset="0"/>
                          </a:rPr>
                          <m:t>𝑥</m:t>
                        </m:r>
                      </m:e>
                    </m:func>
                    <m:r>
                      <a:rPr lang="en-US" sz="2800" i="1">
                        <a:latin typeface="Cambria Math" panose="02040503050406030204" pitchFamily="18" charset="0"/>
                      </a:rPr>
                      <m:t>=−1⇔</m:t>
                    </m:r>
                    <m:r>
                      <a:rPr lang="en-US" sz="2800" i="1">
                        <a:latin typeface="Cambria Math" panose="02040503050406030204" pitchFamily="18" charset="0"/>
                      </a:rPr>
                      <m:t>𝑥</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𝜋</m:t>
                        </m:r>
                      </m:num>
                      <m:den>
                        <m:r>
                          <a:rPr lang="en-US" sz="2800" i="1">
                            <a:latin typeface="Cambria Math" panose="02040503050406030204" pitchFamily="18" charset="0"/>
                          </a:rPr>
                          <m:t>2</m:t>
                        </m:r>
                      </m:den>
                    </m:f>
                    <m:r>
                      <a:rPr lang="en-US" sz="2800" i="1">
                        <a:latin typeface="Cambria Math" panose="02040503050406030204" pitchFamily="18" charset="0"/>
                      </a:rPr>
                      <m:t>+</m:t>
                    </m:r>
                    <m:r>
                      <a:rPr lang="en-US" sz="2800" i="1">
                        <a:latin typeface="Cambria Math" panose="02040503050406030204" pitchFamily="18" charset="0"/>
                      </a:rPr>
                      <m:t>𝑘</m:t>
                    </m:r>
                    <m:r>
                      <a:rPr lang="en-US" sz="2800" i="1">
                        <a:latin typeface="Cambria Math" panose="02040503050406030204" pitchFamily="18" charset="0"/>
                      </a:rPr>
                      <m:t>2</m:t>
                    </m:r>
                    <m:r>
                      <a:rPr lang="en-US" sz="2800" i="1">
                        <a:latin typeface="Cambria Math" panose="02040503050406030204" pitchFamily="18" charset="0"/>
                      </a:rPr>
                      <m:t>𝜋</m:t>
                    </m:r>
                    <m:r>
                      <a:rPr lang="en-US" sz="2800" i="1">
                        <a:latin typeface="Cambria Math" panose="02040503050406030204" pitchFamily="18" charset="0"/>
                      </a:rPr>
                      <m:t>,</m:t>
                    </m:r>
                    <m:r>
                      <a:rPr lang="en-US" sz="2800" i="1">
                        <a:latin typeface="Cambria Math" panose="02040503050406030204" pitchFamily="18" charset="0"/>
                      </a:rPr>
                      <m:t>𝑘</m:t>
                    </m:r>
                    <m:r>
                      <a:rPr lang="en-US" sz="2800" i="1">
                        <a:latin typeface="Cambria Math" panose="02040503050406030204" pitchFamily="18" charset="0"/>
                      </a:rPr>
                      <m:t>∈</m:t>
                    </m:r>
                    <m:r>
                      <a:rPr lang="en-US" sz="2800" i="1">
                        <a:latin typeface="Cambria Math" panose="02040503050406030204" pitchFamily="18" charset="0"/>
                      </a:rPr>
                      <m:t>ℤ</m:t>
                    </m:r>
                  </m:oMath>
                </a14:m>
                <a:r>
                  <a:rPr lang="en-US" sz="2800"/>
                  <a:t>;</a:t>
                </a:r>
              </a:p>
              <a:p>
                <a14:m>
                  <m:oMath xmlns:m="http://schemas.openxmlformats.org/officeDocument/2006/math">
                    <m:func>
                      <m:funcPr>
                        <m:ctrlPr>
                          <a:rPr lang="en-US" sz="2800" i="1">
                            <a:latin typeface="Cambria Math" panose="02040503050406030204" pitchFamily="18" charset="0"/>
                          </a:rPr>
                        </m:ctrlPr>
                      </m:funcPr>
                      <m:fName>
                        <m:r>
                          <a:rPr lang="en-US" sz="2800" i="1">
                            <a:latin typeface="Cambria Math" panose="02040503050406030204" pitchFamily="18" charset="0"/>
                          </a:rPr>
                          <m:t>𝑠𝑖𝑛</m:t>
                        </m:r>
                      </m:fName>
                      <m:e>
                        <m:r>
                          <a:rPr lang="en-US" sz="2800" i="1">
                            <a:latin typeface="Cambria Math" panose="02040503050406030204" pitchFamily="18" charset="0"/>
                          </a:rPr>
                          <m:t>𝑥</m:t>
                        </m:r>
                      </m:e>
                    </m:func>
                    <m:r>
                      <a:rPr lang="en-US" sz="2800" i="1">
                        <a:latin typeface="Cambria Math" panose="02040503050406030204" pitchFamily="18" charset="0"/>
                      </a:rPr>
                      <m:t>=0⇔</m:t>
                    </m:r>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𝑘</m:t>
                    </m:r>
                    <m:r>
                      <a:rPr lang="en-US" sz="2800" i="1">
                        <a:latin typeface="Cambria Math" panose="02040503050406030204" pitchFamily="18" charset="0"/>
                      </a:rPr>
                      <m:t>𝜋</m:t>
                    </m:r>
                    <m:r>
                      <a:rPr lang="en-US" sz="2800" i="1">
                        <a:latin typeface="Cambria Math" panose="02040503050406030204" pitchFamily="18" charset="0"/>
                      </a:rPr>
                      <m:t>,</m:t>
                    </m:r>
                    <m:r>
                      <a:rPr lang="en-US" sz="2800" i="1">
                        <a:latin typeface="Cambria Math" panose="02040503050406030204" pitchFamily="18" charset="0"/>
                      </a:rPr>
                      <m:t>𝑘</m:t>
                    </m:r>
                    <m:r>
                      <a:rPr lang="en-US" sz="2800" i="1">
                        <a:latin typeface="Cambria Math" panose="02040503050406030204" pitchFamily="18" charset="0"/>
                      </a:rPr>
                      <m:t>∈</m:t>
                    </m:r>
                    <m:r>
                      <a:rPr lang="en-US" sz="2800" i="1">
                        <a:latin typeface="Cambria Math" panose="02040503050406030204" pitchFamily="18" charset="0"/>
                      </a:rPr>
                      <m:t>ℤ</m:t>
                    </m:r>
                  </m:oMath>
                </a14:m>
                <a:r>
                  <a:rPr lang="en-US" sz="2800"/>
                  <a:t>.</a:t>
                </a:r>
              </a:p>
              <a:p>
                <a:pPr marL="0" indent="0">
                  <a:buNone/>
                </a:pPr>
                <a:r>
                  <a:rPr lang="en-US" sz="2800"/>
                  <a:t>b) </a:t>
                </a:r>
                <a14:m>
                  <m:oMath xmlns:m="http://schemas.openxmlformats.org/officeDocument/2006/math">
                    <m:func>
                      <m:funcPr>
                        <m:ctrlPr>
                          <a:rPr lang="en-US" sz="2800" i="1">
                            <a:latin typeface="Cambria Math" panose="02040503050406030204" pitchFamily="18" charset="0"/>
                          </a:rPr>
                        </m:ctrlPr>
                      </m:funcPr>
                      <m:fName>
                        <m:r>
                          <a:rPr lang="en-US" sz="2800" i="1">
                            <a:latin typeface="Cambria Math" panose="02040503050406030204" pitchFamily="18" charset="0"/>
                          </a:rPr>
                          <m:t>𝑠𝑖𝑛</m:t>
                        </m:r>
                      </m:fName>
                      <m:e>
                        <m:r>
                          <a:rPr lang="en-US" sz="2800" i="1">
                            <a:latin typeface="Cambria Math" panose="02040503050406030204" pitchFamily="18" charset="0"/>
                          </a:rPr>
                          <m:t>𝑢</m:t>
                        </m:r>
                      </m:e>
                    </m:func>
                    <m:r>
                      <a:rPr lang="en-US" sz="2800" i="1">
                        <a:latin typeface="Cambria Math" panose="02040503050406030204" pitchFamily="18" charset="0"/>
                      </a:rPr>
                      <m:t>=</m:t>
                    </m:r>
                    <m:func>
                      <m:funcPr>
                        <m:ctrlPr>
                          <a:rPr lang="en-US" sz="2800" i="1">
                            <a:latin typeface="Cambria Math" panose="02040503050406030204" pitchFamily="18" charset="0"/>
                          </a:rPr>
                        </m:ctrlPr>
                      </m:funcPr>
                      <m:fName>
                        <m:r>
                          <a:rPr lang="en-US" sz="2800" i="1">
                            <a:latin typeface="Cambria Math" panose="02040503050406030204" pitchFamily="18" charset="0"/>
                          </a:rPr>
                          <m:t>𝑠𝑖𝑛</m:t>
                        </m:r>
                      </m:fName>
                      <m:e>
                        <m:r>
                          <a:rPr lang="en-US" sz="2800" i="1">
                            <a:latin typeface="Cambria Math" panose="02040503050406030204" pitchFamily="18" charset="0"/>
                          </a:rPr>
                          <m:t>𝑣</m:t>
                        </m:r>
                      </m:e>
                    </m:func>
                    <m:r>
                      <a:rPr lang="en-US" sz="2800" i="1">
                        <a:latin typeface="Cambria Math" panose="02040503050406030204" pitchFamily="18" charset="0"/>
                      </a:rPr>
                      <m:t>⇔</m:t>
                    </m:r>
                    <m:r>
                      <a:rPr lang="en-US" sz="2800" i="1">
                        <a:latin typeface="Cambria Math" panose="02040503050406030204" pitchFamily="18" charset="0"/>
                      </a:rPr>
                      <m:t>𝑢</m:t>
                    </m:r>
                    <m:r>
                      <a:rPr lang="en-US" sz="2800" i="1">
                        <a:latin typeface="Cambria Math" panose="02040503050406030204" pitchFamily="18" charset="0"/>
                      </a:rPr>
                      <m:t>=</m:t>
                    </m:r>
                    <m:r>
                      <a:rPr lang="en-US" sz="2800" i="1">
                        <a:latin typeface="Cambria Math" panose="02040503050406030204" pitchFamily="18" charset="0"/>
                      </a:rPr>
                      <m:t>𝑣</m:t>
                    </m:r>
                    <m:r>
                      <a:rPr lang="en-US" sz="2800" i="1">
                        <a:latin typeface="Cambria Math" panose="02040503050406030204" pitchFamily="18" charset="0"/>
                      </a:rPr>
                      <m:t>+</m:t>
                    </m:r>
                    <m:r>
                      <a:rPr lang="en-US" sz="2800" i="1">
                        <a:latin typeface="Cambria Math" panose="02040503050406030204" pitchFamily="18" charset="0"/>
                      </a:rPr>
                      <m:t>𝑘</m:t>
                    </m:r>
                    <m:r>
                      <a:rPr lang="en-US" sz="2800" i="1">
                        <a:latin typeface="Cambria Math" panose="02040503050406030204" pitchFamily="18" charset="0"/>
                      </a:rPr>
                      <m:t>2</m:t>
                    </m:r>
                    <m:r>
                      <a:rPr lang="en-US" sz="2800" i="1">
                        <a:latin typeface="Cambria Math" panose="02040503050406030204" pitchFamily="18" charset="0"/>
                      </a:rPr>
                      <m:t>𝜋</m:t>
                    </m:r>
                    <m:r>
                      <a:rPr lang="en-US" sz="2800" i="1">
                        <a:latin typeface="Cambria Math" panose="02040503050406030204" pitchFamily="18" charset="0"/>
                      </a:rPr>
                      <m:t>,</m:t>
                    </m:r>
                    <m:r>
                      <a:rPr lang="en-US" sz="2800" i="1">
                        <a:latin typeface="Cambria Math" panose="02040503050406030204" pitchFamily="18" charset="0"/>
                      </a:rPr>
                      <m:t>𝑘</m:t>
                    </m:r>
                    <m:r>
                      <a:rPr lang="en-US" sz="2800" i="1">
                        <a:latin typeface="Cambria Math" panose="02040503050406030204" pitchFamily="18" charset="0"/>
                      </a:rPr>
                      <m:t>∈</m:t>
                    </m:r>
                    <m:r>
                      <a:rPr lang="en-US" sz="2800" i="1">
                        <a:latin typeface="Cambria Math" panose="02040503050406030204" pitchFamily="18" charset="0"/>
                      </a:rPr>
                      <m:t>ℤ</m:t>
                    </m:r>
                  </m:oMath>
                </a14:m>
                <a:r>
                  <a:rPr lang="en-US" sz="2800"/>
                  <a:t> hoặc </a:t>
                </a:r>
                <a14:m>
                  <m:oMath xmlns:m="http://schemas.openxmlformats.org/officeDocument/2006/math">
                    <m:r>
                      <a:rPr lang="en-US" sz="2800" i="1">
                        <a:latin typeface="Cambria Math" panose="02040503050406030204" pitchFamily="18" charset="0"/>
                      </a:rPr>
                      <m:t>𝑢</m:t>
                    </m:r>
                    <m:r>
                      <a:rPr lang="en-US" sz="2800" i="1">
                        <a:latin typeface="Cambria Math" panose="02040503050406030204" pitchFamily="18" charset="0"/>
                      </a:rPr>
                      <m:t>=</m:t>
                    </m:r>
                    <m:r>
                      <a:rPr lang="en-US" sz="2800" i="1">
                        <a:latin typeface="Cambria Math" panose="02040503050406030204" pitchFamily="18" charset="0"/>
                      </a:rPr>
                      <m:t>𝜋</m:t>
                    </m:r>
                    <m:r>
                      <a:rPr lang="en-US" sz="2800" i="1">
                        <a:latin typeface="Cambria Math" panose="02040503050406030204" pitchFamily="18" charset="0"/>
                      </a:rPr>
                      <m:t>−</m:t>
                    </m:r>
                    <m:r>
                      <a:rPr lang="en-US" sz="2800" i="1">
                        <a:latin typeface="Cambria Math" panose="02040503050406030204" pitchFamily="18" charset="0"/>
                      </a:rPr>
                      <m:t>𝑣</m:t>
                    </m:r>
                    <m:r>
                      <a:rPr lang="en-US" sz="2800" i="1">
                        <a:latin typeface="Cambria Math" panose="02040503050406030204" pitchFamily="18" charset="0"/>
                      </a:rPr>
                      <m:t>+</m:t>
                    </m:r>
                    <m:r>
                      <a:rPr lang="en-US" sz="2800" i="1">
                        <a:latin typeface="Cambria Math" panose="02040503050406030204" pitchFamily="18" charset="0"/>
                      </a:rPr>
                      <m:t>𝑘</m:t>
                    </m:r>
                    <m:r>
                      <a:rPr lang="en-US" sz="2800" i="1">
                        <a:latin typeface="Cambria Math" panose="02040503050406030204" pitchFamily="18" charset="0"/>
                      </a:rPr>
                      <m:t>2</m:t>
                    </m:r>
                    <m:r>
                      <a:rPr lang="en-US" sz="2800" i="1">
                        <a:latin typeface="Cambria Math" panose="02040503050406030204" pitchFamily="18" charset="0"/>
                      </a:rPr>
                      <m:t>𝜋</m:t>
                    </m:r>
                    <m:r>
                      <a:rPr lang="en-US" sz="2800" i="1">
                        <a:latin typeface="Cambria Math" panose="02040503050406030204" pitchFamily="18" charset="0"/>
                      </a:rPr>
                      <m:t>,</m:t>
                    </m:r>
                    <m:r>
                      <a:rPr lang="en-US" sz="2800" i="1">
                        <a:latin typeface="Cambria Math" panose="02040503050406030204" pitchFamily="18" charset="0"/>
                      </a:rPr>
                      <m:t>𝑘</m:t>
                    </m:r>
                    <m:r>
                      <a:rPr lang="en-US" sz="2800" i="1">
                        <a:latin typeface="Cambria Math" panose="02040503050406030204" pitchFamily="18" charset="0"/>
                      </a:rPr>
                      <m:t>∈</m:t>
                    </m:r>
                    <m:r>
                      <a:rPr lang="en-US" sz="2800" i="1">
                        <a:latin typeface="Cambria Math" panose="02040503050406030204" pitchFamily="18" charset="0"/>
                      </a:rPr>
                      <m:t>ℤ</m:t>
                    </m:r>
                  </m:oMath>
                </a14:m>
                <a:r>
                  <a:rPr lang="en-US" sz="2800"/>
                  <a:t>.</a:t>
                </a:r>
              </a:p>
              <a:p>
                <a:pPr marL="0" indent="0">
                  <a:buNone/>
                </a:pPr>
                <a:r>
                  <a:rPr lang="en-US" sz="2800"/>
                  <a:t>c) </a:t>
                </a:r>
                <a14:m>
                  <m:oMath xmlns:m="http://schemas.openxmlformats.org/officeDocument/2006/math">
                    <m:func>
                      <m:funcPr>
                        <m:ctrlPr>
                          <a:rPr lang="en-US" sz="2800" i="1">
                            <a:latin typeface="Cambria Math" panose="02040503050406030204" pitchFamily="18" charset="0"/>
                          </a:rPr>
                        </m:ctrlPr>
                      </m:funcPr>
                      <m:fName>
                        <m:r>
                          <a:rPr lang="en-US" sz="2800" i="1">
                            <a:latin typeface="Cambria Math" panose="02040503050406030204" pitchFamily="18" charset="0"/>
                          </a:rPr>
                          <m:t>𝑠𝑖𝑛</m:t>
                        </m:r>
                      </m:fName>
                      <m:e>
                        <m:r>
                          <a:rPr lang="en-US" sz="2800" i="1">
                            <a:latin typeface="Cambria Math" panose="02040503050406030204" pitchFamily="18" charset="0"/>
                          </a:rPr>
                          <m:t>𝑥</m:t>
                        </m:r>
                      </m:e>
                    </m:func>
                    <m:r>
                      <a:rPr lang="en-US" sz="2800" i="1">
                        <a:latin typeface="Cambria Math" panose="02040503050406030204" pitchFamily="18" charset="0"/>
                      </a:rPr>
                      <m:t>=</m:t>
                    </m:r>
                    <m:func>
                      <m:funcPr>
                        <m:ctrlPr>
                          <a:rPr lang="en-US" sz="2800" i="1">
                            <a:latin typeface="Cambria Math" panose="02040503050406030204" pitchFamily="18" charset="0"/>
                          </a:rPr>
                        </m:ctrlPr>
                      </m:funcPr>
                      <m:fName>
                        <m:r>
                          <a:rPr lang="en-US" sz="2800" i="1">
                            <a:latin typeface="Cambria Math" panose="02040503050406030204" pitchFamily="18" charset="0"/>
                          </a:rPr>
                          <m:t>𝑠𝑖𝑛</m:t>
                        </m:r>
                      </m:fName>
                      <m:e>
                        <m:sSup>
                          <m:sSupPr>
                            <m:ctrlPr>
                              <a:rPr lang="en-US" sz="2800" i="1">
                                <a:latin typeface="Cambria Math" panose="02040503050406030204" pitchFamily="18" charset="0"/>
                              </a:rPr>
                            </m:ctrlPr>
                          </m:sSupPr>
                          <m:e>
                            <m:r>
                              <a:rPr lang="en-US" sz="2800" i="1">
                                <a:latin typeface="Cambria Math" panose="02040503050406030204" pitchFamily="18" charset="0"/>
                              </a:rPr>
                              <m:t>𝑎</m:t>
                            </m:r>
                          </m:e>
                          <m:sup>
                            <m:r>
                              <a:rPr lang="en-US" sz="2800" i="1">
                                <a:latin typeface="Cambria Math" panose="02040503050406030204" pitchFamily="18" charset="0"/>
                              </a:rPr>
                              <m:t>𝑜</m:t>
                            </m:r>
                          </m:sup>
                        </m:sSup>
                      </m:e>
                    </m:func>
                    <m:r>
                      <a:rPr lang="en-US" sz="2800" i="1">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𝑎</m:t>
                        </m:r>
                      </m:e>
                      <m:sup>
                        <m:r>
                          <a:rPr lang="en-US" sz="2800" i="1">
                            <a:latin typeface="Cambria Math" panose="02040503050406030204" pitchFamily="18" charset="0"/>
                          </a:rPr>
                          <m:t>𝑜</m:t>
                        </m:r>
                      </m:sup>
                    </m:sSup>
                    <m:r>
                      <a:rPr lang="en-US" sz="2800" i="1">
                        <a:latin typeface="Cambria Math" panose="02040503050406030204" pitchFamily="18" charset="0"/>
                      </a:rPr>
                      <m:t>+</m:t>
                    </m:r>
                    <m:r>
                      <a:rPr lang="en-US" sz="2800" i="1">
                        <a:latin typeface="Cambria Math" panose="02040503050406030204" pitchFamily="18" charset="0"/>
                      </a:rPr>
                      <m:t>𝑘</m:t>
                    </m:r>
                    <m:r>
                      <a:rPr lang="en-US" sz="2800" i="1">
                        <a:latin typeface="Cambria Math" panose="02040503050406030204" pitchFamily="18" charset="0"/>
                      </a:rPr>
                      <m:t>36</m:t>
                    </m:r>
                    <m:sSup>
                      <m:sSupPr>
                        <m:ctrlPr>
                          <a:rPr lang="en-US" sz="2800" i="1">
                            <a:latin typeface="Cambria Math" panose="02040503050406030204" pitchFamily="18" charset="0"/>
                          </a:rPr>
                        </m:ctrlPr>
                      </m:sSupPr>
                      <m:e>
                        <m:r>
                          <a:rPr lang="en-US" sz="2800" i="1">
                            <a:latin typeface="Cambria Math" panose="02040503050406030204" pitchFamily="18" charset="0"/>
                          </a:rPr>
                          <m:t>0</m:t>
                        </m:r>
                      </m:e>
                      <m:sup>
                        <m:r>
                          <a:rPr lang="en-US" sz="2800" i="1">
                            <a:latin typeface="Cambria Math" panose="02040503050406030204" pitchFamily="18" charset="0"/>
                          </a:rPr>
                          <m:t>𝑜</m:t>
                        </m:r>
                      </m:sup>
                    </m:sSup>
                    <m:r>
                      <a:rPr lang="en-US" sz="2800" i="1">
                        <a:latin typeface="Cambria Math" panose="02040503050406030204" pitchFamily="18" charset="0"/>
                      </a:rPr>
                      <m:t>,</m:t>
                    </m:r>
                    <m:r>
                      <a:rPr lang="en-US" sz="2800" i="1">
                        <a:latin typeface="Cambria Math" panose="02040503050406030204" pitchFamily="18" charset="0"/>
                      </a:rPr>
                      <m:t>𝑘</m:t>
                    </m:r>
                    <m:r>
                      <a:rPr lang="en-US" sz="2800" i="1">
                        <a:latin typeface="Cambria Math" panose="02040503050406030204" pitchFamily="18" charset="0"/>
                      </a:rPr>
                      <m:t>∈</m:t>
                    </m:r>
                    <m:r>
                      <a:rPr lang="en-US" sz="2800" i="1">
                        <a:latin typeface="Cambria Math" panose="02040503050406030204" pitchFamily="18" charset="0"/>
                      </a:rPr>
                      <m:t>ℤ</m:t>
                    </m:r>
                  </m:oMath>
                </a14:m>
                <a:r>
                  <a:rPr lang="en-US" sz="2800"/>
                  <a:t> hoặc </a:t>
                </a:r>
                <a14:m>
                  <m:oMath xmlns:m="http://schemas.openxmlformats.org/officeDocument/2006/math">
                    <m:r>
                      <a:rPr lang="en-US" sz="2800" i="1">
                        <a:latin typeface="Cambria Math" panose="02040503050406030204" pitchFamily="18" charset="0"/>
                      </a:rPr>
                      <m:t>𝑥</m:t>
                    </m:r>
                    <m:r>
                      <a:rPr lang="en-US" sz="2800" i="1">
                        <a:latin typeface="Cambria Math" panose="02040503050406030204" pitchFamily="18" charset="0"/>
                      </a:rPr>
                      <m:t>=18</m:t>
                    </m:r>
                    <m:sSup>
                      <m:sSupPr>
                        <m:ctrlPr>
                          <a:rPr lang="en-US" sz="2800" i="1">
                            <a:latin typeface="Cambria Math" panose="02040503050406030204" pitchFamily="18" charset="0"/>
                          </a:rPr>
                        </m:ctrlPr>
                      </m:sSupPr>
                      <m:e>
                        <m:r>
                          <a:rPr lang="en-US" sz="2800" i="1">
                            <a:latin typeface="Cambria Math" panose="02040503050406030204" pitchFamily="18" charset="0"/>
                          </a:rPr>
                          <m:t>0</m:t>
                        </m:r>
                      </m:e>
                      <m:sup>
                        <m:r>
                          <a:rPr lang="en-US" sz="2800" i="1">
                            <a:latin typeface="Cambria Math" panose="02040503050406030204" pitchFamily="18" charset="0"/>
                          </a:rPr>
                          <m:t>𝑜</m:t>
                        </m:r>
                      </m:sup>
                    </m:sSup>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𝑎</m:t>
                        </m:r>
                      </m:e>
                      <m:sup>
                        <m:r>
                          <a:rPr lang="en-US" sz="2800" i="1">
                            <a:latin typeface="Cambria Math" panose="02040503050406030204" pitchFamily="18" charset="0"/>
                          </a:rPr>
                          <m:t>𝑜</m:t>
                        </m:r>
                      </m:sup>
                    </m:sSup>
                    <m:r>
                      <a:rPr lang="en-US" sz="2800" i="1">
                        <a:latin typeface="Cambria Math" panose="02040503050406030204" pitchFamily="18" charset="0"/>
                      </a:rPr>
                      <m:t>+</m:t>
                    </m:r>
                    <m:r>
                      <a:rPr lang="en-US" sz="2800" i="1">
                        <a:latin typeface="Cambria Math" panose="02040503050406030204" pitchFamily="18" charset="0"/>
                      </a:rPr>
                      <m:t>𝑘</m:t>
                    </m:r>
                    <m:r>
                      <a:rPr lang="en-US" sz="2800" i="1">
                        <a:latin typeface="Cambria Math" panose="02040503050406030204" pitchFamily="18" charset="0"/>
                      </a:rPr>
                      <m:t>36</m:t>
                    </m:r>
                    <m:sSup>
                      <m:sSupPr>
                        <m:ctrlPr>
                          <a:rPr lang="en-US" sz="2800" i="1">
                            <a:latin typeface="Cambria Math" panose="02040503050406030204" pitchFamily="18" charset="0"/>
                          </a:rPr>
                        </m:ctrlPr>
                      </m:sSupPr>
                      <m:e>
                        <m:r>
                          <a:rPr lang="en-US" sz="2800" i="1">
                            <a:latin typeface="Cambria Math" panose="02040503050406030204" pitchFamily="18" charset="0"/>
                          </a:rPr>
                          <m:t>0</m:t>
                        </m:r>
                      </m:e>
                      <m:sup>
                        <m:r>
                          <a:rPr lang="en-US" sz="2800" i="1">
                            <a:latin typeface="Cambria Math" panose="02040503050406030204" pitchFamily="18" charset="0"/>
                          </a:rPr>
                          <m:t>𝑜</m:t>
                        </m:r>
                      </m:sup>
                    </m:sSup>
                    <m:r>
                      <a:rPr lang="en-US" sz="2800" i="1">
                        <a:latin typeface="Cambria Math" panose="02040503050406030204" pitchFamily="18" charset="0"/>
                      </a:rPr>
                      <m:t>,</m:t>
                    </m:r>
                    <m:r>
                      <a:rPr lang="en-US" sz="2800" i="1">
                        <a:latin typeface="Cambria Math" panose="02040503050406030204" pitchFamily="18" charset="0"/>
                      </a:rPr>
                      <m:t>𝑘</m:t>
                    </m:r>
                    <m:r>
                      <a:rPr lang="en-US" sz="2800" i="1">
                        <a:latin typeface="Cambria Math" panose="02040503050406030204" pitchFamily="18" charset="0"/>
                      </a:rPr>
                      <m:t>∈</m:t>
                    </m:r>
                    <m:r>
                      <a:rPr lang="en-US" sz="2800" i="1">
                        <a:latin typeface="Cambria Math" panose="02040503050406030204" pitchFamily="18" charset="0"/>
                      </a:rPr>
                      <m:t>ℤ</m:t>
                    </m:r>
                  </m:oMath>
                </a14:m>
                <a:r>
                  <a:rPr lang="en-US"/>
                  <a:t>.</a:t>
                </a:r>
              </a:p>
              <a:p>
                <a:pPr marL="0" marR="0" algn="just">
                  <a:lnSpc>
                    <a:spcPct val="107000"/>
                  </a:lnSpc>
                  <a:spcBef>
                    <a:spcPts val="0"/>
                  </a:spcBef>
                  <a:spcAft>
                    <a:spcPts val="0"/>
                  </a:spcAft>
                </a:pPr>
                <a:endParaRPr lang="en-US" sz="280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02931" y="1674716"/>
                <a:ext cx="10770414" cy="4288561"/>
              </a:xfrm>
              <a:prstGeom prst="rect">
                <a:avLst/>
              </a:prstGeom>
              <a:blipFill>
                <a:blip r:embed="rId2"/>
                <a:stretch>
                  <a:fillRect l="-1245" t="-3129" b="-4694"/>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3333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884695" y="285040"/>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en-US" sz="3200" b="1">
                <a:solidFill>
                  <a:srgbClr val="000099"/>
                </a:solidFill>
                <a:ea typeface="Calibri" panose="020F0502020204030204" pitchFamily="34" charset="0"/>
                <a:cs typeface="Times New Roman" panose="02020603050405020304" pitchFamily="18" charset="0"/>
              </a:rPr>
              <a:t>3.</a:t>
            </a:r>
            <a:r>
              <a:rPr lang="vi-VN" sz="3200" b="1">
                <a:solidFill>
                  <a:srgbClr val="000099"/>
                </a:solidFill>
                <a:ea typeface="Calibri" panose="020F0502020204030204" pitchFamily="34" charset="0"/>
                <a:cs typeface="Times New Roman" panose="02020603050405020304" pitchFamily="18" charset="0"/>
              </a:rPr>
              <a:t> Phương trình cos⁡x=m </a:t>
            </a:r>
            <a:endParaRPr lang="en-US" sz="320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159857" y="1729751"/>
                <a:ext cx="8321969" cy="39356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2"/>
                  </a:buBlip>
                </a:pPr>
                <a:r>
                  <a:rPr lang="en-US" b="1">
                    <a:solidFill>
                      <a:srgbClr val="0000FF"/>
                    </a:solidFill>
                    <a:ea typeface="Times New Roman" panose="02020603050405020304" pitchFamily="18" charset="0"/>
                  </a:rPr>
                  <a:t> Phương pháp </a:t>
                </a:r>
                <a:r>
                  <a:rPr lang="en-US" b="1">
                    <a:solidFill>
                      <a:srgbClr val="1F3763"/>
                    </a:solidFill>
                    <a:ea typeface="Calibri" panose="020F0502020204030204" pitchFamily="34" charset="0"/>
                  </a:rPr>
                  <a:t>	</a:t>
                </a:r>
                <a:endParaRPr lang="en-US" b="1">
                  <a:solidFill>
                    <a:srgbClr val="1F3763"/>
                  </a:solidFill>
                  <a:latin typeface="Calibri Light" panose="020F0302020204030204" pitchFamily="34" charset="0"/>
                  <a:ea typeface="Times New Roman" panose="02020603050405020304" pitchFamily="18" charset="0"/>
                </a:endParaRPr>
              </a:p>
              <a:p>
                <a:r>
                  <a:rPr lang="en-US"/>
                  <a:t>Xét phương trình </a:t>
                </a:r>
                <a14:m>
                  <m:oMath xmlns:m="http://schemas.openxmlformats.org/officeDocument/2006/math">
                    <m:func>
                      <m:funcPr>
                        <m:ctrlPr>
                          <a:rPr lang="en-US" i="1">
                            <a:latin typeface="Cambria Math" panose="02040503050406030204" pitchFamily="18" charset="0"/>
                          </a:rPr>
                        </m:ctrlPr>
                      </m:funcPr>
                      <m:fName>
                        <m:r>
                          <a:rPr lang="en-US" i="1">
                            <a:latin typeface="Cambria Math" panose="02040503050406030204" pitchFamily="18" charset="0"/>
                          </a:rPr>
                          <m:t>𝑐𝑜𝑠</m:t>
                        </m:r>
                      </m:fName>
                      <m:e>
                        <m:r>
                          <a:rPr lang="en-US" i="1">
                            <a:latin typeface="Cambria Math" panose="02040503050406030204" pitchFamily="18" charset="0"/>
                          </a:rPr>
                          <m:t>𝑥</m:t>
                        </m:r>
                      </m:e>
                    </m:func>
                    <m:r>
                      <a:rPr lang="en-US" i="1">
                        <a:latin typeface="Cambria Math" panose="02040503050406030204" pitchFamily="18" charset="0"/>
                      </a:rPr>
                      <m:t>=</m:t>
                    </m:r>
                    <m:r>
                      <a:rPr lang="en-US" i="1">
                        <a:latin typeface="Cambria Math" panose="02040503050406030204" pitchFamily="18" charset="0"/>
                      </a:rPr>
                      <m:t>𝑚</m:t>
                    </m:r>
                  </m:oMath>
                </a14:m>
                <a:r>
                  <a:rPr lang="en-US"/>
                  <a:t>.</a:t>
                </a:r>
              </a:p>
              <a:p>
                <a:r>
                  <a:rPr lang="en-US"/>
                  <a:t>+ Nếu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𝑚</m:t>
                        </m:r>
                      </m:e>
                    </m:d>
                    <m:r>
                      <a:rPr lang="en-US" i="1">
                        <a:latin typeface="Cambria Math" panose="02040503050406030204" pitchFamily="18" charset="0"/>
                      </a:rPr>
                      <m:t>&gt;1</m:t>
                    </m:r>
                  </m:oMath>
                </a14:m>
                <a:r>
                  <a:rPr lang="en-US"/>
                  <a:t> thì phương trình vô nghiệm.</a:t>
                </a:r>
              </a:p>
              <a:p>
                <a:r>
                  <a:rPr lang="en-US"/>
                  <a:t>+ Nếu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𝑚</m:t>
                        </m:r>
                      </m:e>
                    </m:d>
                    <m:r>
                      <a:rPr lang="en-US" i="1">
                        <a:latin typeface="Cambria Math" panose="02040503050406030204" pitchFamily="18" charset="0"/>
                      </a:rPr>
                      <m:t>≤1</m:t>
                    </m:r>
                  </m:oMath>
                </a14:m>
                <a:r>
                  <a:rPr lang="en-US"/>
                  <a:t> thì phương trình có nghiệm</a:t>
                </a:r>
              </a:p>
              <a:p>
                <a:r>
                  <a:rPr lang="en-US"/>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ℤ</m:t>
                    </m:r>
                  </m:oMath>
                </a14:m>
                <a:r>
                  <a:rPr lang="en-US"/>
                  <a:t> và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ℤ</m:t>
                    </m:r>
                  </m:oMath>
                </a14:m>
                <a:r>
                  <a:rPr lang="en-US"/>
                  <a:t>, với </a:t>
                </a:r>
                <a14:m>
                  <m:oMath xmlns:m="http://schemas.openxmlformats.org/officeDocument/2006/math">
                    <m:r>
                      <a:rPr lang="en-US" i="1">
                        <a:latin typeface="Cambria Math" panose="02040503050406030204" pitchFamily="18" charset="0"/>
                      </a:rPr>
                      <m:t>𝛼</m:t>
                    </m:r>
                  </m:oMath>
                </a14:m>
                <a:r>
                  <a:rPr lang="en-US"/>
                  <a:t> là góc thuộc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0;</m:t>
                        </m:r>
                        <m:r>
                          <a:rPr lang="en-US" i="1">
                            <a:latin typeface="Cambria Math" panose="02040503050406030204" pitchFamily="18" charset="0"/>
                          </a:rPr>
                          <m:t>𝜋</m:t>
                        </m:r>
                      </m:e>
                    </m:d>
                  </m:oMath>
                </a14:m>
                <a:r>
                  <a:rPr lang="en-US"/>
                  <a:t> sao cho </a:t>
                </a:r>
                <a14:m>
                  <m:oMath xmlns:m="http://schemas.openxmlformats.org/officeDocument/2006/math">
                    <m:func>
                      <m:funcPr>
                        <m:ctrlPr>
                          <a:rPr lang="en-US" i="1">
                            <a:latin typeface="Cambria Math" panose="02040503050406030204" pitchFamily="18" charset="0"/>
                          </a:rPr>
                        </m:ctrlPr>
                      </m:funcPr>
                      <m:fName>
                        <m:r>
                          <a:rPr lang="en-US" i="1">
                            <a:latin typeface="Cambria Math" panose="02040503050406030204" pitchFamily="18" charset="0"/>
                          </a:rPr>
                          <m:t>𝑐𝑜𝑠</m:t>
                        </m:r>
                      </m:fName>
                      <m:e>
                        <m:r>
                          <a:rPr lang="en-US" i="1">
                            <a:latin typeface="Cambria Math" panose="02040503050406030204" pitchFamily="18" charset="0"/>
                          </a:rPr>
                          <m:t>𝛼</m:t>
                        </m:r>
                      </m:e>
                    </m:func>
                    <m:r>
                      <a:rPr lang="en-US" i="1">
                        <a:latin typeface="Cambria Math" panose="02040503050406030204" pitchFamily="18" charset="0"/>
                      </a:rPr>
                      <m:t>=</m:t>
                    </m:r>
                    <m:r>
                      <a:rPr lang="en-US" i="1">
                        <a:latin typeface="Cambria Math" panose="02040503050406030204" pitchFamily="18" charset="0"/>
                      </a:rPr>
                      <m:t>𝑚</m:t>
                    </m:r>
                  </m:oMath>
                </a14:m>
                <a:r>
                  <a:rPr lang="en-US"/>
                  <a:t>.</a:t>
                </a:r>
              </a:p>
              <a:p>
                <a:pPr marL="0" marR="0" algn="just">
                  <a:lnSpc>
                    <a:spcPct val="107000"/>
                  </a:lnSpc>
                  <a:spcBef>
                    <a:spcPts val="0"/>
                  </a:spcBef>
                  <a:spcAft>
                    <a:spcPts val="0"/>
                  </a:spcAft>
                </a:pPr>
                <a:endParaRPr lang="en-US" sz="280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159857" y="1729751"/>
                <a:ext cx="8321969" cy="3935637"/>
              </a:xfrm>
              <a:prstGeom prst="rect">
                <a:avLst/>
              </a:prstGeom>
              <a:blipFill>
                <a:blip r:embed="rId3"/>
                <a:stretch>
                  <a:fillRect l="-1685" t="-2171" r="-806"/>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2022_12_31_13444d033388f63b4a14g-05.jpeg">
            <a:extLst>
              <a:ext uri="{FF2B5EF4-FFF2-40B4-BE49-F238E27FC236}">
                <a16:creationId xmlns:a16="http://schemas.microsoft.com/office/drawing/2014/main" id="{2E476F52-DAAB-430D-A9D0-BF9DBA4C270F}"/>
              </a:ext>
            </a:extLst>
          </p:cNvPr>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a:off x="8533010" y="2152651"/>
            <a:ext cx="2745105" cy="2462230"/>
          </a:xfrm>
          <a:prstGeom prst="rect">
            <a:avLst/>
          </a:prstGeom>
        </p:spPr>
      </p:pic>
    </p:spTree>
    <p:extLst>
      <p:ext uri="{BB962C8B-B14F-4D97-AF65-F5344CB8AC3E}">
        <p14:creationId xmlns:p14="http://schemas.microsoft.com/office/powerpoint/2010/main" val="4237649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884695" y="285040"/>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en-US" sz="3200" b="1">
                <a:solidFill>
                  <a:srgbClr val="000099"/>
                </a:solidFill>
                <a:ea typeface="Calibri" panose="020F0502020204030204" pitchFamily="34" charset="0"/>
                <a:cs typeface="Times New Roman" panose="02020603050405020304" pitchFamily="18" charset="0"/>
              </a:rPr>
              <a:t>3.</a:t>
            </a:r>
            <a:r>
              <a:rPr lang="vi-VN" sz="3200" b="1">
                <a:solidFill>
                  <a:srgbClr val="000099"/>
                </a:solidFill>
                <a:ea typeface="Calibri" panose="020F0502020204030204" pitchFamily="34" charset="0"/>
                <a:cs typeface="Times New Roman" panose="02020603050405020304" pitchFamily="18" charset="0"/>
              </a:rPr>
              <a:t> Phương trình cos⁡x=m </a:t>
            </a:r>
            <a:endParaRPr lang="en-US" sz="320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02931" y="1674716"/>
            <a:ext cx="10770414" cy="39356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200"/>
              </a:spcBef>
              <a:spcAft>
                <a:spcPts val="0"/>
              </a:spcAft>
              <a:buNone/>
            </a:pPr>
            <a:endParaRPr lang="en-US" b="1">
              <a:solidFill>
                <a:srgbClr val="1F3763"/>
              </a:solidFill>
              <a:latin typeface="Calibri Light" panose="020F0302020204030204" pitchFamily="34" charset="0"/>
              <a:ea typeface="Times New Roman" panose="02020603050405020304" pitchFamily="18" charset="0"/>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46D5F091-B2B1-4696-9DC8-06E4D74DE53D}"/>
                  </a:ext>
                </a:extLst>
              </p:cNvPr>
              <p:cNvSpPr txBox="1">
                <a:spLocks/>
              </p:cNvSpPr>
              <p:nvPr/>
            </p:nvSpPr>
            <p:spPr>
              <a:xfrm>
                <a:off x="555331" y="1827116"/>
                <a:ext cx="10770414" cy="39356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2"/>
                  </a:buBlip>
                </a:pPr>
                <a:r>
                  <a:rPr lang="en-US" b="1">
                    <a:solidFill>
                      <a:srgbClr val="0000FF"/>
                    </a:solidFill>
                    <a:ea typeface="Times New Roman" panose="02020603050405020304" pitchFamily="18" charset="0"/>
                  </a:rPr>
                  <a:t> Phương pháp </a:t>
                </a:r>
                <a:r>
                  <a:rPr lang="en-US" b="1">
                    <a:solidFill>
                      <a:srgbClr val="1F3763"/>
                    </a:solidFill>
                    <a:ea typeface="Calibri" panose="020F0502020204030204" pitchFamily="34" charset="0"/>
                  </a:rPr>
                  <a:t>	</a:t>
                </a:r>
                <a:endParaRPr lang="en-US" b="1">
                  <a:solidFill>
                    <a:srgbClr val="1F3763"/>
                  </a:solidFill>
                  <a:latin typeface="Calibri Light" panose="020F0302020204030204" pitchFamily="34" charset="0"/>
                  <a:ea typeface="Times New Roman" panose="02020603050405020304" pitchFamily="18" charset="0"/>
                </a:endParaRPr>
              </a:p>
              <a:p>
                <a:r>
                  <a:rPr lang="en-US"/>
                  <a:t>Xét phương trình </a:t>
                </a:r>
                <a14:m>
                  <m:oMath xmlns:m="http://schemas.openxmlformats.org/officeDocument/2006/math">
                    <m:func>
                      <m:funcPr>
                        <m:ctrlPr>
                          <a:rPr lang="en-US" i="1">
                            <a:latin typeface="Cambria Math" panose="02040503050406030204" pitchFamily="18" charset="0"/>
                          </a:rPr>
                        </m:ctrlPr>
                      </m:funcPr>
                      <m:fName>
                        <m:r>
                          <a:rPr lang="en-US" i="1">
                            <a:latin typeface="Cambria Math" panose="02040503050406030204" pitchFamily="18" charset="0"/>
                          </a:rPr>
                          <m:t>𝑐𝑜𝑠</m:t>
                        </m:r>
                      </m:fName>
                      <m:e>
                        <m:r>
                          <a:rPr lang="en-US" i="1">
                            <a:latin typeface="Cambria Math" panose="02040503050406030204" pitchFamily="18" charset="0"/>
                          </a:rPr>
                          <m:t>𝑥</m:t>
                        </m:r>
                      </m:e>
                    </m:func>
                    <m:r>
                      <a:rPr lang="en-US" i="1">
                        <a:latin typeface="Cambria Math" panose="02040503050406030204" pitchFamily="18" charset="0"/>
                      </a:rPr>
                      <m:t>=</m:t>
                    </m:r>
                    <m:r>
                      <a:rPr lang="en-US" i="1">
                        <a:latin typeface="Cambria Math" panose="02040503050406030204" pitchFamily="18" charset="0"/>
                      </a:rPr>
                      <m:t>𝑚</m:t>
                    </m:r>
                  </m:oMath>
                </a14:m>
                <a:r>
                  <a:rPr lang="en-US"/>
                  <a:t>.</a:t>
                </a:r>
              </a:p>
              <a:p>
                <a:r>
                  <a:rPr lang="en-US"/>
                  <a:t>+ Nếu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𝑚</m:t>
                        </m:r>
                      </m:e>
                    </m:d>
                    <m:r>
                      <a:rPr lang="en-US" i="1">
                        <a:latin typeface="Cambria Math" panose="02040503050406030204" pitchFamily="18" charset="0"/>
                      </a:rPr>
                      <m:t>&gt;1</m:t>
                    </m:r>
                  </m:oMath>
                </a14:m>
                <a:r>
                  <a:rPr lang="en-US"/>
                  <a:t> thì phương trình vô nghiệm.</a:t>
                </a:r>
              </a:p>
              <a:p>
                <a:r>
                  <a:rPr lang="en-US"/>
                  <a:t>+ Nếu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𝑚</m:t>
                        </m:r>
                      </m:e>
                    </m:d>
                    <m:r>
                      <a:rPr lang="en-US" i="1">
                        <a:latin typeface="Cambria Math" panose="02040503050406030204" pitchFamily="18" charset="0"/>
                      </a:rPr>
                      <m:t>≤1</m:t>
                    </m:r>
                  </m:oMath>
                </a14:m>
                <a:r>
                  <a:rPr lang="en-US"/>
                  <a:t> thì phương trình có nghiệm: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ℤ</m:t>
                    </m:r>
                  </m:oMath>
                </a14:m>
                <a:r>
                  <a:rPr lang="en-US"/>
                  <a:t> và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ℤ</m:t>
                    </m:r>
                  </m:oMath>
                </a14:m>
                <a:r>
                  <a:rPr lang="en-US"/>
                  <a:t>, với </a:t>
                </a:r>
                <a14:m>
                  <m:oMath xmlns:m="http://schemas.openxmlformats.org/officeDocument/2006/math">
                    <m:r>
                      <a:rPr lang="en-US" i="1">
                        <a:latin typeface="Cambria Math" panose="02040503050406030204" pitchFamily="18" charset="0"/>
                      </a:rPr>
                      <m:t>𝛼</m:t>
                    </m:r>
                  </m:oMath>
                </a14:m>
                <a:r>
                  <a:rPr lang="en-US"/>
                  <a:t> là góc thuộc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0;</m:t>
                        </m:r>
                        <m:r>
                          <a:rPr lang="en-US" i="1">
                            <a:latin typeface="Cambria Math" panose="02040503050406030204" pitchFamily="18" charset="0"/>
                          </a:rPr>
                          <m:t>𝜋</m:t>
                        </m:r>
                      </m:e>
                    </m:d>
                  </m:oMath>
                </a14:m>
                <a:r>
                  <a:rPr lang="en-US"/>
                  <a:t> sao cho </a:t>
                </a:r>
                <a14:m>
                  <m:oMath xmlns:m="http://schemas.openxmlformats.org/officeDocument/2006/math">
                    <m:func>
                      <m:funcPr>
                        <m:ctrlPr>
                          <a:rPr lang="en-US" i="1">
                            <a:latin typeface="Cambria Math" panose="02040503050406030204" pitchFamily="18" charset="0"/>
                          </a:rPr>
                        </m:ctrlPr>
                      </m:funcPr>
                      <m:fName>
                        <m:r>
                          <a:rPr lang="en-US" i="1">
                            <a:latin typeface="Cambria Math" panose="02040503050406030204" pitchFamily="18" charset="0"/>
                          </a:rPr>
                          <m:t>𝑐𝑜𝑠</m:t>
                        </m:r>
                      </m:fName>
                      <m:e>
                        <m:r>
                          <a:rPr lang="en-US" i="1">
                            <a:latin typeface="Cambria Math" panose="02040503050406030204" pitchFamily="18" charset="0"/>
                          </a:rPr>
                          <m:t>𝛼</m:t>
                        </m:r>
                      </m:e>
                    </m:func>
                    <m:r>
                      <a:rPr lang="en-US" i="1">
                        <a:latin typeface="Cambria Math" panose="02040503050406030204" pitchFamily="18" charset="0"/>
                      </a:rPr>
                      <m:t>=</m:t>
                    </m:r>
                    <m:r>
                      <a:rPr lang="en-US" i="1">
                        <a:latin typeface="Cambria Math" panose="02040503050406030204" pitchFamily="18" charset="0"/>
                      </a:rPr>
                      <m:t>𝑚</m:t>
                    </m:r>
                  </m:oMath>
                </a14:m>
                <a:r>
                  <a:rPr lang="en-US"/>
                  <a:t>.</a:t>
                </a:r>
              </a:p>
              <a:p>
                <a:pPr marL="0" marR="0" algn="just">
                  <a:lnSpc>
                    <a:spcPct val="107000"/>
                  </a:lnSpc>
                  <a:spcBef>
                    <a:spcPts val="0"/>
                  </a:spcBef>
                  <a:spcAft>
                    <a:spcPts val="0"/>
                  </a:spcAft>
                </a:pPr>
                <a:endParaRPr lang="en-US" sz="2800">
                  <a:latin typeface="Calibri" panose="020F0502020204030204" pitchFamily="34" charset="0"/>
                  <a:ea typeface="Calibri" panose="020F0502020204030204" pitchFamily="34" charset="0"/>
                </a:endParaRPr>
              </a:p>
            </p:txBody>
          </p:sp>
        </mc:Choice>
        <mc:Fallback xmlns="">
          <p:sp>
            <p:nvSpPr>
              <p:cNvPr id="10" name="Content Placeholder 2">
                <a:extLst>
                  <a:ext uri="{FF2B5EF4-FFF2-40B4-BE49-F238E27FC236}">
                    <a16:creationId xmlns:a16="http://schemas.microsoft.com/office/drawing/2014/main" id="{46D5F091-B2B1-4696-9DC8-06E4D74DE53D}"/>
                  </a:ext>
                </a:extLst>
              </p:cNvPr>
              <p:cNvSpPr txBox="1">
                <a:spLocks noRot="1" noChangeAspect="1" noMove="1" noResize="1" noEditPoints="1" noAdjustHandles="1" noChangeArrowheads="1" noChangeShapeType="1" noTextEdit="1"/>
              </p:cNvSpPr>
              <p:nvPr/>
            </p:nvSpPr>
            <p:spPr>
              <a:xfrm>
                <a:off x="555331" y="1827116"/>
                <a:ext cx="10770414" cy="3935637"/>
              </a:xfrm>
              <a:prstGeom prst="rect">
                <a:avLst/>
              </a:prstGeom>
              <a:blipFill>
                <a:blip r:embed="rId3"/>
                <a:stretch>
                  <a:fillRect l="-1302" t="-2171"/>
                </a:stretch>
              </a:blipFill>
            </p:spPr>
            <p:txBody>
              <a:bodyPr/>
              <a:lstStyle/>
              <a:p>
                <a:r>
                  <a:rPr lang="en-US">
                    <a:noFill/>
                  </a:rPr>
                  <a:t> </a:t>
                </a:r>
              </a:p>
            </p:txBody>
          </p:sp>
        </mc:Fallback>
      </mc:AlternateContent>
    </p:spTree>
    <p:extLst>
      <p:ext uri="{BB962C8B-B14F-4D97-AF65-F5344CB8AC3E}">
        <p14:creationId xmlns:p14="http://schemas.microsoft.com/office/powerpoint/2010/main" val="1037379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nodePh="1">
                                  <p:stCondLst>
                                    <p:cond delay="0"/>
                                  </p:stCondLst>
                                  <p:endCondLst>
                                    <p:cond evt="begin" delay="0">
                                      <p:tn val="10"/>
                                    </p:cond>
                                  </p:end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up)">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wipe(up)">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wipe(up)">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Effect transition="in" filter="wipe(up)">
                                      <p:cBhvr>
                                        <p:cTn id="3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884695" y="285040"/>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en-US" sz="3200" b="1">
                <a:solidFill>
                  <a:srgbClr val="000099"/>
                </a:solidFill>
                <a:ea typeface="Calibri" panose="020F0502020204030204" pitchFamily="34" charset="0"/>
                <a:cs typeface="Times New Roman" panose="02020603050405020304" pitchFamily="18" charset="0"/>
              </a:rPr>
              <a:t>3.</a:t>
            </a:r>
            <a:r>
              <a:rPr lang="vi-VN" sz="3200" b="1">
                <a:solidFill>
                  <a:srgbClr val="000099"/>
                </a:solidFill>
                <a:ea typeface="Calibri" panose="020F0502020204030204" pitchFamily="34" charset="0"/>
                <a:cs typeface="Times New Roman" panose="02020603050405020304" pitchFamily="18" charset="0"/>
              </a:rPr>
              <a:t> Phương trình cos⁡x=m </a:t>
            </a:r>
            <a:endParaRPr lang="en-US" sz="320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02931" y="1674716"/>
                <a:ext cx="10770414" cy="48257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200"/>
                  </a:spcBef>
                  <a:buFont typeface="Wingdings" panose="05000000000000000000" pitchFamily="2" charset="2"/>
                  <a:buChar char="v"/>
                </a:pPr>
                <a:r>
                  <a:rPr lang="en-US" b="1" i="1">
                    <a:solidFill>
                      <a:srgbClr val="FF0000"/>
                    </a:solidFill>
                  </a:rPr>
                  <a:t>Chú ý</a:t>
                </a:r>
                <a:r>
                  <a:rPr lang="en-US" b="1">
                    <a:solidFill>
                      <a:srgbClr val="FF0000"/>
                    </a:solidFill>
                  </a:rPr>
                  <a:t>: </a:t>
                </a:r>
                <a:endParaRPr lang="en-US" b="1">
                  <a:solidFill>
                    <a:srgbClr val="1F3763"/>
                  </a:solidFill>
                  <a:latin typeface="Calibri Light" panose="020F0302020204030204" pitchFamily="34" charset="0"/>
                  <a:ea typeface="Times New Roman" panose="02020603050405020304" pitchFamily="18" charset="0"/>
                </a:endParaRPr>
              </a:p>
              <a:p>
                <a:pPr marL="0" indent="0">
                  <a:buNone/>
                </a:pPr>
                <a:r>
                  <a:rPr lang="en-US"/>
                  <a:t>a) Một số trường hợp đặc biệt:</a:t>
                </a:r>
              </a:p>
              <a:p>
                <a14:m>
                  <m:oMath xmlns:m="http://schemas.openxmlformats.org/officeDocument/2006/math">
                    <m:func>
                      <m:funcPr>
                        <m:ctrlPr>
                          <a:rPr lang="en-US" i="1">
                            <a:latin typeface="Cambria Math" panose="02040503050406030204" pitchFamily="18" charset="0"/>
                          </a:rPr>
                        </m:ctrlPr>
                      </m:funcPr>
                      <m:fName>
                        <m:r>
                          <a:rPr lang="en-US" i="1">
                            <a:latin typeface="Cambria Math" panose="02040503050406030204" pitchFamily="18" charset="0"/>
                          </a:rPr>
                          <m:t>𝑐𝑜𝑠</m:t>
                        </m:r>
                      </m:fName>
                      <m:e>
                        <m:r>
                          <a:rPr lang="en-US" i="1">
                            <a:latin typeface="Cambria Math" panose="02040503050406030204" pitchFamily="18" charset="0"/>
                          </a:rPr>
                          <m:t>𝑥</m:t>
                        </m:r>
                      </m:e>
                    </m:func>
                    <m:r>
                      <a:rPr lang="en-US" i="1">
                        <a:latin typeface="Cambria Math" panose="02040503050406030204" pitchFamily="18" charset="0"/>
                      </a:rPr>
                      <m:t>=1⇔</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ℤ</m:t>
                    </m:r>
                    <m:r>
                      <a:rPr lang="en-US" i="1">
                        <a:latin typeface="Cambria Math" panose="02040503050406030204" pitchFamily="18" charset="0"/>
                      </a:rPr>
                      <m:t> </m:t>
                    </m:r>
                  </m:oMath>
                </a14:m>
                <a:endParaRPr lang="en-US" i="1"/>
              </a:p>
              <a:p>
                <a14:m>
                  <m:oMath xmlns:m="http://schemas.openxmlformats.org/officeDocument/2006/math">
                    <m:func>
                      <m:funcPr>
                        <m:ctrlPr>
                          <a:rPr lang="en-US" i="1">
                            <a:latin typeface="Cambria Math" panose="02040503050406030204" pitchFamily="18" charset="0"/>
                          </a:rPr>
                        </m:ctrlPr>
                      </m:funcPr>
                      <m:fName>
                        <m:r>
                          <a:rPr lang="en-US" i="1">
                            <a:latin typeface="Cambria Math" panose="02040503050406030204" pitchFamily="18" charset="0"/>
                          </a:rPr>
                          <m:t>𝑐𝑜𝑠</m:t>
                        </m:r>
                      </m:fName>
                      <m:e>
                        <m:r>
                          <a:rPr lang="en-US" i="1">
                            <a:latin typeface="Cambria Math" panose="02040503050406030204" pitchFamily="18" charset="0"/>
                          </a:rPr>
                          <m:t>𝑥</m:t>
                        </m:r>
                      </m:e>
                    </m:func>
                    <m:r>
                      <a:rPr lang="en-US" i="1">
                        <a:latin typeface="Cambria Math" panose="02040503050406030204" pitchFamily="18" charset="0"/>
                      </a:rPr>
                      <m:t>=−1⇔</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ℤ</m:t>
                    </m:r>
                  </m:oMath>
                </a14:m>
                <a:endParaRPr lang="en-US"/>
              </a:p>
              <a:p>
                <a14:m>
                  <m:oMath xmlns:m="http://schemas.openxmlformats.org/officeDocument/2006/math">
                    <m:func>
                      <m:funcPr>
                        <m:ctrlPr>
                          <a:rPr lang="en-US" i="1">
                            <a:latin typeface="Cambria Math" panose="02040503050406030204" pitchFamily="18" charset="0"/>
                          </a:rPr>
                        </m:ctrlPr>
                      </m:funcPr>
                      <m:fName>
                        <m:r>
                          <a:rPr lang="en-US" i="1">
                            <a:latin typeface="Cambria Math" panose="02040503050406030204" pitchFamily="18" charset="0"/>
                          </a:rPr>
                          <m:t>𝑐𝑜𝑠</m:t>
                        </m:r>
                      </m:fName>
                      <m:e>
                        <m:r>
                          <a:rPr lang="en-US" i="1">
                            <a:latin typeface="Cambria Math" panose="02040503050406030204" pitchFamily="18" charset="0"/>
                          </a:rPr>
                          <m:t>𝑥</m:t>
                        </m:r>
                      </m:e>
                    </m:func>
                    <m:r>
                      <a:rPr lang="en-US" i="1">
                        <a:latin typeface="Cambria Math" panose="02040503050406030204" pitchFamily="18" charset="0"/>
                      </a:rPr>
                      <m:t>=0⇔</m:t>
                    </m:r>
                    <m:r>
                      <a:rPr lang="en-US" i="1">
                        <a:latin typeface="Cambria Math" panose="02040503050406030204" pitchFamily="18" charset="0"/>
                      </a:rPr>
                      <m:t>𝑥</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ℤ</m:t>
                    </m:r>
                    <m:r>
                      <a:rPr lang="en-US" i="1">
                        <a:latin typeface="Cambria Math" panose="02040503050406030204" pitchFamily="18" charset="0"/>
                      </a:rPr>
                      <m:t>.</m:t>
                    </m:r>
                  </m:oMath>
                </a14:m>
                <a:endParaRPr lang="en-US"/>
              </a:p>
              <a:p>
                <a:pPr marL="0" indent="0">
                  <a:buNone/>
                </a:pPr>
                <a:r>
                  <a:rPr lang="en-US"/>
                  <a:t>b) </a:t>
                </a:r>
                <a14:m>
                  <m:oMath xmlns:m="http://schemas.openxmlformats.org/officeDocument/2006/math">
                    <m:r>
                      <m:rPr>
                        <m:sty m:val="p"/>
                      </m:rPr>
                      <a:rPr lang="en-US">
                        <a:latin typeface="Cambria Math" panose="02040503050406030204" pitchFamily="18" charset="0"/>
                      </a:rPr>
                      <m:t>cos</m:t>
                    </m:r>
                    <m:r>
                      <a:rPr lang="en-US" b="0" i="1" smtClean="0">
                        <a:latin typeface="Cambria Math" panose="02040503050406030204" pitchFamily="18" charset="0"/>
                      </a:rPr>
                      <m:t> </m:t>
                    </m:r>
                    <m:r>
                      <a:rPr lang="en-US" i="1">
                        <a:latin typeface="Cambria Math" panose="02040503050406030204" pitchFamily="18" charset="0"/>
                      </a:rPr>
                      <m:t>𝑢</m:t>
                    </m:r>
                    <m:r>
                      <a:rPr lang="en-US">
                        <a:latin typeface="Cambria Math" panose="02040503050406030204" pitchFamily="18" charset="0"/>
                      </a:rPr>
                      <m:t>=</m:t>
                    </m:r>
                    <m:r>
                      <m:rPr>
                        <m:sty m:val="p"/>
                      </m:rPr>
                      <a:rPr lang="en-US">
                        <a:latin typeface="Cambria Math" panose="02040503050406030204" pitchFamily="18" charset="0"/>
                      </a:rPr>
                      <m:t>cos</m:t>
                    </m:r>
                    <m:r>
                      <a:rPr lang="en-US" b="0" i="1" smtClean="0">
                        <a:latin typeface="Cambria Math" panose="02040503050406030204" pitchFamily="18" charset="0"/>
                      </a:rPr>
                      <m:t> </m:t>
                    </m:r>
                    <m:r>
                      <a:rPr lang="en-US" i="1">
                        <a:latin typeface="Cambria Math" panose="02040503050406030204" pitchFamily="18" charset="0"/>
                      </a:rPr>
                      <m:t>𝑣</m:t>
                    </m:r>
                    <m:r>
                      <a:rPr lang="en-US">
                        <a:latin typeface="Cambria Math" panose="02040503050406030204" pitchFamily="18" charset="0"/>
                      </a:rPr>
                      <m:t>⇔</m:t>
                    </m:r>
                    <m:r>
                      <a:rPr lang="en-US" i="1">
                        <a:latin typeface="Cambria Math" panose="02040503050406030204" pitchFamily="18" charset="0"/>
                      </a:rPr>
                      <m:t>𝑢</m:t>
                    </m:r>
                    <m:r>
                      <a:rPr lang="en-US">
                        <a:latin typeface="Cambria Math" panose="02040503050406030204" pitchFamily="18" charset="0"/>
                      </a:rPr>
                      <m:t>=</m:t>
                    </m:r>
                    <m:r>
                      <a:rPr lang="en-US" i="1">
                        <a:latin typeface="Cambria Math" panose="02040503050406030204" pitchFamily="18" charset="0"/>
                      </a:rPr>
                      <m:t>𝑣</m:t>
                    </m:r>
                    <m:r>
                      <a:rPr lang="en-US">
                        <a:latin typeface="Cambria Math" panose="02040503050406030204" pitchFamily="18" charset="0"/>
                      </a:rPr>
                      <m:t>+</m:t>
                    </m:r>
                    <m:r>
                      <a:rPr lang="en-US" i="1">
                        <a:latin typeface="Cambria Math" panose="02040503050406030204" pitchFamily="18" charset="0"/>
                      </a:rPr>
                      <m:t>𝑘</m:t>
                    </m:r>
                    <m:r>
                      <a:rPr lang="en-US">
                        <a:latin typeface="Cambria Math" panose="02040503050406030204" pitchFamily="18" charset="0"/>
                      </a:rPr>
                      <m:t>2</m:t>
                    </m:r>
                    <m:r>
                      <a:rPr lang="en-US" i="1">
                        <a:latin typeface="Cambria Math" panose="02040503050406030204" pitchFamily="18" charset="0"/>
                      </a:rPr>
                      <m:t>𝜋</m:t>
                    </m:r>
                  </m:oMath>
                </a14:m>
                <a:r>
                  <a:rPr lang="en-US"/>
                  <a:t>,</a:t>
                </a:r>
                <a:br>
                  <a:rPr lang="en-US"/>
                </a:br>
                <a14:m>
                  <m:oMath xmlns:m="http://schemas.openxmlformats.org/officeDocument/2006/math">
                    <m:r>
                      <a:rPr lang="en-US" i="1">
                        <a:latin typeface="Cambria Math" panose="02040503050406030204" pitchFamily="18" charset="0"/>
                      </a:rPr>
                      <m:t>𝑘</m:t>
                    </m:r>
                    <m:r>
                      <a:rPr lang="en-US">
                        <a:latin typeface="Cambria Math" panose="02040503050406030204" pitchFamily="18" charset="0"/>
                      </a:rPr>
                      <m:t>∈</m:t>
                    </m:r>
                    <m:r>
                      <a:rPr lang="en-US" i="1">
                        <a:latin typeface="Cambria Math" panose="02040503050406030204" pitchFamily="18" charset="0"/>
                      </a:rPr>
                      <m:t>ℤ</m:t>
                    </m:r>
                  </m:oMath>
                </a14:m>
                <a:r>
                  <a:rPr lang="en-US"/>
                  <a:t> hoăc </a:t>
                </a:r>
                <a14:m>
                  <m:oMath xmlns:m="http://schemas.openxmlformats.org/officeDocument/2006/math">
                    <m:r>
                      <a:rPr lang="en-US" i="1">
                        <a:latin typeface="Cambria Math" panose="02040503050406030204" pitchFamily="18" charset="0"/>
                      </a:rPr>
                      <m:t>𝑢</m:t>
                    </m:r>
                    <m:r>
                      <a:rPr lang="en-US">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𝑣</m:t>
                    </m:r>
                    <m:r>
                      <a:rPr lang="en-US">
                        <a:latin typeface="Cambria Math" panose="02040503050406030204" pitchFamily="18" charset="0"/>
                      </a:rPr>
                      <m:t>+</m:t>
                    </m:r>
                    <m:r>
                      <a:rPr lang="en-US" i="1">
                        <a:latin typeface="Cambria Math" panose="02040503050406030204" pitchFamily="18" charset="0"/>
                      </a:rPr>
                      <m:t>𝑘</m:t>
                    </m:r>
                    <m:r>
                      <a:rPr lang="en-US">
                        <a:latin typeface="Cambria Math" panose="02040503050406030204" pitchFamily="18" charset="0"/>
                      </a:rPr>
                      <m:t>2</m:t>
                    </m:r>
                    <m:r>
                      <a:rPr lang="en-US" i="1">
                        <a:latin typeface="Cambria Math" panose="02040503050406030204" pitchFamily="18" charset="0"/>
                      </a:rPr>
                      <m:t>𝜋</m:t>
                    </m:r>
                    <m:r>
                      <a:rPr lang="en-US">
                        <a:latin typeface="Cambria Math" panose="02040503050406030204" pitchFamily="18" charset="0"/>
                      </a:rPr>
                      <m:t>,</m:t>
                    </m:r>
                    <m:r>
                      <a:rPr lang="en-US" i="1">
                        <a:latin typeface="Cambria Math" panose="02040503050406030204" pitchFamily="18" charset="0"/>
                      </a:rPr>
                      <m:t>𝑘</m:t>
                    </m:r>
                    <m:r>
                      <a:rPr lang="en-US">
                        <a:latin typeface="Cambria Math" panose="02040503050406030204" pitchFamily="18" charset="0"/>
                      </a:rPr>
                      <m:t>∈</m:t>
                    </m:r>
                    <m:r>
                      <a:rPr lang="en-US" i="1">
                        <a:latin typeface="Cambria Math" panose="02040503050406030204" pitchFamily="18" charset="0"/>
                      </a:rPr>
                      <m:t>ℤ</m:t>
                    </m:r>
                  </m:oMath>
                </a14:m>
                <a:r>
                  <a:rPr lang="en-US"/>
                  <a:t>.</a:t>
                </a:r>
                <a:br>
                  <a:rPr lang="en-US"/>
                </a:br>
                <a:r>
                  <a:rPr lang="en-US"/>
                  <a:t>c) </a:t>
                </a:r>
                <a14:m>
                  <m:oMath xmlns:m="http://schemas.openxmlformats.org/officeDocument/2006/math">
                    <m:r>
                      <m:rPr>
                        <m:sty m:val="p"/>
                      </m:rPr>
                      <a:rPr lang="en-US">
                        <a:latin typeface="Cambria Math" panose="02040503050406030204" pitchFamily="18" charset="0"/>
                      </a:rPr>
                      <m:t>cos</m:t>
                    </m:r>
                    <m:r>
                      <a:rPr lang="en-US" b="0" i="1" smtClean="0">
                        <a:latin typeface="Cambria Math" panose="02040503050406030204" pitchFamily="18" charset="0"/>
                      </a:rPr>
                      <m:t> </m:t>
                    </m:r>
                    <m:r>
                      <a:rPr lang="en-US" i="1">
                        <a:latin typeface="Cambria Math" panose="02040503050406030204" pitchFamily="18" charset="0"/>
                      </a:rPr>
                      <m:t>𝑥</m:t>
                    </m:r>
                    <m:r>
                      <a:rPr lang="en-US">
                        <a:latin typeface="Cambria Math" panose="02040503050406030204" pitchFamily="18" charset="0"/>
                      </a:rPr>
                      <m:t>=</m:t>
                    </m:r>
                    <m:r>
                      <m:rPr>
                        <m:sty m:val="p"/>
                      </m:rPr>
                      <a:rPr lang="en-US">
                        <a:latin typeface="Cambria Math" panose="02040503050406030204" pitchFamily="18" charset="0"/>
                      </a:rPr>
                      <m:t>cos</m:t>
                    </m:r>
                    <m:r>
                      <a:rPr lang="en-US" b="0" i="1" smtClean="0">
                        <a:latin typeface="Cambria Math" panose="02040503050406030204" pitchFamily="18" charset="0"/>
                      </a:rPr>
                      <m:t> </m:t>
                    </m:r>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a:latin typeface="Cambria Math" panose="02040503050406030204" pitchFamily="18" charset="0"/>
                          </a:rPr>
                          <m:t>∘</m:t>
                        </m:r>
                      </m:sup>
                    </m:sSup>
                    <m:r>
                      <a:rPr lang="en-US">
                        <a:latin typeface="Cambria Math" panose="02040503050406030204" pitchFamily="18" charset="0"/>
                      </a:rPr>
                      <m:t>⇔</m:t>
                    </m:r>
                    <m:r>
                      <a:rPr lang="en-US" i="1">
                        <a:latin typeface="Cambria Math" panose="02040503050406030204" pitchFamily="18" charset="0"/>
                      </a:rPr>
                      <m:t>𝑥</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a:latin typeface="Cambria Math" panose="02040503050406030204" pitchFamily="18" charset="0"/>
                          </a:rPr>
                          <m:t>∘</m:t>
                        </m:r>
                      </m:sup>
                    </m:sSup>
                    <m:r>
                      <a:rPr lang="en-US">
                        <a:latin typeface="Cambria Math" panose="02040503050406030204" pitchFamily="18" charset="0"/>
                      </a:rPr>
                      <m:t>+</m:t>
                    </m:r>
                    <m:r>
                      <a:rPr lang="en-US" i="1">
                        <a:latin typeface="Cambria Math" panose="02040503050406030204" pitchFamily="18" charset="0"/>
                      </a:rPr>
                      <m:t>𝑘</m:t>
                    </m:r>
                    <m:sSup>
                      <m:sSupPr>
                        <m:ctrlPr>
                          <a:rPr lang="en-US" i="1">
                            <a:latin typeface="Cambria Math" panose="02040503050406030204" pitchFamily="18" charset="0"/>
                          </a:rPr>
                        </m:ctrlPr>
                      </m:sSupPr>
                      <m:e>
                        <m:r>
                          <a:rPr lang="en-US">
                            <a:latin typeface="Cambria Math" panose="02040503050406030204" pitchFamily="18" charset="0"/>
                          </a:rPr>
                          <m:t>360</m:t>
                        </m:r>
                      </m:e>
                      <m:sup>
                        <m:r>
                          <a:rPr lang="en-US">
                            <a:latin typeface="Cambria Math" panose="02040503050406030204" pitchFamily="18" charset="0"/>
                          </a:rPr>
                          <m:t>∘</m:t>
                        </m:r>
                      </m:sup>
                    </m:sSup>
                  </m:oMath>
                </a14:m>
                <a:br>
                  <a:rPr lang="en-US"/>
                </a:br>
                <a14:m>
                  <m:oMath xmlns:m="http://schemas.openxmlformats.org/officeDocument/2006/math">
                    <m:r>
                      <a:rPr lang="en-US" i="1">
                        <a:latin typeface="Cambria Math" panose="02040503050406030204" pitchFamily="18" charset="0"/>
                      </a:rPr>
                      <m:t>𝑘</m:t>
                    </m:r>
                    <m:r>
                      <a:rPr lang="en-US">
                        <a:latin typeface="Cambria Math" panose="02040503050406030204" pitchFamily="18" charset="0"/>
                      </a:rPr>
                      <m:t>∈</m:t>
                    </m:r>
                    <m:r>
                      <a:rPr lang="en-US" i="1">
                        <a:latin typeface="Cambria Math" panose="02040503050406030204" pitchFamily="18" charset="0"/>
                      </a:rPr>
                      <m:t>ℤ</m:t>
                    </m:r>
                  </m:oMath>
                </a14:m>
                <a:r>
                  <a:rPr lang="en-US"/>
                  <a:t> hoặc </a:t>
                </a:r>
                <a14:m>
                  <m:oMath xmlns:m="http://schemas.openxmlformats.org/officeDocument/2006/math">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a:latin typeface="Cambria Math" panose="02040503050406030204" pitchFamily="18" charset="0"/>
                          </a:rPr>
                          <m:t>∘</m:t>
                        </m:r>
                      </m:sup>
                    </m:sSup>
                    <m:r>
                      <a:rPr lang="en-US">
                        <a:latin typeface="Cambria Math" panose="02040503050406030204" pitchFamily="18" charset="0"/>
                      </a:rPr>
                      <m:t>+</m:t>
                    </m:r>
                    <m:r>
                      <a:rPr lang="en-US" i="1">
                        <a:latin typeface="Cambria Math" panose="02040503050406030204" pitchFamily="18" charset="0"/>
                      </a:rPr>
                      <m:t>𝑘</m:t>
                    </m:r>
                    <m:sSup>
                      <m:sSupPr>
                        <m:ctrlPr>
                          <a:rPr lang="en-US" i="1">
                            <a:latin typeface="Cambria Math" panose="02040503050406030204" pitchFamily="18" charset="0"/>
                          </a:rPr>
                        </m:ctrlPr>
                      </m:sSupPr>
                      <m:e>
                        <m:r>
                          <a:rPr lang="en-US">
                            <a:latin typeface="Cambria Math" panose="02040503050406030204" pitchFamily="18" charset="0"/>
                          </a:rPr>
                          <m:t>360</m:t>
                        </m:r>
                      </m:e>
                      <m:sup>
                        <m:r>
                          <a:rPr lang="en-US">
                            <a:latin typeface="Cambria Math" panose="02040503050406030204" pitchFamily="18" charset="0"/>
                          </a:rPr>
                          <m:t>∘</m:t>
                        </m:r>
                      </m:sup>
                    </m:sSup>
                    <m:r>
                      <a:rPr lang="en-US">
                        <a:latin typeface="Cambria Math" panose="02040503050406030204" pitchFamily="18" charset="0"/>
                      </a:rPr>
                      <m:t>,</m:t>
                    </m:r>
                    <m:r>
                      <a:rPr lang="en-US" i="1">
                        <a:latin typeface="Cambria Math" panose="02040503050406030204" pitchFamily="18" charset="0"/>
                      </a:rPr>
                      <m:t>𝑘</m:t>
                    </m:r>
                    <m:r>
                      <a:rPr lang="en-US">
                        <a:latin typeface="Cambria Math" panose="02040503050406030204" pitchFamily="18" charset="0"/>
                      </a:rPr>
                      <m:t>∈</m:t>
                    </m:r>
                    <m:r>
                      <a:rPr lang="en-US" i="1">
                        <a:latin typeface="Cambria Math" panose="02040503050406030204" pitchFamily="18" charset="0"/>
                      </a:rPr>
                      <m:t>ℤ</m:t>
                    </m:r>
                  </m:oMath>
                </a14:m>
                <a:r>
                  <a:rPr lang="en-US"/>
                  <a:t>.</a:t>
                </a:r>
              </a:p>
              <a:p>
                <a:endParaRPr lang="en-US"/>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02931" y="1674716"/>
                <a:ext cx="10770414" cy="4825702"/>
              </a:xfrm>
              <a:prstGeom prst="rect">
                <a:avLst/>
              </a:prstGeom>
              <a:blipFill>
                <a:blip r:embed="rId2"/>
                <a:stretch>
                  <a:fillRect l="-1415" t="-1770" b="-5815"/>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949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up)">
                                      <p:cBhvr>
                                        <p:cTn id="3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884695" y="285040"/>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46820" y="894723"/>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en-US" sz="3200" b="1">
                <a:solidFill>
                  <a:srgbClr val="000099"/>
                </a:solidFill>
                <a:ea typeface="Calibri" panose="020F0502020204030204" pitchFamily="34" charset="0"/>
                <a:cs typeface="Times New Roman" panose="02020603050405020304" pitchFamily="18" charset="0"/>
              </a:rPr>
              <a:t>4.</a:t>
            </a:r>
            <a:r>
              <a:rPr lang="vi-VN" sz="3200" b="1">
                <a:solidFill>
                  <a:srgbClr val="000099"/>
                </a:solidFill>
                <a:ea typeface="Calibri" panose="020F0502020204030204" pitchFamily="34" charset="0"/>
                <a:cs typeface="Times New Roman" panose="02020603050405020304" pitchFamily="18" charset="0"/>
              </a:rPr>
              <a:t> </a:t>
            </a:r>
            <a:r>
              <a:rPr lang="vi-VN" sz="3200" b="1">
                <a:solidFill>
                  <a:srgbClr val="000099"/>
                </a:solidFill>
                <a:latin typeface="Times New Roman" panose="02020603050405020304" pitchFamily="18" charset="0"/>
                <a:ea typeface="Calibri" panose="020F0502020204030204" pitchFamily="34" charset="0"/>
              </a:rPr>
              <a:t>Phương trình tanx=m</a:t>
            </a:r>
            <a:endParaRPr lang="en-US" sz="320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64831" y="1808067"/>
                <a:ext cx="10074569" cy="35354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2"/>
                  </a:buBlip>
                </a:pPr>
                <a:r>
                  <a:rPr lang="en-US" b="1">
                    <a:solidFill>
                      <a:srgbClr val="0000FF"/>
                    </a:solidFill>
                    <a:ea typeface="Times New Roman" panose="02020603050405020304" pitchFamily="18" charset="0"/>
                  </a:rPr>
                  <a:t> Phương pháp </a:t>
                </a:r>
              </a:p>
              <a:p>
                <a:pPr marL="0" marR="0" lvl="0" indent="0">
                  <a:lnSpc>
                    <a:spcPct val="107000"/>
                  </a:lnSpc>
                  <a:spcBef>
                    <a:spcPts val="0"/>
                  </a:spcBef>
                  <a:spcAft>
                    <a:spcPts val="1200"/>
                  </a:spcAft>
                  <a:buNone/>
                </a:pPr>
                <a:r>
                  <a:rPr lang="en-US">
                    <a:latin typeface="Chu Van An" panose="02020603050405020304" pitchFamily="18" charset="0"/>
                    <a:ea typeface="Calibri" panose="020F0502020204030204" pitchFamily="34" charset="0"/>
                  </a:rPr>
                  <a:t>Với mọi số thực </a:t>
                </a:r>
                <a14:m>
                  <m:oMath xmlns:m="http://schemas.openxmlformats.org/officeDocument/2006/math">
                    <m:r>
                      <a:rPr lang="en-US" i="1">
                        <a:latin typeface="Cambria Math" panose="02040503050406030204" pitchFamily="18" charset="0"/>
                        <a:ea typeface="Calibri" panose="020F0502020204030204" pitchFamily="34" charset="0"/>
                        <a:cs typeface="Chu Van An" panose="02020603050405020304" pitchFamily="18" charset="0"/>
                      </a:rPr>
                      <m:t>𝑚</m:t>
                    </m:r>
                  </m:oMath>
                </a14:m>
                <a:r>
                  <a:rPr lang="en-US">
                    <a:latin typeface="Chu Van An" panose="02020603050405020304" pitchFamily="18" charset="0"/>
                    <a:ea typeface="Calibri" panose="020F0502020204030204" pitchFamily="34" charset="0"/>
                  </a:rPr>
                  <a:t>, phương trình </a:t>
                </a:r>
                <a14:m>
                  <m:oMath xmlns:m="http://schemas.openxmlformats.org/officeDocument/2006/math">
                    <m:r>
                      <m:rPr>
                        <m:sty m:val="p"/>
                      </m:rPr>
                      <a:rPr lang="en-US">
                        <a:latin typeface="Cambria Math" panose="02040503050406030204" pitchFamily="18" charset="0"/>
                        <a:ea typeface="Calibri" panose="020F0502020204030204" pitchFamily="34" charset="0"/>
                        <a:cs typeface="Chu Van An" panose="02020603050405020304" pitchFamily="18" charset="0"/>
                      </a:rPr>
                      <m:t>tan</m:t>
                    </m:r>
                    <m:r>
                      <a:rPr lang="en-US">
                        <a:latin typeface="Cambria Math" panose="02040503050406030204" pitchFamily="18" charset="0"/>
                        <a:ea typeface="Calibri" panose="020F0502020204030204" pitchFamily="34" charset="0"/>
                        <a:cs typeface="Chu Van An" panose="02020603050405020304" pitchFamily="18" charset="0"/>
                      </a:rPr>
                      <m:t>⁡</m:t>
                    </m:r>
                    <m:r>
                      <a:rPr lang="en-US" i="1">
                        <a:latin typeface="Cambria Math" panose="02040503050406030204" pitchFamily="18" charset="0"/>
                        <a:ea typeface="Calibri" panose="020F0502020204030204" pitchFamily="34" charset="0"/>
                        <a:cs typeface="Chu Van An" panose="02020603050405020304" pitchFamily="18" charset="0"/>
                      </a:rPr>
                      <m:t>𝑥</m:t>
                    </m:r>
                    <m:r>
                      <a:rPr lang="en-US">
                        <a:latin typeface="Cambria Math" panose="02040503050406030204" pitchFamily="18" charset="0"/>
                        <a:ea typeface="Calibri" panose="020F0502020204030204" pitchFamily="34" charset="0"/>
                        <a:cs typeface="Chu Van An" panose="02020603050405020304" pitchFamily="18" charset="0"/>
                      </a:rPr>
                      <m:t>=</m:t>
                    </m:r>
                    <m:r>
                      <a:rPr lang="en-US" i="1">
                        <a:latin typeface="Cambria Math" panose="02040503050406030204" pitchFamily="18" charset="0"/>
                        <a:ea typeface="Calibri" panose="020F0502020204030204" pitchFamily="34" charset="0"/>
                        <a:cs typeface="Chu Van An" panose="02020603050405020304" pitchFamily="18" charset="0"/>
                      </a:rPr>
                      <m:t>𝑚</m:t>
                    </m:r>
                  </m:oMath>
                </a14:m>
                <a:r>
                  <a:rPr lang="en-US">
                    <a:latin typeface="Chu Van An" panose="02020603050405020304" pitchFamily="18" charset="0"/>
                    <a:ea typeface="Calibri" panose="020F0502020204030204" pitchFamily="34" charset="0"/>
                  </a:rPr>
                  <a:t> có nghiệm</a:t>
                </a:r>
                <a:endParaRPr lang="en-US" sz="2800">
                  <a:latin typeface="Calibri" panose="020F0502020204030204" pitchFamily="34" charset="0"/>
                  <a:ea typeface="Calibri" panose="020F0502020204030204" pitchFamily="34" charset="0"/>
                </a:endParaRPr>
              </a:p>
              <a:p>
                <a:pPr marL="0" indent="0">
                  <a:buNone/>
                </a:pPr>
                <a14:m>
                  <m:oMath xmlns:m="http://schemas.openxmlformats.org/officeDocument/2006/math">
                    <m:r>
                      <a:rPr lang="en-US" i="1">
                        <a:latin typeface="Cambria Math" panose="02040503050406030204" pitchFamily="18" charset="0"/>
                        <a:ea typeface="Calibri" panose="020F0502020204030204" pitchFamily="34" charset="0"/>
                        <a:cs typeface="Chu Van An" panose="02020603050405020304" pitchFamily="18" charset="0"/>
                      </a:rPr>
                      <m:t>𝑥</m:t>
                    </m:r>
                    <m:r>
                      <a:rPr lang="en-US">
                        <a:latin typeface="Cambria Math" panose="02040503050406030204" pitchFamily="18" charset="0"/>
                        <a:ea typeface="Calibri" panose="020F0502020204030204" pitchFamily="34" charset="0"/>
                        <a:cs typeface="Chu Van An" panose="02020603050405020304" pitchFamily="18" charset="0"/>
                      </a:rPr>
                      <m:t>=</m:t>
                    </m:r>
                    <m:r>
                      <a:rPr lang="en-US" i="1">
                        <a:latin typeface="Cambria Math" panose="02040503050406030204" pitchFamily="18" charset="0"/>
                        <a:ea typeface="Calibri" panose="020F0502020204030204" pitchFamily="34" charset="0"/>
                        <a:cs typeface="Chu Van An" panose="02020603050405020304" pitchFamily="18" charset="0"/>
                      </a:rPr>
                      <m:t>𝛼</m:t>
                    </m:r>
                    <m:r>
                      <a:rPr lang="en-US">
                        <a:latin typeface="Cambria Math" panose="02040503050406030204" pitchFamily="18" charset="0"/>
                        <a:ea typeface="Calibri" panose="020F0502020204030204" pitchFamily="34" charset="0"/>
                        <a:cs typeface="Chu Van An" panose="02020603050405020304" pitchFamily="18" charset="0"/>
                      </a:rPr>
                      <m:t>+</m:t>
                    </m:r>
                    <m:r>
                      <a:rPr lang="en-US" i="1">
                        <a:latin typeface="Cambria Math" panose="02040503050406030204" pitchFamily="18" charset="0"/>
                        <a:ea typeface="Calibri" panose="020F0502020204030204" pitchFamily="34" charset="0"/>
                        <a:cs typeface="Chu Van An" panose="02020603050405020304" pitchFamily="18" charset="0"/>
                      </a:rPr>
                      <m:t>𝑘</m:t>
                    </m:r>
                    <m:r>
                      <a:rPr lang="en-US" i="1">
                        <a:latin typeface="Cambria Math" panose="02040503050406030204" pitchFamily="18" charset="0"/>
                        <a:ea typeface="Calibri" panose="020F0502020204030204" pitchFamily="34" charset="0"/>
                        <a:cs typeface="Chu Van An" panose="02020603050405020304" pitchFamily="18" charset="0"/>
                      </a:rPr>
                      <m:t>𝜋</m:t>
                    </m:r>
                    <m:r>
                      <a:rPr lang="en-US">
                        <a:latin typeface="Cambria Math" panose="02040503050406030204" pitchFamily="18" charset="0"/>
                        <a:ea typeface="Calibri" panose="020F0502020204030204" pitchFamily="34" charset="0"/>
                        <a:cs typeface="Chu Van An" panose="02020603050405020304" pitchFamily="18" charset="0"/>
                      </a:rPr>
                      <m:t>,</m:t>
                    </m:r>
                    <m:r>
                      <a:rPr lang="en-US" i="1">
                        <a:latin typeface="Cambria Math" panose="02040503050406030204" pitchFamily="18" charset="0"/>
                        <a:ea typeface="Calibri" panose="020F0502020204030204" pitchFamily="34" charset="0"/>
                        <a:cs typeface="Chu Van An" panose="02020603050405020304" pitchFamily="18" charset="0"/>
                      </a:rPr>
                      <m:t>𝑘</m:t>
                    </m:r>
                    <m:r>
                      <a:rPr lang="en-US">
                        <a:latin typeface="Cambria Math" panose="02040503050406030204" pitchFamily="18" charset="0"/>
                        <a:ea typeface="Calibri" panose="020F0502020204030204" pitchFamily="34" charset="0"/>
                        <a:cs typeface="Chu Van An" panose="02020603050405020304" pitchFamily="18" charset="0"/>
                      </a:rPr>
                      <m:t>∈</m:t>
                    </m:r>
                    <m:r>
                      <a:rPr lang="en-US" i="1">
                        <a:latin typeface="Cambria Math" panose="02040503050406030204" pitchFamily="18" charset="0"/>
                        <a:ea typeface="Calibri" panose="020F0502020204030204" pitchFamily="34" charset="0"/>
                        <a:cs typeface="Chu Van An" panose="02020603050405020304" pitchFamily="18" charset="0"/>
                      </a:rPr>
                      <m:t>ℤ</m:t>
                    </m:r>
                    <m:r>
                      <a:rPr lang="en-US">
                        <a:latin typeface="Cambria Math" panose="02040503050406030204" pitchFamily="18" charset="0"/>
                        <a:ea typeface="Calibri" panose="020F0502020204030204" pitchFamily="34" charset="0"/>
                        <a:cs typeface="Chu Van An" panose="02020603050405020304" pitchFamily="18" charset="0"/>
                      </a:rPr>
                      <m:t>,</m:t>
                    </m:r>
                  </m:oMath>
                </a14:m>
                <a:r>
                  <a:rPr lang="en-US" b="1">
                    <a:solidFill>
                      <a:srgbClr val="1F3763"/>
                    </a:solidFill>
                    <a:ea typeface="Calibri" panose="020F0502020204030204" pitchFamily="34" charset="0"/>
                  </a:rPr>
                  <a:t>	</a:t>
                </a:r>
              </a:p>
              <a:p>
                <a:pPr>
                  <a:buFont typeface="Wingdings" panose="05000000000000000000" pitchFamily="2" charset="2"/>
                  <a:buChar char="v"/>
                </a:pPr>
                <a:r>
                  <a:rPr lang="en-US" b="1">
                    <a:solidFill>
                      <a:srgbClr val="FF0000"/>
                    </a:solidFill>
                  </a:rPr>
                  <a:t>Chú ý:</a:t>
                </a:r>
                <a:r>
                  <a:rPr lang="en-US">
                    <a:solidFill>
                      <a:srgbClr val="FF0000"/>
                    </a:solidFill>
                  </a:rPr>
                  <a:t> </a:t>
                </a:r>
                <a14:m>
                  <m:oMath xmlns:m="http://schemas.openxmlformats.org/officeDocument/2006/math">
                    <m:r>
                      <a:rPr lang="en-US" b="0" i="0" smtClean="0">
                        <a:latin typeface="Cambria Math" panose="02040503050406030204" pitchFamily="18" charset="0"/>
                      </a:rPr>
                      <m:t> </m:t>
                    </m:r>
                    <m:func>
                      <m:funcPr>
                        <m:ctrlPr>
                          <a:rPr lang="en-US" i="1">
                            <a:latin typeface="Cambria Math" panose="02040503050406030204" pitchFamily="18" charset="0"/>
                          </a:rPr>
                        </m:ctrlPr>
                      </m:funcPr>
                      <m:fName>
                        <m:r>
                          <a:rPr lang="en-US" i="1">
                            <a:latin typeface="Cambria Math" panose="02040503050406030204" pitchFamily="18" charset="0"/>
                          </a:rPr>
                          <m:t>𝑡𝑎𝑛</m:t>
                        </m:r>
                      </m:fName>
                      <m:e>
                        <m:r>
                          <a:rPr lang="en-US" i="1">
                            <a:latin typeface="Cambria Math" panose="02040503050406030204" pitchFamily="18" charset="0"/>
                          </a:rPr>
                          <m:t>𝑥</m:t>
                        </m:r>
                      </m:e>
                    </m:func>
                    <m:r>
                      <a:rPr lang="en-US" i="1">
                        <a:latin typeface="Cambria Math" panose="02040503050406030204" pitchFamily="18" charset="0"/>
                      </a:rPr>
                      <m:t>=</m:t>
                    </m:r>
                    <m:func>
                      <m:funcPr>
                        <m:ctrlPr>
                          <a:rPr lang="en-US" i="1">
                            <a:latin typeface="Cambria Math" panose="02040503050406030204" pitchFamily="18" charset="0"/>
                          </a:rPr>
                        </m:ctrlPr>
                      </m:funcPr>
                      <m:fName>
                        <m:r>
                          <a:rPr lang="en-US" i="1">
                            <a:latin typeface="Cambria Math" panose="02040503050406030204" pitchFamily="18" charset="0"/>
                          </a:rPr>
                          <m:t>𝑡𝑎𝑛</m:t>
                        </m:r>
                      </m:fName>
                      <m:e>
                        <m:r>
                          <a:rPr lang="en-US" i="1">
                            <a:latin typeface="Cambria Math" panose="02040503050406030204" pitchFamily="18" charset="0"/>
                          </a:rPr>
                          <m:t>𝑎</m:t>
                        </m:r>
                      </m:e>
                    </m:func>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180°,</m:t>
                    </m:r>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ℤ</m:t>
                    </m:r>
                  </m:oMath>
                </a14:m>
                <a:r>
                  <a:rPr lang="en-US"/>
                  <a:t>.</a:t>
                </a:r>
              </a:p>
              <a:p>
                <a:pPr marL="0" marR="0">
                  <a:lnSpc>
                    <a:spcPct val="107000"/>
                  </a:lnSpc>
                  <a:spcBef>
                    <a:spcPts val="0"/>
                  </a:spcBef>
                  <a:spcAft>
                    <a:spcPts val="1200"/>
                  </a:spcAft>
                </a:pPr>
                <a:endParaRPr lang="en-US" b="1">
                  <a:solidFill>
                    <a:srgbClr val="1F3763"/>
                  </a:solidFill>
                  <a:latin typeface="Calibri Light" panose="020F0302020204030204" pitchFamily="34" charset="0"/>
                  <a:ea typeface="Times New Roman" panose="02020603050405020304" pitchFamily="18" charset="0"/>
                </a:endParaRPr>
              </a:p>
              <a:p>
                <a:pPr marL="0" marR="0" algn="just">
                  <a:lnSpc>
                    <a:spcPct val="107000"/>
                  </a:lnSpc>
                  <a:spcBef>
                    <a:spcPts val="0"/>
                  </a:spcBef>
                  <a:spcAft>
                    <a:spcPts val="0"/>
                  </a:spcAft>
                </a:pPr>
                <a:endParaRPr lang="en-US" sz="2800">
                  <a:latin typeface="Calibri" panose="020F0502020204030204" pitchFamily="34" charset="0"/>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364831" y="1808067"/>
                <a:ext cx="10074569" cy="3535458"/>
              </a:xfrm>
              <a:prstGeom prst="rect">
                <a:avLst/>
              </a:prstGeom>
              <a:blipFill>
                <a:blip r:embed="rId3"/>
                <a:stretch>
                  <a:fillRect l="-1573" t="-2414"/>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868027"/>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fa5bfbcfde437f7afa8c04f4a69462492c25aff9.jpeg">
            <a:extLst>
              <a:ext uri="{FF2B5EF4-FFF2-40B4-BE49-F238E27FC236}">
                <a16:creationId xmlns:a16="http://schemas.microsoft.com/office/drawing/2014/main" id="{CAF598AD-CC6A-4AD1-A6A7-B04DF07A53F5}"/>
              </a:ext>
            </a:extLst>
          </p:cNvPr>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brightnessContrast bright="20000" contrast="-20000"/>
                    </a14:imgEffect>
                  </a14:imgLayer>
                </a14:imgProps>
              </a:ext>
            </a:extLst>
          </a:blip>
          <a:srcRect/>
          <a:stretch>
            <a:fillRect/>
          </a:stretch>
        </p:blipFill>
        <p:spPr>
          <a:xfrm>
            <a:off x="2527488" y="4249475"/>
            <a:ext cx="7137024" cy="2188100"/>
          </a:xfrm>
          <a:prstGeom prst="rect">
            <a:avLst/>
          </a:prstGeom>
        </p:spPr>
      </p:pic>
    </p:spTree>
    <p:extLst>
      <p:ext uri="{BB962C8B-B14F-4D97-AF65-F5344CB8AC3E}">
        <p14:creationId xmlns:p14="http://schemas.microsoft.com/office/powerpoint/2010/main" val="402806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817</TotalTime>
  <Words>982</Words>
  <PresentationFormat>Widescreen</PresentationFormat>
  <Paragraphs>78</Paragraphs>
  <Slides>11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Yu Gothic</vt:lpstr>
      <vt:lpstr>Aarial</vt:lpstr>
      <vt:lpstr>Arial</vt:lpstr>
      <vt:lpstr>Calibri</vt:lpstr>
      <vt:lpstr>Calibri Light</vt:lpstr>
      <vt:lpstr>Cambria Math</vt:lpstr>
      <vt:lpstr>Chu Van An</vt:lpstr>
      <vt:lpstr>Georgia Pro Cond Black</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Printed>2023-04-28T05:43:14Z</cp:lastPrinted>
  <dcterms:created xsi:type="dcterms:W3CDTF">2023-03-24T14:43:27Z</dcterms:created>
  <dcterms:modified xsi:type="dcterms:W3CDTF">2023-07-29T12:04:08Z</dcterms:modified>
</cp:coreProperties>
</file>