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5" r:id="rId3"/>
    <p:sldId id="268" r:id="rId4"/>
    <p:sldId id="276" r:id="rId5"/>
    <p:sldId id="277" r:id="rId6"/>
    <p:sldId id="345" r:id="rId7"/>
    <p:sldId id="278" r:id="rId8"/>
    <p:sldId id="279" r:id="rId9"/>
    <p:sldId id="355" r:id="rId10"/>
    <p:sldId id="349" r:id="rId11"/>
    <p:sldId id="356" r:id="rId12"/>
    <p:sldId id="357" r:id="rId13"/>
    <p:sldId id="269" r:id="rId14"/>
    <p:sldId id="358" r:id="rId15"/>
    <p:sldId id="361" r:id="rId16"/>
    <p:sldId id="365" r:id="rId17"/>
    <p:sldId id="359" r:id="rId18"/>
    <p:sldId id="362" r:id="rId19"/>
    <p:sldId id="360" r:id="rId20"/>
    <p:sldId id="353" r:id="rId21"/>
    <p:sldId id="351" r:id="rId22"/>
    <p:sldId id="285" r:id="rId23"/>
    <p:sldId id="301" r:id="rId24"/>
    <p:sldId id="286" r:id="rId25"/>
    <p:sldId id="287" r:id="rId26"/>
    <p:sldId id="288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971" autoAdjust="0"/>
  </p:normalViewPr>
  <p:slideViewPr>
    <p:cSldViewPr snapToGrid="0">
      <p:cViewPr varScale="1">
        <p:scale>
          <a:sx n="79" d="100"/>
          <a:sy n="79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68531" y="-1"/>
            <a:ext cx="99578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</a:t>
            </a:r>
            <a:r>
              <a:rPr lang="en-US" sz="1600" b="1" baseline="0" dirty="0">
                <a:solidFill>
                  <a:prstClr val="white"/>
                </a:solidFill>
              </a:rPr>
              <a:t> 3</a:t>
            </a:r>
            <a:r>
              <a:rPr lang="en-US" sz="1600" b="1" dirty="0">
                <a:solidFill>
                  <a:prstClr val="white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4.mp3"/><Relationship Id="rId18" Type="http://schemas.openxmlformats.org/officeDocument/2006/relationships/image" Target="../media/image12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6" Type="http://schemas.openxmlformats.org/officeDocument/2006/relationships/audio" Target="../media/media15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microsoft.com/office/2007/relationships/media" Target="../media/media15.mp3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audio" Target="../media/media14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4.mp3"/><Relationship Id="rId18" Type="http://schemas.openxmlformats.org/officeDocument/2006/relationships/image" Target="../media/image12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6" Type="http://schemas.openxmlformats.org/officeDocument/2006/relationships/audio" Target="../media/media15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microsoft.com/office/2007/relationships/media" Target="../media/media15.mp3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audio" Target="../media/media14.mp3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13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3800" y="236075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All about food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Lesson 3c: Vocabulary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113" y="1217690"/>
            <a:ext cx="5114987" cy="52856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21904" y="279620"/>
            <a:ext cx="981406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Look at the pictures and complete the sentences with the correct food preparation verbs.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5443" y="4095269"/>
            <a:ext cx="15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Beat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5443" y="5325726"/>
            <a:ext cx="15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Chop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5635" y="1427826"/>
            <a:ext cx="1808922" cy="526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add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mix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peel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slice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chop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beat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grate</a:t>
            </a:r>
          </a:p>
        </p:txBody>
      </p:sp>
    </p:spTree>
    <p:extLst>
      <p:ext uri="{BB962C8B-B14F-4D97-AF65-F5344CB8AC3E}">
        <p14:creationId xmlns:p14="http://schemas.microsoft.com/office/powerpoint/2010/main" val="24114189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79" y="0"/>
            <a:ext cx="4869097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74104" y="462801"/>
            <a:ext cx="15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Peel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7599" y="1781200"/>
            <a:ext cx="15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Slice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0427" y="3025212"/>
            <a:ext cx="15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Mix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4104" y="4441234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Add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1369" y="5228237"/>
            <a:ext cx="15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Grate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518" y="705438"/>
            <a:ext cx="1808922" cy="526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add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mix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peel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slice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chop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beat 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grate</a:t>
            </a:r>
          </a:p>
        </p:txBody>
      </p:sp>
    </p:spTree>
    <p:extLst>
      <p:ext uri="{BB962C8B-B14F-4D97-AF65-F5344CB8AC3E}">
        <p14:creationId xmlns:p14="http://schemas.microsoft.com/office/powerpoint/2010/main" val="5623044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6566" y="3918856"/>
            <a:ext cx="271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Practise</a:t>
            </a:r>
            <a:r>
              <a:rPr lang="en-US" sz="5400" dirty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08690"/>
            <a:ext cx="12106275" cy="4733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7034" y="445749"/>
            <a:ext cx="7633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Label the pictures with the following nouns: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4" y="1143000"/>
            <a:ext cx="12106275" cy="4656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spoon, bowl, knife, grater, saucepan, cake tin, frying pan, whisk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4" y="3220278"/>
            <a:ext cx="1603928" cy="5764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knife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8615" y="3220278"/>
            <a:ext cx="2425562" cy="5764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7498" y="3220278"/>
            <a:ext cx="2518328" cy="5764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6002" y="3246057"/>
            <a:ext cx="2577548" cy="5764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saucepan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123" y="5499651"/>
            <a:ext cx="2680665" cy="5764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cake tin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2200" y="5516216"/>
            <a:ext cx="2481885" cy="5764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grater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7498" y="5499651"/>
            <a:ext cx="2518328" cy="5764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frying 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22490" y="5499651"/>
            <a:ext cx="2425562" cy="5930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spoon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952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7850"/>
            <a:ext cx="3673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srgbClr val="4472C4"/>
                </a:solidFill>
              </a:rPr>
              <a:t>Listen and repeat.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796" y="1162586"/>
            <a:ext cx="120668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4472C4"/>
                </a:solidFill>
              </a:rPr>
              <a:t>Knife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naɪf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dao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68" y="1750313"/>
            <a:ext cx="11912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Saucepan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/ˈ</a:t>
            </a:r>
            <a:r>
              <a:rPr lang="en-US" sz="3400" dirty="0" err="1">
                <a:solidFill>
                  <a:srgbClr val="FF0000"/>
                </a:solidFill>
              </a:rPr>
              <a:t>sɔːspən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cái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chảo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874" y="2386878"/>
            <a:ext cx="119707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Bowl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bəʊl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tô</a:t>
            </a:r>
            <a:r>
              <a:rPr lang="en-US" sz="3400" dirty="0">
                <a:solidFill>
                  <a:srgbClr val="FF00FF"/>
                </a:solidFill>
              </a:rPr>
              <a:t>, </a:t>
            </a:r>
            <a:r>
              <a:rPr lang="en-US" sz="3400" dirty="0" err="1">
                <a:solidFill>
                  <a:srgbClr val="FF00FF"/>
                </a:solidFill>
              </a:rPr>
              <a:t>chén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874" y="2991533"/>
            <a:ext cx="120259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Whisk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wɪsk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cái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đánh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trứng</a:t>
            </a:r>
            <a:r>
              <a:rPr lang="en-US" sz="3400" dirty="0">
                <a:solidFill>
                  <a:srgbClr val="FF00FF"/>
                </a:solidFill>
              </a:rPr>
              <a:t>, </a:t>
            </a:r>
            <a:r>
              <a:rPr lang="en-US" sz="3400" dirty="0" err="1">
                <a:solidFill>
                  <a:srgbClr val="FF00FF"/>
                </a:solidFill>
              </a:rPr>
              <a:t>kem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874" y="3613326"/>
            <a:ext cx="119298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Cake tin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keɪk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tɪn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khuôn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làm</a:t>
            </a:r>
            <a:r>
              <a:rPr lang="en-US" sz="3400" dirty="0">
                <a:solidFill>
                  <a:srgbClr val="FF00FF"/>
                </a:solidFill>
              </a:rPr>
              <a:t> bánh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970" y="4258893"/>
            <a:ext cx="119120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Grater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</a:t>
            </a:r>
            <a:r>
              <a:rPr lang="en-US" sz="3400" dirty="0">
                <a:solidFill>
                  <a:srgbClr val="FF0000"/>
                </a:solidFill>
              </a:rPr>
              <a:t> /ˈ</a:t>
            </a:r>
            <a:r>
              <a:rPr lang="en-US" sz="3400" dirty="0" err="1">
                <a:solidFill>
                  <a:srgbClr val="FF0000"/>
                </a:solidFill>
              </a:rPr>
              <a:t>ɡreɪtə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bàn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xát</a:t>
            </a:r>
            <a:r>
              <a:rPr lang="en-US" sz="3400" dirty="0">
                <a:solidFill>
                  <a:srgbClr val="FF00FF"/>
                </a:solidFill>
              </a:rPr>
              <a:t>, </a:t>
            </a:r>
            <a:r>
              <a:rPr lang="en-US" sz="3400" dirty="0" err="1">
                <a:solidFill>
                  <a:srgbClr val="FF00FF"/>
                </a:solidFill>
              </a:rPr>
              <a:t>bàn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nạo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741" y="5581046"/>
            <a:ext cx="11912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Spoon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spuːn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muỗng</a:t>
            </a:r>
            <a:r>
              <a:rPr lang="en-US" sz="3400" dirty="0">
                <a:solidFill>
                  <a:srgbClr val="FF00FF"/>
                </a:solidFill>
              </a:rPr>
              <a:t>, </a:t>
            </a:r>
            <a:r>
              <a:rPr lang="en-US" sz="3400" dirty="0" err="1">
                <a:solidFill>
                  <a:srgbClr val="FF00FF"/>
                </a:solidFill>
              </a:rPr>
              <a:t>thìa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874" y="4900403"/>
            <a:ext cx="11912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Frying pan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/ˈ</a:t>
            </a:r>
            <a:r>
              <a:rPr lang="en-US" sz="3400" dirty="0" err="1">
                <a:solidFill>
                  <a:srgbClr val="FF0000"/>
                </a:solidFill>
              </a:rPr>
              <a:t>fraɪɪŋ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pæn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chảo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chiên</a:t>
            </a:r>
            <a:endParaRPr lang="en-US" sz="3400" dirty="0">
              <a:solidFill>
                <a:srgbClr val="FF00FF"/>
              </a:solidFill>
            </a:endParaRPr>
          </a:p>
        </p:txBody>
      </p:sp>
      <p:pic>
        <p:nvPicPr>
          <p:cNvPr id="10" name="kn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81199" y="900499"/>
            <a:ext cx="487363" cy="487363"/>
          </a:xfrm>
          <a:prstGeom prst="rect">
            <a:avLst/>
          </a:prstGeom>
        </p:spPr>
      </p:pic>
      <p:pic>
        <p:nvPicPr>
          <p:cNvPr id="11" name="saucepa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81199" y="1639707"/>
            <a:ext cx="487363" cy="487363"/>
          </a:xfrm>
          <a:prstGeom prst="rect">
            <a:avLst/>
          </a:prstGeom>
        </p:spPr>
      </p:pic>
      <p:pic>
        <p:nvPicPr>
          <p:cNvPr id="12" name="bow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81198" y="2283499"/>
            <a:ext cx="487363" cy="487363"/>
          </a:xfrm>
          <a:prstGeom prst="rect">
            <a:avLst/>
          </a:prstGeom>
        </p:spPr>
      </p:pic>
      <p:pic>
        <p:nvPicPr>
          <p:cNvPr id="13" name="whis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81197" y="2913923"/>
            <a:ext cx="487363" cy="487363"/>
          </a:xfrm>
          <a:prstGeom prst="rect">
            <a:avLst/>
          </a:prstGeom>
        </p:spPr>
      </p:pic>
      <p:pic>
        <p:nvPicPr>
          <p:cNvPr id="14" name="caketi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81197" y="3605850"/>
            <a:ext cx="487363" cy="487363"/>
          </a:xfrm>
          <a:prstGeom prst="rect">
            <a:avLst/>
          </a:prstGeom>
        </p:spPr>
      </p:pic>
      <p:pic>
        <p:nvPicPr>
          <p:cNvPr id="15" name="grat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81197" y="4280615"/>
            <a:ext cx="487363" cy="487363"/>
          </a:xfrm>
          <a:prstGeom prst="rect">
            <a:avLst/>
          </a:prstGeom>
        </p:spPr>
      </p:pic>
      <p:pic>
        <p:nvPicPr>
          <p:cNvPr id="25" name="fryingpan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81197" y="4957519"/>
            <a:ext cx="487363" cy="487363"/>
          </a:xfrm>
          <a:prstGeom prst="rect">
            <a:avLst/>
          </a:prstGeom>
        </p:spPr>
      </p:pic>
      <p:pic>
        <p:nvPicPr>
          <p:cNvPr id="26" name="spoon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81197" y="56476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08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7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7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2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14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7850"/>
            <a:ext cx="3673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srgbClr val="4472C4"/>
                </a:solidFill>
              </a:rPr>
              <a:t>Listen and repeat.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796" y="1162586"/>
            <a:ext cx="120668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4472C4"/>
                </a:solidFill>
              </a:rPr>
              <a:t>Knife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naɪf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dao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68" y="1750313"/>
            <a:ext cx="11912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Saucepan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/ˈ</a:t>
            </a:r>
            <a:r>
              <a:rPr lang="en-US" sz="3400" dirty="0" err="1">
                <a:solidFill>
                  <a:srgbClr val="FF0000"/>
                </a:solidFill>
              </a:rPr>
              <a:t>sɔːspən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cái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chảo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874" y="2386878"/>
            <a:ext cx="119707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Bowl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bəʊl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tô</a:t>
            </a:r>
            <a:r>
              <a:rPr lang="en-US" sz="3400" dirty="0">
                <a:solidFill>
                  <a:srgbClr val="FF00FF"/>
                </a:solidFill>
              </a:rPr>
              <a:t>, </a:t>
            </a:r>
            <a:r>
              <a:rPr lang="en-US" sz="3400" dirty="0" err="1">
                <a:solidFill>
                  <a:srgbClr val="FF00FF"/>
                </a:solidFill>
              </a:rPr>
              <a:t>chén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874" y="2991533"/>
            <a:ext cx="120259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Whisk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wɪsk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cái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đánh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trứng</a:t>
            </a:r>
            <a:r>
              <a:rPr lang="en-US" sz="3400" dirty="0">
                <a:solidFill>
                  <a:srgbClr val="FF00FF"/>
                </a:solidFill>
              </a:rPr>
              <a:t>, </a:t>
            </a:r>
            <a:r>
              <a:rPr lang="en-US" sz="3400" dirty="0" err="1">
                <a:solidFill>
                  <a:srgbClr val="FF00FF"/>
                </a:solidFill>
              </a:rPr>
              <a:t>kem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874" y="3613326"/>
            <a:ext cx="119298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Cake tin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keɪk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tɪn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khuôn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làm</a:t>
            </a:r>
            <a:r>
              <a:rPr lang="en-US" sz="3400" dirty="0">
                <a:solidFill>
                  <a:srgbClr val="FF00FF"/>
                </a:solidFill>
              </a:rPr>
              <a:t> bánh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970" y="4258893"/>
            <a:ext cx="119120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Grater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</a:t>
            </a:r>
            <a:r>
              <a:rPr lang="en-US" sz="3400" dirty="0">
                <a:solidFill>
                  <a:srgbClr val="FF0000"/>
                </a:solidFill>
              </a:rPr>
              <a:t> /ˈ</a:t>
            </a:r>
            <a:r>
              <a:rPr lang="en-US" sz="3400" dirty="0" err="1">
                <a:solidFill>
                  <a:srgbClr val="FF0000"/>
                </a:solidFill>
              </a:rPr>
              <a:t>ɡreɪtə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bàn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xát</a:t>
            </a:r>
            <a:r>
              <a:rPr lang="en-US" sz="3400" dirty="0">
                <a:solidFill>
                  <a:srgbClr val="FF00FF"/>
                </a:solidFill>
              </a:rPr>
              <a:t>, </a:t>
            </a:r>
            <a:r>
              <a:rPr lang="en-US" sz="3400" dirty="0" err="1">
                <a:solidFill>
                  <a:srgbClr val="FF00FF"/>
                </a:solidFill>
              </a:rPr>
              <a:t>bàn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nạo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741" y="5581046"/>
            <a:ext cx="11912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Spoon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spuːn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muỗng</a:t>
            </a:r>
            <a:r>
              <a:rPr lang="en-US" sz="3400" dirty="0">
                <a:solidFill>
                  <a:srgbClr val="FF00FF"/>
                </a:solidFill>
              </a:rPr>
              <a:t>, </a:t>
            </a:r>
            <a:r>
              <a:rPr lang="en-US" sz="3400" dirty="0" err="1">
                <a:solidFill>
                  <a:srgbClr val="FF00FF"/>
                </a:solidFill>
              </a:rPr>
              <a:t>thìa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874" y="4900403"/>
            <a:ext cx="11912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Frying pan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(n) </a:t>
            </a:r>
            <a:r>
              <a:rPr lang="en-US" sz="3400" dirty="0">
                <a:solidFill>
                  <a:srgbClr val="FF0000"/>
                </a:solidFill>
              </a:rPr>
              <a:t>/ˈ</a:t>
            </a:r>
            <a:r>
              <a:rPr lang="en-US" sz="3400" dirty="0" err="1">
                <a:solidFill>
                  <a:srgbClr val="FF0000"/>
                </a:solidFill>
              </a:rPr>
              <a:t>fraɪɪŋ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pæn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chảo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chiên</a:t>
            </a:r>
            <a:endParaRPr lang="en-US" sz="3400" dirty="0">
              <a:solidFill>
                <a:srgbClr val="FF00FF"/>
              </a:solidFill>
            </a:endParaRPr>
          </a:p>
        </p:txBody>
      </p:sp>
      <p:pic>
        <p:nvPicPr>
          <p:cNvPr id="10" name="kn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7529" y="900499"/>
            <a:ext cx="487363" cy="487363"/>
          </a:xfrm>
          <a:prstGeom prst="rect">
            <a:avLst/>
          </a:prstGeom>
        </p:spPr>
      </p:pic>
      <p:pic>
        <p:nvPicPr>
          <p:cNvPr id="11" name="saucepa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7529" y="1639707"/>
            <a:ext cx="487363" cy="487363"/>
          </a:xfrm>
          <a:prstGeom prst="rect">
            <a:avLst/>
          </a:prstGeom>
        </p:spPr>
      </p:pic>
      <p:pic>
        <p:nvPicPr>
          <p:cNvPr id="12" name="bow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7528" y="2283499"/>
            <a:ext cx="487363" cy="487363"/>
          </a:xfrm>
          <a:prstGeom prst="rect">
            <a:avLst/>
          </a:prstGeom>
        </p:spPr>
      </p:pic>
      <p:pic>
        <p:nvPicPr>
          <p:cNvPr id="13" name="whis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7527" y="2913923"/>
            <a:ext cx="487363" cy="487363"/>
          </a:xfrm>
          <a:prstGeom prst="rect">
            <a:avLst/>
          </a:prstGeom>
        </p:spPr>
      </p:pic>
      <p:pic>
        <p:nvPicPr>
          <p:cNvPr id="14" name="caketi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7527" y="3605850"/>
            <a:ext cx="487363" cy="487363"/>
          </a:xfrm>
          <a:prstGeom prst="rect">
            <a:avLst/>
          </a:prstGeom>
        </p:spPr>
      </p:pic>
      <p:pic>
        <p:nvPicPr>
          <p:cNvPr id="15" name="grat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7527" y="4280615"/>
            <a:ext cx="487363" cy="487363"/>
          </a:xfrm>
          <a:prstGeom prst="rect">
            <a:avLst/>
          </a:prstGeom>
        </p:spPr>
      </p:pic>
      <p:pic>
        <p:nvPicPr>
          <p:cNvPr id="25" name="fryingpan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7527" y="4957519"/>
            <a:ext cx="487363" cy="487363"/>
          </a:xfrm>
          <a:prstGeom prst="rect">
            <a:avLst/>
          </a:prstGeom>
        </p:spPr>
      </p:pic>
      <p:pic>
        <p:nvPicPr>
          <p:cNvPr id="26" name="spoon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7527" y="5647615"/>
            <a:ext cx="487363" cy="48736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73968" y="1763773"/>
            <a:ext cx="178905" cy="17987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52873" y="4928012"/>
            <a:ext cx="178905" cy="17987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63759" y="4280906"/>
            <a:ext cx="178905" cy="17987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7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3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14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  <p:bldP spid="24" grpId="0"/>
      <p:bldP spid="19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54" y="680038"/>
            <a:ext cx="10719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3 a) Match the cooking tools (1-4) to the correct phrases (a-d).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40" y="1895268"/>
            <a:ext cx="10134600" cy="37433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548270" y="3190461"/>
            <a:ext cx="1461052" cy="16498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78087" y="2852530"/>
            <a:ext cx="1381539" cy="10734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48270" y="3617843"/>
            <a:ext cx="1381539" cy="100385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37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9287" y="730383"/>
            <a:ext cx="8925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b) Make sentences using your answers in Exercise 3a. Tell your partner.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805070" y="1900366"/>
            <a:ext cx="4770782" cy="1797662"/>
          </a:xfrm>
          <a:prstGeom prst="wedgeEllipseCallout">
            <a:avLst>
              <a:gd name="adj1" fmla="val -44841"/>
              <a:gd name="adj2" fmla="val 606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You need a whisk to beat eggs.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440558" y="1900367"/>
            <a:ext cx="4803912" cy="1687660"/>
          </a:xfrm>
          <a:prstGeom prst="wedgeEllipseCallout">
            <a:avLst>
              <a:gd name="adj1" fmla="val -42971"/>
              <a:gd name="adj2" fmla="val 7840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You need a knife  to chop, peel, slice onions.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05070" y="4304639"/>
            <a:ext cx="4770782" cy="1781096"/>
          </a:xfrm>
          <a:prstGeom prst="wedgeEllipseCallout">
            <a:avLst>
              <a:gd name="adj1" fmla="val -47708"/>
              <a:gd name="adj2" fmla="val 6343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You need a grater to grate cheese.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553201" y="4196305"/>
            <a:ext cx="4691269" cy="1757234"/>
          </a:xfrm>
          <a:prstGeom prst="wedgeEllipseCallout">
            <a:avLst>
              <a:gd name="adj1" fmla="val -42019"/>
              <a:gd name="adj2" fmla="val 7211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You need a spoon to mix vegetables.</a:t>
            </a:r>
          </a:p>
        </p:txBody>
      </p:sp>
    </p:spTree>
    <p:extLst>
      <p:ext uri="{BB962C8B-B14F-4D97-AF65-F5344CB8AC3E}">
        <p14:creationId xmlns:p14="http://schemas.microsoft.com/office/powerpoint/2010/main" val="2178907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413" y="630712"/>
            <a:ext cx="105851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Complete the sentences with one of the cooking tools: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1 We need a ______________ to bake a cake.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2 Andy needs a ____________ to fry an egg.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3 Brian needs a ____________ to slice some onions.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4 Harry needs a _____________ to boil some rice.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 5 Kelly needs a ______________ to beat the eggs.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7459" y="1530509"/>
            <a:ext cx="19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cake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6413" y="2257292"/>
            <a:ext cx="215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frying pan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8265" y="3717838"/>
            <a:ext cx="19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saucepan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1272" y="2990146"/>
            <a:ext cx="19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knife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1272" y="4456776"/>
            <a:ext cx="19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whisk</a:t>
            </a:r>
          </a:p>
        </p:txBody>
      </p:sp>
    </p:spTree>
    <p:extLst>
      <p:ext uri="{BB962C8B-B14F-4D97-AF65-F5344CB8AC3E}">
        <p14:creationId xmlns:p14="http://schemas.microsoft.com/office/powerpoint/2010/main" val="7089726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6566" y="3918856"/>
            <a:ext cx="2961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white"/>
                </a:solidFill>
              </a:rPr>
              <a:t>Production</a:t>
            </a:r>
            <a:r>
              <a:rPr lang="en-US" sz="5400" dirty="0">
                <a:solidFill>
                  <a:prstClr val="white"/>
                </a:solidFill>
              </a:rPr>
              <a:t>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0668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4841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2237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8509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69384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6523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Practise</a:t>
            </a:r>
            <a:r>
              <a:rPr lang="en-US" sz="3600" b="1" dirty="0"/>
              <a:t>  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1689" y="63136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4008107"/>
            <a:ext cx="3256378" cy="6624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 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17" y="494145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477078"/>
            <a:ext cx="1060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Tell your partner your favorite dish and what tools you need to cook it.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226365" y="1938130"/>
            <a:ext cx="9134061" cy="265374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My </a:t>
            </a:r>
            <a:r>
              <a:rPr lang="en-US" sz="3600" dirty="0" err="1">
                <a:solidFill>
                  <a:srgbClr val="FF0000"/>
                </a:solidFill>
              </a:rPr>
              <a:t>favourite</a:t>
            </a:r>
            <a:r>
              <a:rPr lang="en-US" sz="3600" dirty="0">
                <a:solidFill>
                  <a:srgbClr val="FF0000"/>
                </a:solidFill>
              </a:rPr>
              <a:t> dish is cupcake. I need a whisk to beat the eggs.</a:t>
            </a:r>
          </a:p>
        </p:txBody>
      </p:sp>
    </p:spTree>
    <p:extLst>
      <p:ext uri="{BB962C8B-B14F-4D97-AF65-F5344CB8AC3E}">
        <p14:creationId xmlns:p14="http://schemas.microsoft.com/office/powerpoint/2010/main" val="7085108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105" y="1888435"/>
            <a:ext cx="1084027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Write six sentences about your </a:t>
            </a:r>
            <a:r>
              <a:rPr lang="en-US" sz="4000" b="1" dirty="0" err="1">
                <a:solidFill>
                  <a:schemeClr val="accent1"/>
                </a:solidFill>
              </a:rPr>
              <a:t>favourite</a:t>
            </a:r>
            <a:r>
              <a:rPr lang="en-US" sz="4000" b="1" dirty="0">
                <a:solidFill>
                  <a:schemeClr val="accent1"/>
                </a:solidFill>
              </a:rPr>
              <a:t> dishes, how to make it and the tools you need to make it, using the vocabulary you have learned today.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8415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334" y="2168156"/>
            <a:ext cx="106633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Cooking tools and food preparation verbs. 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622707"/>
            <a:ext cx="1187202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the vocabulary about free time activities.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exercises 1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30)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(p. 31)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59 SB)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5" y="2077278"/>
            <a:ext cx="1008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36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learn cooking tools and food preparation verbs.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7383"/>
            <a:ext cx="281277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Discussion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2774" y="458160"/>
            <a:ext cx="937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Ask and answer about cooking.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1487" y="1969659"/>
            <a:ext cx="7056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Do you like cooking?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What can you cook?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What do you need to cook it?</a:t>
            </a:r>
          </a:p>
        </p:txBody>
      </p:sp>
    </p:spTree>
    <p:extLst>
      <p:ext uri="{BB962C8B-B14F-4D97-AF65-F5344CB8AC3E}">
        <p14:creationId xmlns:p14="http://schemas.microsoft.com/office/powerpoint/2010/main" val="8107627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0058"/>
            <a:ext cx="12192621" cy="3111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7034" y="565019"/>
            <a:ext cx="7633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Label the pictures with the following verbs: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8960" y="1431381"/>
            <a:ext cx="6629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add, mix, peel, slice, chop, beat, grate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383" y="4114800"/>
            <a:ext cx="964095" cy="3925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slice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4189" y="4114800"/>
            <a:ext cx="964924" cy="3925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mix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7034" y="4822135"/>
            <a:ext cx="1060175" cy="402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peel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6566" y="4114800"/>
            <a:ext cx="1071770" cy="4273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grate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9415" y="4822134"/>
            <a:ext cx="954156" cy="402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add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55777" y="4777409"/>
            <a:ext cx="1059553" cy="447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chop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44200" y="4114800"/>
            <a:ext cx="1047543" cy="4273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beat</a:t>
            </a:r>
          </a:p>
        </p:txBody>
      </p:sp>
    </p:spTree>
    <p:extLst>
      <p:ext uri="{BB962C8B-B14F-4D97-AF65-F5344CB8AC3E}">
        <p14:creationId xmlns:p14="http://schemas.microsoft.com/office/powerpoint/2010/main" val="6024386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7850"/>
            <a:ext cx="3673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srgbClr val="4472C4"/>
                </a:solidFill>
              </a:rPr>
              <a:t>Listen and repeat.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30" y="1182667"/>
            <a:ext cx="120668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4472C4"/>
                </a:solidFill>
              </a:rPr>
              <a:t>slice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(v)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slaɪs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xắt</a:t>
            </a:r>
            <a:r>
              <a:rPr lang="en-US" sz="3400" dirty="0">
                <a:solidFill>
                  <a:srgbClr val="FF00FF"/>
                </a:solidFill>
              </a:rPr>
              <a:t> / </a:t>
            </a:r>
            <a:r>
              <a:rPr lang="en-US" sz="3400" dirty="0" err="1">
                <a:solidFill>
                  <a:srgbClr val="FF00FF"/>
                </a:solidFill>
              </a:rPr>
              <a:t>thái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lát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618" y="1889829"/>
            <a:ext cx="11912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peel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(v) </a:t>
            </a:r>
            <a:r>
              <a:rPr lang="en-US" sz="3400" dirty="0">
                <a:solidFill>
                  <a:srgbClr val="FF0000"/>
                </a:solidFill>
              </a:rPr>
              <a:t>/piːl/: </a:t>
            </a:r>
            <a:r>
              <a:rPr lang="en-US" sz="3400" dirty="0">
                <a:solidFill>
                  <a:srgbClr val="FF00FF"/>
                </a:solidFill>
              </a:rPr>
              <a:t>gọt </a:t>
            </a:r>
            <a:r>
              <a:rPr lang="en-US" sz="3400" dirty="0" err="1">
                <a:solidFill>
                  <a:srgbClr val="FF00FF"/>
                </a:solidFill>
              </a:rPr>
              <a:t>vỏ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95" y="2643434"/>
            <a:ext cx="119707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grate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(v)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ɡreɪt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mài</a:t>
            </a:r>
            <a:r>
              <a:rPr lang="en-US" sz="3400" dirty="0">
                <a:solidFill>
                  <a:srgbClr val="FF00FF"/>
                </a:solidFill>
              </a:rPr>
              <a:t>, </a:t>
            </a:r>
            <a:r>
              <a:rPr lang="en-US" sz="3400" dirty="0" err="1">
                <a:solidFill>
                  <a:srgbClr val="FF00FF"/>
                </a:solidFill>
              </a:rPr>
              <a:t>nạo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618" y="3377156"/>
            <a:ext cx="120259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add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(v)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æd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thêm</a:t>
            </a:r>
            <a:r>
              <a:rPr lang="en-US" sz="3400" dirty="0">
                <a:solidFill>
                  <a:srgbClr val="FF00FF"/>
                </a:solidFill>
              </a:rPr>
              <a:t> </a:t>
            </a:r>
            <a:r>
              <a:rPr lang="en-US" sz="3400" dirty="0" err="1">
                <a:solidFill>
                  <a:srgbClr val="FF00FF"/>
                </a:solidFill>
              </a:rPr>
              <a:t>vào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183" y="4097927"/>
            <a:ext cx="119298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mix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(v)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mɪks</a:t>
            </a:r>
            <a:r>
              <a:rPr lang="en-US" sz="3400" dirty="0">
                <a:solidFill>
                  <a:srgbClr val="FF0000"/>
                </a:solidFill>
              </a:rPr>
              <a:t>/: </a:t>
            </a:r>
            <a:r>
              <a:rPr lang="en-US" sz="3400" dirty="0" err="1">
                <a:solidFill>
                  <a:srgbClr val="FF00FF"/>
                </a:solidFill>
              </a:rPr>
              <a:t>trộn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08" y="4851807"/>
            <a:ext cx="119120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chop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(v) </a:t>
            </a:r>
            <a:r>
              <a:rPr lang="en-US" sz="3400" dirty="0">
                <a:solidFill>
                  <a:srgbClr val="FF0000"/>
                </a:solidFill>
              </a:rPr>
              <a:t>/tʃɒp/: </a:t>
            </a:r>
            <a:r>
              <a:rPr lang="en-US" sz="3400" dirty="0">
                <a:solidFill>
                  <a:srgbClr val="FF00FF"/>
                </a:solidFill>
              </a:rPr>
              <a:t>chặt </a:t>
            </a:r>
            <a:r>
              <a:rPr lang="en-US" sz="3400" dirty="0" err="1">
                <a:solidFill>
                  <a:srgbClr val="FF00FF"/>
                </a:solidFill>
              </a:rPr>
              <a:t>nhỏ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2095" y="5560595"/>
            <a:ext cx="11912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4472C4"/>
                </a:solidFill>
              </a:rPr>
              <a:t>beat </a:t>
            </a:r>
            <a:r>
              <a:rPr lang="en-US" sz="3400" dirty="0">
                <a:solidFill>
                  <a:srgbClr val="70AD47">
                    <a:lumMod val="75000"/>
                  </a:srgbClr>
                </a:solidFill>
              </a:rPr>
              <a:t>(v) </a:t>
            </a:r>
            <a:r>
              <a:rPr lang="en-US" sz="3400" dirty="0">
                <a:solidFill>
                  <a:srgbClr val="FF0000"/>
                </a:solidFill>
              </a:rPr>
              <a:t>/biːt/: </a:t>
            </a:r>
            <a:r>
              <a:rPr lang="en-US" sz="3400" dirty="0" err="1">
                <a:solidFill>
                  <a:srgbClr val="FF00FF"/>
                </a:solidFill>
              </a:rPr>
              <a:t>đánh</a:t>
            </a:r>
            <a:r>
              <a:rPr lang="en-US" sz="3400" dirty="0">
                <a:solidFill>
                  <a:srgbClr val="FF00FF"/>
                </a:solidFill>
              </a:rPr>
              <a:t> (</a:t>
            </a:r>
            <a:r>
              <a:rPr lang="en-US" sz="3400" dirty="0" err="1">
                <a:solidFill>
                  <a:srgbClr val="FF00FF"/>
                </a:solidFill>
              </a:rPr>
              <a:t>trứng</a:t>
            </a:r>
            <a:r>
              <a:rPr lang="en-US" sz="3400" dirty="0">
                <a:solidFill>
                  <a:srgbClr val="FF00FF"/>
                </a:solidFill>
              </a:rPr>
              <a:t>)</a:t>
            </a:r>
          </a:p>
        </p:txBody>
      </p:sp>
      <p:pic>
        <p:nvPicPr>
          <p:cNvPr id="17" name="s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49813" y="1118630"/>
            <a:ext cx="487363" cy="487363"/>
          </a:xfrm>
          <a:prstGeom prst="rect">
            <a:avLst/>
          </a:prstGeom>
        </p:spPr>
      </p:pic>
      <p:pic>
        <p:nvPicPr>
          <p:cNvPr id="18" name="pee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49813" y="1867638"/>
            <a:ext cx="487363" cy="487363"/>
          </a:xfrm>
          <a:prstGeom prst="rect">
            <a:avLst/>
          </a:prstGeom>
        </p:spPr>
      </p:pic>
      <p:pic>
        <p:nvPicPr>
          <p:cNvPr id="19" name="gra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14049" y="2639596"/>
            <a:ext cx="487363" cy="487363"/>
          </a:xfrm>
          <a:prstGeom prst="rect">
            <a:avLst/>
          </a:prstGeom>
        </p:spPr>
      </p:pic>
      <p:pic>
        <p:nvPicPr>
          <p:cNvPr id="20" name="ad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49402" y="3410026"/>
            <a:ext cx="487363" cy="487363"/>
          </a:xfrm>
          <a:prstGeom prst="rect">
            <a:avLst/>
          </a:prstGeom>
        </p:spPr>
      </p:pic>
      <p:pic>
        <p:nvPicPr>
          <p:cNvPr id="21" name="mix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49401" y="4197124"/>
            <a:ext cx="487363" cy="487363"/>
          </a:xfrm>
          <a:prstGeom prst="rect">
            <a:avLst/>
          </a:prstGeom>
        </p:spPr>
      </p:pic>
      <p:pic>
        <p:nvPicPr>
          <p:cNvPr id="22" name="chop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11854" y="4905912"/>
            <a:ext cx="487363" cy="487363"/>
          </a:xfrm>
          <a:prstGeom prst="rect">
            <a:avLst/>
          </a:prstGeom>
        </p:spPr>
      </p:pic>
      <p:pic>
        <p:nvPicPr>
          <p:cNvPr id="23" name="beat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11853" y="55426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145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701</Words>
  <Application>Microsoft Office PowerPoint</Application>
  <PresentationFormat>Widescreen</PresentationFormat>
  <Paragraphs>123</Paragraphs>
  <Slides>26</Slides>
  <Notes>1</Notes>
  <HiddenSlides>0</HiddenSlides>
  <MMClips>23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233</cp:revision>
  <dcterms:created xsi:type="dcterms:W3CDTF">2021-09-24T06:18:33Z</dcterms:created>
  <dcterms:modified xsi:type="dcterms:W3CDTF">2023-08-02T10:42:38Z</dcterms:modified>
</cp:coreProperties>
</file>