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1" r:id="rId2"/>
  </p:sldMasterIdLst>
  <p:sldIdLst>
    <p:sldId id="432"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79" r:id="rId26"/>
    <p:sldId id="281" r:id="rId27"/>
    <p:sldId id="282" r:id="rId28"/>
    <p:sldId id="283" r:id="rId29"/>
    <p:sldId id="285" r:id="rId30"/>
    <p:sldId id="284"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0" r:id="rId65"/>
    <p:sldId id="319" r:id="rId66"/>
    <p:sldId id="322" r:id="rId67"/>
    <p:sldId id="324" r:id="rId68"/>
    <p:sldId id="323" r:id="rId69"/>
    <p:sldId id="325" r:id="rId70"/>
    <p:sldId id="326" r:id="rId71"/>
    <p:sldId id="327" r:id="rId72"/>
    <p:sldId id="328" r:id="rId73"/>
    <p:sldId id="330" r:id="rId74"/>
    <p:sldId id="329"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6" r:id="rId90"/>
    <p:sldId id="345" r:id="rId91"/>
    <p:sldId id="347" r:id="rId92"/>
    <p:sldId id="348" r:id="rId93"/>
    <p:sldId id="349" r:id="rId94"/>
    <p:sldId id="350" r:id="rId95"/>
    <p:sldId id="351" r:id="rId96"/>
    <p:sldId id="352" r:id="rId97"/>
    <p:sldId id="353" r:id="rId98"/>
    <p:sldId id="354" r:id="rId99"/>
    <p:sldId id="355" r:id="rId100"/>
    <p:sldId id="356" r:id="rId101"/>
    <p:sldId id="357" r:id="rId102"/>
    <p:sldId id="359" r:id="rId103"/>
    <p:sldId id="358" r:id="rId104"/>
    <p:sldId id="360" r:id="rId105"/>
    <p:sldId id="361" r:id="rId106"/>
    <p:sldId id="362" r:id="rId107"/>
    <p:sldId id="363" r:id="rId108"/>
    <p:sldId id="364" r:id="rId109"/>
    <p:sldId id="365" r:id="rId110"/>
    <p:sldId id="366" r:id="rId111"/>
    <p:sldId id="367" r:id="rId112"/>
    <p:sldId id="370" r:id="rId113"/>
    <p:sldId id="369" r:id="rId114"/>
    <p:sldId id="368"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3" r:id="rId137"/>
    <p:sldId id="394" r:id="rId138"/>
    <p:sldId id="395" r:id="rId139"/>
    <p:sldId id="392" r:id="rId140"/>
    <p:sldId id="396" r:id="rId141"/>
    <p:sldId id="397" r:id="rId142"/>
    <p:sldId id="398" r:id="rId143"/>
    <p:sldId id="399" r:id="rId144"/>
    <p:sldId id="401" r:id="rId145"/>
    <p:sldId id="400" r:id="rId146"/>
    <p:sldId id="403" r:id="rId147"/>
    <p:sldId id="404" r:id="rId148"/>
    <p:sldId id="405" r:id="rId149"/>
    <p:sldId id="406" r:id="rId150"/>
    <p:sldId id="402" r:id="rId151"/>
    <p:sldId id="407" r:id="rId152"/>
    <p:sldId id="409" r:id="rId153"/>
    <p:sldId id="408"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72" userDrawn="1">
          <p15:clr>
            <a:srgbClr val="A4A3A4"/>
          </p15:clr>
        </p15:guide>
        <p15:guide id="3" orient="horz" pos="648" userDrawn="1">
          <p15:clr>
            <a:srgbClr val="A4A3A4"/>
          </p15:clr>
        </p15:guide>
        <p15:guide id="4" orient="horz" pos="720" userDrawn="1">
          <p15:clr>
            <a:srgbClr val="A4A3A4"/>
          </p15:clr>
        </p15:guide>
        <p15:guide id="5" orient="horz" pos="3912" userDrawn="1">
          <p15:clr>
            <a:srgbClr val="A4A3A4"/>
          </p15:clr>
        </p15:guide>
        <p15:guide id="6"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showGuides="1">
      <p:cViewPr varScale="1">
        <p:scale>
          <a:sx n="73" d="100"/>
          <a:sy n="73" d="100"/>
        </p:scale>
        <p:origin x="570" y="78"/>
      </p:cViewPr>
      <p:guideLst>
        <p:guide pos="416"/>
        <p:guide pos="7272"/>
        <p:guide orient="horz" pos="648"/>
        <p:guide orient="horz" pos="720"/>
        <p:guide orient="horz" pos="3912"/>
        <p:guide orient="horz"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887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45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570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721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713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379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59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0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106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989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595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538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327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24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29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22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081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01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750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734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952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776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821581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2BBE00-2C35-4BAE-A600-77643E7F0A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984FB4-0B6D-4292-B187-469BA642F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14185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9.png"/><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0.png"/></Relationships>
</file>

<file path=ppt/slides/_rels/slide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0.png"/></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10.png"/></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10.png"/></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10.png"/></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73.png"/><Relationship Id="rId4" Type="http://schemas.openxmlformats.org/officeDocument/2006/relationships/image" Target="../media/image10.png"/></Relationships>
</file>

<file path=ppt/slides/_rels/slide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wikipedia.org/wiki/%C4%90%C3%A0i_Ti%E1%BA%BFng_n%C3%B3i_Vi%E1%BB%87t_Nam" TargetMode="External"/><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hyperlink" Target="https://vi.wikipedia.org/wiki/Chi%E1%BA%BFn_tranh_Vi%E1%BB%87t_Nam" TargetMode="External"/><Relationship Id="rId5" Type="http://schemas.openxmlformats.org/officeDocument/2006/relationships/image" Target="../media/image22.png"/><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10.png"/></Relationships>
</file>

<file path=ppt/slides/_rels/slide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0.png"/></Relationships>
</file>

<file path=ppt/slides/_rels/slide1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10.png"/></Relationships>
</file>

<file path=ppt/slides/_rels/slide1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0.png"/></Relationships>
</file>

<file path=ppt/slides/_rels/slide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10.png"/></Relationships>
</file>

<file path=ppt/slides/_rels/slide1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10.png"/></Relationships>
</file>

<file path=ppt/slides/_rels/slide1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83.png"/><Relationship Id="rId4" Type="http://schemas.openxmlformats.org/officeDocument/2006/relationships/image" Target="../media/image10.png"/></Relationships>
</file>

<file path=ppt/slides/_rels/slide1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10.png"/></Relationships>
</file>

<file path=ppt/slides/_rels/slide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10.png"/></Relationships>
</file>

<file path=ppt/slides/_rels/slide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1.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1.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ideo" Target="https://www.youtube.com/embed/0VU53Tclm9k" TargetMode="Externa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10.pn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0.png"/></Relationships>
</file>

<file path=ppt/slides/_rels/slide9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9.png"/><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523" y="179697"/>
            <a:ext cx="9144000" cy="3422341"/>
          </a:xfrm>
        </p:spPr>
        <p:txBody>
          <a:bodyPr>
            <a:normAutofit/>
          </a:bodyPr>
          <a:lstStyle/>
          <a:p>
            <a:pPr marL="0" marR="0">
              <a:spcBef>
                <a:spcPts val="0"/>
              </a:spcBef>
              <a:spcAft>
                <a:spcPts val="0"/>
              </a:spcAft>
            </a:pPr>
            <a:r>
              <a:rPr lang="en-US" sz="1400" b="1" dirty="0" err="1">
                <a:solidFill>
                  <a:srgbClr val="FF0000"/>
                </a:solidFill>
                <a:latin typeface="Times New Roman" panose="02020603050405020304" pitchFamily="18" charset="0"/>
                <a:ea typeface="Times New Roman" panose="02020603050405020304" pitchFamily="18" charset="0"/>
              </a:rPr>
              <a:t>Trước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khi</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thầy</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cô</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sử</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dụng</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bộ</a:t>
            </a:r>
            <a:r>
              <a:rPr lang="en-US" sz="1400" b="1" dirty="0">
                <a:solidFill>
                  <a:srgbClr val="FF0000"/>
                </a:solidFill>
                <a:latin typeface="Times New Roman" panose="02020603050405020304" pitchFamily="18" charset="0"/>
                <a:ea typeface="Times New Roman" panose="02020603050405020304" pitchFamily="18" charset="0"/>
              </a:rPr>
              <a:t> GA </a:t>
            </a:r>
            <a:r>
              <a:rPr lang="en-US" sz="1400" b="1" dirty="0" err="1">
                <a:solidFill>
                  <a:srgbClr val="FF0000"/>
                </a:solidFill>
                <a:latin typeface="Times New Roman" panose="02020603050405020304" pitchFamily="18" charset="0"/>
                <a:ea typeface="Times New Roman" panose="02020603050405020304" pitchFamily="18" charset="0"/>
              </a:rPr>
              <a:t>của</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nhóm</a:t>
            </a:r>
            <a:r>
              <a:rPr lang="en-US" sz="1400" b="1" dirty="0">
                <a:solidFill>
                  <a:srgbClr val="FF0000"/>
                </a:solidFill>
                <a:latin typeface="Times New Roman" panose="02020603050405020304" pitchFamily="18" charset="0"/>
                <a:ea typeface="Times New Roman" panose="02020603050405020304" pitchFamily="18" charset="0"/>
              </a:rPr>
              <a:t> GV Nam </a:t>
            </a:r>
            <a:r>
              <a:rPr lang="en-US" sz="1400" b="1" dirty="0" err="1">
                <a:solidFill>
                  <a:srgbClr val="FF0000"/>
                </a:solidFill>
                <a:latin typeface="Times New Roman" panose="02020603050405020304" pitchFamily="18" charset="0"/>
                <a:ea typeface="Times New Roman" panose="02020603050405020304" pitchFamily="18" charset="0"/>
              </a:rPr>
              <a:t>Định</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mong</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các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thầy</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cô</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lưu</a:t>
            </a:r>
            <a:r>
              <a:rPr lang="en-US" sz="1400" b="1" dirty="0">
                <a:solidFill>
                  <a:srgbClr val="FF0000"/>
                </a:solidFill>
                <a:latin typeface="Times New Roman" panose="02020603050405020304" pitchFamily="18" charset="0"/>
                <a:ea typeface="Times New Roman" panose="02020603050405020304" pitchFamily="18" charset="0"/>
              </a:rPr>
              <a:t> ý:</a:t>
            </a:r>
            <a:r>
              <a:rPr lang="en-US" sz="1200" dirty="0">
                <a:latin typeface="Times New Roman" panose="02020603050405020304" pitchFamily="18" charset="0"/>
                <a:ea typeface="Times New Roman" panose="02020603050405020304" pitchFamily="18" charset="0"/>
              </a:rPr>
              <a:t/>
            </a:r>
            <a:br>
              <a:rPr lang="en-US" sz="1200" dirty="0">
                <a:latin typeface="Times New Roman" panose="02020603050405020304" pitchFamily="18" charset="0"/>
                <a:ea typeface="Times New Roman" panose="02020603050405020304" pitchFamily="18" charset="0"/>
              </a:rPr>
            </a:b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Bộ</a:t>
            </a:r>
            <a:r>
              <a:rPr lang="en-US" sz="1400" b="1" dirty="0">
                <a:latin typeface="Times New Roman" panose="02020603050405020304" pitchFamily="18" charset="0"/>
                <a:ea typeface="Times New Roman" panose="02020603050405020304" pitchFamily="18" charset="0"/>
              </a:rPr>
              <a:t> GA </a:t>
            </a:r>
            <a:r>
              <a:rPr lang="en-US" sz="1400" b="1" dirty="0" err="1">
                <a:latin typeface="Times New Roman" panose="02020603050405020304" pitchFamily="18" charset="0"/>
                <a:ea typeface="Times New Roman" panose="02020603050405020304" pitchFamily="18" charset="0"/>
              </a:rPr>
              <a:t>trong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từng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bài</a:t>
            </a:r>
            <a:r>
              <a:rPr lang="en-US" sz="1400" b="1" dirty="0">
                <a:latin typeface="Times New Roman" panose="02020603050405020304" pitchFamily="18" charset="0"/>
                <a:ea typeface="Times New Roman" panose="02020603050405020304" pitchFamily="18" charset="0"/>
              </a:rPr>
              <a:t> word </a:t>
            </a:r>
            <a:r>
              <a:rPr lang="en-US" sz="1400" b="1" dirty="0" err="1">
                <a:latin typeface="Times New Roman" panose="02020603050405020304" pitchFamily="18" charset="0"/>
                <a:ea typeface="Times New Roman" panose="02020603050405020304" pitchFamily="18" charset="0"/>
              </a:rPr>
              <a:t>và</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ppt</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đã</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ẩn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thông</a:t>
            </a:r>
            <a:r>
              <a:rPr lang="en-US" sz="1400" b="1" dirty="0">
                <a:latin typeface="Times New Roman" panose="02020603050405020304" pitchFamily="18" charset="0"/>
                <a:ea typeface="Times New Roman" panose="02020603050405020304" pitchFamily="18" charset="0"/>
              </a:rPr>
              <a:t> tin </a:t>
            </a:r>
            <a:r>
              <a:rPr lang="en-US" sz="1400" b="1" dirty="0" err="1">
                <a:latin typeface="Times New Roman" panose="02020603050405020304" pitchFamily="18" charset="0"/>
                <a:ea typeface="Times New Roman" panose="02020603050405020304" pitchFamily="18" charset="0"/>
              </a:rPr>
              <a:t>cá</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nhân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của</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họ</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tên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số</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điện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thoại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địa</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chỉ</a:t>
            </a:r>
            <a:r>
              <a:rPr lang="en-US" sz="1400" b="1" dirty="0">
                <a:latin typeface="Times New Roman" panose="02020603050405020304" pitchFamily="18" charset="0"/>
                <a:ea typeface="Times New Roman" panose="02020603050405020304" pitchFamily="18" charset="0"/>
              </a:rPr>
              <a:t> Facebook (</a:t>
            </a:r>
            <a:r>
              <a:rPr lang="en-US" sz="1400" b="1" dirty="0" err="1">
                <a:latin typeface="Times New Roman" panose="02020603050405020304" pitchFamily="18" charset="0"/>
                <a:ea typeface="Times New Roman" panose="02020603050405020304" pitchFamily="18" charset="0"/>
              </a:rPr>
              <a:t>Zalo</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địa</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chỉ</a:t>
            </a:r>
            <a:r>
              <a:rPr lang="en-US" sz="1400" b="1" dirty="0">
                <a:latin typeface="Times New Roman" panose="02020603050405020304" pitchFamily="18" charset="0"/>
                <a:ea typeface="Times New Roman" panose="02020603050405020304" pitchFamily="18" charset="0"/>
              </a:rPr>
              <a:t> email, </a:t>
            </a:r>
            <a:r>
              <a:rPr lang="en-US" sz="1400" b="1" dirty="0" err="1">
                <a:latin typeface="Times New Roman" panose="02020603050405020304" pitchFamily="18" charset="0"/>
                <a:ea typeface="Times New Roman" panose="02020603050405020304" pitchFamily="18" charset="0"/>
              </a:rPr>
              <a:t>địa</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chỉ</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cơ</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quan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Nếu</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 chia </a:t>
            </a:r>
            <a:r>
              <a:rPr lang="en-US" sz="1400" b="1" dirty="0" err="1">
                <a:latin typeface="Times New Roman" panose="02020603050405020304" pitchFamily="18" charset="0"/>
                <a:ea typeface="Times New Roman" panose="02020603050405020304" pitchFamily="18" charset="0"/>
              </a:rPr>
              <a:t>sẻ</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cho</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người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khác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mà</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họ</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đẩy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lên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các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nhóm</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thì</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hoàn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toàn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chịu</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trách</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nhiệm</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bồi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thường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cho</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nhóm</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từ</a:t>
            </a:r>
            <a:r>
              <a:rPr lang="en-US" sz="1400" b="1" dirty="0">
                <a:latin typeface="Times New Roman" panose="02020603050405020304" pitchFamily="18" charset="0"/>
                <a:ea typeface="Times New Roman" panose="02020603050405020304" pitchFamily="18" charset="0"/>
              </a:rPr>
              <a:t> 30-50t. </a:t>
            </a:r>
            <a:r>
              <a:rPr lang="en-US" sz="1400" b="1" dirty="0" err="1">
                <a:latin typeface="Times New Roman" panose="02020603050405020304" pitchFamily="18" charset="0"/>
                <a:ea typeface="Times New Roman" panose="02020603050405020304" pitchFamily="18" charset="0"/>
              </a:rPr>
              <a:t>Chúng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tôi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sẽ</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gọi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về</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cơ</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quan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phòng</a:t>
            </a:r>
            <a:r>
              <a:rPr lang="en-US" sz="1400" b="1" dirty="0">
                <a:latin typeface="Times New Roman" panose="02020603050405020304" pitchFamily="18" charset="0"/>
                <a:ea typeface="Times New Roman" panose="02020603050405020304" pitchFamily="18" charset="0"/>
              </a:rPr>
              <a:t> GD –</a:t>
            </a:r>
            <a:r>
              <a:rPr lang="en-US" sz="1400" b="1" dirty="0" err="1">
                <a:latin typeface="Times New Roman" panose="02020603050405020304" pitchFamily="18" charset="0"/>
                <a:ea typeface="Times New Roman" panose="02020603050405020304" pitchFamily="18" charset="0"/>
              </a:rPr>
              <a:t>nơi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tác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để</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yêu</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cầu</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thực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hiện</a:t>
            </a:r>
            <a:r>
              <a:rPr lang="en-US" sz="1400" b="1" dirty="0">
                <a:latin typeface="Times New Roman" panose="02020603050405020304" pitchFamily="18" charset="0"/>
                <a:ea typeface="Times New Roman" panose="02020603050405020304" pitchFamily="18" charset="0"/>
              </a:rPr>
              <a:t> cam </a:t>
            </a:r>
            <a:r>
              <a:rPr lang="en-US" sz="1400" b="1" dirty="0" err="1">
                <a:latin typeface="Times New Roman" panose="02020603050405020304" pitchFamily="18" charset="0"/>
                <a:ea typeface="Times New Roman" panose="02020603050405020304" pitchFamily="18" charset="0"/>
              </a:rPr>
              <a:t>kết</a:t>
            </a:r>
            <a:r>
              <a:rPr lang="en-US" sz="1400" b="1" dirty="0">
                <a:latin typeface="Times New Roman" panose="02020603050405020304" pitchFamily="18" charset="0"/>
                <a:ea typeface="Times New Roman" panose="02020603050405020304" pitchFamily="18" charset="0"/>
              </a:rPr>
              <a:t> ban </a:t>
            </a:r>
            <a:r>
              <a:rPr lang="en-US" sz="1400" b="1" dirty="0" err="1">
                <a:latin typeface="Times New Roman" panose="02020603050405020304" pitchFamily="18" charset="0"/>
                <a:ea typeface="Times New Roman" panose="02020603050405020304" pitchFamily="18" charset="0"/>
              </a:rPr>
              <a:t>đầu</a:t>
            </a:r>
            <a:r>
              <a:rPr lang="en-US" sz="1400" b="1" dirty="0">
                <a:latin typeface="Times New Roman" panose="02020603050405020304" pitchFamily="18" charset="0"/>
                <a:ea typeface="Times New Roman" panose="02020603050405020304" pitchFamily="18" charset="0"/>
              </a:rPr>
              <a:t>.</a:t>
            </a:r>
            <a:r>
              <a:rPr lang="en-US" sz="1200" dirty="0">
                <a:latin typeface="Times New Roman" panose="02020603050405020304" pitchFamily="18" charset="0"/>
                <a:ea typeface="Times New Roman" panose="02020603050405020304" pitchFamily="18" charset="0"/>
              </a:rPr>
              <a:t/>
            </a:r>
            <a:br>
              <a:rPr lang="en-US" sz="1200" dirty="0">
                <a:latin typeface="Times New Roman" panose="02020603050405020304" pitchFamily="18" charset="0"/>
                <a:ea typeface="Times New Roman" panose="02020603050405020304" pitchFamily="18" charset="0"/>
              </a:rPr>
            </a:b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không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được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lấy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lí</a:t>
            </a:r>
            <a:r>
              <a:rPr lang="en-US" sz="1400" b="1" dirty="0">
                <a:latin typeface="Times New Roman" panose="02020603050405020304" pitchFamily="18" charset="0"/>
                <a:ea typeface="Times New Roman" panose="02020603050405020304" pitchFamily="18" charset="0"/>
              </a:rPr>
              <a:t> do </a:t>
            </a:r>
            <a:r>
              <a:rPr lang="en-US" sz="1400" b="1" dirty="0" err="1">
                <a:latin typeface="Times New Roman" panose="02020603050405020304" pitchFamily="18" charset="0"/>
                <a:ea typeface="Times New Roman" panose="02020603050405020304" pitchFamily="18" charset="0"/>
              </a:rPr>
              <a:t>đã</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sửa</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bộ</a:t>
            </a:r>
            <a:r>
              <a:rPr lang="en-US" sz="1400" b="1" dirty="0">
                <a:latin typeface="Times New Roman" panose="02020603050405020304" pitchFamily="18" charset="0"/>
                <a:ea typeface="Times New Roman" panose="02020603050405020304" pitchFamily="18" charset="0"/>
              </a:rPr>
              <a:t> GA </a:t>
            </a:r>
            <a:r>
              <a:rPr lang="en-US" sz="1400" b="1" dirty="0" err="1">
                <a:latin typeface="Times New Roman" panose="02020603050405020304" pitchFamily="18" charset="0"/>
                <a:ea typeface="Times New Roman" panose="02020603050405020304" pitchFamily="18" charset="0"/>
              </a:rPr>
              <a:t>và</a:t>
            </a:r>
            <a:r>
              <a:rPr lang="en-US" sz="1400" b="1" dirty="0">
                <a:latin typeface="Times New Roman" panose="02020603050405020304" pitchFamily="18" charset="0"/>
                <a:ea typeface="Times New Roman" panose="02020603050405020304" pitchFamily="18" charset="0"/>
              </a:rPr>
              <a:t> có </a:t>
            </a:r>
            <a:r>
              <a:rPr lang="en-US" sz="1400" b="1" dirty="0" err="1">
                <a:latin typeface="Times New Roman" panose="02020603050405020304" pitchFamily="18" charset="0"/>
                <a:ea typeface="Times New Roman" panose="02020603050405020304" pitchFamily="18" charset="0"/>
              </a:rPr>
              <a:t>quyền</a:t>
            </a:r>
            <a:r>
              <a:rPr lang="en-US" sz="1400" b="1" dirty="0">
                <a:latin typeface="Times New Roman" panose="02020603050405020304" pitchFamily="18" charset="0"/>
                <a:ea typeface="Times New Roman" panose="02020603050405020304" pitchFamily="18" charset="0"/>
              </a:rPr>
              <a:t> chia </a:t>
            </a:r>
            <a:r>
              <a:rPr lang="en-US" sz="1400" b="1" dirty="0" err="1">
                <a:latin typeface="Times New Roman" panose="02020603050405020304" pitchFamily="18" charset="0"/>
                <a:ea typeface="Times New Roman" panose="02020603050405020304" pitchFamily="18" charset="0"/>
              </a:rPr>
              <a:t>sẻ</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bộ</a:t>
            </a:r>
            <a:r>
              <a:rPr lang="en-US" sz="1400" b="1" dirty="0">
                <a:latin typeface="Times New Roman" panose="02020603050405020304" pitchFamily="18" charset="0"/>
                <a:ea typeface="Times New Roman" panose="02020603050405020304" pitchFamily="18" charset="0"/>
              </a:rPr>
              <a:t> GA </a:t>
            </a:r>
            <a:r>
              <a:rPr lang="en-US" sz="1400" b="1" dirty="0" err="1">
                <a:latin typeface="Times New Roman" panose="02020603050405020304" pitchFamily="18" charset="0"/>
                <a:ea typeface="Times New Roman" panose="02020603050405020304" pitchFamily="18" charset="0"/>
              </a:rPr>
              <a:t>đã</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chỉnh</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sửa</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Xin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thưa</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chúng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tôi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không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chấp</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nhận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vì</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đó</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là</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hành</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động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đạo</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văn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Khi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đó</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cũng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chấp</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nhận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là</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chúng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tôi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sẽ</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gọi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về</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cơ</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quan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Và</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mọi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rắc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rối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sẽ</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thuộc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về</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a:t>
            </a:r>
            <a:r>
              <a:rPr lang="en-US" sz="1200" dirty="0">
                <a:latin typeface="Times New Roman" panose="02020603050405020304" pitchFamily="18" charset="0"/>
                <a:ea typeface="Times New Roman" panose="02020603050405020304" pitchFamily="18" charset="0"/>
              </a:rPr>
              <a:t/>
            </a:r>
            <a:br>
              <a:rPr lang="en-US" sz="1200" dirty="0">
                <a:latin typeface="Times New Roman" panose="02020603050405020304" pitchFamily="18" charset="0"/>
                <a:ea typeface="Times New Roman" panose="02020603050405020304" pitchFamily="18" charset="0"/>
              </a:rPr>
            </a:br>
            <a:r>
              <a:rPr lang="en-US" sz="1400" b="1" dirty="0">
                <a:latin typeface="Times New Roman" panose="02020603050405020304" pitchFamily="18" charset="0"/>
                <a:ea typeface="Times New Roman" panose="02020603050405020304" pitchFamily="18" charset="0"/>
              </a:rPr>
              <a:t>(</a:t>
            </a:r>
            <a:r>
              <a:rPr lang="en-US" sz="1400" b="1" dirty="0" err="1">
                <a:latin typeface="Times New Roman" panose="02020603050405020304" pitchFamily="18" charset="0"/>
                <a:ea typeface="Times New Roman" panose="02020603050405020304" pitchFamily="18" charset="0"/>
              </a:rPr>
              <a:t>Mua</a:t>
            </a:r>
            <a:r>
              <a:rPr lang="en-US" sz="1400" b="1" dirty="0">
                <a:latin typeface="Times New Roman" panose="02020603050405020304" pitchFamily="18" charset="0"/>
                <a:ea typeface="Times New Roman" panose="02020603050405020304" pitchFamily="18" charset="0"/>
              </a:rPr>
              <a:t> GA </a:t>
            </a:r>
            <a:r>
              <a:rPr lang="en-US" sz="1400" b="1" dirty="0" err="1">
                <a:latin typeface="Times New Roman" panose="02020603050405020304" pitchFamily="18" charset="0"/>
                <a:ea typeface="Times New Roman" panose="02020603050405020304" pitchFamily="18" charset="0"/>
              </a:rPr>
              <a:t>là</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toàn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quyền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sử</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dụng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nhưng</a:t>
            </a:r>
            <a:r>
              <a:rPr lang="en-US" sz="1400" b="1" dirty="0">
                <a:latin typeface="Times New Roman" panose="02020603050405020304" pitchFamily="18" charset="0"/>
                <a:ea typeface="Times New Roman" panose="02020603050405020304" pitchFamily="18" charset="0"/>
              </a:rPr>
              <a:t> cam </a:t>
            </a:r>
            <a:r>
              <a:rPr lang="en-US" sz="1400" b="1" dirty="0" err="1">
                <a:latin typeface="Times New Roman" panose="02020603050405020304" pitchFamily="18" charset="0"/>
                <a:ea typeface="Times New Roman" panose="02020603050405020304" pitchFamily="18" charset="0"/>
              </a:rPr>
              <a:t>kết</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không</a:t>
            </a:r>
            <a:r>
              <a:rPr lang="en-US" sz="1400" b="1" dirty="0">
                <a:latin typeface="Times New Roman" panose="02020603050405020304" pitchFamily="18" charset="0"/>
                <a:ea typeface="Times New Roman" panose="02020603050405020304" pitchFamily="18" charset="0"/>
              </a:rPr>
              <a:t> chia </a:t>
            </a:r>
            <a:r>
              <a:rPr lang="en-US" sz="1400" b="1" dirty="0" err="1">
                <a:latin typeface="Times New Roman" panose="02020603050405020304" pitchFamily="18" charset="0"/>
                <a:ea typeface="Times New Roman" panose="02020603050405020304" pitchFamily="18" charset="0"/>
              </a:rPr>
              <a:t>sẻ</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mà</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vẫn</a:t>
            </a:r>
            <a:r>
              <a:rPr lang="en-US" sz="1400" b="1" dirty="0">
                <a:latin typeface="Times New Roman" panose="02020603050405020304" pitchFamily="18" charset="0"/>
                <a:ea typeface="Times New Roman" panose="02020603050405020304" pitchFamily="18" charset="0"/>
              </a:rPr>
              <a:t> chia </a:t>
            </a:r>
            <a:r>
              <a:rPr lang="en-US" sz="1400" b="1" dirty="0" err="1">
                <a:latin typeface="Times New Roman" panose="02020603050405020304" pitchFamily="18" charset="0"/>
                <a:ea typeface="Times New Roman" panose="02020603050405020304" pitchFamily="18" charset="0"/>
              </a:rPr>
              <a:t>sẻ</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là</a:t>
            </a:r>
            <a:r>
              <a:rPr lang="en-US" sz="1400" b="1" dirty="0">
                <a:latin typeface="Times New Roman" panose="02020603050405020304" pitchFamily="18" charset="0"/>
                <a:ea typeface="Times New Roman" panose="02020603050405020304" pitchFamily="18" charset="0"/>
              </a:rPr>
              <a:t> vi </a:t>
            </a:r>
            <a:r>
              <a:rPr lang="en-US" sz="1400" b="1" dirty="0" err="1">
                <a:latin typeface="Times New Roman" panose="02020603050405020304" pitchFamily="18" charset="0"/>
                <a:ea typeface="Times New Roman" panose="02020603050405020304" pitchFamily="18" charset="0"/>
              </a:rPr>
              <a:t>phạm</a:t>
            </a:r>
            <a:r>
              <a:rPr lang="en-US" sz="1400" b="1" dirty="0">
                <a:latin typeface="Times New Roman" panose="02020603050405020304" pitchFamily="18" charset="0"/>
                <a:ea typeface="Times New Roman" panose="02020603050405020304" pitchFamily="18" charset="0"/>
              </a:rPr>
              <a:t> cam </a:t>
            </a:r>
            <a:r>
              <a:rPr lang="en-US" sz="1400" b="1" dirty="0" err="1">
                <a:latin typeface="Times New Roman" panose="02020603050405020304" pitchFamily="18" charset="0"/>
                <a:ea typeface="Times New Roman" panose="02020603050405020304" pitchFamily="18" charset="0"/>
              </a:rPr>
              <a:t>kết</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gây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tổn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hại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kinh</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tế</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cho</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bên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bán</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là</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phải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bồi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thường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theo</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luật</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định</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Thầy</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cô</a:t>
            </a:r>
            <a:r>
              <a:rPr lang="en-US" sz="1400" b="1" dirty="0">
                <a:latin typeface="Times New Roman" panose="02020603050405020304" pitchFamily="18" charset="0"/>
                <a:ea typeface="Times New Roman" panose="02020603050405020304" pitchFamily="18" charset="0"/>
              </a:rPr>
              <a:t> có </a:t>
            </a:r>
            <a:r>
              <a:rPr lang="en-US" sz="1400" b="1" dirty="0" err="1">
                <a:latin typeface="Times New Roman" panose="02020603050405020304" pitchFamily="18" charset="0"/>
                <a:ea typeface="Times New Roman" panose="02020603050405020304" pitchFamily="18" charset="0"/>
              </a:rPr>
              <a:t>thể</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hỏi</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luật</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sư</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để</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kiểm</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chứng</a:t>
            </a:r>
            <a:r>
              <a:rPr lang="en-US" sz="1400" b="1" dirty="0">
                <a:latin typeface="Times New Roman" panose="02020603050405020304" pitchFamily="18" charset="0"/>
                <a:ea typeface="Times New Roman" panose="02020603050405020304" pitchFamily="18" charset="0"/>
              </a:rPr>
              <a:t>)</a:t>
            </a:r>
            <a:r>
              <a:rPr lang="en-US" sz="1200" dirty="0">
                <a:latin typeface="Times New Roman" panose="02020603050405020304" pitchFamily="18" charset="0"/>
                <a:ea typeface="Times New Roman" panose="02020603050405020304" pitchFamily="18" charset="0"/>
              </a:rPr>
              <a:t/>
            </a:r>
            <a:br>
              <a:rPr lang="en-US" sz="1200" dirty="0">
                <a:latin typeface="Times New Roman" panose="02020603050405020304" pitchFamily="18" charset="0"/>
                <a:ea typeface="Times New Roman" panose="02020603050405020304" pitchFamily="18" charset="0"/>
              </a:rPr>
            </a:br>
            <a:endParaRPr lang="en-US" sz="1400" dirty="0"/>
          </a:p>
        </p:txBody>
      </p:sp>
    </p:spTree>
    <p:extLst>
      <p:ext uri="{BB962C8B-B14F-4D97-AF65-F5344CB8AC3E}">
        <p14:creationId xmlns:p14="http://schemas.microsoft.com/office/powerpoint/2010/main" val="389928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028700"/>
            <a:ext cx="3417923"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văn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458787"/>
            <a:ext cx="9801785" cy="1083374"/>
          </a:xfrm>
          <a:prstGeom prst="rect">
            <a:avLst/>
          </a:prstGeom>
        </p:spPr>
        <p:txBody>
          <a:bodyPr wrap="square">
            <a:spAutoFit/>
          </a:bodyPr>
          <a:lstStyle/>
          <a:p>
            <a:pPr algn="just">
              <a:lnSpc>
                <a:spcPct val="115000"/>
              </a:lnSpc>
              <a:spcAft>
                <a:spcPts val="0"/>
              </a:spcAft>
            </a:pPr>
            <a:r>
              <a:rPr lang="de-DE" sz="2800" b="1" dirty="0" smtClean="0">
                <a:solidFill>
                  <a:srgbClr val="0070C0"/>
                </a:solidFill>
                <a:effectLst/>
                <a:latin typeface="Times New Roman" panose="02020603050405020304" pitchFamily="18" charset="0"/>
                <a:ea typeface="Times New Roman" panose="02020603050405020304" pitchFamily="18" charset="0"/>
              </a:rPr>
              <a:t>1. Văn bản thông tin thuật lại sự kiện theo mối quan hệ nguyên nhân – kết quả: </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026195" y="2239522"/>
            <a:ext cx="8126909" cy="2988463"/>
            <a:chOff x="2032545" y="2164108"/>
            <a:chExt cx="8126909" cy="2988463"/>
          </a:xfrm>
        </p:grpSpPr>
        <p:sp>
          <p:nvSpPr>
            <p:cNvPr id="17" name="Freeform 16"/>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9" name="Freeform 18"/>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0" name="Freeform 19"/>
            <p:cNvSpPr/>
            <p:nvPr/>
          </p:nvSpPr>
          <p:spPr>
            <a:xfrm>
              <a:off x="4494207" y="2164108"/>
              <a:ext cx="3203585" cy="10153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gồm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chính</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2032545" y="3678509"/>
              <a:ext cx="2376289" cy="1474062"/>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 </a:t>
              </a:r>
              <a:r>
                <a:rPr lang="en-US" sz="2800" i="1" kern="1200" dirty="0" err="1" smtClean="0">
                  <a:latin typeface="Times New Roman" panose="02020603050405020304" pitchFamily="18" charset="0"/>
                  <a:cs typeface="Times New Roman" panose="02020603050405020304" pitchFamily="18" charset="0"/>
                </a:rPr>
                <a:t>Vì</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sao</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lại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xảy</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ra</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sự</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việc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ấy</a:t>
              </a:r>
              <a:r>
                <a:rPr lang="en-US" sz="2800" i="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4907855" y="3678509"/>
              <a:ext cx="2376289" cy="1474062"/>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Sự</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việc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ấy</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diễn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ra</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thế</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nào</a:t>
              </a:r>
              <a:r>
                <a:rPr lang="en-US" sz="2800"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783165" y="3678509"/>
              <a:ext cx="2376289" cy="1474062"/>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800" kern="1200" smtClean="0">
                  <a:latin typeface="Times New Roman" panose="02020603050405020304" pitchFamily="18" charset="0"/>
                  <a:cs typeface="Times New Roman" panose="02020603050405020304" pitchFamily="18" charset="0"/>
                </a:rPr>
                <a:t>Kết quả: </a:t>
              </a:r>
              <a:r>
                <a:rPr lang="en-US" sz="2800" i="1" kern="1200" smtClean="0">
                  <a:latin typeface="Times New Roman" panose="02020603050405020304" pitchFamily="18" charset="0"/>
                  <a:cs typeface="Times New Roman" panose="02020603050405020304" pitchFamily="18" charset="0"/>
                </a:rPr>
                <a:t>Kết quả ra sao?</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285530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73951" y="1164431"/>
            <a:ext cx="10858500" cy="1083374"/>
          </a:xfrm>
          <a:prstGeom prst="rect">
            <a:avLst/>
          </a:prstGeom>
        </p:spPr>
        <p:txBody>
          <a:bodyPr>
            <a:spAutoFit/>
          </a:bodyPr>
          <a:lstStyle/>
          <a:p>
            <a:pPr algn="ctr">
              <a:lnSpc>
                <a:spcPct val="115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01</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những phát minh “tình cờ và bất ngờ”</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53931493"/>
              </p:ext>
            </p:extLst>
          </p:nvPr>
        </p:nvGraphicFramePr>
        <p:xfrm>
          <a:off x="660400" y="2315427"/>
          <a:ext cx="10858501" cy="3925824"/>
        </p:xfrm>
        <a:graphic>
          <a:graphicData uri="http://schemas.openxmlformats.org/drawingml/2006/table">
            <a:tbl>
              <a:tblPr firstRow="1" firstCol="1" bandRow="1"/>
              <a:tblGrid>
                <a:gridCol w="1639019">
                  <a:extLst>
                    <a:ext uri="{9D8B030D-6E8A-4147-A177-3AD203B41FA5}">
                      <a16:colId xmlns="" xmlns:a16="http://schemas.microsoft.com/office/drawing/2014/main" val="1044717728"/>
                    </a:ext>
                  </a:extLst>
                </a:gridCol>
                <a:gridCol w="2356090">
                  <a:extLst>
                    <a:ext uri="{9D8B030D-6E8A-4147-A177-3AD203B41FA5}">
                      <a16:colId xmlns="" xmlns:a16="http://schemas.microsoft.com/office/drawing/2014/main" val="2165946374"/>
                    </a:ext>
                  </a:extLst>
                </a:gridCol>
                <a:gridCol w="1741458">
                  <a:extLst>
                    <a:ext uri="{9D8B030D-6E8A-4147-A177-3AD203B41FA5}">
                      <a16:colId xmlns="" xmlns:a16="http://schemas.microsoft.com/office/drawing/2014/main" val="3935635017"/>
                    </a:ext>
                  </a:extLst>
                </a:gridCol>
                <a:gridCol w="2560967">
                  <a:extLst>
                    <a:ext uri="{9D8B030D-6E8A-4147-A177-3AD203B41FA5}">
                      <a16:colId xmlns="" xmlns:a16="http://schemas.microsoft.com/office/drawing/2014/main" val="4248728663"/>
                    </a:ext>
                  </a:extLst>
                </a:gridCol>
                <a:gridCol w="2560967">
                  <a:extLst>
                    <a:ext uri="{9D8B030D-6E8A-4147-A177-3AD203B41FA5}">
                      <a16:colId xmlns="" xmlns:a16="http://schemas.microsoft.com/office/drawing/2014/main" val="1272097903"/>
                    </a:ext>
                  </a:extLst>
                </a:gridCol>
              </a:tblGrid>
              <a:tr h="0">
                <a:tc>
                  <a:txBody>
                    <a:bodyPr/>
                    <a:lstStyle/>
                    <a:p>
                      <a:pPr algn="ctr">
                        <a:lnSpc>
                          <a:spcPct val="115000"/>
                        </a:lnSpc>
                        <a:spcAft>
                          <a:spcPts val="0"/>
                        </a:spcAft>
                      </a:pPr>
                      <a:r>
                        <a:rPr lang="en-US" sz="28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Nhóm tìm hiểu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 phát minh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Nhà phát minh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1939345442"/>
                  </a:ext>
                </a:extLst>
              </a:tr>
              <a:tr h="0">
                <a:tc>
                  <a:txBody>
                    <a:bodyPr/>
                    <a:lstStyle/>
                    <a:p>
                      <a:pP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Nhóm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nSpc>
                          <a:spcPct val="115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1. Đất nặn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9172746"/>
                  </a:ext>
                </a:extLst>
              </a:tr>
              <a:tr h="0">
                <a:tc>
                  <a:txBody>
                    <a:bodyPr/>
                    <a:lstStyle/>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2. Kem que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52595066"/>
                  </a:ext>
                </a:extLst>
              </a:tr>
              <a:tr h="0">
                <a:tc>
                  <a:txBody>
                    <a:bodyPr/>
                    <a:lstStyle/>
                    <a:p>
                      <a:pP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Nhóm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3. Lát khoai tây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71538146"/>
                  </a:ext>
                </a:extLst>
              </a:tr>
              <a:tr h="0">
                <a:tc>
                  <a:txBody>
                    <a:bodyPr/>
                    <a:lstStyle/>
                    <a:p>
                      <a:pP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Nhóm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4. Giấy nhớ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65816029"/>
                  </a:ext>
                </a:extLst>
              </a:tr>
            </a:tbl>
          </a:graphicData>
        </a:graphic>
      </p:graphicFrame>
    </p:spTree>
    <p:extLst>
      <p:ext uri="{BB962C8B-B14F-4D97-AF65-F5344CB8AC3E}">
        <p14:creationId xmlns:p14="http://schemas.microsoft.com/office/powerpoint/2010/main" val="7920815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42458" y="1196333"/>
            <a:ext cx="10972756"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cờ</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bất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ngờ</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5"/>
          <a:stretch>
            <a:fillRect/>
          </a:stretch>
        </p:blipFill>
        <p:spPr>
          <a:xfrm>
            <a:off x="964755" y="1738020"/>
            <a:ext cx="1700931" cy="3365284"/>
          </a:xfrm>
          <a:prstGeom prst="rect">
            <a:avLst/>
          </a:prstGeom>
        </p:spPr>
      </p:pic>
      <p:pic>
        <p:nvPicPr>
          <p:cNvPr id="16" name="Picture 15"/>
          <p:cNvPicPr>
            <a:picLocks noChangeAspect="1"/>
          </p:cNvPicPr>
          <p:nvPr/>
        </p:nvPicPr>
        <p:blipFill>
          <a:blip r:embed="rId6"/>
          <a:stretch>
            <a:fillRect/>
          </a:stretch>
        </p:blipFill>
        <p:spPr>
          <a:xfrm>
            <a:off x="2928937" y="1978529"/>
            <a:ext cx="6096000" cy="1571625"/>
          </a:xfrm>
          <a:prstGeom prst="rect">
            <a:avLst/>
          </a:prstGeom>
        </p:spPr>
      </p:pic>
      <p:sp>
        <p:nvSpPr>
          <p:cNvPr id="18" name="Oval 17"/>
          <p:cNvSpPr/>
          <p:nvPr/>
        </p:nvSpPr>
        <p:spPr>
          <a:xfrm>
            <a:off x="2130961" y="3493413"/>
            <a:ext cx="9141642" cy="28474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hevron 18"/>
          <p:cNvSpPr/>
          <p:nvPr/>
        </p:nvSpPr>
        <p:spPr>
          <a:xfrm>
            <a:off x="1458230" y="4428555"/>
            <a:ext cx="672731" cy="1049311"/>
          </a:xfrm>
          <a:prstGeom prst="chevron">
            <a:avLst>
              <a:gd name="adj" fmla="val 72222"/>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a:off x="742112" y="4496010"/>
            <a:ext cx="914400" cy="914400"/>
          </a:xfrm>
          <a:prstGeom prst="ellipse">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alibri" panose="020F0502020204030204"/>
              </a:rPr>
              <a:t>2</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3140135" y="3879919"/>
            <a:ext cx="7610480" cy="2074414"/>
          </a:xfrm>
          <a:prstGeom prst="rect">
            <a:avLst/>
          </a:prstGeom>
        </p:spPr>
        <p:txBody>
          <a:bodyPr wrap="square">
            <a:spAutoFit/>
          </a:bodyPr>
          <a:lstStyle/>
          <a:p>
            <a:pPr>
              <a:lnSpc>
                <a:spcPct val="115000"/>
              </a:lnSpc>
              <a:spcAft>
                <a:spcPts val="0"/>
              </a:spcAft>
              <a:tabLst>
                <a:tab pos="1386840" algn="l"/>
              </a:tabLst>
            </a:pPr>
            <a:r>
              <a:rPr lang="en-US" sz="2800" kern="100" dirty="0">
                <a:solidFill>
                  <a:srgbClr val="000000"/>
                </a:solidFill>
                <a:latin typeface="Times New Roman" panose="02020603050405020304" pitchFamily="18" charset="0"/>
                <a:ea typeface="SimSun" panose="02010600030101010101" pitchFamily="2" charset="-122"/>
              </a:rPr>
              <a:t>1. </a:t>
            </a:r>
            <a:r>
              <a:rPr lang="en-US" sz="2800" i="1" kern="100" dirty="0" err="1">
                <a:solidFill>
                  <a:srgbClr val="000000"/>
                </a:solidFill>
                <a:latin typeface="Times New Roman" panose="02020603050405020304" pitchFamily="18" charset="0"/>
                <a:ea typeface="SimSun" panose="02010600030101010101" pitchFamily="2" charset="-122"/>
              </a:rPr>
              <a:t>Việc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lặp</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lại</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cách</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trình</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bày</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thông</a:t>
            </a:r>
            <a:r>
              <a:rPr lang="en-US" sz="2800" i="1" kern="100" dirty="0">
                <a:solidFill>
                  <a:srgbClr val="000000"/>
                </a:solidFill>
                <a:latin typeface="Times New Roman" panose="02020603050405020304" pitchFamily="18" charset="0"/>
                <a:ea typeface="SimSun" panose="02010600030101010101" pitchFamily="2" charset="-122"/>
              </a:rPr>
              <a:t> tin ở </a:t>
            </a:r>
            <a:r>
              <a:rPr lang="en-US" sz="2800" i="1" kern="100" dirty="0" err="1">
                <a:solidFill>
                  <a:srgbClr val="000000"/>
                </a:solidFill>
                <a:latin typeface="Times New Roman" panose="02020603050405020304" pitchFamily="18" charset="0"/>
                <a:ea typeface="SimSun" panose="02010600030101010101" pitchFamily="2" charset="-122"/>
              </a:rPr>
              <a:t>các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phát</a:t>
            </a:r>
            <a:r>
              <a:rPr lang="en-US" sz="2800" i="1" kern="100" dirty="0">
                <a:solidFill>
                  <a:srgbClr val="000000"/>
                </a:solidFill>
                <a:latin typeface="Times New Roman" panose="02020603050405020304" pitchFamily="18" charset="0"/>
                <a:ea typeface="SimSun" panose="02010600030101010101" pitchFamily="2" charset="-122"/>
              </a:rPr>
              <a:t> minh </a:t>
            </a:r>
            <a:r>
              <a:rPr lang="en-US" sz="2800" i="1" kern="100" dirty="0" err="1">
                <a:solidFill>
                  <a:srgbClr val="000000"/>
                </a:solidFill>
                <a:latin typeface="Times New Roman" panose="02020603050405020304" pitchFamily="18" charset="0"/>
                <a:ea typeface="SimSun" panose="02010600030101010101" pitchFamily="2" charset="-122"/>
              </a:rPr>
              <a:t>trong</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văn</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bản</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có</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tác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dụng</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gì</a:t>
            </a:r>
            <a:r>
              <a:rPr lang="en-US" sz="2800" i="1" kern="100" dirty="0">
                <a:solidFill>
                  <a:srgbClr val="000000"/>
                </a:solidFill>
                <a:latin typeface="Times New Roman" panose="02020603050405020304" pitchFamily="18" charset="0"/>
                <a:ea typeface="SimSun" panose="02010600030101010101" pitchFamily="2" charset="-122"/>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i="1" kern="100" dirty="0">
                <a:solidFill>
                  <a:srgbClr val="000000"/>
                </a:solidFill>
                <a:latin typeface="Times New Roman" panose="02020603050405020304" pitchFamily="18" charset="0"/>
                <a:ea typeface="SimSun" panose="02010600030101010101" pitchFamily="2" charset="-122"/>
              </a:rPr>
              <a:t>2. </a:t>
            </a:r>
            <a:r>
              <a:rPr lang="en-US" sz="2800" i="1" kern="100" dirty="0" err="1">
                <a:solidFill>
                  <a:srgbClr val="000000"/>
                </a:solidFill>
                <a:latin typeface="Times New Roman" panose="02020603050405020304" pitchFamily="18" charset="0"/>
                <a:ea typeface="SimSun" panose="02010600030101010101" pitchFamily="2" charset="-122"/>
              </a:rPr>
              <a:t>Nhận</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xét</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về</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hình</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thức</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trình</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bày</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của</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văn</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bản</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gợi</a:t>
            </a:r>
            <a:r>
              <a:rPr lang="en-US" sz="2800" i="1" kern="100" dirty="0">
                <a:solidFill>
                  <a:srgbClr val="000000"/>
                </a:solidFill>
                <a:latin typeface="Times New Roman" panose="02020603050405020304" pitchFamily="18" charset="0"/>
                <a:ea typeface="SimSun" panose="02010600030101010101" pitchFamily="2" charset="-122"/>
              </a:rPr>
              <a:t> ý: </a:t>
            </a:r>
            <a:r>
              <a:rPr lang="en-US" sz="2800" i="1" kern="100" dirty="0" err="1">
                <a:solidFill>
                  <a:srgbClr val="000000"/>
                </a:solidFill>
                <a:latin typeface="Times New Roman" panose="02020603050405020304" pitchFamily="18" charset="0"/>
                <a:ea typeface="SimSun" panose="02010600030101010101" pitchFamily="2" charset="-122"/>
              </a:rPr>
              <a:t>sapô</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hình</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ảnh</a:t>
            </a:r>
            <a:r>
              <a:rPr lang="en-US" sz="2800" i="1" kern="100" dirty="0">
                <a:solidFill>
                  <a:srgbClr val="000000"/>
                </a:solidFill>
                <a:latin typeface="Times New Roman" panose="02020603050405020304" pitchFamily="18" charset="0"/>
                <a:ea typeface="SimSun" panose="02010600030101010101" pitchFamily="2" charset="-122"/>
              </a:rPr>
              <a:t> minh </a:t>
            </a:r>
            <a:r>
              <a:rPr lang="en-US" sz="2800" i="1" kern="100" dirty="0" err="1">
                <a:solidFill>
                  <a:srgbClr val="000000"/>
                </a:solidFill>
                <a:latin typeface="Times New Roman" panose="02020603050405020304" pitchFamily="18" charset="0"/>
                <a:ea typeface="SimSun" panose="02010600030101010101" pitchFamily="2" charset="-122"/>
              </a:rPr>
              <a:t>hoạ</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số</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thứ</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tự</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và</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đề</a:t>
            </a:r>
            <a:r>
              <a:rPr lang="en-US" sz="2800" i="1" kern="100" dirty="0">
                <a:solidFill>
                  <a:srgbClr val="000000"/>
                </a:solidFill>
                <a:latin typeface="Times New Roman" panose="02020603050405020304" pitchFamily="18" charset="0"/>
                <a:ea typeface="SimSun" panose="02010600030101010101" pitchFamily="2" charset="-122"/>
              </a:rPr>
              <a:t> </a:t>
            </a:r>
            <a:r>
              <a:rPr lang="en-US" sz="2800" i="1" kern="100" dirty="0" err="1">
                <a:solidFill>
                  <a:srgbClr val="000000"/>
                </a:solidFill>
                <a:latin typeface="Times New Roman" panose="02020603050405020304" pitchFamily="18" charset="0"/>
                <a:ea typeface="SimSun" panose="02010600030101010101" pitchFamily="2" charset="-122"/>
              </a:rPr>
              <a:t>mục</a:t>
            </a:r>
            <a:r>
              <a:rPr lang="en-US" sz="2800" i="1" kern="100" dirty="0">
                <a:solidFill>
                  <a:srgbClr val="000000"/>
                </a:solidFill>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05914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189191"/>
            <a:ext cx="10826093" cy="1083374"/>
          </a:xfrm>
          <a:prstGeom prst="rect">
            <a:avLst/>
          </a:prstGeom>
        </p:spPr>
        <p:txBody>
          <a:bodyPr wrap="squar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những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phát</a:t>
            </a:r>
            <a:r>
              <a:rPr lang="en-US" sz="2800" b="1" dirty="0">
                <a:solidFill>
                  <a:srgbClr val="0070C0"/>
                </a:solidFill>
                <a:latin typeface="Times New Roman" panose="02020603050405020304" pitchFamily="18" charset="0"/>
                <a:ea typeface="Times New Roman" panose="02020603050405020304" pitchFamily="18" charset="0"/>
              </a:rPr>
              <a:t> minh “</a:t>
            </a:r>
            <a:r>
              <a:rPr lang="en-US" sz="2800" b="1" dirty="0" err="1">
                <a:solidFill>
                  <a:srgbClr val="0070C0"/>
                </a:solidFill>
                <a:latin typeface="Times New Roman" panose="02020603050405020304" pitchFamily="18" charset="0"/>
                <a:ea typeface="Times New Roman" panose="02020603050405020304" pitchFamily="18" charset="0"/>
              </a:rPr>
              <a:t>tình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cờ</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bất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ngờ</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theo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mối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quan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hệ</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nhân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quả</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535701191"/>
              </p:ext>
            </p:extLst>
          </p:nvPr>
        </p:nvGraphicFramePr>
        <p:xfrm>
          <a:off x="507555" y="2259843"/>
          <a:ext cx="11169783" cy="3785616"/>
        </p:xfrm>
        <a:graphic>
          <a:graphicData uri="http://schemas.openxmlformats.org/drawingml/2006/table">
            <a:tbl>
              <a:tblPr firstRow="1" firstCol="1" bandRow="1"/>
              <a:tblGrid>
                <a:gridCol w="2715330">
                  <a:extLst>
                    <a:ext uri="{9D8B030D-6E8A-4147-A177-3AD203B41FA5}">
                      <a16:colId xmlns="" xmlns:a16="http://schemas.microsoft.com/office/drawing/2014/main" val="2880245430"/>
                    </a:ext>
                  </a:extLst>
                </a:gridCol>
                <a:gridCol w="5186597">
                  <a:extLst>
                    <a:ext uri="{9D8B030D-6E8A-4147-A177-3AD203B41FA5}">
                      <a16:colId xmlns="" xmlns:a16="http://schemas.microsoft.com/office/drawing/2014/main" val="1279115434"/>
                    </a:ext>
                  </a:extLst>
                </a:gridCol>
                <a:gridCol w="3267856">
                  <a:extLst>
                    <a:ext uri="{9D8B030D-6E8A-4147-A177-3AD203B41FA5}">
                      <a16:colId xmlns="" xmlns:a16="http://schemas.microsoft.com/office/drawing/2014/main" val="241207587"/>
                    </a:ext>
                  </a:extLst>
                </a:gridCol>
              </a:tblGrid>
              <a:tr h="31673">
                <a:tc>
                  <a:txBody>
                    <a:bodyPr/>
                    <a:lstStyle/>
                    <a:p>
                      <a:pPr algn="ctr">
                        <a:lnSpc>
                          <a:spcPct val="115000"/>
                        </a:lnSpc>
                        <a:spcAft>
                          <a:spcPts val="0"/>
                        </a:spcAft>
                      </a:pPr>
                      <a:r>
                        <a:rPr lang="en-US" sz="27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7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7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minh – </a:t>
                      </a:r>
                      <a:r>
                        <a:rPr lang="en-US" sz="27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7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7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7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7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2356042313"/>
                  </a:ext>
                </a:extLst>
              </a:tr>
              <a:tr h="95018">
                <a:tc>
                  <a:txBody>
                    <a:bodyPr/>
                    <a:lstStyle/>
                    <a:p>
                      <a:pPr>
                        <a:lnSpc>
                          <a:spcPct val="115000"/>
                        </a:lnSpc>
                        <a:spcAft>
                          <a:spcPts val="0"/>
                        </a:spcAft>
                      </a:pPr>
                      <a:r>
                        <a:rPr lang="vi-VN" sz="2700">
                          <a:effectLst/>
                          <a:latin typeface="Times New Roman" panose="02020603050405020304" pitchFamily="18" charset="0"/>
                          <a:ea typeface="Times New Roman" panose="02020603050405020304" pitchFamily="18" charset="0"/>
                          <a:cs typeface="Times New Roman" panose="02020603050405020304" pitchFamily="18" charset="0"/>
                        </a:rPr>
                        <a:t>1. Đất nặn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700">
                          <a:effectLst/>
                          <a:latin typeface="Times New Roman" panose="02020603050405020304" pitchFamily="18" charset="0"/>
                          <a:ea typeface="Times New Roman" panose="02020603050405020304" pitchFamily="18" charset="0"/>
                          <a:cs typeface="Times New Roman" panose="02020603050405020304" pitchFamily="18" charset="0"/>
                        </a:rPr>
                        <a:t>(Giô-sép Mác Vích-cơ).</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G.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Vích-cơ</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thua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ga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sét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G.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Vích-cơ</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bột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nhão</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phỏng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sét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G.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Vích-cơ</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 la.</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55802489"/>
                  </a:ext>
                </a:extLst>
              </a:tr>
            </a:tbl>
          </a:graphicData>
        </a:graphic>
      </p:graphicFrame>
    </p:spTree>
    <p:extLst>
      <p:ext uri="{BB962C8B-B14F-4D97-AF65-F5344CB8AC3E}">
        <p14:creationId xmlns:p14="http://schemas.microsoft.com/office/powerpoint/2010/main" val="290580913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189191"/>
            <a:ext cx="1082609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cờ</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bất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ngờ</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307341327"/>
              </p:ext>
            </p:extLst>
          </p:nvPr>
        </p:nvGraphicFramePr>
        <p:xfrm>
          <a:off x="660399" y="2272565"/>
          <a:ext cx="10858499" cy="3435096"/>
        </p:xfrm>
        <a:graphic>
          <a:graphicData uri="http://schemas.openxmlformats.org/drawingml/2006/table">
            <a:tbl>
              <a:tblPr firstRow="1" firstCol="1" bandRow="1"/>
              <a:tblGrid>
                <a:gridCol w="2896286">
                  <a:extLst>
                    <a:ext uri="{9D8B030D-6E8A-4147-A177-3AD203B41FA5}">
                      <a16:colId xmlns="" xmlns:a16="http://schemas.microsoft.com/office/drawing/2014/main" val="2880245430"/>
                    </a:ext>
                  </a:extLst>
                </a:gridCol>
                <a:gridCol w="4090831">
                  <a:extLst>
                    <a:ext uri="{9D8B030D-6E8A-4147-A177-3AD203B41FA5}">
                      <a16:colId xmlns="" xmlns:a16="http://schemas.microsoft.com/office/drawing/2014/main" val="1279115434"/>
                    </a:ext>
                  </a:extLst>
                </a:gridCol>
                <a:gridCol w="3871382">
                  <a:extLst>
                    <a:ext uri="{9D8B030D-6E8A-4147-A177-3AD203B41FA5}">
                      <a16:colId xmlns="" xmlns:a16="http://schemas.microsoft.com/office/drawing/2014/main" val="241207587"/>
                    </a:ext>
                  </a:extLst>
                </a:gridCol>
              </a:tblGrid>
              <a:tr h="31673">
                <a:tc>
                  <a:txBody>
                    <a:bodyPr/>
                    <a:lstStyle/>
                    <a:p>
                      <a:pPr algn="ctr">
                        <a:lnSpc>
                          <a:spcPct val="115000"/>
                        </a:lnSpc>
                        <a:spcAft>
                          <a:spcPts val="0"/>
                        </a:spcAft>
                      </a:pPr>
                      <a:r>
                        <a:rPr lang="en-US" sz="28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 phát minh – Nhà phát minh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2356042313"/>
                  </a:ext>
                </a:extLst>
              </a:tr>
              <a:tr h="71263">
                <a:tc>
                  <a:txBody>
                    <a:bodyPr/>
                    <a:lstStyle/>
                    <a:p>
                      <a:pP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2. Kem que </a:t>
                      </a:r>
                      <a:b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(Ep-po-xơn).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Ep-po-xơn vô tình dùng chiếc que trộn bột soda khô và nước lại với nhau trong một cái cốc để đùa nghịch và để quên ngoài trời.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Kem que ra đời, trở thành sản phẩm bán chạy nhất mọi thời đại khi hè đến.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8608287"/>
                  </a:ext>
                </a:extLst>
              </a:tr>
            </a:tbl>
          </a:graphicData>
        </a:graphic>
      </p:graphicFrame>
    </p:spTree>
    <p:extLst>
      <p:ext uri="{BB962C8B-B14F-4D97-AF65-F5344CB8AC3E}">
        <p14:creationId xmlns:p14="http://schemas.microsoft.com/office/powerpoint/2010/main" val="11095617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189191"/>
            <a:ext cx="1082609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cờ</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bất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ngờ</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3824195120"/>
              </p:ext>
            </p:extLst>
          </p:nvPr>
        </p:nvGraphicFramePr>
        <p:xfrm>
          <a:off x="660399" y="2236391"/>
          <a:ext cx="10858499" cy="4101084"/>
        </p:xfrm>
        <a:graphic>
          <a:graphicData uri="http://schemas.openxmlformats.org/drawingml/2006/table">
            <a:tbl>
              <a:tblPr firstRow="1" firstCol="1" bandRow="1"/>
              <a:tblGrid>
                <a:gridCol w="2896286">
                  <a:extLst>
                    <a:ext uri="{9D8B030D-6E8A-4147-A177-3AD203B41FA5}">
                      <a16:colId xmlns="" xmlns:a16="http://schemas.microsoft.com/office/drawing/2014/main" val="2880245430"/>
                    </a:ext>
                  </a:extLst>
                </a:gridCol>
                <a:gridCol w="4612954">
                  <a:extLst>
                    <a:ext uri="{9D8B030D-6E8A-4147-A177-3AD203B41FA5}">
                      <a16:colId xmlns="" xmlns:a16="http://schemas.microsoft.com/office/drawing/2014/main" val="1279115434"/>
                    </a:ext>
                  </a:extLst>
                </a:gridCol>
                <a:gridCol w="3349259">
                  <a:extLst>
                    <a:ext uri="{9D8B030D-6E8A-4147-A177-3AD203B41FA5}">
                      <a16:colId xmlns="" xmlns:a16="http://schemas.microsoft.com/office/drawing/2014/main" val="241207587"/>
                    </a:ext>
                  </a:extLst>
                </a:gridCol>
              </a:tblGrid>
              <a:tr h="31673">
                <a:tc>
                  <a:txBody>
                    <a:bodyPr/>
                    <a:lstStyle/>
                    <a:p>
                      <a:pPr algn="ctr">
                        <a:lnSpc>
                          <a:spcPct val="115000"/>
                        </a:lnSpc>
                        <a:spcAft>
                          <a:spcPts val="0"/>
                        </a:spcAft>
                      </a:pP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minh – </a:t>
                      </a: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6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6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2356042313"/>
                  </a:ext>
                </a:extLst>
              </a:tr>
              <a:tr h="110854">
                <a:tc>
                  <a:txBody>
                    <a:bodyPr/>
                    <a:lstStyle/>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khoai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(Cram).</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giòn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Cram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tĩnh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khoai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khoai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2117300"/>
                  </a:ext>
                </a:extLst>
              </a:tr>
            </a:tbl>
          </a:graphicData>
        </a:graphic>
      </p:graphicFrame>
    </p:spTree>
    <p:extLst>
      <p:ext uri="{BB962C8B-B14F-4D97-AF65-F5344CB8AC3E}">
        <p14:creationId xmlns:p14="http://schemas.microsoft.com/office/powerpoint/2010/main" val="41190222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189191"/>
            <a:ext cx="1082609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cờ</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bất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ngờ</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theo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2912559575"/>
              </p:ext>
            </p:extLst>
          </p:nvPr>
        </p:nvGraphicFramePr>
        <p:xfrm>
          <a:off x="660399" y="2241565"/>
          <a:ext cx="10858499" cy="3785616"/>
        </p:xfrm>
        <a:graphic>
          <a:graphicData uri="http://schemas.openxmlformats.org/drawingml/2006/table">
            <a:tbl>
              <a:tblPr firstRow="1" firstCol="1" bandRow="1"/>
              <a:tblGrid>
                <a:gridCol w="2896286">
                  <a:extLst>
                    <a:ext uri="{9D8B030D-6E8A-4147-A177-3AD203B41FA5}">
                      <a16:colId xmlns="" xmlns:a16="http://schemas.microsoft.com/office/drawing/2014/main" val="2880245430"/>
                    </a:ext>
                  </a:extLst>
                </a:gridCol>
                <a:gridCol w="4090831">
                  <a:extLst>
                    <a:ext uri="{9D8B030D-6E8A-4147-A177-3AD203B41FA5}">
                      <a16:colId xmlns="" xmlns:a16="http://schemas.microsoft.com/office/drawing/2014/main" val="1279115434"/>
                    </a:ext>
                  </a:extLst>
                </a:gridCol>
                <a:gridCol w="3871382">
                  <a:extLst>
                    <a:ext uri="{9D8B030D-6E8A-4147-A177-3AD203B41FA5}">
                      <a16:colId xmlns="" xmlns:a16="http://schemas.microsoft.com/office/drawing/2014/main" val="241207587"/>
                    </a:ext>
                  </a:extLst>
                </a:gridCol>
              </a:tblGrid>
              <a:tr h="31673">
                <a:tc>
                  <a:txBody>
                    <a:bodyPr/>
                    <a:lstStyle/>
                    <a:p>
                      <a:pPr algn="ctr">
                        <a:lnSpc>
                          <a:spcPct val="115000"/>
                        </a:lnSpc>
                        <a:spcAft>
                          <a:spcPts val="0"/>
                        </a:spcAft>
                      </a:pPr>
                      <a:r>
                        <a:rPr lang="en-US" sz="24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minh – </a:t>
                      </a:r>
                      <a:r>
                        <a:rPr lang="en-US" sz="24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2356042313"/>
                  </a:ext>
                </a:extLst>
              </a:tr>
              <a:tr h="118773">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(Xin-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Xin-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ồng nghiệp của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vơ</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không tìm ra cách gì để dán một số giấy tờ lên cuốn sách hợp ca.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Hai ý tưởng lớn gặp nhau.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1980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37677253"/>
                  </a:ext>
                </a:extLst>
              </a:tr>
            </a:tbl>
          </a:graphicData>
        </a:graphic>
      </p:graphicFrame>
    </p:spTree>
    <p:extLst>
      <p:ext uri="{BB962C8B-B14F-4D97-AF65-F5344CB8AC3E}">
        <p14:creationId xmlns:p14="http://schemas.microsoft.com/office/powerpoint/2010/main" val="4397899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07555" y="1171573"/>
            <a:ext cx="5452134" cy="587853"/>
          </a:xfrm>
          <a:prstGeom prst="rect">
            <a:avLst/>
          </a:prstGeom>
        </p:spPr>
        <p:txBody>
          <a:bodyPr wrap="non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Nhận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xét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thức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bày</a:t>
            </a:r>
            <a:endParaRPr lang="en-US" sz="2800" dirty="0">
              <a:effectLst/>
              <a:latin typeface="Times New Roman" panose="02020603050405020304" pitchFamily="18" charset="0"/>
              <a:ea typeface="Times New Roman" panose="02020603050405020304" pitchFamily="18" charset="0"/>
            </a:endParaRPr>
          </a:p>
        </p:txBody>
      </p:sp>
      <p:sp>
        <p:nvSpPr>
          <p:cNvPr id="7" name="Chevron 6"/>
          <p:cNvSpPr/>
          <p:nvPr/>
        </p:nvSpPr>
        <p:spPr>
          <a:xfrm>
            <a:off x="2041442" y="1815748"/>
            <a:ext cx="839449" cy="1532568"/>
          </a:xfrm>
          <a:prstGeom prst="chevron">
            <a:avLst>
              <a:gd name="adj" fmla="val 77655"/>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660400" y="1818046"/>
            <a:ext cx="1606058" cy="1565990"/>
          </a:xfrm>
          <a:prstGeom prst="ellips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cấu</a:t>
            </a:r>
            <a:endParaRPr lang="en-US" sz="3200" dirty="0">
              <a:latin typeface="Times New Roman" panose="02020603050405020304" pitchFamily="18" charset="0"/>
              <a:cs typeface="Times New Roman" panose="02020603050405020304" pitchFamily="18" charset="0"/>
            </a:endParaRPr>
          </a:p>
        </p:txBody>
      </p:sp>
      <p:sp>
        <p:nvSpPr>
          <p:cNvPr id="12" name="Plaque 11"/>
          <p:cNvSpPr/>
          <p:nvPr/>
        </p:nvSpPr>
        <p:spPr>
          <a:xfrm>
            <a:off x="3185576" y="1866076"/>
            <a:ext cx="6060280" cy="1499016"/>
          </a:xfrm>
          <a:prstGeom prst="plaqu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đều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đích</a:t>
            </a:r>
            <a:r>
              <a:rPr lang="en-US" sz="2800" dirty="0">
                <a:latin typeface="Times New Roman" panose="02020603050405020304" pitchFamily="18" charset="0"/>
                <a:ea typeface="Times New Roman" panose="02020603050405020304" pitchFamily="18" charset="0"/>
              </a:rPr>
              <a:t> ban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Down Arrow 15"/>
          <p:cNvSpPr/>
          <p:nvPr/>
        </p:nvSpPr>
        <p:spPr>
          <a:xfrm>
            <a:off x="4473216" y="3577358"/>
            <a:ext cx="3006413" cy="629587"/>
          </a:xfrm>
          <a:prstGeom prst="downArrow">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Ý </a:t>
            </a:r>
            <a:r>
              <a:rPr lang="en-US" sz="3200" dirty="0" err="1" smtClean="0">
                <a:latin typeface="Times New Roman" panose="02020603050405020304" pitchFamily="18" charset="0"/>
                <a:cs typeface="Times New Roman" panose="02020603050405020304" pitchFamily="18" charset="0"/>
              </a:rPr>
              <a:t>nghĩ</a:t>
            </a:r>
            <a:endParaRPr lang="en-US" sz="3200" dirty="0">
              <a:latin typeface="Times New Roman" panose="02020603050405020304" pitchFamily="18" charset="0"/>
              <a:cs typeface="Times New Roman" panose="02020603050405020304" pitchFamily="18" charset="0"/>
            </a:endParaRPr>
          </a:p>
        </p:txBody>
      </p:sp>
      <p:sp>
        <p:nvSpPr>
          <p:cNvPr id="21" name="Plaque 20"/>
          <p:cNvSpPr/>
          <p:nvPr/>
        </p:nvSpPr>
        <p:spPr>
          <a:xfrm>
            <a:off x="1321722" y="4395324"/>
            <a:ext cx="9535855" cy="1499016"/>
          </a:xfrm>
          <a:prstGeom prst="plaqu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dõi</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60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6" grpId="0" animBg="1"/>
      <p:bldP spid="2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07555" y="1171573"/>
            <a:ext cx="5452134"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xét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Chevron 6"/>
          <p:cNvSpPr/>
          <p:nvPr/>
        </p:nvSpPr>
        <p:spPr>
          <a:xfrm>
            <a:off x="1794596" y="1902179"/>
            <a:ext cx="839449" cy="1286687"/>
          </a:xfrm>
          <a:prstGeom prst="chevron">
            <a:avLst>
              <a:gd name="adj" fmla="val 77655"/>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Plaque 11"/>
          <p:cNvSpPr/>
          <p:nvPr/>
        </p:nvSpPr>
        <p:spPr>
          <a:xfrm>
            <a:off x="3059510" y="1866076"/>
            <a:ext cx="6060280" cy="1499016"/>
          </a:xfrm>
          <a:prstGeom prst="plaqu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a:latin typeface="Times New Roman" panose="02020603050405020304" pitchFamily="18" charset="0"/>
                <a:ea typeface="Times New Roman" panose="02020603050405020304" pitchFamily="18" charset="0"/>
              </a:rPr>
              <a:t>Sử dụng các hình ảnh minh hoạ cho các phát minh; các số thứ tự và đề mục làm nổi bật các thông tin chính.</a:t>
            </a:r>
            <a:endParaRPr lang="en-US" sz="2400">
              <a:effectLst/>
              <a:latin typeface="Times New Roman" panose="02020603050405020304" pitchFamily="18" charset="0"/>
              <a:ea typeface="Times New Roman" panose="02020603050405020304" pitchFamily="18" charset="0"/>
            </a:endParaRPr>
          </a:p>
        </p:txBody>
      </p:sp>
      <p:sp>
        <p:nvSpPr>
          <p:cNvPr id="21" name="Plaque 20"/>
          <p:cNvSpPr/>
          <p:nvPr/>
        </p:nvSpPr>
        <p:spPr>
          <a:xfrm>
            <a:off x="2723081" y="4635084"/>
            <a:ext cx="6733138" cy="1499016"/>
          </a:xfrm>
          <a:prstGeom prst="plaqu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pPr>
            <a:r>
              <a:rPr lang="en-US" sz="3200" dirty="0">
                <a:latin typeface="Times New Roman" panose="02020603050405020304" pitchFamily="18" charset="0"/>
                <a:ea typeface="Times New Roman" panose="02020603050405020304" pitchFamily="18" charset="0"/>
              </a:rPr>
              <a:t>Thu </a:t>
            </a:r>
            <a:r>
              <a:rPr lang="en-US" sz="3200" dirty="0" err="1">
                <a:latin typeface="Times New Roman" panose="02020603050405020304" pitchFamily="18" charset="0"/>
                <a:ea typeface="Times New Roman" panose="02020603050405020304" pitchFamily="18" charset="0"/>
              </a:rPr>
              <a:t>hút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giúp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nắm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dễ</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dàng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hơn</a:t>
            </a:r>
            <a:r>
              <a:rPr lang="en-US" sz="3200" dirty="0">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20" name="Chevron 19"/>
          <p:cNvSpPr/>
          <p:nvPr/>
        </p:nvSpPr>
        <p:spPr>
          <a:xfrm>
            <a:off x="1312379" y="1918955"/>
            <a:ext cx="839449" cy="1286687"/>
          </a:xfrm>
          <a:prstGeom prst="chevron">
            <a:avLst>
              <a:gd name="adj" fmla="val 77655"/>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hevron 22"/>
          <p:cNvSpPr/>
          <p:nvPr/>
        </p:nvSpPr>
        <p:spPr>
          <a:xfrm rot="5400000">
            <a:off x="5676275" y="2990901"/>
            <a:ext cx="839449" cy="1532568"/>
          </a:xfrm>
          <a:prstGeom prst="chevron">
            <a:avLst>
              <a:gd name="adj" fmla="val 77655"/>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Chevron 23"/>
          <p:cNvSpPr/>
          <p:nvPr/>
        </p:nvSpPr>
        <p:spPr>
          <a:xfrm rot="5400000">
            <a:off x="5669925" y="3395288"/>
            <a:ext cx="839449" cy="1532568"/>
          </a:xfrm>
          <a:prstGeom prst="chevron">
            <a:avLst>
              <a:gd name="adj" fmla="val 77655"/>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5"/>
          <a:stretch>
            <a:fillRect/>
          </a:stretch>
        </p:blipFill>
        <p:spPr>
          <a:xfrm>
            <a:off x="9119790" y="1130300"/>
            <a:ext cx="2581224" cy="1855255"/>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33358" y="4227050"/>
            <a:ext cx="2356234" cy="1907050"/>
          </a:xfrm>
          <a:prstGeom prst="ellipse">
            <a:avLst/>
          </a:prstGeom>
          <a:ln>
            <a:noFill/>
          </a:ln>
          <a:effectLst>
            <a:softEdge rad="112500"/>
          </a:effectLst>
        </p:spPr>
      </p:pic>
    </p:spTree>
    <p:extLst>
      <p:ext uri="{BB962C8B-B14F-4D97-AF65-F5344CB8AC3E}">
        <p14:creationId xmlns:p14="http://schemas.microsoft.com/office/powerpoint/2010/main" val="317856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par>
                                <p:cTn id="27" presetID="6"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21" grpId="0" animBg="1"/>
      <p:bldP spid="20" grpId="0" animBg="1"/>
      <p:bldP spid="23" grpId="0" animBg="1"/>
      <p:bldP spid="2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Pentagon 10"/>
          <p:cNvSpPr/>
          <p:nvPr/>
        </p:nvSpPr>
        <p:spPr>
          <a:xfrm>
            <a:off x="478834" y="1130300"/>
            <a:ext cx="2450104" cy="884419"/>
          </a:xfrm>
          <a:prstGeom prst="homePlat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IV. </a:t>
            </a:r>
            <a:r>
              <a:rPr lang="en-US" sz="2800" b="1" dirty="0" err="1">
                <a:solidFill>
                  <a:srgbClr val="FF0000"/>
                </a:solidFill>
                <a:latin typeface="Times New Roman" panose="02020603050405020304" pitchFamily="18" charset="0"/>
                <a:ea typeface="MS Mincho"/>
              </a:rPr>
              <a:t>Tổng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kết</a:t>
            </a:r>
            <a:endParaRPr lang="en-US" sz="2800" dirty="0">
              <a:effectLst/>
              <a:latin typeface="Times New Roman" panose="02020603050405020304" pitchFamily="18" charset="0"/>
              <a:ea typeface="Times New Roman" panose="02020603050405020304" pitchFamily="18" charset="0"/>
            </a:endParaRPr>
          </a:p>
        </p:txBody>
      </p:sp>
      <p:sp>
        <p:nvSpPr>
          <p:cNvPr id="16" name="Chevron 15"/>
          <p:cNvSpPr/>
          <p:nvPr/>
        </p:nvSpPr>
        <p:spPr>
          <a:xfrm>
            <a:off x="2613254" y="1150936"/>
            <a:ext cx="869429" cy="843146"/>
          </a:xfrm>
          <a:prstGeom prst="chevron">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p:cNvGrpSpPr/>
          <p:nvPr/>
        </p:nvGrpSpPr>
        <p:grpSpPr>
          <a:xfrm>
            <a:off x="1273682" y="1431597"/>
            <a:ext cx="9631937" cy="4114409"/>
            <a:chOff x="2062979" y="2074438"/>
            <a:chExt cx="9631937" cy="4114409"/>
          </a:xfrm>
        </p:grpSpPr>
        <p:sp>
          <p:nvSpPr>
            <p:cNvPr id="19" name="Freeform 18"/>
            <p:cNvSpPr/>
            <p:nvPr/>
          </p:nvSpPr>
          <p:spPr>
            <a:xfrm>
              <a:off x="6674787" y="3076162"/>
              <a:ext cx="3636259" cy="420724"/>
            </a:xfrm>
            <a:custGeom>
              <a:avLst/>
              <a:gdLst/>
              <a:ahLst/>
              <a:cxnLst/>
              <a:rect l="0" t="0" r="0" b="0"/>
              <a:pathLst>
                <a:path>
                  <a:moveTo>
                    <a:pt x="0" y="0"/>
                  </a:moveTo>
                  <a:lnTo>
                    <a:pt x="0" y="210362"/>
                  </a:lnTo>
                  <a:lnTo>
                    <a:pt x="3636259" y="210362"/>
                  </a:lnTo>
                  <a:lnTo>
                    <a:pt x="3636259" y="42072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5" name="Freeform 24"/>
            <p:cNvSpPr/>
            <p:nvPr/>
          </p:nvSpPr>
          <p:spPr>
            <a:xfrm>
              <a:off x="6674787" y="3076162"/>
              <a:ext cx="1212086" cy="420724"/>
            </a:xfrm>
            <a:custGeom>
              <a:avLst/>
              <a:gdLst/>
              <a:ahLst/>
              <a:cxnLst/>
              <a:rect l="0" t="0" r="0" b="0"/>
              <a:pathLst>
                <a:path>
                  <a:moveTo>
                    <a:pt x="0" y="0"/>
                  </a:moveTo>
                  <a:lnTo>
                    <a:pt x="0" y="210362"/>
                  </a:lnTo>
                  <a:lnTo>
                    <a:pt x="1212086" y="210362"/>
                  </a:lnTo>
                  <a:lnTo>
                    <a:pt x="1212086" y="42072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5462700" y="3076162"/>
              <a:ext cx="1212086" cy="420724"/>
            </a:xfrm>
            <a:custGeom>
              <a:avLst/>
              <a:gdLst/>
              <a:ahLst/>
              <a:cxnLst/>
              <a:rect l="0" t="0" r="0" b="0"/>
              <a:pathLst>
                <a:path>
                  <a:moveTo>
                    <a:pt x="1212086" y="0"/>
                  </a:moveTo>
                  <a:lnTo>
                    <a:pt x="1212086" y="210362"/>
                  </a:lnTo>
                  <a:lnTo>
                    <a:pt x="0" y="210362"/>
                  </a:lnTo>
                  <a:lnTo>
                    <a:pt x="0" y="42072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7" name="Freeform 26"/>
            <p:cNvSpPr/>
            <p:nvPr/>
          </p:nvSpPr>
          <p:spPr>
            <a:xfrm>
              <a:off x="3038527" y="3076162"/>
              <a:ext cx="3636259" cy="420724"/>
            </a:xfrm>
            <a:custGeom>
              <a:avLst/>
              <a:gdLst/>
              <a:ahLst/>
              <a:cxnLst/>
              <a:rect l="0" t="0" r="0" b="0"/>
              <a:pathLst>
                <a:path>
                  <a:moveTo>
                    <a:pt x="3636259" y="0"/>
                  </a:moveTo>
                  <a:lnTo>
                    <a:pt x="3636259" y="210362"/>
                  </a:lnTo>
                  <a:lnTo>
                    <a:pt x="0" y="210362"/>
                  </a:lnTo>
                  <a:lnTo>
                    <a:pt x="0" y="42072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8" name="Freeform 27"/>
            <p:cNvSpPr/>
            <p:nvPr/>
          </p:nvSpPr>
          <p:spPr>
            <a:xfrm>
              <a:off x="5462699" y="2074438"/>
              <a:ext cx="2541548" cy="1001724"/>
            </a:xfrm>
            <a:custGeom>
              <a:avLst/>
              <a:gdLst>
                <a:gd name="connsiteX0" fmla="*/ 0 w 2003448"/>
                <a:gd name="connsiteY0" fmla="*/ 0 h 1001724"/>
                <a:gd name="connsiteX1" fmla="*/ 2003448 w 2003448"/>
                <a:gd name="connsiteY1" fmla="*/ 0 h 1001724"/>
                <a:gd name="connsiteX2" fmla="*/ 2003448 w 2003448"/>
                <a:gd name="connsiteY2" fmla="*/ 1001724 h 1001724"/>
                <a:gd name="connsiteX3" fmla="*/ 0 w 2003448"/>
                <a:gd name="connsiteY3" fmla="*/ 1001724 h 1001724"/>
                <a:gd name="connsiteX4" fmla="*/ 0 w 2003448"/>
                <a:gd name="connsiteY4" fmla="*/ 0 h 100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448" h="1001724">
                  <a:moveTo>
                    <a:pt x="0" y="0"/>
                  </a:moveTo>
                  <a:lnTo>
                    <a:pt x="2003448" y="0"/>
                  </a:lnTo>
                  <a:lnTo>
                    <a:pt x="2003448" y="1001724"/>
                  </a:lnTo>
                  <a:lnTo>
                    <a:pt x="0" y="100172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2062979" y="3463601"/>
              <a:ext cx="2359418" cy="2725246"/>
            </a:xfrm>
            <a:custGeom>
              <a:avLst/>
              <a:gdLst>
                <a:gd name="connsiteX0" fmla="*/ 0 w 2003448"/>
                <a:gd name="connsiteY0" fmla="*/ 0 h 1001724"/>
                <a:gd name="connsiteX1" fmla="*/ 2003448 w 2003448"/>
                <a:gd name="connsiteY1" fmla="*/ 0 h 1001724"/>
                <a:gd name="connsiteX2" fmla="*/ 2003448 w 2003448"/>
                <a:gd name="connsiteY2" fmla="*/ 1001724 h 1001724"/>
                <a:gd name="connsiteX3" fmla="*/ 0 w 2003448"/>
                <a:gd name="connsiteY3" fmla="*/ 1001724 h 1001724"/>
                <a:gd name="connsiteX4" fmla="*/ 0 w 2003448"/>
                <a:gd name="connsiteY4" fmla="*/ 0 h 100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448" h="1001724">
                  <a:moveTo>
                    <a:pt x="0" y="0"/>
                  </a:moveTo>
                  <a:lnTo>
                    <a:pt x="2003448" y="0"/>
                  </a:lnTo>
                  <a:lnTo>
                    <a:pt x="2003448" y="1001724"/>
                  </a:lnTo>
                  <a:lnTo>
                    <a:pt x="0" y="1001724"/>
                  </a:lnTo>
                  <a:lnTo>
                    <a:pt x="0" y="0"/>
                  </a:lnTo>
                  <a:close/>
                </a:path>
              </a:pathLst>
            </a:custGeom>
            <a:solidFill>
              <a:schemeClr val="bg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Sa </a:t>
              </a:r>
              <a:r>
                <a:rPr lang="en-US" sz="2800" kern="1200" dirty="0" err="1" smtClean="0">
                  <a:latin typeface="Times New Roman" panose="02020603050405020304" pitchFamily="18" charset="0"/>
                  <a:cs typeface="Times New Roman" panose="02020603050405020304" pitchFamily="18" charset="0"/>
                </a:rPr>
                <a:t>pô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nằm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dưới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in </a:t>
              </a:r>
              <a:r>
                <a:rPr lang="en-US" sz="2800" kern="1200" dirty="0" err="1" smtClean="0">
                  <a:latin typeface="Times New Roman" panose="02020603050405020304" pitchFamily="18" charset="0"/>
                  <a:cs typeface="Times New Roman" panose="02020603050405020304" pitchFamily="18" charset="0"/>
                </a:rPr>
                <a:t>đậm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hút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3" name="Freeform 32"/>
            <p:cNvSpPr/>
            <p:nvPr/>
          </p:nvSpPr>
          <p:spPr>
            <a:xfrm>
              <a:off x="4487152" y="3463601"/>
              <a:ext cx="2359418" cy="2725246"/>
            </a:xfrm>
            <a:custGeom>
              <a:avLst/>
              <a:gdLst>
                <a:gd name="connsiteX0" fmla="*/ 0 w 2003448"/>
                <a:gd name="connsiteY0" fmla="*/ 0 h 1001724"/>
                <a:gd name="connsiteX1" fmla="*/ 2003448 w 2003448"/>
                <a:gd name="connsiteY1" fmla="*/ 0 h 1001724"/>
                <a:gd name="connsiteX2" fmla="*/ 2003448 w 2003448"/>
                <a:gd name="connsiteY2" fmla="*/ 1001724 h 1001724"/>
                <a:gd name="connsiteX3" fmla="*/ 0 w 2003448"/>
                <a:gd name="connsiteY3" fmla="*/ 1001724 h 1001724"/>
                <a:gd name="connsiteX4" fmla="*/ 0 w 2003448"/>
                <a:gd name="connsiteY4" fmla="*/ 0 h 100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448" h="1001724">
                  <a:moveTo>
                    <a:pt x="0" y="0"/>
                  </a:moveTo>
                  <a:lnTo>
                    <a:pt x="2003448" y="0"/>
                  </a:lnTo>
                  <a:lnTo>
                    <a:pt x="2003448" y="1001724"/>
                  </a:lnTo>
                  <a:lnTo>
                    <a:pt x="0" y="1001724"/>
                  </a:lnTo>
                  <a:lnTo>
                    <a:pt x="0" y="0"/>
                  </a:lnTo>
                  <a:close/>
                </a:path>
              </a:pathLst>
            </a:custGeom>
            <a:solidFill>
              <a:schemeClr val="bg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Lặp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khoa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4" name="Freeform 33"/>
            <p:cNvSpPr/>
            <p:nvPr/>
          </p:nvSpPr>
          <p:spPr>
            <a:xfrm>
              <a:off x="6911325" y="3463601"/>
              <a:ext cx="2359418" cy="2725246"/>
            </a:xfrm>
            <a:custGeom>
              <a:avLst/>
              <a:gdLst>
                <a:gd name="connsiteX0" fmla="*/ 0 w 2003448"/>
                <a:gd name="connsiteY0" fmla="*/ 0 h 1001724"/>
                <a:gd name="connsiteX1" fmla="*/ 2003448 w 2003448"/>
                <a:gd name="connsiteY1" fmla="*/ 0 h 1001724"/>
                <a:gd name="connsiteX2" fmla="*/ 2003448 w 2003448"/>
                <a:gd name="connsiteY2" fmla="*/ 1001724 h 1001724"/>
                <a:gd name="connsiteX3" fmla="*/ 0 w 2003448"/>
                <a:gd name="connsiteY3" fmla="*/ 1001724 h 1001724"/>
                <a:gd name="connsiteX4" fmla="*/ 0 w 2003448"/>
                <a:gd name="connsiteY4" fmla="*/ 0 h 100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448" h="1001724">
                  <a:moveTo>
                    <a:pt x="0" y="0"/>
                  </a:moveTo>
                  <a:lnTo>
                    <a:pt x="2003448" y="0"/>
                  </a:lnTo>
                  <a:lnTo>
                    <a:pt x="2003448" y="1001724"/>
                  </a:lnTo>
                  <a:lnTo>
                    <a:pt x="0" y="1001724"/>
                  </a:lnTo>
                  <a:lnTo>
                    <a:pt x="0" y="0"/>
                  </a:lnTo>
                  <a:close/>
                </a:path>
              </a:pathLst>
            </a:custGeom>
            <a:solidFill>
              <a:schemeClr val="bg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t>
              </a:r>
              <a:r>
                <a:rPr lang="en-US" sz="2800" kern="1200" dirty="0" smtClean="0">
                  <a:latin typeface="Times New Roman" panose="02020603050405020304" pitchFamily="18" charset="0"/>
                  <a:cs typeface="Times New Roman" panose="02020603050405020304" pitchFamily="18" charset="0"/>
                </a:rPr>
                <a:t> in </a:t>
              </a:r>
              <a:r>
                <a:rPr lang="en-US" sz="2800" kern="1200" dirty="0" err="1" smtClean="0">
                  <a:latin typeface="Times New Roman" panose="02020603050405020304" pitchFamily="18" charset="0"/>
                  <a:cs typeface="Times New Roman" panose="02020603050405020304" pitchFamily="18" charset="0"/>
                </a:rPr>
                <a:t>đậm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bật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9335498" y="3463601"/>
              <a:ext cx="2359418" cy="2725246"/>
            </a:xfrm>
            <a:custGeom>
              <a:avLst/>
              <a:gdLst>
                <a:gd name="connsiteX0" fmla="*/ 0 w 2003448"/>
                <a:gd name="connsiteY0" fmla="*/ 0 h 1001724"/>
                <a:gd name="connsiteX1" fmla="*/ 2003448 w 2003448"/>
                <a:gd name="connsiteY1" fmla="*/ 0 h 1001724"/>
                <a:gd name="connsiteX2" fmla="*/ 2003448 w 2003448"/>
                <a:gd name="connsiteY2" fmla="*/ 1001724 h 1001724"/>
                <a:gd name="connsiteX3" fmla="*/ 0 w 2003448"/>
                <a:gd name="connsiteY3" fmla="*/ 1001724 h 1001724"/>
                <a:gd name="connsiteX4" fmla="*/ 0 w 2003448"/>
                <a:gd name="connsiteY4" fmla="*/ 0 h 100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448" h="1001724">
                  <a:moveTo>
                    <a:pt x="0" y="0"/>
                  </a:moveTo>
                  <a:lnTo>
                    <a:pt x="2003448" y="0"/>
                  </a:lnTo>
                  <a:lnTo>
                    <a:pt x="2003448" y="1001724"/>
                  </a:lnTo>
                  <a:lnTo>
                    <a:pt x="0" y="1001724"/>
                  </a:lnTo>
                  <a:lnTo>
                    <a:pt x="0" y="0"/>
                  </a:lnTo>
                  <a:close/>
                </a:path>
              </a:pathLst>
            </a:custGeom>
            <a:solidFill>
              <a:schemeClr val="bg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quả</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82041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Pentagon 10"/>
          <p:cNvSpPr/>
          <p:nvPr/>
        </p:nvSpPr>
        <p:spPr>
          <a:xfrm>
            <a:off x="478834" y="1130300"/>
            <a:ext cx="2450104" cy="884419"/>
          </a:xfrm>
          <a:prstGeom prst="homePlat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IV.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kết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6" name="Chevron 15"/>
          <p:cNvSpPr/>
          <p:nvPr/>
        </p:nvSpPr>
        <p:spPr>
          <a:xfrm>
            <a:off x="2613254" y="1150936"/>
            <a:ext cx="869429" cy="843146"/>
          </a:xfrm>
          <a:prstGeom prst="chevron">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2102321" y="1529906"/>
            <a:ext cx="7974658" cy="4182342"/>
            <a:chOff x="2210789" y="2793557"/>
            <a:chExt cx="7974658" cy="4182342"/>
          </a:xfrm>
        </p:grpSpPr>
        <p:sp>
          <p:nvSpPr>
            <p:cNvPr id="9" name="Freeform 8"/>
            <p:cNvSpPr/>
            <p:nvPr/>
          </p:nvSpPr>
          <p:spPr>
            <a:xfrm>
              <a:off x="6096000" y="3798271"/>
              <a:ext cx="1992907" cy="691753"/>
            </a:xfrm>
            <a:custGeom>
              <a:avLst/>
              <a:gdLst/>
              <a:ahLst/>
              <a:cxnLst/>
              <a:rect l="0" t="0" r="0" b="0"/>
              <a:pathLst>
                <a:path>
                  <a:moveTo>
                    <a:pt x="0" y="0"/>
                  </a:moveTo>
                  <a:lnTo>
                    <a:pt x="0" y="345876"/>
                  </a:lnTo>
                  <a:lnTo>
                    <a:pt x="1992907" y="345876"/>
                  </a:lnTo>
                  <a:lnTo>
                    <a:pt x="1992907" y="691753"/>
                  </a:lnTo>
                </a:path>
              </a:pathLst>
            </a:custGeom>
            <a:noFill/>
            <a:ln w="381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103092" y="3798271"/>
              <a:ext cx="1992907" cy="691753"/>
            </a:xfrm>
            <a:custGeom>
              <a:avLst/>
              <a:gdLst/>
              <a:ahLst/>
              <a:cxnLst/>
              <a:rect l="0" t="0" r="0" b="0"/>
              <a:pathLst>
                <a:path>
                  <a:moveTo>
                    <a:pt x="1992907" y="0"/>
                  </a:moveTo>
                  <a:lnTo>
                    <a:pt x="1992907" y="345876"/>
                  </a:lnTo>
                  <a:lnTo>
                    <a:pt x="0" y="345876"/>
                  </a:lnTo>
                  <a:lnTo>
                    <a:pt x="0" y="691753"/>
                  </a:lnTo>
                </a:path>
              </a:pathLst>
            </a:custGeom>
            <a:noFill/>
            <a:ln w="381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526481" y="2793557"/>
              <a:ext cx="3294062" cy="1055071"/>
            </a:xfrm>
            <a:custGeom>
              <a:avLst/>
              <a:gdLst>
                <a:gd name="connsiteX0" fmla="*/ 0 w 3294062"/>
                <a:gd name="connsiteY0" fmla="*/ 0 h 1647031"/>
                <a:gd name="connsiteX1" fmla="*/ 3294062 w 3294062"/>
                <a:gd name="connsiteY1" fmla="*/ 0 h 1647031"/>
                <a:gd name="connsiteX2" fmla="*/ 3294062 w 3294062"/>
                <a:gd name="connsiteY2" fmla="*/ 1647031 h 1647031"/>
                <a:gd name="connsiteX3" fmla="*/ 0 w 3294062"/>
                <a:gd name="connsiteY3" fmla="*/ 1647031 h 1647031"/>
                <a:gd name="connsiteX4" fmla="*/ 0 w 3294062"/>
                <a:gd name="connsiteY4" fmla="*/ 0 h 1647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062" h="1647031">
                  <a:moveTo>
                    <a:pt x="0" y="0"/>
                  </a:moveTo>
                  <a:lnTo>
                    <a:pt x="3294062" y="0"/>
                  </a:lnTo>
                  <a:lnTo>
                    <a:pt x="3294062" y="1647031"/>
                  </a:lnTo>
                  <a:lnTo>
                    <a:pt x="0" y="1647031"/>
                  </a:lnTo>
                  <a:lnTo>
                    <a:pt x="0" y="0"/>
                  </a:lnTo>
                  <a:close/>
                </a:path>
              </a:pathLst>
            </a:custGeom>
            <a:solidFill>
              <a:schemeClr val="accent2">
                <a:lumMod val="75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210789" y="4477219"/>
              <a:ext cx="3768878" cy="2498680"/>
            </a:xfrm>
            <a:custGeom>
              <a:avLst/>
              <a:gdLst>
                <a:gd name="connsiteX0" fmla="*/ 0 w 3294062"/>
                <a:gd name="connsiteY0" fmla="*/ 0 h 1647031"/>
                <a:gd name="connsiteX1" fmla="*/ 3294062 w 3294062"/>
                <a:gd name="connsiteY1" fmla="*/ 0 h 1647031"/>
                <a:gd name="connsiteX2" fmla="*/ 3294062 w 3294062"/>
                <a:gd name="connsiteY2" fmla="*/ 1647031 h 1647031"/>
                <a:gd name="connsiteX3" fmla="*/ 0 w 3294062"/>
                <a:gd name="connsiteY3" fmla="*/ 1647031 h 1647031"/>
                <a:gd name="connsiteX4" fmla="*/ 0 w 3294062"/>
                <a:gd name="connsiteY4" fmla="*/ 0 h 1647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062" h="1647031">
                  <a:moveTo>
                    <a:pt x="0" y="0"/>
                  </a:moveTo>
                  <a:lnTo>
                    <a:pt x="3294062" y="0"/>
                  </a:lnTo>
                  <a:lnTo>
                    <a:pt x="3294062" y="1647031"/>
                  </a:lnTo>
                  <a:lnTo>
                    <a:pt x="0" y="1647031"/>
                  </a:lnTo>
                  <a:lnTo>
                    <a:pt x="0" y="0"/>
                  </a:lnTo>
                  <a:close/>
                </a:path>
              </a:pathLst>
            </a:custGeom>
            <a:solidFill>
              <a:schemeClr val="accent2">
                <a:lumMod val="5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minh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quả</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196605" y="4477219"/>
              <a:ext cx="3988842" cy="2498680"/>
            </a:xfrm>
            <a:custGeom>
              <a:avLst/>
              <a:gdLst>
                <a:gd name="connsiteX0" fmla="*/ 0 w 3294062"/>
                <a:gd name="connsiteY0" fmla="*/ 0 h 1647031"/>
                <a:gd name="connsiteX1" fmla="*/ 3294062 w 3294062"/>
                <a:gd name="connsiteY1" fmla="*/ 0 h 1647031"/>
                <a:gd name="connsiteX2" fmla="*/ 3294062 w 3294062"/>
                <a:gd name="connsiteY2" fmla="*/ 1647031 h 1647031"/>
                <a:gd name="connsiteX3" fmla="*/ 0 w 3294062"/>
                <a:gd name="connsiteY3" fmla="*/ 1647031 h 1647031"/>
                <a:gd name="connsiteX4" fmla="*/ 0 w 3294062"/>
                <a:gd name="connsiteY4" fmla="*/ 0 h 1647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062" h="1647031">
                  <a:moveTo>
                    <a:pt x="0" y="0"/>
                  </a:moveTo>
                  <a:lnTo>
                    <a:pt x="3294062" y="0"/>
                  </a:lnTo>
                  <a:lnTo>
                    <a:pt x="3294062" y="1647031"/>
                  </a:lnTo>
                  <a:lnTo>
                    <a:pt x="0" y="1647031"/>
                  </a:lnTo>
                  <a:lnTo>
                    <a:pt x="0" y="0"/>
                  </a:lnTo>
                  <a:close/>
                </a:path>
              </a:pathLst>
            </a:custGeom>
            <a:solidFill>
              <a:schemeClr val="accent2">
                <a:lumMod val="5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minh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cứu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lâu</a:t>
              </a:r>
              <a:r>
                <a:rPr lang="en-US" sz="2800" kern="1200" dirty="0" smtClean="0">
                  <a:latin typeface="Times New Roman" panose="02020603050405020304" pitchFamily="18" charset="0"/>
                  <a:cs typeface="Times New Roman" panose="02020603050405020304" pitchFamily="18" charset="0"/>
                </a:rPr>
                <a:t> hay do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00149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028700"/>
            <a:ext cx="3417923"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văn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07555" y="1515508"/>
            <a:ext cx="2820003" cy="587853"/>
          </a:xfrm>
          <a:prstGeom prst="rect">
            <a:avLst/>
          </a:prstGeom>
        </p:spPr>
        <p:txBody>
          <a:bodyPr wrap="none">
            <a:spAutoFit/>
          </a:bodyPr>
          <a:lstStyle/>
          <a:p>
            <a:pPr algn="just">
              <a:lnSpc>
                <a:spcPct val="115000"/>
              </a:lnSpc>
              <a:spcAft>
                <a:spcPts val="0"/>
              </a:spcAft>
            </a:pPr>
            <a:r>
              <a:rPr lang="de-DE" sz="2800" b="1" dirty="0" smtClean="0">
                <a:solidFill>
                  <a:srgbClr val="0070C0"/>
                </a:solidFill>
                <a:effectLst/>
                <a:latin typeface="Times New Roman" panose="02020603050405020304" pitchFamily="18" charset="0"/>
                <a:ea typeface="Times New Roman" panose="02020603050405020304" pitchFamily="18" charset="0"/>
              </a:rPr>
              <a:t>2. Dấu ngoặc kép</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898651" y="1607042"/>
            <a:ext cx="8381998" cy="4324519"/>
            <a:chOff x="1803558" y="1524317"/>
            <a:chExt cx="8381998" cy="4324519"/>
          </a:xfrm>
        </p:grpSpPr>
        <p:sp>
          <p:nvSpPr>
            <p:cNvPr id="25" name="Freeform 24"/>
            <p:cNvSpPr/>
            <p:nvPr/>
          </p:nvSpPr>
          <p:spPr>
            <a:xfrm>
              <a:off x="5969000" y="2975927"/>
              <a:ext cx="2793999" cy="664845"/>
            </a:xfrm>
            <a:custGeom>
              <a:avLst/>
              <a:gdLst/>
              <a:ahLst/>
              <a:cxnLst/>
              <a:rect l="0" t="0" r="0" b="0"/>
              <a:pathLst>
                <a:path>
                  <a:moveTo>
                    <a:pt x="0" y="0"/>
                  </a:moveTo>
                  <a:lnTo>
                    <a:pt x="0" y="453072"/>
                  </a:lnTo>
                  <a:lnTo>
                    <a:pt x="2793999" y="453072"/>
                  </a:lnTo>
                  <a:lnTo>
                    <a:pt x="2793999"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p:cNvSpPr/>
            <p:nvPr/>
          </p:nvSpPr>
          <p:spPr>
            <a:xfrm>
              <a:off x="5923280" y="2975927"/>
              <a:ext cx="91440" cy="664845"/>
            </a:xfrm>
            <a:custGeom>
              <a:avLst/>
              <a:gdLst/>
              <a:ahLst/>
              <a:cxnLst/>
              <a:rect l="0" t="0" r="0" b="0"/>
              <a:pathLst>
                <a:path>
                  <a:moveTo>
                    <a:pt x="45720" y="0"/>
                  </a:moveTo>
                  <a:lnTo>
                    <a:pt x="45720"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p:cNvSpPr/>
            <p:nvPr/>
          </p:nvSpPr>
          <p:spPr>
            <a:xfrm>
              <a:off x="3175000" y="2975927"/>
              <a:ext cx="2793999" cy="664845"/>
            </a:xfrm>
            <a:custGeom>
              <a:avLst/>
              <a:gdLst/>
              <a:ahLst/>
              <a:cxnLst/>
              <a:rect l="0" t="0" r="0" b="0"/>
              <a:pathLst>
                <a:path>
                  <a:moveTo>
                    <a:pt x="2793999" y="0"/>
                  </a:moveTo>
                  <a:lnTo>
                    <a:pt x="2793999" y="453072"/>
                  </a:lnTo>
                  <a:lnTo>
                    <a:pt x="0" y="453072"/>
                  </a:lnTo>
                  <a:lnTo>
                    <a:pt x="0"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Rounded Rectangle 27"/>
            <p:cNvSpPr/>
            <p:nvPr/>
          </p:nvSpPr>
          <p:spPr>
            <a:xfrm>
              <a:off x="3925478" y="1524317"/>
              <a:ext cx="3186521" cy="145160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reeform 28"/>
            <p:cNvSpPr/>
            <p:nvPr/>
          </p:nvSpPr>
          <p:spPr>
            <a:xfrm>
              <a:off x="4208871" y="1765617"/>
              <a:ext cx="3436685" cy="1451609"/>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6336" tIns="126336" rIns="126336" bIns="126336" numCol="1" spcCol="1270" anchor="ctr" anchorCtr="0">
              <a:noAutofit/>
            </a:bodyPr>
            <a:lstStyle/>
            <a:p>
              <a:pPr lvl="0" algn="ctr" defTabSz="977900">
                <a:lnSpc>
                  <a:spcPct val="90000"/>
                </a:lnSpc>
                <a:spcBef>
                  <a:spcPct val="0"/>
                </a:spcBef>
                <a:spcAft>
                  <a:spcPct val="35000"/>
                </a:spcAft>
              </a:pPr>
              <a:r>
                <a:rPr lang="de-DE" sz="2800" b="1" kern="1200" dirty="0" smtClean="0">
                  <a:latin typeface="Times New Roman" panose="02020603050405020304" pitchFamily="18" charset="0"/>
                  <a:cs typeface="Times New Roman" panose="02020603050405020304" pitchFamily="18" charset="0"/>
                </a:rPr>
                <a:t>* Tác dụng: </a:t>
              </a:r>
              <a:r>
                <a:rPr lang="en-US" sz="2800" kern="1200" dirty="0" err="1" smtClean="0">
                  <a:latin typeface="Times New Roman" panose="02020603050405020304" pitchFamily="18" charset="0"/>
                  <a:cs typeface="Times New Roman" panose="02020603050405020304" pitchFamily="18" charset="0"/>
                </a:rPr>
                <a:t>Dấu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kép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3" name="Rounded Rectangle 32"/>
            <p:cNvSpPr/>
            <p:nvPr/>
          </p:nvSpPr>
          <p:spPr>
            <a:xfrm>
              <a:off x="1803558" y="3640772"/>
              <a:ext cx="2514442" cy="170571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Freeform 33"/>
            <p:cNvSpPr/>
            <p:nvPr/>
          </p:nvSpPr>
          <p:spPr>
            <a:xfrm>
              <a:off x="2057558" y="3809079"/>
              <a:ext cx="2539999" cy="2039757"/>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6336" tIns="126336" rIns="126336" bIns="126336" numCol="1" spcCol="1270" anchor="ctr" anchorCtr="0">
              <a:noAutofit/>
            </a:bodyPr>
            <a:lstStyle/>
            <a:p>
              <a:pPr lvl="0" algn="ctr"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thoại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5" name="Rounded Rectangle 34"/>
            <p:cNvSpPr/>
            <p:nvPr/>
          </p:nvSpPr>
          <p:spPr>
            <a:xfrm>
              <a:off x="4597558" y="3640772"/>
              <a:ext cx="2514442" cy="170571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Freeform 35"/>
            <p:cNvSpPr/>
            <p:nvPr/>
          </p:nvSpPr>
          <p:spPr>
            <a:xfrm>
              <a:off x="4851558" y="3809079"/>
              <a:ext cx="2539999" cy="2039757"/>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6336" tIns="126336" rIns="126336" bIns="126336" numCol="1" spcCol="1270" anchor="ctr" anchorCtr="0">
              <a:noAutofit/>
            </a:bodyPr>
            <a:lstStyle/>
            <a:p>
              <a:pPr lvl="0" algn="ctr"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phẩm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7" name="Rounded Rectangle 36"/>
            <p:cNvSpPr/>
            <p:nvPr/>
          </p:nvSpPr>
          <p:spPr>
            <a:xfrm>
              <a:off x="7391557" y="3640772"/>
              <a:ext cx="2514442" cy="170571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Freeform 37"/>
            <p:cNvSpPr/>
            <p:nvPr/>
          </p:nvSpPr>
          <p:spPr>
            <a:xfrm>
              <a:off x="7645557" y="3809079"/>
              <a:ext cx="2539999" cy="2039757"/>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6336" tIns="126336" rIns="126336" bIns="126336" numCol="1" spcCol="1270" anchor="ctr" anchorCtr="0">
              <a:noAutofit/>
            </a:bodyPr>
            <a:lstStyle/>
            <a:p>
              <a:pPr lvl="0" algn="ctr"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220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080424" y="648862"/>
            <a:ext cx="1973617" cy="584775"/>
          </a:xfrm>
          <a:prstGeom prst="rect">
            <a:avLst/>
          </a:prstGeom>
        </p:spPr>
        <p:txBody>
          <a:bodyPr wrap="none">
            <a:spAutoFit/>
          </a:bodyPr>
          <a:lstStyle/>
          <a:p>
            <a:r>
              <a:rPr lang="en-US" sz="3200" b="1" dirty="0" err="1">
                <a:solidFill>
                  <a:srgbClr val="7030A0"/>
                </a:solidFill>
                <a:latin typeface="Times New Roman" panose="02020603050405020304" pitchFamily="18" charset="0"/>
                <a:ea typeface="Times New Roman" panose="02020603050405020304" pitchFamily="18" charset="0"/>
              </a:rPr>
              <a:t>Luyện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tập</a:t>
            </a:r>
            <a:endParaRPr lang="en-US" sz="3200" dirty="0"/>
          </a:p>
        </p:txBody>
      </p:sp>
      <p:sp>
        <p:nvSpPr>
          <p:cNvPr id="18" name="Pentagon 17"/>
          <p:cNvSpPr/>
          <p:nvPr/>
        </p:nvSpPr>
        <p:spPr>
          <a:xfrm>
            <a:off x="764354" y="1693890"/>
            <a:ext cx="7206075" cy="3612628"/>
          </a:xfrm>
          <a:prstGeom prst="homePlate">
            <a:avLst>
              <a:gd name="adj" fmla="val 31702"/>
            </a:avLst>
          </a:prstGeom>
          <a:solidFill>
            <a:schemeClr val="accent4">
              <a:lumMod val="20000"/>
              <a:lumOff val="80000"/>
            </a:schemeClr>
          </a:solidFill>
          <a:ln w="28575">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15000"/>
              </a:lnSpc>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Những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phát</a:t>
            </a:r>
            <a:r>
              <a:rPr lang="en-US" sz="2800" i="1" dirty="0">
                <a:solidFill>
                  <a:srgbClr val="0D0D0D"/>
                </a:solidFill>
                <a:latin typeface="Times New Roman" panose="02020603050405020304" pitchFamily="18" charset="0"/>
                <a:ea typeface="Times New Roman" panose="02020603050405020304" pitchFamily="18" charset="0"/>
              </a:rPr>
              <a:t> minh "</a:t>
            </a:r>
            <a:r>
              <a:rPr lang="en-US" sz="2800" i="1" dirty="0" err="1">
                <a:solidFill>
                  <a:srgbClr val="0D0D0D"/>
                </a:solidFill>
                <a:latin typeface="Times New Roman" panose="02020603050405020304" pitchFamily="18" charset="0"/>
                <a:ea typeface="Times New Roman" panose="02020603050405020304" pitchFamily="18" charset="0"/>
              </a:rPr>
              <a:t>tình</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cờ</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bất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ngờ</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Phạm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Tuyên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và</a:t>
            </a:r>
            <a:r>
              <a:rPr lang="en-US" sz="2800" i="1" dirty="0">
                <a:solidFill>
                  <a:srgbClr val="0D0D0D"/>
                </a:solidFill>
                <a:latin typeface="Times New Roman" panose="02020603050405020304" pitchFamily="18" charset="0"/>
                <a:ea typeface="Times New Roman" panose="02020603050405020304" pitchFamily="18" charset="0"/>
              </a:rPr>
              <a:t> ca </a:t>
            </a:r>
            <a:r>
              <a:rPr lang="en-US" sz="2800" i="1" dirty="0" err="1">
                <a:solidFill>
                  <a:srgbClr val="0D0D0D"/>
                </a:solidFill>
                <a:latin typeface="Times New Roman" panose="02020603050405020304" pitchFamily="18" charset="0"/>
                <a:ea typeface="Times New Roman" panose="02020603050405020304" pitchFamily="18" charset="0"/>
              </a:rPr>
              <a:t>khúc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mừng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chiến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thắng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Điều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gì</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giúp</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bóng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đá</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Việt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nam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chiến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thắng</a:t>
            </a:r>
            <a:r>
              <a:rPr lang="en-US" sz="2800" i="1" dirty="0">
                <a:solidFill>
                  <a:srgbClr val="0D0D0D"/>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hợp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rotWithShape="1">
          <a:blip r:embed="rId5"/>
          <a:srcRect b="64544"/>
          <a:stretch/>
        </p:blipFill>
        <p:spPr>
          <a:xfrm>
            <a:off x="8287690" y="1397694"/>
            <a:ext cx="3208913" cy="11606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p:cNvPicPr>
            <a:picLocks noChangeAspect="1"/>
          </p:cNvPicPr>
          <p:nvPr/>
        </p:nvPicPr>
        <p:blipFill rotWithShape="1">
          <a:blip r:embed="rId5"/>
          <a:srcRect t="68293"/>
          <a:stretch/>
        </p:blipFill>
        <p:spPr>
          <a:xfrm>
            <a:off x="8287690" y="4730034"/>
            <a:ext cx="3208913" cy="11529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p:cNvPicPr>
            <a:picLocks noChangeAspect="1"/>
          </p:cNvPicPr>
          <p:nvPr/>
        </p:nvPicPr>
        <p:blipFill rotWithShape="1">
          <a:blip r:embed="rId5"/>
          <a:srcRect t="36211" b="31706"/>
          <a:stretch/>
        </p:blipFill>
        <p:spPr>
          <a:xfrm>
            <a:off x="8287690" y="3170707"/>
            <a:ext cx="3150938" cy="11014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Chevron 20"/>
          <p:cNvSpPr/>
          <p:nvPr/>
        </p:nvSpPr>
        <p:spPr>
          <a:xfrm>
            <a:off x="7325852" y="1556133"/>
            <a:ext cx="644577" cy="607218"/>
          </a:xfrm>
          <a:prstGeom prst="chevron">
            <a:avLst>
              <a:gd name="adj" fmla="val 59302"/>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p:cNvSpPr/>
          <p:nvPr/>
        </p:nvSpPr>
        <p:spPr>
          <a:xfrm rot="5400000">
            <a:off x="9505705" y="2417712"/>
            <a:ext cx="644577" cy="868067"/>
          </a:xfrm>
          <a:prstGeom prst="chevron">
            <a:avLst>
              <a:gd name="adj" fmla="val 59302"/>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hevron 28"/>
          <p:cNvSpPr/>
          <p:nvPr/>
        </p:nvSpPr>
        <p:spPr>
          <a:xfrm rot="5400000">
            <a:off x="9613670" y="4067082"/>
            <a:ext cx="644577" cy="868067"/>
          </a:xfrm>
          <a:prstGeom prst="chevron">
            <a:avLst>
              <a:gd name="adj" fmla="val 59302"/>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858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8" grpId="0" animBg="1"/>
      <p:bldP spid="2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7016" y="0"/>
            <a:ext cx="7765267"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So </a:t>
            </a:r>
            <a:r>
              <a:rPr lang="en-US" sz="2800" b="1" dirty="0" err="1">
                <a:solidFill>
                  <a:srgbClr val="0D0D0D"/>
                </a:solidFill>
                <a:latin typeface="Times New Roman" panose="02020603050405020304" pitchFamily="18" charset="0"/>
                <a:ea typeface="MS Mincho"/>
              </a:rPr>
              <a:t>sánh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thông</a:t>
            </a:r>
            <a:r>
              <a:rPr lang="en-US" sz="2800" b="1" dirty="0">
                <a:solidFill>
                  <a:srgbClr val="0D0D0D"/>
                </a:solidFill>
                <a:latin typeface="Times New Roman" panose="02020603050405020304" pitchFamily="18" charset="0"/>
                <a:ea typeface="MS Mincho"/>
              </a:rPr>
              <a:t> tin </a:t>
            </a:r>
            <a:r>
              <a:rPr lang="en-US" sz="2800" b="1" dirty="0" err="1">
                <a:solidFill>
                  <a:srgbClr val="0D0D0D"/>
                </a:solidFill>
                <a:latin typeface="Times New Roman" panose="02020603050405020304" pitchFamily="18" charset="0"/>
                <a:ea typeface="MS Mincho"/>
              </a:rPr>
              <a:t>của</a:t>
            </a:r>
            <a:r>
              <a:rPr lang="en-US" sz="2800" b="1" dirty="0">
                <a:solidFill>
                  <a:srgbClr val="0D0D0D"/>
                </a:solidFill>
                <a:latin typeface="Times New Roman" panose="02020603050405020304" pitchFamily="18" charset="0"/>
                <a:ea typeface="MS Mincho"/>
              </a:rPr>
              <a:t> 03 </a:t>
            </a:r>
            <a:r>
              <a:rPr lang="en-US" sz="2800" b="1" dirty="0" err="1">
                <a:solidFill>
                  <a:srgbClr val="0D0D0D"/>
                </a:solidFill>
                <a:latin typeface="Times New Roman" panose="02020603050405020304" pitchFamily="18" charset="0"/>
                <a:ea typeface="MS Mincho"/>
              </a:rPr>
              <a:t>văn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bản</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45143923"/>
              </p:ext>
            </p:extLst>
          </p:nvPr>
        </p:nvGraphicFramePr>
        <p:xfrm>
          <a:off x="295950" y="587853"/>
          <a:ext cx="11587397" cy="5958840"/>
        </p:xfrm>
        <a:graphic>
          <a:graphicData uri="http://schemas.openxmlformats.org/drawingml/2006/table">
            <a:tbl>
              <a:tblPr firstRow="1" firstCol="1" bandRow="1"/>
              <a:tblGrid>
                <a:gridCol w="2128604">
                  <a:extLst>
                    <a:ext uri="{9D8B030D-6E8A-4147-A177-3AD203B41FA5}">
                      <a16:colId xmlns="" xmlns:a16="http://schemas.microsoft.com/office/drawing/2014/main" val="1935901101"/>
                    </a:ext>
                  </a:extLst>
                </a:gridCol>
                <a:gridCol w="3117954">
                  <a:extLst>
                    <a:ext uri="{9D8B030D-6E8A-4147-A177-3AD203B41FA5}">
                      <a16:colId xmlns="" xmlns:a16="http://schemas.microsoft.com/office/drawing/2014/main" val="1803139557"/>
                    </a:ext>
                  </a:extLst>
                </a:gridCol>
                <a:gridCol w="3102964">
                  <a:extLst>
                    <a:ext uri="{9D8B030D-6E8A-4147-A177-3AD203B41FA5}">
                      <a16:colId xmlns="" xmlns:a16="http://schemas.microsoft.com/office/drawing/2014/main" val="1348979179"/>
                    </a:ext>
                  </a:extLst>
                </a:gridCol>
                <a:gridCol w="3237875">
                  <a:extLst>
                    <a:ext uri="{9D8B030D-6E8A-4147-A177-3AD203B41FA5}">
                      <a16:colId xmlns="" xmlns:a16="http://schemas.microsoft.com/office/drawing/2014/main" val="2873928719"/>
                    </a:ext>
                  </a:extLst>
                </a:gridCol>
              </a:tblGrid>
              <a:tr h="169059">
                <a:tc>
                  <a:txBody>
                    <a:bodyPr/>
                    <a:lstStyle/>
                    <a:p>
                      <a:pPr algn="ctr">
                        <a:lnSpc>
                          <a:spcPct val="115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So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sánh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nSpc>
                          <a:spcPct val="115000"/>
                        </a:lnSpc>
                        <a:spcAft>
                          <a:spcPts val="0"/>
                        </a:spcAft>
                        <a:tabLst>
                          <a:tab pos="1386840" algn="l"/>
                        </a:tabLst>
                      </a:pPr>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Phạm Tuyên và ca khúc mừng chiến thắng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nSpc>
                          <a:spcPct val="115000"/>
                        </a:lnSpc>
                        <a:spcAft>
                          <a:spcPts val="0"/>
                        </a:spcAft>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Văn bản </a:t>
                      </a:r>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 gì giúp bóng đá Việt nam chiến thắng?</a:t>
                      </a: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nSpc>
                          <a:spcPct val="115000"/>
                        </a:lnSpc>
                        <a:spcAft>
                          <a:spcPts val="0"/>
                        </a:spcAft>
                        <a:tabLst>
                          <a:tab pos="1386840" algn="l"/>
                        </a:tabLst>
                      </a:pP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a:t>
                      </a:r>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phát minh "tình cờ và bất ngờ</a:t>
                      </a:r>
                      <a:r>
                        <a:rPr lang="en-US" sz="20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extLst>
                  <a:ext uri="{0D108BD9-81ED-4DB2-BD59-A6C34878D82A}">
                    <a16:rowId xmlns="" xmlns:a16="http://schemas.microsoft.com/office/drawing/2014/main" val="3542424269"/>
                  </a:ext>
                </a:extLst>
              </a:tr>
              <a:tr h="257114">
                <a:tc>
                  <a:txBody>
                    <a:bodyPr/>
                    <a:lstStyle/>
                    <a:p>
                      <a:pPr algn="ctr">
                        <a:lnSpc>
                          <a:spcPct val="115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Giống nhau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gridSpan="3">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Đều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bày</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theo</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nguyên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nhân</a:t>
                      </a:r>
                      <a:r>
                        <a:rPr lang="en-US" sz="2000" dirty="0">
                          <a:solidFill>
                            <a:srgbClr val="0D0D0D"/>
                          </a:solidFill>
                          <a:effectLst/>
                          <a:latin typeface="Times New Roman" panose="02020603050405020304" pitchFamily="18" charset="0"/>
                          <a:ea typeface="MS Mincho"/>
                          <a:cs typeface="Times New Roman" panose="02020603050405020304" pitchFamily="18" charset="0"/>
                        </a:rPr>
                        <a:t> –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kết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SzPts val="1400"/>
                        <a:buFont typeface="Times New Roman" panose="02020603050405020304" pitchFamily="18" charset="0"/>
                        <a:buChar char="-"/>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Đều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có</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tranh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ảnh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minh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hoạ</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SzPts val="1400"/>
                        <a:buFont typeface="Times New Roman" panose="02020603050405020304" pitchFamily="18" charset="0"/>
                        <a:buChar char="-"/>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Cách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bày</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văn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bản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phù</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hợp</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với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mục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đích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văn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bản</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643625337"/>
                  </a:ext>
                </a:extLst>
              </a:tr>
              <a:tr h="345169">
                <a:tc rowSpan="3">
                  <a:txBody>
                    <a:bodyPr/>
                    <a:lstStyle/>
                    <a:p>
                      <a:pPr algn="ctr">
                        <a:lnSpc>
                          <a:spcPct val="115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Khác</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nhau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Thuật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lại</a:t>
                      </a:r>
                      <a:r>
                        <a:rPr lang="en-US" sz="2000" dirty="0">
                          <a:solidFill>
                            <a:srgbClr val="0D0D0D"/>
                          </a:solidFill>
                          <a:effectLst/>
                          <a:latin typeface="Times New Roman" panose="02020603050405020304" pitchFamily="18" charset="0"/>
                          <a:ea typeface="MS Mincho"/>
                          <a:cs typeface="Times New Roman" panose="02020603050405020304" pitchFamily="18" charset="0"/>
                        </a:rPr>
                        <a:t> 01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kiện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ra</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đời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hát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Như</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có</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Bác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trong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ngày</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đại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thắng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Phạm</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Tuyên</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Thuật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lại</a:t>
                      </a:r>
                      <a:r>
                        <a:rPr lang="en-US" sz="2000" dirty="0">
                          <a:solidFill>
                            <a:srgbClr val="0D0D0D"/>
                          </a:solidFill>
                          <a:effectLst/>
                          <a:latin typeface="Times New Roman" panose="02020603050405020304" pitchFamily="18" charset="0"/>
                          <a:ea typeface="MS Mincho"/>
                          <a:cs typeface="Times New Roman" panose="02020603050405020304" pitchFamily="18" charset="0"/>
                        </a:rPr>
                        <a:t> 01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kiện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Bóng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đá</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Việt</a:t>
                      </a:r>
                      <a:r>
                        <a:rPr lang="en-US" sz="2000" dirty="0">
                          <a:solidFill>
                            <a:srgbClr val="0D0D0D"/>
                          </a:solidFill>
                          <a:effectLst/>
                          <a:latin typeface="Times New Roman" panose="02020603050405020304" pitchFamily="18" charset="0"/>
                          <a:ea typeface="MS Mincho"/>
                          <a:cs typeface="Times New Roman" panose="02020603050405020304" pitchFamily="18" charset="0"/>
                        </a:rPr>
                        <a:t> Nam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thống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trị</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Nam Á ở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thời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điểm</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mà</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viết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đề</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cập</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Thuật lại nhiều sự kiện có chung nhau cách triển khai thông tin: sự ra đời của đất nặn, kem que, khoai tây lát chiên, giấy nhớ.</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93855048"/>
                  </a:ext>
                </a:extLst>
              </a:tr>
              <a:tr h="257114">
                <a:tc vMerge="1">
                  <a:txBody>
                    <a:bodyPr/>
                    <a:lstStyle/>
                    <a:p>
                      <a:endParaRPr lang="en-US"/>
                    </a:p>
                  </a:txBody>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Thông tin về nguyên nhân viết trước kết quả; thông tin kết quả trình bày nhiều hơn.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tin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kết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bày</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trước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nguyên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nhân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tin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nguyên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nhân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được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bày</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nhiều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hơn</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tin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nguyên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nhân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trước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tin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kết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tin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kết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được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bày</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nhiều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hơn</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75114560"/>
                  </a:ext>
                </a:extLst>
              </a:tr>
              <a:tr h="169059">
                <a:tc vMerge="1">
                  <a:txBody>
                    <a:bodyPr/>
                    <a:lstStyle/>
                    <a:p>
                      <a:endParaRPr lang="en-US"/>
                    </a:p>
                  </a:txBody>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Văn bản không có số thứ tự, đề mục.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Văn bản có các số thứ tự, đề mục để làm nổi bật thông tin chính.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SzPts val="1400"/>
                        <a:buFont typeface="Times New Roman" panose="02020603050405020304" pitchFamily="18" charset="0"/>
                        <a:buChar char="-"/>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Văn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bản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có</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số</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thứ</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đề</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mục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để</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làm</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nổi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bật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tin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chính</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574" marR="54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79861025"/>
                  </a:ext>
                </a:extLst>
              </a:tr>
            </a:tbl>
          </a:graphicData>
        </a:graphic>
      </p:graphicFrame>
    </p:spTree>
    <p:extLst>
      <p:ext uri="{BB962C8B-B14F-4D97-AF65-F5344CB8AC3E}">
        <p14:creationId xmlns:p14="http://schemas.microsoft.com/office/powerpoint/2010/main" val="367411969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197418" y="698061"/>
            <a:ext cx="178446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dirty="0"/>
          </a:p>
        </p:txBody>
      </p:sp>
      <p:grpSp>
        <p:nvGrpSpPr>
          <p:cNvPr id="16" name="Group 15"/>
          <p:cNvGrpSpPr/>
          <p:nvPr/>
        </p:nvGrpSpPr>
        <p:grpSpPr>
          <a:xfrm>
            <a:off x="2251113" y="1424066"/>
            <a:ext cx="6877897" cy="3942413"/>
            <a:chOff x="1421956" y="1424066"/>
            <a:chExt cx="7677074" cy="3942413"/>
          </a:xfrm>
        </p:grpSpPr>
        <p:sp>
          <p:nvSpPr>
            <p:cNvPr id="10" name="Bevel 9"/>
            <p:cNvSpPr/>
            <p:nvPr/>
          </p:nvSpPr>
          <p:spPr>
            <a:xfrm>
              <a:off x="2233534" y="1918741"/>
              <a:ext cx="6865496" cy="3447738"/>
            </a:xfrm>
            <a:prstGeom prst="bevel">
              <a:avLst>
                <a:gd name="adj" fmla="val 30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38006" y="2482387"/>
              <a:ext cx="5256551" cy="2357568"/>
            </a:xfrm>
            <a:prstGeom prst="rect">
              <a:avLst/>
            </a:prstGeom>
          </p:spPr>
          <p:txBody>
            <a:bodyPr wrap="square">
              <a:spAutoFit/>
            </a:bodyPr>
            <a:lstStyle/>
            <a:p>
              <a:pPr algn="just">
                <a:lnSpc>
                  <a:spcPct val="115000"/>
                </a:lnSpc>
                <a:spcAft>
                  <a:spcPts val="0"/>
                </a:spcAft>
              </a:pPr>
              <a:r>
                <a:rPr lang="en-US" sz="3200" b="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Trong</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số</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những</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phát</a:t>
              </a:r>
              <a:r>
                <a:rPr lang="en-US" sz="3200" b="1" i="1" dirty="0">
                  <a:solidFill>
                    <a:srgbClr val="000000"/>
                  </a:solidFill>
                  <a:latin typeface="Times New Roman" panose="02020603050405020304" pitchFamily="18" charset="0"/>
                  <a:ea typeface="Times New Roman" panose="02020603050405020304" pitchFamily="18" charset="0"/>
                </a:rPr>
                <a:t> minh </a:t>
              </a:r>
              <a:r>
                <a:rPr lang="en-US" sz="3200" b="1" i="1" dirty="0" err="1">
                  <a:solidFill>
                    <a:srgbClr val="000000"/>
                  </a:solidFill>
                  <a:latin typeface="Times New Roman" panose="02020603050405020304" pitchFamily="18" charset="0"/>
                  <a:ea typeface="Times New Roman" panose="02020603050405020304" pitchFamily="18" charset="0"/>
                </a:rPr>
                <a:t>được</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nhắc</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đến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trong</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văn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bản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trên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em</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thích</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phát</a:t>
              </a:r>
              <a:r>
                <a:rPr lang="en-US" sz="3200" b="1" i="1" dirty="0">
                  <a:solidFill>
                    <a:srgbClr val="000000"/>
                  </a:solidFill>
                  <a:latin typeface="Times New Roman" panose="02020603050405020304" pitchFamily="18" charset="0"/>
                  <a:ea typeface="Times New Roman" panose="02020603050405020304" pitchFamily="18" charset="0"/>
                </a:rPr>
                <a:t> minh </a:t>
              </a:r>
              <a:r>
                <a:rPr lang="en-US" sz="3200" b="1" i="1" dirty="0" err="1">
                  <a:solidFill>
                    <a:srgbClr val="000000"/>
                  </a:solidFill>
                  <a:latin typeface="Times New Roman" panose="02020603050405020304" pitchFamily="18" charset="0"/>
                  <a:ea typeface="Times New Roman" panose="02020603050405020304" pitchFamily="18" charset="0"/>
                </a:rPr>
                <a:t>nào</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nhất</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Vì</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sao</a:t>
              </a:r>
              <a:r>
                <a:rPr lang="en-US" sz="3200" b="1" i="1"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2" name="Teardrop 11"/>
            <p:cNvSpPr/>
            <p:nvPr/>
          </p:nvSpPr>
          <p:spPr>
            <a:xfrm>
              <a:off x="1421956" y="1424066"/>
              <a:ext cx="2786916" cy="899409"/>
            </a:xfrm>
            <a:prstGeom prst="teardrop">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800" b="1">
                  <a:solidFill>
                    <a:srgbClr val="0070C0"/>
                  </a:solidFill>
                  <a:latin typeface="Times New Roman" panose="02020603050405020304" pitchFamily="18" charset="0"/>
                  <a:ea typeface="Times New Roman" panose="02020603050405020304" pitchFamily="18" charset="0"/>
                </a:rPr>
                <a:t>Bài tập 1:</a:t>
              </a:r>
              <a:endParaRPr lang="en-US" sz="2800">
                <a:effectLst/>
                <a:latin typeface="Times New Roman" panose="02020603050405020304" pitchFamily="18" charset="0"/>
                <a:ea typeface="Times New Roman" panose="02020603050405020304" pitchFamily="18" charset="0"/>
              </a:endParaRPr>
            </a:p>
          </p:txBody>
        </p:sp>
      </p:grpSp>
      <p:pic>
        <p:nvPicPr>
          <p:cNvPr id="17" name="Picture 16"/>
          <p:cNvPicPr>
            <a:picLocks noChangeAspect="1"/>
          </p:cNvPicPr>
          <p:nvPr/>
        </p:nvPicPr>
        <p:blipFill>
          <a:blip r:embed="rId5"/>
          <a:stretch>
            <a:fillRect/>
          </a:stretch>
        </p:blipFill>
        <p:spPr>
          <a:xfrm>
            <a:off x="414035" y="926375"/>
            <a:ext cx="11363929" cy="5005250"/>
          </a:xfrm>
          <a:prstGeom prst="rect">
            <a:avLst/>
          </a:prstGeom>
        </p:spPr>
      </p:pic>
      <p:pic>
        <p:nvPicPr>
          <p:cNvPr id="18" name="Picture 17"/>
          <p:cNvPicPr>
            <a:picLocks noChangeAspect="1"/>
          </p:cNvPicPr>
          <p:nvPr/>
        </p:nvPicPr>
        <p:blipFill>
          <a:blip r:embed="rId6"/>
          <a:stretch>
            <a:fillRect/>
          </a:stretch>
        </p:blipFill>
        <p:spPr>
          <a:xfrm>
            <a:off x="9385916" y="4523733"/>
            <a:ext cx="2321170" cy="1393459"/>
          </a:xfrm>
          <a:prstGeom prst="rect">
            <a:avLst/>
          </a:prstGeom>
        </p:spPr>
      </p:pic>
      <p:pic>
        <p:nvPicPr>
          <p:cNvPr id="19" name="Picture 18"/>
          <p:cNvPicPr>
            <a:picLocks noChangeAspect="1"/>
          </p:cNvPicPr>
          <p:nvPr/>
        </p:nvPicPr>
        <p:blipFill>
          <a:blip r:embed="rId7"/>
          <a:stretch>
            <a:fillRect/>
          </a:stretch>
        </p:blipFill>
        <p:spPr>
          <a:xfrm>
            <a:off x="383381" y="1736299"/>
            <a:ext cx="1898387" cy="1072892"/>
          </a:xfrm>
          <a:prstGeom prst="ellipse">
            <a:avLst/>
          </a:prstGeom>
          <a:ln>
            <a:noFill/>
          </a:ln>
          <a:effectLst>
            <a:softEdge rad="112500"/>
          </a:effectLst>
        </p:spPr>
      </p:pic>
    </p:spTree>
    <p:extLst>
      <p:ext uri="{BB962C8B-B14F-4D97-AF65-F5344CB8AC3E}">
        <p14:creationId xmlns:p14="http://schemas.microsoft.com/office/powerpoint/2010/main" val="414025428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algn="ctr" eaLnBrk="0" fontAlgn="base" hangingPunct="0">
              <a:lnSpc>
                <a:spcPct val="115000"/>
              </a:lnSpc>
            </a:pPr>
            <a:r>
              <a:rPr lang="en-US" sz="2800" b="1" dirty="0">
                <a:solidFill>
                  <a:srgbClr val="FF0000"/>
                </a:solidFill>
                <a:latin typeface="Times New Roman" panose="02020603050405020304" pitchFamily="18" charset="0"/>
                <a:cs typeface="Times New Roman" panose="02020603050405020304" pitchFamily="18" charset="0"/>
              </a:rPr>
              <a:t>TÓM TẮT VĂN BẢN THUYẾT MINH – VIẾT BIÊN BẢN</a:t>
            </a:r>
            <a:endParaRPr lang="en-US" sz="2800" dirty="0">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183793" y="698013"/>
            <a:ext cx="1811714"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p>
        </p:txBody>
      </p:sp>
      <p:grpSp>
        <p:nvGrpSpPr>
          <p:cNvPr id="16" name="Group 15"/>
          <p:cNvGrpSpPr/>
          <p:nvPr/>
        </p:nvGrpSpPr>
        <p:grpSpPr>
          <a:xfrm>
            <a:off x="915875" y="1430417"/>
            <a:ext cx="9161687" cy="4783057"/>
            <a:chOff x="1466339" y="1256953"/>
            <a:chExt cx="9161687" cy="4783057"/>
          </a:xfrm>
        </p:grpSpPr>
        <p:sp>
          <p:nvSpPr>
            <p:cNvPr id="17" name="Up Arrow 16"/>
            <p:cNvSpPr/>
            <p:nvPr/>
          </p:nvSpPr>
          <p:spPr>
            <a:xfrm>
              <a:off x="1466339" y="1763621"/>
              <a:ext cx="2172401" cy="1726172"/>
            </a:xfrm>
            <a:prstGeom prst="up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Freeform 19"/>
            <p:cNvSpPr/>
            <p:nvPr/>
          </p:nvSpPr>
          <p:spPr>
            <a:xfrm>
              <a:off x="3638740" y="1256953"/>
              <a:ext cx="6989286" cy="2343129"/>
            </a:xfrm>
            <a:custGeom>
              <a:avLst/>
              <a:gdLst>
                <a:gd name="connsiteX0" fmla="*/ 0 w 4551680"/>
                <a:gd name="connsiteY0" fmla="*/ 0 h 2343129"/>
                <a:gd name="connsiteX1" fmla="*/ 4551680 w 4551680"/>
                <a:gd name="connsiteY1" fmla="*/ 0 h 2343129"/>
                <a:gd name="connsiteX2" fmla="*/ 4551680 w 4551680"/>
                <a:gd name="connsiteY2" fmla="*/ 2343129 h 2343129"/>
                <a:gd name="connsiteX3" fmla="*/ 0 w 4551680"/>
                <a:gd name="connsiteY3" fmla="*/ 2343129 h 2343129"/>
                <a:gd name="connsiteX4" fmla="*/ 0 w 4551680"/>
                <a:gd name="connsiteY4" fmla="*/ 0 h 234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2343129">
                  <a:moveTo>
                    <a:pt x="0" y="0"/>
                  </a:moveTo>
                  <a:lnTo>
                    <a:pt x="4551680" y="0"/>
                  </a:lnTo>
                  <a:lnTo>
                    <a:pt x="4551680" y="2343129"/>
                  </a:lnTo>
                  <a:lnTo>
                    <a:pt x="0" y="23431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0" rIns="177800" bIns="177800" numCol="1" spcCol="1270" anchor="ctr" anchorCtr="0">
              <a:noAutofit/>
            </a:bodyPr>
            <a:lstStyle/>
            <a:p>
              <a:pPr lvl="0" algn="l" defTabSz="11112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Down Arrow 22"/>
            <p:cNvSpPr/>
            <p:nvPr/>
          </p:nvSpPr>
          <p:spPr>
            <a:xfrm>
              <a:off x="2271011" y="4021217"/>
              <a:ext cx="2172401" cy="1726172"/>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24" name="Freeform 23"/>
            <p:cNvSpPr/>
            <p:nvPr/>
          </p:nvSpPr>
          <p:spPr>
            <a:xfrm>
              <a:off x="4577010" y="3696881"/>
              <a:ext cx="5951095" cy="2343129"/>
            </a:xfrm>
            <a:custGeom>
              <a:avLst/>
              <a:gdLst>
                <a:gd name="connsiteX0" fmla="*/ 0 w 4551680"/>
                <a:gd name="connsiteY0" fmla="*/ 0 h 2343129"/>
                <a:gd name="connsiteX1" fmla="*/ 4551680 w 4551680"/>
                <a:gd name="connsiteY1" fmla="*/ 0 h 2343129"/>
                <a:gd name="connsiteX2" fmla="*/ 4551680 w 4551680"/>
                <a:gd name="connsiteY2" fmla="*/ 2343129 h 2343129"/>
                <a:gd name="connsiteX3" fmla="*/ 0 w 4551680"/>
                <a:gd name="connsiteY3" fmla="*/ 2343129 h 2343129"/>
                <a:gd name="connsiteX4" fmla="*/ 0 w 4551680"/>
                <a:gd name="connsiteY4" fmla="*/ 0 h 234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2343129">
                  <a:moveTo>
                    <a:pt x="0" y="0"/>
                  </a:moveTo>
                  <a:lnTo>
                    <a:pt x="4551680" y="0"/>
                  </a:lnTo>
                  <a:lnTo>
                    <a:pt x="4551680" y="2343129"/>
                  </a:lnTo>
                  <a:lnTo>
                    <a:pt x="0" y="23431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0" rIns="177800" bIns="177800" numCol="1" spcCol="1270" anchor="ctr" anchorCtr="0">
              <a:noAutofit/>
            </a:bodyPr>
            <a:lstStyle/>
            <a:p>
              <a:pPr lvl="0" algn="l" defTabSz="11112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họp</a:t>
              </a:r>
              <a:r>
                <a:rPr lang="en-US" sz="2800" kern="1200" dirty="0" smtClean="0">
                  <a:latin typeface="Times New Roman" panose="02020603050405020304" pitchFamily="18" charset="0"/>
                  <a:cs typeface="Times New Roman" panose="02020603050405020304" pitchFamily="18" charset="0"/>
                </a:rPr>
                <a:t>, hay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hãy</a:t>
              </a:r>
              <a:r>
                <a:rPr lang="en-US" sz="2800" kern="1200" dirty="0" smtClean="0">
                  <a:latin typeface="Times New Roman" panose="02020603050405020304" pitchFamily="18" charset="0"/>
                  <a:cs typeface="Times New Roman" panose="02020603050405020304" pitchFamily="18" charset="0"/>
                </a:rPr>
                <a:t> chia </a:t>
              </a:r>
              <a:r>
                <a:rPr lang="en-US" sz="2800" kern="1200" dirty="0" err="1" smtClean="0">
                  <a:latin typeface="Times New Roman" panose="02020603050405020304" pitchFamily="18" charset="0"/>
                  <a:cs typeface="Times New Roman" panose="02020603050405020304" pitchFamily="18" charset="0"/>
                </a:rPr>
                <a:t>sẻ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942195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r>
              <a:rPr lang="en-US" sz="2000" b="1" dirty="0" err="1">
                <a:solidFill>
                  <a:srgbClr val="7030A0"/>
                </a:solidFill>
                <a:latin typeface="Times New Roman" panose="02020603050405020304" pitchFamily="18" charset="0"/>
                <a:ea typeface="Times New Roman" panose="02020603050405020304" pitchFamily="18" charset="0"/>
              </a:rPr>
              <a:t>Hướng</a:t>
            </a:r>
            <a:r>
              <a:rPr lang="en-US" sz="2000" b="1" dirty="0">
                <a:solidFill>
                  <a:srgbClr val="7030A0"/>
                </a:solidFill>
                <a:latin typeface="Times New Roman" panose="02020603050405020304" pitchFamily="18" charset="0"/>
                <a:ea typeface="Times New Roman" panose="02020603050405020304" pitchFamily="18" charset="0"/>
              </a:rPr>
              <a:t> </a:t>
            </a:r>
            <a:r>
              <a:rPr lang="en-US" sz="2000" b="1" dirty="0" err="1">
                <a:solidFill>
                  <a:srgbClr val="7030A0"/>
                </a:solidFill>
                <a:latin typeface="Times New Roman" panose="02020603050405020304" pitchFamily="18" charset="0"/>
                <a:ea typeface="Times New Roman" panose="02020603050405020304" pitchFamily="18" charset="0"/>
              </a:rPr>
              <a:t>dẫn</a:t>
            </a:r>
            <a:r>
              <a:rPr lang="en-US" sz="2000" b="1" dirty="0">
                <a:solidFill>
                  <a:srgbClr val="7030A0"/>
                </a:solidFill>
                <a:latin typeface="Times New Roman" panose="02020603050405020304" pitchFamily="18" charset="0"/>
                <a:ea typeface="Times New Roman" panose="02020603050405020304" pitchFamily="18" charset="0"/>
              </a:rPr>
              <a:t> </a:t>
            </a:r>
            <a:r>
              <a:rPr lang="en-US" sz="2000" b="1" dirty="0" err="1">
                <a:solidFill>
                  <a:srgbClr val="7030A0"/>
                </a:solidFill>
                <a:latin typeface="Times New Roman" panose="02020603050405020304" pitchFamily="18" charset="0"/>
                <a:ea typeface="Times New Roman" panose="02020603050405020304" pitchFamily="18" charset="0"/>
              </a:rPr>
              <a:t>tóm</a:t>
            </a:r>
            <a:r>
              <a:rPr lang="en-US" sz="2000" b="1" dirty="0">
                <a:solidFill>
                  <a:srgbClr val="7030A0"/>
                </a:solidFill>
                <a:latin typeface="Times New Roman" panose="02020603050405020304" pitchFamily="18" charset="0"/>
                <a:ea typeface="Times New Roman" panose="02020603050405020304" pitchFamily="18" charset="0"/>
              </a:rPr>
              <a:t> </a:t>
            </a:r>
            <a:r>
              <a:rPr lang="en-US" sz="2000" b="1" dirty="0" err="1">
                <a:solidFill>
                  <a:srgbClr val="7030A0"/>
                </a:solidFill>
                <a:latin typeface="Times New Roman" panose="02020603050405020304" pitchFamily="18" charset="0"/>
                <a:ea typeface="Times New Roman" panose="02020603050405020304" pitchFamily="18" charset="0"/>
              </a:rPr>
              <a:t>tắt</a:t>
            </a:r>
            <a:r>
              <a:rPr lang="en-US" sz="2000" b="1" dirty="0">
                <a:solidFill>
                  <a:srgbClr val="7030A0"/>
                </a:solidFill>
                <a:latin typeface="Times New Roman" panose="02020603050405020304" pitchFamily="18" charset="0"/>
                <a:ea typeface="Times New Roman" panose="02020603050405020304" pitchFamily="18" charset="0"/>
              </a:rPr>
              <a:t> </a:t>
            </a:r>
            <a:r>
              <a:rPr lang="en-US" sz="2000" b="1" dirty="0" err="1">
                <a:solidFill>
                  <a:srgbClr val="7030A0"/>
                </a:solidFill>
                <a:latin typeface="Times New Roman" panose="02020603050405020304" pitchFamily="18" charset="0"/>
                <a:ea typeface="Times New Roman" panose="02020603050405020304" pitchFamily="18" charset="0"/>
              </a:rPr>
              <a:t>văn</a:t>
            </a:r>
            <a:r>
              <a:rPr lang="en-US" sz="2000" b="1" dirty="0">
                <a:solidFill>
                  <a:srgbClr val="7030A0"/>
                </a:solidFill>
                <a:latin typeface="Times New Roman" panose="02020603050405020304" pitchFamily="18" charset="0"/>
                <a:ea typeface="Times New Roman" panose="02020603050405020304" pitchFamily="18" charset="0"/>
              </a:rPr>
              <a:t> </a:t>
            </a:r>
            <a:r>
              <a:rPr lang="en-US" sz="2000" b="1" dirty="0" err="1" smtClean="0">
                <a:solidFill>
                  <a:srgbClr val="7030A0"/>
                </a:solidFill>
                <a:latin typeface="Times New Roman" panose="02020603050405020304" pitchFamily="18" charset="0"/>
                <a:ea typeface="Times New Roman" panose="02020603050405020304" pitchFamily="18" charset="0"/>
              </a:rPr>
              <a:t>bản</a:t>
            </a:r>
            <a:endParaRPr lang="en-US" sz="2000" dirty="0"/>
          </a:p>
        </p:txBody>
      </p:sp>
      <p:sp>
        <p:nvSpPr>
          <p:cNvPr id="5" name="Rectangle 4"/>
          <p:cNvSpPr/>
          <p:nvPr/>
        </p:nvSpPr>
        <p:spPr>
          <a:xfrm>
            <a:off x="553762" y="1130300"/>
            <a:ext cx="6096000" cy="1237262"/>
          </a:xfrm>
          <a:prstGeom prst="rect">
            <a:avLst/>
          </a:prstGeom>
        </p:spPr>
        <p:txBody>
          <a:bodyPr>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A. </a:t>
            </a:r>
            <a:r>
              <a:rPr lang="en-US" sz="2800" b="1" dirty="0" err="1">
                <a:solidFill>
                  <a:srgbClr val="FF0000"/>
                </a:solidFill>
                <a:latin typeface="Times New Roman" panose="02020603050405020304" pitchFamily="18" charset="0"/>
                <a:ea typeface="Times New Roman" panose="02020603050405020304" pitchFamily="18" charset="0"/>
              </a:rPr>
              <a:t>Tóm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tắt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thông</a:t>
            </a:r>
            <a:r>
              <a:rPr lang="en-US" sz="2800" b="1" dirty="0">
                <a:solidFill>
                  <a:srgbClr val="FF0000"/>
                </a:solidFill>
                <a:latin typeface="Times New Roman" panose="02020603050405020304" pitchFamily="18" charset="0"/>
                <a:ea typeface="Times New Roman" panose="02020603050405020304" pitchFamily="18" charset="0"/>
              </a:rPr>
              <a:t> tin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I. </a:t>
            </a:r>
            <a:r>
              <a:rPr lang="en-US" sz="2800" b="1" dirty="0" err="1">
                <a:solidFill>
                  <a:srgbClr val="0070C0"/>
                </a:solidFill>
                <a:latin typeface="Times New Roman" panose="02020603050405020304" pitchFamily="18" charset="0"/>
                <a:ea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tóm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tắt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thông</a:t>
            </a:r>
            <a:r>
              <a:rPr lang="en-US" sz="2800" b="1" dirty="0">
                <a:solidFill>
                  <a:srgbClr val="0070C0"/>
                </a:solidFill>
                <a:latin typeface="Times New Roman" panose="02020603050405020304" pitchFamily="18" charset="0"/>
                <a:ea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endParaRPr>
          </a:p>
        </p:txBody>
      </p:sp>
      <p:sp>
        <p:nvSpPr>
          <p:cNvPr id="6" name="Cloud Callout 5"/>
          <p:cNvSpPr/>
          <p:nvPr/>
        </p:nvSpPr>
        <p:spPr>
          <a:xfrm>
            <a:off x="1812134" y="2225922"/>
            <a:ext cx="9099030" cy="350769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15000"/>
              </a:lnSpc>
              <a:spcAft>
                <a:spcPts val="0"/>
              </a:spcAft>
              <a:tabLst>
                <a:tab pos="1386840" algn="l"/>
              </a:tabLst>
            </a:pPr>
            <a:r>
              <a:rPr lang="en-US" sz="2400" dirty="0" smtClean="0">
                <a:latin typeface="Times New Roman" panose="02020603050405020304" pitchFamily="18" charset="0"/>
                <a:ea typeface="MS Mincho"/>
              </a:rPr>
              <a:t>            </a:t>
            </a:r>
          </a:p>
          <a:p>
            <a:pPr algn="ctr">
              <a:lnSpc>
                <a:spcPct val="115000"/>
              </a:lnSpc>
              <a:spcAft>
                <a:spcPts val="0"/>
              </a:spcAft>
              <a:tabLst>
                <a:tab pos="1386840" algn="l"/>
              </a:tabLst>
            </a:pPr>
            <a:r>
              <a:rPr lang="en-US" sz="2400" dirty="0">
                <a:latin typeface="Times New Roman" panose="02020603050405020304" pitchFamily="18" charset="0"/>
                <a:ea typeface="MS Mincho"/>
              </a:rPr>
              <a:t> </a:t>
            </a:r>
            <a:r>
              <a:rPr lang="en-US" sz="2400" dirty="0" smtClean="0">
                <a:latin typeface="Times New Roman" panose="02020603050405020304" pitchFamily="18" charset="0"/>
                <a:ea typeface="MS Mincho"/>
              </a:rPr>
              <a:t>    </a:t>
            </a:r>
            <a:r>
              <a:rPr lang="en-US" sz="2400" dirty="0" err="1" smtClean="0">
                <a:latin typeface="Times New Roman" panose="02020603050405020304" pitchFamily="18" charset="0"/>
                <a:ea typeface="MS Mincho"/>
              </a:rPr>
              <a:t>Đọc</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tóm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tắt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văn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Điều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gì</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giúp</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bóng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Việt</a:t>
            </a:r>
            <a:r>
              <a:rPr lang="en-US" sz="2400" dirty="0">
                <a:latin typeface="Times New Roman" panose="02020603050405020304" pitchFamily="18" charset="0"/>
                <a:ea typeface="MS Mincho"/>
              </a:rPr>
              <a:t> Nam </a:t>
            </a:r>
            <a:r>
              <a:rPr lang="en-US" sz="2400" dirty="0" err="1">
                <a:latin typeface="Times New Roman" panose="02020603050405020304" pitchFamily="18" charset="0"/>
                <a:ea typeface="MS Mincho"/>
              </a:rPr>
              <a:t>chiến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thắng</a:t>
            </a:r>
            <a:r>
              <a:rPr lang="en-US" sz="2400" dirty="0">
                <a:latin typeface="Times New Roman" panose="02020603050405020304" pitchFamily="18" charset="0"/>
                <a:ea typeface="MS Mincho"/>
              </a:rPr>
              <a:t>?” ở SGK/</a:t>
            </a:r>
            <a:r>
              <a:rPr lang="en-US" sz="2400" dirty="0" err="1">
                <a:latin typeface="Times New Roman" panose="02020603050405020304" pitchFamily="18" charset="0"/>
                <a:ea typeface="MS Mincho"/>
              </a:rPr>
              <a:t>Tr</a:t>
            </a:r>
            <a:r>
              <a:rPr lang="en-US" sz="2400" dirty="0">
                <a:latin typeface="Times New Roman" panose="02020603050405020304" pitchFamily="18" charset="0"/>
                <a:ea typeface="MS Mincho"/>
              </a:rPr>
              <a:t> 102 – 103 (</a:t>
            </a:r>
            <a:r>
              <a:rPr lang="en-US" sz="2400" dirty="0" err="1">
                <a:latin typeface="Times New Roman" panose="02020603050405020304" pitchFamily="18" charset="0"/>
                <a:ea typeface="MS Mincho"/>
              </a:rPr>
              <a:t>cả</a:t>
            </a:r>
            <a:r>
              <a:rPr lang="en-US" sz="2400" dirty="0">
                <a:latin typeface="Times New Roman" panose="02020603050405020304" pitchFamily="18" charset="0"/>
                <a:ea typeface="MS Mincho"/>
              </a:rPr>
              <a:t> 02 </a:t>
            </a:r>
            <a:r>
              <a:rPr lang="en-US" sz="2400" dirty="0" err="1">
                <a:latin typeface="Times New Roman" panose="02020603050405020304" pitchFamily="18" charset="0"/>
                <a:ea typeface="MS Mincho"/>
              </a:rPr>
              <a:t>cách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lời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câu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hỏi</a:t>
            </a:r>
            <a:r>
              <a:rPr lang="en-US" sz="2400"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gn="ctr">
              <a:lnSpc>
                <a:spcPct val="115000"/>
              </a:lnSpc>
              <a:spcAft>
                <a:spcPts val="0"/>
              </a:spcAft>
              <a:tabLst>
                <a:tab pos="1386840" algn="l"/>
              </a:tabLst>
            </a:pP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tóm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tắt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gốc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như</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thế</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nội</a:t>
            </a:r>
            <a:r>
              <a:rPr lang="en-US" sz="2400" dirty="0">
                <a:latin typeface="Times New Roman" panose="02020603050405020304" pitchFamily="18" charset="0"/>
                <a:ea typeface="MS Mincho"/>
              </a:rPr>
              <a:t> dung, </a:t>
            </a:r>
            <a:r>
              <a:rPr lang="en-US" sz="2400" dirty="0" err="1">
                <a:latin typeface="Times New Roman" panose="02020603050405020304" pitchFamily="18" charset="0"/>
                <a:ea typeface="MS Mincho"/>
              </a:rPr>
              <a:t>về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thức</a:t>
            </a:r>
            <a:r>
              <a:rPr lang="en-US" sz="2400"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gn="ctr">
              <a:lnSpc>
                <a:spcPct val="115000"/>
              </a:lnSpc>
              <a:spcAft>
                <a:spcPts val="0"/>
              </a:spcAft>
              <a:tabLst>
                <a:tab pos="1386840" algn="l"/>
              </a:tabLst>
            </a:pP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Có</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cách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bày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tóm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tắt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văn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thông</a:t>
            </a:r>
            <a:r>
              <a:rPr lang="en-US" sz="2400" dirty="0">
                <a:latin typeface="Times New Roman" panose="02020603050405020304" pitchFamily="18" charset="0"/>
                <a:ea typeface="MS Mincho"/>
              </a:rPr>
              <a:t> tin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7" name="Right Arrow 6"/>
          <p:cNvSpPr/>
          <p:nvPr/>
        </p:nvSpPr>
        <p:spPr>
          <a:xfrm>
            <a:off x="786176" y="3143294"/>
            <a:ext cx="2142761" cy="1829351"/>
          </a:xfrm>
          <a:prstGeom prst="rightArrow">
            <a:avLst>
              <a:gd name="adj1" fmla="val 56555"/>
              <a:gd name="adj2" fmla="val 28608"/>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Thảo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cặp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22527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53762" y="1130300"/>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tóm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tắt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42458" y="1678399"/>
            <a:ext cx="11217558" cy="548099"/>
          </a:xfrm>
          <a:prstGeom prst="rect">
            <a:avLst/>
          </a:prstGeom>
        </p:spPr>
        <p:txBody>
          <a:bodyPr wrap="none">
            <a:spAutoFit/>
          </a:bodyPr>
          <a:lstStyle/>
          <a:p>
            <a:pPr>
              <a:lnSpc>
                <a:spcPct val="115000"/>
              </a:lnSpc>
              <a:spcAft>
                <a:spcPts val="1200"/>
              </a:spcAft>
            </a:pPr>
            <a:r>
              <a:rPr lang="en-US" sz="2800" b="1" dirty="0">
                <a:solidFill>
                  <a:srgbClr val="7030A0"/>
                </a:solidFill>
                <a:latin typeface="Times New Roman" panose="02020603050405020304" pitchFamily="18" charset="0"/>
                <a:ea typeface="Times New Roman" panose="02020603050405020304" pitchFamily="18" charset="0"/>
              </a:rPr>
              <a:t>a) </a:t>
            </a:r>
            <a:r>
              <a:rPr lang="en-US" sz="2800" b="1" dirty="0" err="1">
                <a:solidFill>
                  <a:srgbClr val="7030A0"/>
                </a:solidFill>
                <a:latin typeface="Times New Roman" panose="02020603050405020304" pitchFamily="18" charset="0"/>
                <a:ea typeface="Times New Roman" panose="02020603050405020304" pitchFamily="18" charset="0"/>
              </a:rPr>
              <a:t>Xét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ví</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Bản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tóm</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tắt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Điều</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gì</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giúp</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bóng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đá</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Việt</a:t>
            </a:r>
            <a:r>
              <a:rPr lang="en-US" sz="2800" b="1" dirty="0">
                <a:solidFill>
                  <a:srgbClr val="7030A0"/>
                </a:solidFill>
                <a:latin typeface="Times New Roman" panose="02020603050405020304" pitchFamily="18" charset="0"/>
                <a:ea typeface="Times New Roman" panose="02020603050405020304" pitchFamily="18" charset="0"/>
              </a:rPr>
              <a:t> Nam </a:t>
            </a:r>
            <a:r>
              <a:rPr lang="en-US" sz="2800" b="1" dirty="0" err="1">
                <a:solidFill>
                  <a:srgbClr val="7030A0"/>
                </a:solidFill>
                <a:latin typeface="Times New Roman" panose="02020603050405020304" pitchFamily="18" charset="0"/>
                <a:ea typeface="Times New Roman" panose="02020603050405020304" pitchFamily="18" charset="0"/>
              </a:rPr>
              <a:t>chiến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thắng</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549160" y="2946710"/>
            <a:ext cx="3783012" cy="3147934"/>
          </a:xfrm>
          <a:prstGeom prst="roundRect">
            <a:avLst/>
          </a:prstGeom>
          <a:solidFill>
            <a:schemeClr val="accent4">
              <a:lumMod val="20000"/>
              <a:lumOff val="80000"/>
            </a:schemeClr>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dirty="0" err="1" smtClean="0">
                <a:solidFill>
                  <a:srgbClr val="0D0D0D"/>
                </a:solidFill>
                <a:latin typeface="Times New Roman" panose="02020603050405020304" pitchFamily="18" charset="0"/>
                <a:ea typeface="Times New Roman" panose="02020603050405020304" pitchFamily="18" charset="0"/>
              </a:rPr>
              <a:t>Văn</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gốc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chi </a:t>
            </a:r>
            <a:r>
              <a:rPr lang="en-US" sz="2800" dirty="0" err="1">
                <a:solidFill>
                  <a:srgbClr val="0D0D0D"/>
                </a:solidFill>
                <a:latin typeface="Times New Roman" panose="02020603050405020304" pitchFamily="18" charset="0"/>
                <a:ea typeface="Times New Roman" panose="02020603050405020304" pitchFamily="18" charset="0"/>
              </a:rPr>
              <a:t>tiết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đầy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gốc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Pentagon 6"/>
          <p:cNvSpPr/>
          <p:nvPr/>
        </p:nvSpPr>
        <p:spPr>
          <a:xfrm>
            <a:off x="1406485" y="2319065"/>
            <a:ext cx="2427000" cy="651821"/>
          </a:xfrm>
          <a:prstGeom prst="homePlat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4697260" y="2972633"/>
            <a:ext cx="2573907" cy="313606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Dung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1" name="Rounded Rectangle 20"/>
          <p:cNvSpPr/>
          <p:nvPr/>
        </p:nvSpPr>
        <p:spPr>
          <a:xfrm>
            <a:off x="7512638" y="2998033"/>
            <a:ext cx="4107458" cy="313606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minh </a:t>
            </a:r>
            <a:r>
              <a:rPr lang="en-US" sz="2800" dirty="0" err="1">
                <a:solidFill>
                  <a:srgbClr val="0D0D0D"/>
                </a:solidFill>
                <a:latin typeface="Times New Roman" panose="02020603050405020304" pitchFamily="18" charset="0"/>
                <a:ea typeface="Times New Roman" panose="02020603050405020304" pitchFamily="18" charset="0"/>
              </a:rPr>
              <a:t>hoạ</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3" name="Pentagon 22"/>
          <p:cNvSpPr/>
          <p:nvPr/>
        </p:nvSpPr>
        <p:spPr>
          <a:xfrm>
            <a:off x="6405237" y="2357654"/>
            <a:ext cx="2427000" cy="651821"/>
          </a:xfrm>
          <a:prstGeom prst="homePlat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6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21" grpId="0" animBg="1"/>
      <p:bldP spid="2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520658" y="1033632"/>
            <a:ext cx="1981633" cy="587853"/>
          </a:xfrm>
          <a:prstGeom prst="rect">
            <a:avLst/>
          </a:prstGeom>
        </p:spPr>
        <p:txBody>
          <a:bodyPr wrap="none">
            <a:spAutoFit/>
          </a:bodyPr>
          <a:lstStyle/>
          <a:p>
            <a:pPr algn="just">
              <a:lnSpc>
                <a:spcPct val="115000"/>
              </a:lnSpc>
              <a:spcAft>
                <a:spcPts val="0"/>
              </a:spcAft>
            </a:pPr>
            <a:r>
              <a:rPr lang="en-US" sz="2800" b="1" dirty="0">
                <a:solidFill>
                  <a:srgbClr val="7030A0"/>
                </a:solidFill>
                <a:latin typeface="Times New Roman" panose="02020603050405020304" pitchFamily="18" charset="0"/>
                <a:ea typeface="Times New Roman" panose="02020603050405020304" pitchFamily="18" charset="0"/>
              </a:rPr>
              <a:t>b. </a:t>
            </a:r>
            <a:r>
              <a:rPr lang="en-US" sz="2800" b="1" dirty="0" err="1">
                <a:solidFill>
                  <a:srgbClr val="7030A0"/>
                </a:solidFill>
                <a:latin typeface="Times New Roman" panose="02020603050405020304" pitchFamily="18" charset="0"/>
                <a:ea typeface="Times New Roman" panose="02020603050405020304" pitchFamily="18" charset="0"/>
              </a:rPr>
              <a:t>Kết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luận</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363634" y="1541883"/>
            <a:ext cx="10835153" cy="1083374"/>
          </a:xfrm>
          <a:prstGeom prst="rect">
            <a:avLst/>
          </a:prstGeom>
        </p:spPr>
        <p:txBody>
          <a:bodyPr wrap="square">
            <a:spAutoFit/>
          </a:bodyPr>
          <a:lstStyle/>
          <a:p>
            <a:pPr marL="457200" indent="-457200">
              <a:lnSpc>
                <a:spcPct val="115000"/>
              </a:lnSpc>
              <a:spcAft>
                <a:spcPts val="0"/>
              </a:spcAft>
              <a:buFont typeface="Wingdings" panose="05000000000000000000" pitchFamily="2" charset="2"/>
              <a:buChar char="v"/>
              <a:tabLst>
                <a:tab pos="1386840" algn="l"/>
              </a:tabLst>
            </a:pPr>
            <a:r>
              <a:rPr lang="en-US" sz="2800" dirty="0" err="1">
                <a:solidFill>
                  <a:srgbClr val="4A4A4A"/>
                </a:solidFill>
                <a:latin typeface="Times New Roman" panose="02020603050405020304" pitchFamily="18" charset="0"/>
                <a:ea typeface="Times New Roman" panose="02020603050405020304" pitchFamily="18" charset="0"/>
              </a:rPr>
              <a:t>Tóm</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tắt</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văn</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bản</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thông</a:t>
            </a:r>
            <a:r>
              <a:rPr lang="en-US" sz="2800" dirty="0">
                <a:solidFill>
                  <a:srgbClr val="4A4A4A"/>
                </a:solidFill>
                <a:latin typeface="Times New Roman" panose="02020603050405020304" pitchFamily="18" charset="0"/>
                <a:ea typeface="Times New Roman" panose="02020603050405020304" pitchFamily="18" charset="0"/>
              </a:rPr>
              <a:t> tin </a:t>
            </a:r>
            <a:r>
              <a:rPr lang="en-US" sz="2800" dirty="0" err="1">
                <a:solidFill>
                  <a:srgbClr val="4A4A4A"/>
                </a:solidFill>
                <a:latin typeface="Times New Roman" panose="02020603050405020304" pitchFamily="18" charset="0"/>
                <a:ea typeface="Times New Roman" panose="02020603050405020304" pitchFamily="18" charset="0"/>
              </a:rPr>
              <a:t>là</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nêu</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ngắn</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gọn</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nội</a:t>
            </a:r>
            <a:r>
              <a:rPr lang="en-US" sz="2800" dirty="0">
                <a:solidFill>
                  <a:srgbClr val="4A4A4A"/>
                </a:solidFill>
                <a:latin typeface="Times New Roman" panose="02020603050405020304" pitchFamily="18" charset="0"/>
                <a:ea typeface="Times New Roman" panose="02020603050405020304" pitchFamily="18" charset="0"/>
              </a:rPr>
              <a:t> dung </a:t>
            </a:r>
            <a:r>
              <a:rPr lang="en-US" sz="2800" dirty="0" err="1">
                <a:solidFill>
                  <a:srgbClr val="4A4A4A"/>
                </a:solidFill>
                <a:latin typeface="Times New Roman" panose="02020603050405020304" pitchFamily="18" charset="0"/>
                <a:ea typeface="Times New Roman" panose="02020603050405020304" pitchFamily="18" charset="0"/>
              </a:rPr>
              <a:t>chính</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của</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một</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văn</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bản</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nào</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đó</a:t>
            </a:r>
            <a:r>
              <a:rPr lang="en-US" sz="2800" dirty="0">
                <a:solidFill>
                  <a:srgbClr val="4A4A4A"/>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327475" y="3302534"/>
            <a:ext cx="2888492" cy="1578894"/>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v"/>
            </a:pPr>
            <a:r>
              <a:rPr lang="vi-VN" sz="2800" dirty="0">
                <a:solidFill>
                  <a:srgbClr val="4A4A4A"/>
                </a:solidFill>
                <a:latin typeface="Times New Roman" panose="02020603050405020304" pitchFamily="18" charset="0"/>
                <a:ea typeface="Times New Roman" panose="02020603050405020304" pitchFamily="18" charset="0"/>
              </a:rPr>
              <a:t>Trình tự</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tóm</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tắt</a:t>
            </a:r>
            <a:r>
              <a:rPr lang="vi-VN" sz="2800" dirty="0">
                <a:solidFill>
                  <a:srgbClr val="4A4A4A"/>
                </a:solidFill>
                <a:latin typeface="Times New Roman" panose="02020603050405020304" pitchFamily="18" charset="0"/>
                <a:ea typeface="Times New Roman" panose="02020603050405020304" pitchFamily="18" charset="0"/>
              </a:rPr>
              <a:t> tiến hành như sau:</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5"/>
          <a:stretch>
            <a:fillRect/>
          </a:stretch>
        </p:blipFill>
        <p:spPr>
          <a:xfrm>
            <a:off x="3327816" y="2270526"/>
            <a:ext cx="8104635" cy="4124485"/>
          </a:xfrm>
          <a:prstGeom prst="rect">
            <a:avLst/>
          </a:prstGeom>
        </p:spPr>
      </p:pic>
    </p:spTree>
    <p:extLst>
      <p:ext uri="{BB962C8B-B14F-4D97-AF65-F5344CB8AC3E}">
        <p14:creationId xmlns:p14="http://schemas.microsoft.com/office/powerpoint/2010/main" val="363438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29196" y="1033632"/>
            <a:ext cx="2236510" cy="587853"/>
          </a:xfrm>
          <a:prstGeom prst="rect">
            <a:avLst/>
          </a:prstGeom>
        </p:spPr>
        <p:txBody>
          <a:bodyPr wrap="none">
            <a:spAutoFit/>
          </a:bodyPr>
          <a:lstStyle/>
          <a:p>
            <a:pPr>
              <a:lnSpc>
                <a:spcPct val="115000"/>
              </a:lnSpc>
            </a:pPr>
            <a:r>
              <a:rPr lang="en-US" sz="2800" b="1" dirty="0" err="1">
                <a:solidFill>
                  <a:srgbClr val="0070C0"/>
                </a:solidFill>
                <a:latin typeface="Times New Roman" panose="02020603050405020304" pitchFamily="18" charset="0"/>
                <a:ea typeface="MS Mincho"/>
              </a:rPr>
              <a:t>II.Thực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1922437" y="1695491"/>
            <a:ext cx="8334427" cy="4262828"/>
          </a:xfrm>
          <a:prstGeom prst="rect">
            <a:avLst/>
          </a:prstGeom>
        </p:spPr>
      </p:pic>
      <p:sp>
        <p:nvSpPr>
          <p:cNvPr id="7" name="Rectangle 6"/>
          <p:cNvSpPr/>
          <p:nvPr/>
        </p:nvSpPr>
        <p:spPr>
          <a:xfrm>
            <a:off x="3727145" y="2488327"/>
            <a:ext cx="5553788" cy="1569660"/>
          </a:xfrm>
          <a:prstGeom prst="rect">
            <a:avLst/>
          </a:prstGeom>
        </p:spPr>
        <p:txBody>
          <a:bodyPr wrap="square">
            <a:spAutoFit/>
          </a:bodyPr>
          <a:lstStyle/>
          <a:p>
            <a:r>
              <a:rPr lang="en-US" sz="32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cờ</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ngờ</a:t>
            </a:r>
            <a:r>
              <a:rPr lang="en-US"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3329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29196" y="1033632"/>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29196" y="1593107"/>
            <a:ext cx="3264035" cy="587853"/>
          </a:xfrm>
          <a:prstGeom prst="rect">
            <a:avLst/>
          </a:prstGeom>
        </p:spPr>
        <p:txBody>
          <a:bodyPr wrap="none">
            <a:spAutoFit/>
          </a:bodyPr>
          <a:lstStyle/>
          <a:p>
            <a:pPr>
              <a:lnSpc>
                <a:spcPct val="115000"/>
              </a:lnSpc>
            </a:pPr>
            <a:r>
              <a:rPr lang="en-US" sz="2800" b="1" dirty="0">
                <a:solidFill>
                  <a:srgbClr val="7030A0"/>
                </a:solidFill>
                <a:latin typeface="Times New Roman" panose="02020603050405020304" pitchFamily="18" charset="0"/>
                <a:ea typeface="MS Mincho"/>
              </a:rPr>
              <a:t>1. </a:t>
            </a:r>
            <a:r>
              <a:rPr lang="en-US" sz="2800" b="1" dirty="0" err="1">
                <a:solidFill>
                  <a:srgbClr val="7030A0"/>
                </a:solidFill>
                <a:latin typeface="Times New Roman" panose="02020603050405020304" pitchFamily="18" charset="0"/>
                <a:ea typeface="MS Mincho"/>
              </a:rPr>
              <a:t>Bước</a:t>
            </a:r>
            <a:r>
              <a:rPr lang="en-US" sz="2800" b="1" dirty="0">
                <a:solidFill>
                  <a:srgbClr val="7030A0"/>
                </a:solidFill>
                <a:latin typeface="Times New Roman" panose="02020603050405020304" pitchFamily="18" charset="0"/>
                <a:ea typeface="MS Mincho"/>
              </a:rPr>
              <a:t> 1: </a:t>
            </a:r>
            <a:r>
              <a:rPr lang="en-US" sz="2800" b="1" dirty="0" err="1">
                <a:solidFill>
                  <a:srgbClr val="7030A0"/>
                </a:solidFill>
                <a:latin typeface="Times New Roman" panose="02020603050405020304" pitchFamily="18" charset="0"/>
                <a:ea typeface="MS Mincho"/>
              </a:rPr>
              <a:t>Chuẩn</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bị</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812383" y="2240110"/>
            <a:ext cx="10567233" cy="3957372"/>
            <a:chOff x="2032000" y="719666"/>
            <a:chExt cx="8127999" cy="5418666"/>
          </a:xfrm>
        </p:grpSpPr>
        <p:sp>
          <p:nvSpPr>
            <p:cNvPr id="16" name="Freeform 15"/>
            <p:cNvSpPr/>
            <p:nvPr/>
          </p:nvSpPr>
          <p:spPr>
            <a:xfrm>
              <a:off x="2032000" y="719666"/>
              <a:ext cx="6908800" cy="1625600"/>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5722" tIns="165722" rIns="1824647" bIns="165722" numCol="1" spcCol="1270" anchor="ctr" anchorCtr="0">
              <a:noAutofit/>
            </a:bodyPr>
            <a:lstStyle/>
            <a:p>
              <a:pPr lvl="0" algn="l" defTabSz="1377950">
                <a:lnSpc>
                  <a:spcPct val="90000"/>
                </a:lnSpc>
                <a:spcBef>
                  <a:spcPct val="0"/>
                </a:spcBef>
                <a:spcAft>
                  <a:spcPct val="35000"/>
                </a:spcAft>
              </a:pPr>
              <a:r>
                <a:rPr lang="vi-VN" sz="3100" kern="1200" dirty="0" smtClean="0">
                  <a:latin typeface="+mj-lt"/>
                </a:rPr>
                <a:t>Đọc và xác định yêu cầu của bài tập về kiểu bài, nội dung và dung lượng bài tóm tắt.</a:t>
              </a:r>
              <a:endParaRPr lang="en-US" sz="3100" kern="1200" dirty="0">
                <a:latin typeface="+mj-lt"/>
              </a:endParaRPr>
            </a:p>
          </p:txBody>
        </p:sp>
        <p:sp>
          <p:nvSpPr>
            <p:cNvPr id="17" name="Freeform 16"/>
            <p:cNvSpPr/>
            <p:nvPr/>
          </p:nvSpPr>
          <p:spPr>
            <a:xfrm>
              <a:off x="2641599" y="2616199"/>
              <a:ext cx="6908800" cy="1625600"/>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65722" tIns="165722" rIns="1831963" bIns="165722" numCol="1" spcCol="1270" anchor="ctr" anchorCtr="0">
              <a:noAutofit/>
            </a:bodyPr>
            <a:lstStyle/>
            <a:p>
              <a:pPr lvl="0" algn="l" defTabSz="1377950">
                <a:lnSpc>
                  <a:spcPct val="90000"/>
                </a:lnSpc>
                <a:spcBef>
                  <a:spcPct val="0"/>
                </a:spcBef>
                <a:spcAft>
                  <a:spcPct val="35000"/>
                </a:spcAft>
              </a:pPr>
              <a:r>
                <a:rPr lang="vi-VN" sz="3100" kern="1200" dirty="0" smtClean="0">
                  <a:latin typeface="+mj-lt"/>
                </a:rPr>
                <a:t>Đọc kĩ văn bản </a:t>
              </a:r>
              <a:r>
                <a:rPr lang="vi-VN" sz="3100" i="1" kern="1200" dirty="0" smtClean="0">
                  <a:latin typeface="+mj-lt"/>
                </a:rPr>
                <a:t>Những phát minh "tình cờ và bất ngờ"</a:t>
              </a:r>
              <a:r>
                <a:rPr lang="vi-VN" sz="3100" kern="1200" dirty="0" smtClean="0">
                  <a:latin typeface="+mj-lt"/>
                </a:rPr>
                <a:t>.</a:t>
              </a:r>
              <a:endParaRPr lang="en-US" sz="3100" kern="1200" dirty="0">
                <a:latin typeface="+mj-lt"/>
              </a:endParaRPr>
            </a:p>
          </p:txBody>
        </p:sp>
        <p:sp>
          <p:nvSpPr>
            <p:cNvPr id="18" name="Freeform 17"/>
            <p:cNvSpPr/>
            <p:nvPr/>
          </p:nvSpPr>
          <p:spPr>
            <a:xfrm>
              <a:off x="3251199" y="4512732"/>
              <a:ext cx="6908800" cy="1625600"/>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65722" tIns="165722" rIns="1831963" bIns="165722" numCol="1" spcCol="1270" anchor="ctr" anchorCtr="0">
              <a:noAutofit/>
            </a:bodyPr>
            <a:lstStyle/>
            <a:p>
              <a:pPr lvl="0" algn="l" defTabSz="1377950">
                <a:lnSpc>
                  <a:spcPct val="90000"/>
                </a:lnSpc>
                <a:spcBef>
                  <a:spcPct val="0"/>
                </a:spcBef>
                <a:spcAft>
                  <a:spcPct val="35000"/>
                </a:spcAft>
              </a:pPr>
              <a:r>
                <a:rPr lang="vi-VN" sz="3100" kern="1200" dirty="0" smtClean="0">
                  <a:latin typeface="+mj-lt"/>
                </a:rPr>
                <a:t>Dự kiến cách trình bày bản tóm tắt (theo cách thông dụng hoặc theo sơ đồ).</a:t>
              </a:r>
              <a:endParaRPr lang="en-US" sz="3100" kern="1200" dirty="0">
                <a:latin typeface="+mj-lt"/>
              </a:endParaRPr>
            </a:p>
          </p:txBody>
        </p:sp>
        <p:sp>
          <p:nvSpPr>
            <p:cNvPr id="19" name="Freeform 18"/>
            <p:cNvSpPr/>
            <p:nvPr/>
          </p:nvSpPr>
          <p:spPr>
            <a:xfrm>
              <a:off x="7884159" y="1952412"/>
              <a:ext cx="1056640" cy="1056640"/>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sp>
          <p:nvSpPr>
            <p:cNvPr id="20" name="Freeform 19"/>
            <p:cNvSpPr/>
            <p:nvPr/>
          </p:nvSpPr>
          <p:spPr>
            <a:xfrm>
              <a:off x="8493759" y="3838108"/>
              <a:ext cx="1056640" cy="1056640"/>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grpSp>
    </p:spTree>
    <p:extLst>
      <p:ext uri="{BB962C8B-B14F-4D97-AF65-F5344CB8AC3E}">
        <p14:creationId xmlns:p14="http://schemas.microsoft.com/office/powerpoint/2010/main" val="4654092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29196" y="1033632"/>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21485"/>
            <a:ext cx="2741456" cy="587853"/>
          </a:xfrm>
          <a:prstGeom prst="rect">
            <a:avLst/>
          </a:prstGeom>
        </p:spPr>
        <p:txBody>
          <a:bodyPr wrap="none">
            <a:spAutoFit/>
          </a:bodyPr>
          <a:lstStyle/>
          <a:p>
            <a:pPr>
              <a:lnSpc>
                <a:spcPct val="115000"/>
              </a:lnSpc>
              <a:spcAft>
                <a:spcPts val="1200"/>
              </a:spcAft>
            </a:pPr>
            <a:r>
              <a:rPr lang="en-US" sz="2800" b="1" dirty="0">
                <a:solidFill>
                  <a:srgbClr val="7030A0"/>
                </a:solidFill>
                <a:latin typeface="Times New Roman" panose="02020603050405020304" pitchFamily="18" charset="0"/>
                <a:ea typeface="Times New Roman" panose="02020603050405020304" pitchFamily="18" charset="0"/>
              </a:rPr>
              <a:t>2</a:t>
            </a:r>
            <a:r>
              <a:rPr lang="en-US" sz="2800" dirty="0">
                <a:solidFill>
                  <a:srgbClr val="7030A0"/>
                </a:solidFill>
                <a:latin typeface="Times New Roman" panose="02020603050405020304" pitchFamily="18" charset="0"/>
                <a:ea typeface="Times New Roman" panose="02020603050405020304" pitchFamily="18" charset="0"/>
              </a:rPr>
              <a:t>.</a:t>
            </a:r>
            <a:r>
              <a:rPr lang="en-US" sz="2800" b="1" dirty="0">
                <a:solidFill>
                  <a:srgbClr val="7030A0"/>
                </a:solidFill>
                <a:latin typeface="Times New Roman" panose="02020603050405020304" pitchFamily="18" charset="0"/>
                <a:ea typeface="MS Mincho"/>
              </a:rPr>
              <a:t>B</a:t>
            </a:r>
            <a:r>
              <a:rPr lang="vi-VN" sz="2800" b="1" dirty="0">
                <a:solidFill>
                  <a:srgbClr val="7030A0"/>
                </a:solidFill>
                <a:latin typeface="Times New Roman" panose="02020603050405020304" pitchFamily="18" charset="0"/>
                <a:ea typeface="MS Mincho"/>
              </a:rPr>
              <a:t>ước 2:</a:t>
            </a:r>
            <a:r>
              <a:rPr lang="vi-VN" sz="2800" dirty="0">
                <a:solidFill>
                  <a:srgbClr val="7030A0"/>
                </a:solidFill>
                <a:latin typeface="Times New Roman" panose="02020603050405020304" pitchFamily="18" charset="0"/>
                <a:ea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rPr>
              <a:t>Tìm ý </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940665" y="1624455"/>
            <a:ext cx="4297971" cy="658642"/>
          </a:xfrm>
          <a:prstGeom prst="rect">
            <a:avLst/>
          </a:prstGeom>
        </p:spPr>
        <p:txBody>
          <a:bodyPr wrap="none">
            <a:spAutoFit/>
          </a:bodyPr>
          <a:lstStyle/>
          <a:p>
            <a:pPr>
              <a:lnSpc>
                <a:spcPct val="115000"/>
              </a:lnSpc>
              <a:spcAft>
                <a:spcPts val="0"/>
              </a:spcAft>
              <a:tabLst>
                <a:tab pos="1386840" algn="l"/>
              </a:tabLst>
            </a:pPr>
            <a:r>
              <a:rPr lang="en-US" sz="3200" dirty="0" err="1">
                <a:solidFill>
                  <a:srgbClr val="0D0D0D"/>
                </a:solidFill>
                <a:latin typeface="Times New Roman" panose="02020603050405020304" pitchFamily="18" charset="0"/>
                <a:ea typeface="MS Mincho"/>
              </a:rPr>
              <a:t>Hoàn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thành</a:t>
            </a:r>
            <a:r>
              <a:rPr lang="en-US" sz="3200" dirty="0">
                <a:solidFill>
                  <a:srgbClr val="0D0D0D"/>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Phiếu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tìm</a:t>
            </a:r>
            <a:r>
              <a:rPr lang="en-US" sz="3200" b="1" dirty="0">
                <a:solidFill>
                  <a:srgbClr val="FF0000"/>
                </a:solidFill>
                <a:latin typeface="Times New Roman" panose="02020603050405020304" pitchFamily="18" charset="0"/>
                <a:ea typeface="MS Mincho"/>
              </a:rPr>
              <a:t> ý.</a:t>
            </a:r>
            <a:endParaRPr lang="en-US" sz="3200"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183529162"/>
              </p:ext>
            </p:extLst>
          </p:nvPr>
        </p:nvGraphicFramePr>
        <p:xfrm>
          <a:off x="660399" y="2356856"/>
          <a:ext cx="10858500" cy="3925824"/>
        </p:xfrm>
        <a:graphic>
          <a:graphicData uri="http://schemas.openxmlformats.org/drawingml/2006/table">
            <a:tbl>
              <a:tblPr firstRow="1" firstCol="1" bandRow="1"/>
              <a:tblGrid>
                <a:gridCol w="2896290">
                  <a:extLst>
                    <a:ext uri="{9D8B030D-6E8A-4147-A177-3AD203B41FA5}">
                      <a16:colId xmlns="" xmlns:a16="http://schemas.microsoft.com/office/drawing/2014/main" val="3608930952"/>
                    </a:ext>
                  </a:extLst>
                </a:gridCol>
                <a:gridCol w="4090829">
                  <a:extLst>
                    <a:ext uri="{9D8B030D-6E8A-4147-A177-3AD203B41FA5}">
                      <a16:colId xmlns="" xmlns:a16="http://schemas.microsoft.com/office/drawing/2014/main" val="1221148449"/>
                    </a:ext>
                  </a:extLst>
                </a:gridCol>
                <a:gridCol w="3871381">
                  <a:extLst>
                    <a:ext uri="{9D8B030D-6E8A-4147-A177-3AD203B41FA5}">
                      <a16:colId xmlns="" xmlns:a16="http://schemas.microsoft.com/office/drawing/2014/main" val="3257325718"/>
                    </a:ext>
                  </a:extLst>
                </a:gridCol>
              </a:tblGrid>
              <a:tr h="0">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 phát minh – Nhà phát minh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990068990"/>
                  </a:ext>
                </a:extLst>
              </a:tr>
              <a:tr h="0">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063763495"/>
                  </a:ext>
                </a:extLst>
              </a:tr>
              <a:tr h="0">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880670227"/>
                  </a:ext>
                </a:extLst>
              </a:tr>
              <a:tr h="0">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198959388"/>
                  </a:ext>
                </a:extLst>
              </a:tr>
              <a:tr h="0">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36764083"/>
                  </a:ext>
                </a:extLst>
              </a:tr>
            </a:tbl>
          </a:graphicData>
        </a:graphic>
      </p:graphicFrame>
    </p:spTree>
    <p:extLst>
      <p:ext uri="{BB962C8B-B14F-4D97-AF65-F5344CB8AC3E}">
        <p14:creationId xmlns:p14="http://schemas.microsoft.com/office/powerpoint/2010/main" val="3489688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028700"/>
            <a:ext cx="3417923"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văn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368064"/>
            <a:ext cx="10858500" cy="4616648"/>
          </a:xfrm>
          <a:prstGeom prst="rect">
            <a:avLst/>
          </a:prstGeom>
        </p:spPr>
        <p:txBody>
          <a:bodyPr>
            <a:spAutoFit/>
          </a:bodyPr>
          <a:lstStyle/>
          <a:p>
            <a:pPr algn="just">
              <a:lnSpc>
                <a:spcPct val="150000"/>
              </a:lnSpc>
              <a:spcAft>
                <a:spcPts val="0"/>
              </a:spcAft>
            </a:pPr>
            <a:r>
              <a:rPr lang="pt-BR" sz="2800" dirty="0" smtClean="0">
                <a:solidFill>
                  <a:srgbClr val="FF0000"/>
                </a:solidFill>
                <a:effectLst/>
                <a:latin typeface="Times New Roman" panose="02020603050405020304" pitchFamily="18" charset="0"/>
                <a:ea typeface="Times New Roman" panose="02020603050405020304" pitchFamily="18" charset="0"/>
              </a:rPr>
              <a:t>Ví dụ:</a:t>
            </a:r>
            <a:endParaRPr lang="en-US" sz="2800" dirty="0" smtClean="0">
              <a:effectLst/>
              <a:latin typeface="Times New Roman" panose="02020603050405020304" pitchFamily="18" charset="0"/>
              <a:ea typeface="Times New Roman" panose="02020603050405020304" pitchFamily="18" charset="0"/>
            </a:endParaRPr>
          </a:p>
          <a:p>
            <a:pPr>
              <a:lnSpc>
                <a:spcPct val="150000"/>
              </a:lnSpc>
            </a:pPr>
            <a:r>
              <a:rPr lang="pt-BR" sz="2800" dirty="0" smtClean="0">
                <a:solidFill>
                  <a:srgbClr val="FF0000"/>
                </a:solidFill>
                <a:effectLst/>
                <a:latin typeface="Times New Roman" panose="02020603050405020304" pitchFamily="18" charset="0"/>
                <a:ea typeface="Times New Roman" panose="02020603050405020304" pitchFamily="18" charset="0"/>
              </a:rPr>
              <a:t>      </a:t>
            </a:r>
            <a:r>
              <a:rPr lang="pt-BR" sz="2800" dirty="0" smtClean="0">
                <a:solidFill>
                  <a:srgbClr val="0D0D0D"/>
                </a:solidFill>
                <a:effectLst/>
                <a:latin typeface="Times New Roman" panose="02020603050405020304" pitchFamily="18" charset="0"/>
                <a:ea typeface="Times New Roman" panose="02020603050405020304" pitchFamily="18" charset="0"/>
              </a:rPr>
              <a:t>Văn bản </a:t>
            </a:r>
            <a:r>
              <a:rPr lang="pt-BR" sz="2800" dirty="0" smtClean="0">
                <a:solidFill>
                  <a:srgbClr val="0070C0"/>
                </a:solidFill>
                <a:effectLst/>
                <a:latin typeface="Times New Roman" panose="02020603050405020304" pitchFamily="18" charset="0"/>
                <a:ea typeface="Times New Roman" panose="02020603050405020304" pitchFamily="18" charset="0"/>
              </a:rPr>
              <a:t>“Điều gì giúp bóng đá Việt Nam chiến thắng?” </a:t>
            </a:r>
            <a:r>
              <a:rPr lang="pt-BR" sz="2800" dirty="0" smtClean="0">
                <a:solidFill>
                  <a:srgbClr val="0D0D0D"/>
                </a:solidFill>
                <a:effectLst/>
                <a:latin typeface="Times New Roman" panose="02020603050405020304" pitchFamily="18" charset="0"/>
                <a:ea typeface="Times New Roman" panose="02020603050405020304" pitchFamily="18" charset="0"/>
              </a:rPr>
              <a:t>(theo http: thethao.vn) đã dẫn lại lời của tờ báo SmmSport lí giải môt trong những nguyên nhân giúp bóng đá Việt Nam </a:t>
            </a:r>
            <a:r>
              <a:rPr lang="pt-BR" sz="2800" dirty="0" smtClean="0">
                <a:solidFill>
                  <a:srgbClr val="0070C0"/>
                </a:solidFill>
                <a:effectLst/>
                <a:latin typeface="Times New Roman" panose="02020603050405020304" pitchFamily="18" charset="0"/>
                <a:ea typeface="Times New Roman" panose="02020603050405020304" pitchFamily="18" charset="0"/>
              </a:rPr>
              <a:t>“thống trị”</a:t>
            </a:r>
            <a:r>
              <a:rPr lang="pt-BR" sz="2800" dirty="0" smtClean="0">
                <a:solidFill>
                  <a:srgbClr val="0D0D0D"/>
                </a:solidFill>
                <a:effectLst/>
                <a:latin typeface="Times New Roman" panose="02020603050405020304" pitchFamily="18" charset="0"/>
                <a:ea typeface="Times New Roman" panose="02020603050405020304" pitchFamily="18" charset="0"/>
              </a:rPr>
              <a:t> Đông Nam Á ở thời điểm hiện tại là ở lòng khao khát của các cầu thủ</a:t>
            </a:r>
            <a:r>
              <a:rPr lang="pt-BR" sz="2800" dirty="0" smtClean="0">
                <a:solidFill>
                  <a:srgbClr val="0070C0"/>
                </a:solidFill>
                <a:effectLst/>
                <a:latin typeface="Times New Roman" panose="02020603050405020304" pitchFamily="18" charset="0"/>
                <a:ea typeface="Times New Roman" panose="02020603050405020304" pitchFamily="18" charset="0"/>
              </a:rPr>
              <a:t>: “Ở mỗi trận đấu mà chúng ta theo dõi, tuyển Việt Nam luôn vào sân thi đấu với khao khát, bất kể họ gặp đối thủ nào”. </a:t>
            </a:r>
            <a:r>
              <a:rPr lang="pt-BR" sz="2800" dirty="0" smtClean="0">
                <a:solidFill>
                  <a:srgbClr val="0D0D0D"/>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7246572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29196" y="1033632"/>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21485"/>
            <a:ext cx="27414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B</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ước 2:</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Tìm ý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515877440"/>
              </p:ext>
            </p:extLst>
          </p:nvPr>
        </p:nvGraphicFramePr>
        <p:xfrm>
          <a:off x="638104" y="2245058"/>
          <a:ext cx="10858499" cy="3785616"/>
        </p:xfrm>
        <a:graphic>
          <a:graphicData uri="http://schemas.openxmlformats.org/drawingml/2006/table">
            <a:tbl>
              <a:tblPr firstRow="1" firstCol="1" bandRow="1"/>
              <a:tblGrid>
                <a:gridCol w="2896286">
                  <a:extLst>
                    <a:ext uri="{9D8B030D-6E8A-4147-A177-3AD203B41FA5}">
                      <a16:colId xmlns="" xmlns:a16="http://schemas.microsoft.com/office/drawing/2014/main" val="174826417"/>
                    </a:ext>
                  </a:extLst>
                </a:gridCol>
                <a:gridCol w="4090831">
                  <a:extLst>
                    <a:ext uri="{9D8B030D-6E8A-4147-A177-3AD203B41FA5}">
                      <a16:colId xmlns="" xmlns:a16="http://schemas.microsoft.com/office/drawing/2014/main" val="2663248180"/>
                    </a:ext>
                  </a:extLst>
                </a:gridCol>
                <a:gridCol w="3871382">
                  <a:extLst>
                    <a:ext uri="{9D8B030D-6E8A-4147-A177-3AD203B41FA5}">
                      <a16:colId xmlns="" xmlns:a16="http://schemas.microsoft.com/office/drawing/2014/main" val="3763833267"/>
                    </a:ext>
                  </a:extLst>
                </a:gridCol>
              </a:tblGrid>
              <a:tr h="40076">
                <a:tc>
                  <a:txBody>
                    <a:bodyPr/>
                    <a:lstStyle/>
                    <a:p>
                      <a:pPr algn="ctr">
                        <a:lnSpc>
                          <a:spcPct val="115000"/>
                        </a:lnSpc>
                        <a:spcAft>
                          <a:spcPts val="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 phát minh – Nhà phát minh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2190591619"/>
                  </a:ext>
                </a:extLst>
              </a:tr>
              <a:tr h="120229">
                <a:tc>
                  <a:txBody>
                    <a:bodyPr/>
                    <a:lstStyle/>
                    <a:p>
                      <a:pPr>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1. Đất nặn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(Giô-sép Mác Vích-cơ).</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Vích-cơ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sét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Vích-cơ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phỏng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sét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Vích-cơ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la.</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58514539"/>
                  </a:ext>
                </a:extLst>
              </a:tr>
            </a:tbl>
          </a:graphicData>
        </a:graphic>
      </p:graphicFrame>
    </p:spTree>
    <p:extLst>
      <p:ext uri="{BB962C8B-B14F-4D97-AF65-F5344CB8AC3E}">
        <p14:creationId xmlns:p14="http://schemas.microsoft.com/office/powerpoint/2010/main" val="39512388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29196" y="1033632"/>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21485"/>
            <a:ext cx="27414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B</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ước 2:</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Tìm ý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2391326107"/>
              </p:ext>
            </p:extLst>
          </p:nvPr>
        </p:nvGraphicFramePr>
        <p:xfrm>
          <a:off x="638104" y="2316751"/>
          <a:ext cx="10858499" cy="3435096"/>
        </p:xfrm>
        <a:graphic>
          <a:graphicData uri="http://schemas.openxmlformats.org/drawingml/2006/table">
            <a:tbl>
              <a:tblPr firstRow="1" firstCol="1" bandRow="1"/>
              <a:tblGrid>
                <a:gridCol w="2896286">
                  <a:extLst>
                    <a:ext uri="{9D8B030D-6E8A-4147-A177-3AD203B41FA5}">
                      <a16:colId xmlns="" xmlns:a16="http://schemas.microsoft.com/office/drawing/2014/main" val="174826417"/>
                    </a:ext>
                  </a:extLst>
                </a:gridCol>
                <a:gridCol w="4090831">
                  <a:extLst>
                    <a:ext uri="{9D8B030D-6E8A-4147-A177-3AD203B41FA5}">
                      <a16:colId xmlns="" xmlns:a16="http://schemas.microsoft.com/office/drawing/2014/main" val="2663248180"/>
                    </a:ext>
                  </a:extLst>
                </a:gridCol>
                <a:gridCol w="3871382">
                  <a:extLst>
                    <a:ext uri="{9D8B030D-6E8A-4147-A177-3AD203B41FA5}">
                      <a16:colId xmlns="" xmlns:a16="http://schemas.microsoft.com/office/drawing/2014/main" val="3763833267"/>
                    </a:ext>
                  </a:extLst>
                </a:gridCol>
              </a:tblGrid>
              <a:tr h="40076">
                <a:tc>
                  <a:txBody>
                    <a:bodyPr/>
                    <a:lstStyle/>
                    <a:p>
                      <a:pPr algn="ctr">
                        <a:lnSpc>
                          <a:spcPct val="115000"/>
                        </a:lnSpc>
                        <a:spcAft>
                          <a:spcPts val="0"/>
                        </a:spcAft>
                      </a:pPr>
                      <a:r>
                        <a:rPr lang="en-US" sz="28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 phát minh – Nhà phát minh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2190591619"/>
                  </a:ext>
                </a:extLst>
              </a:tr>
              <a:tr h="90172">
                <a:tc>
                  <a:txBody>
                    <a:bodyPr/>
                    <a:lstStyle/>
                    <a:p>
                      <a:pP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2. Kem que </a:t>
                      </a:r>
                      <a:b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(Ep-po-xơn).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Ep-po-xơn vô tình dùng chiếc que trộn bột soda khô và nước lại với nhau trong một cái cốc để đùa nghịch và để quên ngoài trời.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Kem que ra đời, trở thành sản phẩm bán chạy nhất mọi thời đại khi hè đến.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79043659"/>
                  </a:ext>
                </a:extLst>
              </a:tr>
            </a:tbl>
          </a:graphicData>
        </a:graphic>
      </p:graphicFrame>
    </p:spTree>
    <p:extLst>
      <p:ext uri="{BB962C8B-B14F-4D97-AF65-F5344CB8AC3E}">
        <p14:creationId xmlns:p14="http://schemas.microsoft.com/office/powerpoint/2010/main" val="11092074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29196" y="1033632"/>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21485"/>
            <a:ext cx="27414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B</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ước 2:</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Tìm ý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3695998893"/>
              </p:ext>
            </p:extLst>
          </p:nvPr>
        </p:nvGraphicFramePr>
        <p:xfrm>
          <a:off x="638104" y="2245102"/>
          <a:ext cx="10858499" cy="3785616"/>
        </p:xfrm>
        <a:graphic>
          <a:graphicData uri="http://schemas.openxmlformats.org/drawingml/2006/table">
            <a:tbl>
              <a:tblPr firstRow="1" firstCol="1" bandRow="1"/>
              <a:tblGrid>
                <a:gridCol w="2896286">
                  <a:extLst>
                    <a:ext uri="{9D8B030D-6E8A-4147-A177-3AD203B41FA5}">
                      <a16:colId xmlns="" xmlns:a16="http://schemas.microsoft.com/office/drawing/2014/main" val="174826417"/>
                    </a:ext>
                  </a:extLst>
                </a:gridCol>
                <a:gridCol w="4090831">
                  <a:extLst>
                    <a:ext uri="{9D8B030D-6E8A-4147-A177-3AD203B41FA5}">
                      <a16:colId xmlns="" xmlns:a16="http://schemas.microsoft.com/office/drawing/2014/main" val="2663248180"/>
                    </a:ext>
                  </a:extLst>
                </a:gridCol>
                <a:gridCol w="3871382">
                  <a:extLst>
                    <a:ext uri="{9D8B030D-6E8A-4147-A177-3AD203B41FA5}">
                      <a16:colId xmlns="" xmlns:a16="http://schemas.microsoft.com/office/drawing/2014/main" val="3763833267"/>
                    </a:ext>
                  </a:extLst>
                </a:gridCol>
              </a:tblGrid>
              <a:tr h="40076">
                <a:tc>
                  <a:txBody>
                    <a:bodyPr/>
                    <a:lstStyle/>
                    <a:p>
                      <a:pPr algn="ctr">
                        <a:lnSpc>
                          <a:spcPct val="115000"/>
                        </a:lnSpc>
                        <a:spcAft>
                          <a:spcPts val="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 phát minh – Nhà phát minh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2190591619"/>
                  </a:ext>
                </a:extLst>
              </a:tr>
              <a:tr h="140268">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khoai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(Cram).</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Cram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tĩnh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khoai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khoai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89962302"/>
                  </a:ext>
                </a:extLst>
              </a:tr>
            </a:tbl>
          </a:graphicData>
        </a:graphic>
      </p:graphicFrame>
    </p:spTree>
    <p:extLst>
      <p:ext uri="{BB962C8B-B14F-4D97-AF65-F5344CB8AC3E}">
        <p14:creationId xmlns:p14="http://schemas.microsoft.com/office/powerpoint/2010/main" val="135550661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29196" y="1033632"/>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21485"/>
            <a:ext cx="274145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B</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ước 2:</a:t>
            </a:r>
            <a:r>
              <a:rPr kumimoji="0" lang="vi-VN"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Tìm ý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937172612"/>
              </p:ext>
            </p:extLst>
          </p:nvPr>
        </p:nvGraphicFramePr>
        <p:xfrm>
          <a:off x="573952" y="2230697"/>
          <a:ext cx="10858499" cy="4101084"/>
        </p:xfrm>
        <a:graphic>
          <a:graphicData uri="http://schemas.openxmlformats.org/drawingml/2006/table">
            <a:tbl>
              <a:tblPr firstRow="1" firstCol="1" bandRow="1"/>
              <a:tblGrid>
                <a:gridCol w="2896286">
                  <a:extLst>
                    <a:ext uri="{9D8B030D-6E8A-4147-A177-3AD203B41FA5}">
                      <a16:colId xmlns="" xmlns:a16="http://schemas.microsoft.com/office/drawing/2014/main" val="1969150762"/>
                    </a:ext>
                  </a:extLst>
                </a:gridCol>
                <a:gridCol w="5054974">
                  <a:extLst>
                    <a:ext uri="{9D8B030D-6E8A-4147-A177-3AD203B41FA5}">
                      <a16:colId xmlns="" xmlns:a16="http://schemas.microsoft.com/office/drawing/2014/main" val="2392811979"/>
                    </a:ext>
                  </a:extLst>
                </a:gridCol>
                <a:gridCol w="2907239">
                  <a:extLst>
                    <a:ext uri="{9D8B030D-6E8A-4147-A177-3AD203B41FA5}">
                      <a16:colId xmlns="" xmlns:a16="http://schemas.microsoft.com/office/drawing/2014/main" val="3886701747"/>
                    </a:ext>
                  </a:extLst>
                </a:gridCol>
              </a:tblGrid>
              <a:tr h="45526">
                <a:tc>
                  <a:txBody>
                    <a:bodyPr/>
                    <a:lstStyle/>
                    <a:p>
                      <a:pPr algn="ctr">
                        <a:lnSpc>
                          <a:spcPct val="115000"/>
                        </a:lnSpc>
                        <a:spcAft>
                          <a:spcPts val="0"/>
                        </a:spcAft>
                      </a:pP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minh – </a:t>
                      </a: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6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6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Kết quả</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1052967044"/>
                  </a:ext>
                </a:extLst>
              </a:tr>
              <a:tr h="170721">
                <a:tc>
                  <a:txBody>
                    <a:bodyPr/>
                    <a:lstStyle/>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(Xin-</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Xin-</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dính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ồng nghiệp của </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vơ</a:t>
                      </a: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không tìm ra cách gì để dán một số giấy tờ lên cuốn sách hợp ca.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Hai ý tưởng lớn gặp nhau.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1980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255" marR="242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49033281"/>
                  </a:ext>
                </a:extLst>
              </a:tr>
            </a:tbl>
          </a:graphicData>
        </a:graphic>
      </p:graphicFrame>
    </p:spTree>
    <p:extLst>
      <p:ext uri="{BB962C8B-B14F-4D97-AF65-F5344CB8AC3E}">
        <p14:creationId xmlns:p14="http://schemas.microsoft.com/office/powerpoint/2010/main" val="34177872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67517" y="1023801"/>
            <a:ext cx="2452338" cy="587853"/>
          </a:xfrm>
          <a:prstGeom prst="rect">
            <a:avLst/>
          </a:prstGeom>
        </p:spPr>
        <p:txBody>
          <a:bodyPr wrap="none">
            <a:spAutoFit/>
          </a:bodyPr>
          <a:lstStyle/>
          <a:p>
            <a:pPr>
              <a:lnSpc>
                <a:spcPct val="115000"/>
              </a:lnSpc>
            </a:pPr>
            <a:r>
              <a:rPr lang="en-US" sz="2800" b="1" dirty="0">
                <a:solidFill>
                  <a:srgbClr val="7030A0"/>
                </a:solidFill>
                <a:latin typeface="Times New Roman" panose="02020603050405020304" pitchFamily="18" charset="0"/>
                <a:ea typeface="Times New Roman" panose="02020603050405020304" pitchFamily="18" charset="0"/>
              </a:rPr>
              <a:t>3. </a:t>
            </a:r>
            <a:r>
              <a:rPr lang="en-US" sz="2800" b="1" dirty="0" err="1">
                <a:solidFill>
                  <a:srgbClr val="7030A0"/>
                </a:solidFill>
                <a:latin typeface="Times New Roman" panose="02020603050405020304" pitchFamily="18" charset="0"/>
                <a:ea typeface="Times New Roman" panose="02020603050405020304" pitchFamily="18" charset="0"/>
              </a:rPr>
              <a:t>Bước</a:t>
            </a:r>
            <a:r>
              <a:rPr lang="en-US" sz="2800" b="1" dirty="0">
                <a:solidFill>
                  <a:srgbClr val="7030A0"/>
                </a:solidFill>
                <a:latin typeface="Times New Roman" panose="02020603050405020304" pitchFamily="18" charset="0"/>
                <a:ea typeface="Times New Roman" panose="02020603050405020304" pitchFamily="18" charset="0"/>
              </a:rPr>
              <a:t> 3: </a:t>
            </a:r>
            <a:r>
              <a:rPr lang="vi-VN" sz="2800" b="1" dirty="0">
                <a:solidFill>
                  <a:srgbClr val="7030A0"/>
                </a:solidFill>
                <a:latin typeface="Times New Roman" panose="02020603050405020304" pitchFamily="18" charset="0"/>
                <a:ea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4871412" y="1361942"/>
            <a:ext cx="2329484" cy="523220"/>
          </a:xfrm>
          <a:prstGeom prst="rect">
            <a:avLst/>
          </a:prstGeom>
        </p:spPr>
        <p:txBody>
          <a:bodyPr wrap="none">
            <a:spAutoFit/>
          </a:bodyPr>
          <a:lstStyle/>
          <a:p>
            <a:pPr marL="457200" indent="-457200">
              <a:buFont typeface="Wingdings" panose="05000000000000000000" pitchFamily="2" charset="2"/>
              <a:buChar char="v"/>
            </a:pPr>
            <a:r>
              <a:rPr lang="en-US" sz="2800" b="1" dirty="0" err="1">
                <a:solidFill>
                  <a:srgbClr val="4A4A4A"/>
                </a:solidFill>
                <a:latin typeface="Times New Roman" panose="02020603050405020304" pitchFamily="18" charset="0"/>
                <a:ea typeface="Times New Roman" panose="02020603050405020304" pitchFamily="18" charset="0"/>
              </a:rPr>
              <a:t>Hình</a:t>
            </a:r>
            <a:r>
              <a:rPr lang="en-US" sz="2800" b="1" dirty="0">
                <a:solidFill>
                  <a:srgbClr val="4A4A4A"/>
                </a:solidFill>
                <a:latin typeface="Times New Roman" panose="02020603050405020304" pitchFamily="18" charset="0"/>
                <a:ea typeface="Times New Roman" panose="02020603050405020304" pitchFamily="18" charset="0"/>
              </a:rPr>
              <a:t> </a:t>
            </a:r>
            <a:r>
              <a:rPr lang="en-US" sz="2800" b="1" dirty="0" err="1">
                <a:solidFill>
                  <a:srgbClr val="4A4A4A"/>
                </a:solidFill>
                <a:latin typeface="Times New Roman" panose="02020603050405020304" pitchFamily="18" charset="0"/>
                <a:ea typeface="Times New Roman" panose="02020603050405020304" pitchFamily="18" charset="0"/>
              </a:rPr>
              <a:t>thức</a:t>
            </a:r>
            <a:r>
              <a:rPr lang="en-US" sz="2800" b="1" dirty="0">
                <a:solidFill>
                  <a:srgbClr val="4A4A4A"/>
                </a:solidFill>
                <a:latin typeface="Times New Roman" panose="02020603050405020304" pitchFamily="18" charset="0"/>
                <a:ea typeface="Times New Roman" panose="02020603050405020304" pitchFamily="18" charset="0"/>
              </a:rPr>
              <a:t>:</a:t>
            </a:r>
            <a:endParaRPr lang="en-US" sz="2800" dirty="0"/>
          </a:p>
        </p:txBody>
      </p:sp>
      <p:sp>
        <p:nvSpPr>
          <p:cNvPr id="6" name="Rectangle 5"/>
          <p:cNvSpPr/>
          <p:nvPr/>
        </p:nvSpPr>
        <p:spPr>
          <a:xfrm>
            <a:off x="635794" y="1858743"/>
            <a:ext cx="10858500" cy="3868751"/>
          </a:xfrm>
          <a:prstGeom prst="rect">
            <a:avLst/>
          </a:prstGeom>
        </p:spPr>
        <p:txBody>
          <a:bodyPr>
            <a:spAutoFit/>
          </a:bodyPr>
          <a:lstStyle/>
          <a:p>
            <a:pPr marL="457200" indent="-457200">
              <a:lnSpc>
                <a:spcPct val="115000"/>
              </a:lnSpc>
              <a:spcAft>
                <a:spcPts val="1200"/>
              </a:spcAft>
              <a:buFont typeface="Wingdings" panose="05000000000000000000" pitchFamily="2" charset="2"/>
              <a:buChar char="ü"/>
            </a:pPr>
            <a:r>
              <a:rPr lang="en-US" sz="2800" b="1" dirty="0" err="1" smtClean="0">
                <a:solidFill>
                  <a:srgbClr val="4A4A4A"/>
                </a:solidFill>
                <a:latin typeface="Times New Roman" panose="02020603050405020304" pitchFamily="18" charset="0"/>
                <a:ea typeface="Times New Roman" panose="02020603050405020304" pitchFamily="18" charset="0"/>
              </a:rPr>
              <a:t>Cách</a:t>
            </a:r>
            <a:r>
              <a:rPr lang="en-US" sz="2800" b="1" dirty="0" smtClean="0">
                <a:solidFill>
                  <a:srgbClr val="4A4A4A"/>
                </a:solidFill>
                <a:latin typeface="Times New Roman" panose="02020603050405020304" pitchFamily="18" charset="0"/>
                <a:ea typeface="Times New Roman" panose="02020603050405020304" pitchFamily="18" charset="0"/>
              </a:rPr>
              <a:t> </a:t>
            </a:r>
            <a:r>
              <a:rPr lang="en-US" sz="2800" b="1" dirty="0">
                <a:solidFill>
                  <a:srgbClr val="4A4A4A"/>
                </a:solidFill>
                <a:latin typeface="Times New Roman" panose="02020603050405020304" pitchFamily="18" charset="0"/>
                <a:ea typeface="Times New Roman" panose="02020603050405020304" pitchFamily="18" charset="0"/>
              </a:rPr>
              <a:t>1</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Cách</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thông</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dụng</a:t>
            </a:r>
            <a:r>
              <a:rPr lang="en-US" sz="2800" dirty="0">
                <a:solidFill>
                  <a:srgbClr val="4A4A4A"/>
                </a:solidFill>
                <a:latin typeface="Times New Roman" panose="02020603050405020304" pitchFamily="18" charset="0"/>
                <a:ea typeface="Times New Roman" panose="02020603050405020304" pitchFamily="18" charset="0"/>
              </a:rPr>
              <a:t>): </a:t>
            </a:r>
            <a:r>
              <a:rPr lang="vi-VN" sz="2800" dirty="0">
                <a:solidFill>
                  <a:srgbClr val="4A4A4A"/>
                </a:solidFill>
                <a:latin typeface="Times New Roman" panose="02020603050405020304" pitchFamily="18" charset="0"/>
                <a:ea typeface="Times New Roman" panose="02020603050405020304" pitchFamily="18" charset="0"/>
              </a:rPr>
              <a:t>Có thể viết bản tóm tắt thành một đoạn văn, trong đó dùng lời văn của em kết hợp với việc sử dụng các từ ngữ chỉ thứ tự hoặc từ nối để kết nối các thông tin cụ thể</a:t>
            </a:r>
            <a:r>
              <a:rPr lang="en-US" sz="2800" dirty="0">
                <a:solidFill>
                  <a:srgbClr val="4A4A4A"/>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en-US" sz="2800" b="1" dirty="0" err="1" smtClean="0">
                <a:solidFill>
                  <a:srgbClr val="4A4A4A"/>
                </a:solidFill>
                <a:latin typeface="Times New Roman" panose="02020603050405020304" pitchFamily="18" charset="0"/>
                <a:ea typeface="Times New Roman" panose="02020603050405020304" pitchFamily="18" charset="0"/>
              </a:rPr>
              <a:t>Cách</a:t>
            </a:r>
            <a:r>
              <a:rPr lang="en-US" sz="2800" b="1" dirty="0" smtClean="0">
                <a:solidFill>
                  <a:srgbClr val="4A4A4A"/>
                </a:solidFill>
                <a:latin typeface="Times New Roman" panose="02020603050405020304" pitchFamily="18" charset="0"/>
                <a:ea typeface="Times New Roman" panose="02020603050405020304" pitchFamily="18" charset="0"/>
              </a:rPr>
              <a:t> </a:t>
            </a:r>
            <a:r>
              <a:rPr lang="en-US" sz="2800" b="1" dirty="0">
                <a:solidFill>
                  <a:srgbClr val="4A4A4A"/>
                </a:solidFill>
                <a:latin typeface="Times New Roman" panose="02020603050405020304" pitchFamily="18" charset="0"/>
                <a:ea typeface="Times New Roman" panose="02020603050405020304" pitchFamily="18" charset="0"/>
              </a:rPr>
              <a:t>2:</a:t>
            </a:r>
            <a:r>
              <a:rPr lang="en-US" sz="2800" dirty="0">
                <a:solidFill>
                  <a:srgbClr val="4A4A4A"/>
                </a:solidFill>
                <a:latin typeface="Times New Roman" panose="02020603050405020304" pitchFamily="18" charset="0"/>
                <a:ea typeface="Times New Roman" panose="02020603050405020304" pitchFamily="18" charset="0"/>
              </a:rPr>
              <a:t> </a:t>
            </a:r>
            <a:r>
              <a:rPr lang="vi-VN" sz="2800" dirty="0">
                <a:solidFill>
                  <a:srgbClr val="4A4A4A"/>
                </a:solidFill>
                <a:latin typeface="Times New Roman" panose="02020603050405020304" pitchFamily="18" charset="0"/>
                <a:ea typeface="Times New Roman" panose="02020603050405020304" pitchFamily="18" charset="0"/>
              </a:rPr>
              <a:t>Có thể trình bày các thông tin chính </a:t>
            </a:r>
            <a:r>
              <a:rPr lang="vi-VN" sz="2800" b="1" dirty="0">
                <a:solidFill>
                  <a:srgbClr val="4A4A4A"/>
                </a:solidFill>
                <a:latin typeface="Times New Roman" panose="02020603050405020304" pitchFamily="18" charset="0"/>
                <a:ea typeface="Times New Roman" panose="02020603050405020304" pitchFamily="18" charset="0"/>
              </a:rPr>
              <a:t>của văn bản theo một sơ đồ nhất định.</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v"/>
            </a:pPr>
            <a:r>
              <a:rPr lang="en-US" sz="2800" b="1" dirty="0" err="1" smtClean="0">
                <a:solidFill>
                  <a:srgbClr val="4A4A4A"/>
                </a:solidFill>
                <a:latin typeface="Times New Roman" panose="02020603050405020304" pitchFamily="18" charset="0"/>
                <a:ea typeface="Times New Roman" panose="02020603050405020304" pitchFamily="18" charset="0"/>
              </a:rPr>
              <a:t>Nội</a:t>
            </a:r>
            <a:r>
              <a:rPr lang="en-US" sz="2800" b="1" dirty="0" smtClean="0">
                <a:solidFill>
                  <a:srgbClr val="4A4A4A"/>
                </a:solidFill>
                <a:latin typeface="Times New Roman" panose="02020603050405020304" pitchFamily="18" charset="0"/>
                <a:ea typeface="Times New Roman" panose="02020603050405020304" pitchFamily="18" charset="0"/>
              </a:rPr>
              <a:t> </a:t>
            </a:r>
            <a:r>
              <a:rPr lang="en-US" sz="2800" b="1" dirty="0">
                <a:solidFill>
                  <a:srgbClr val="4A4A4A"/>
                </a:solidFill>
                <a:latin typeface="Times New Roman" panose="02020603050405020304" pitchFamily="18" charset="0"/>
                <a:ea typeface="Times New Roman" panose="02020603050405020304" pitchFamily="18" charset="0"/>
              </a:rPr>
              <a:t>dung:</a:t>
            </a:r>
            <a:r>
              <a:rPr lang="en-US" sz="2800" dirty="0">
                <a:solidFill>
                  <a:srgbClr val="4A4A4A"/>
                </a:solidFill>
                <a:latin typeface="Times New Roman" panose="02020603050405020304" pitchFamily="18" charset="0"/>
                <a:ea typeface="Times New Roman" panose="02020603050405020304" pitchFamily="18" charset="0"/>
              </a:rPr>
              <a:t> </a:t>
            </a:r>
            <a:r>
              <a:rPr lang="vi-VN" sz="2800" dirty="0">
                <a:solidFill>
                  <a:srgbClr val="4A4A4A"/>
                </a:solidFill>
                <a:latin typeface="Times New Roman" panose="02020603050405020304" pitchFamily="18" charset="0"/>
                <a:ea typeface="Times New Roman" panose="02020603050405020304" pitchFamily="18" charset="0"/>
              </a:rPr>
              <a:t>Bản tóm tắt phải có đầy đủ các thông tin về nguyên nhân và kết quả của sự kiện.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886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ipe(down)">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down)">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73951" y="1031258"/>
            <a:ext cx="10858500" cy="5355312"/>
          </a:xfrm>
          <a:prstGeom prst="rect">
            <a:avLst/>
          </a:prstGeom>
        </p:spPr>
        <p:txBody>
          <a:bodyPr>
            <a:spAutoFit/>
          </a:bodyPr>
          <a:lstStyle/>
          <a:p>
            <a:pPr>
              <a:lnSpc>
                <a:spcPct val="115000"/>
              </a:lnSpc>
              <a:spcAft>
                <a:spcPts val="1200"/>
              </a:spcAft>
            </a:pPr>
            <a:r>
              <a:rPr lang="en-US" sz="2800" b="1" dirty="0">
                <a:solidFill>
                  <a:srgbClr val="7030A0"/>
                </a:solidFill>
                <a:latin typeface="Times New Roman" panose="02020603050405020304" pitchFamily="18" charset="0"/>
                <a:ea typeface="Times New Roman" panose="02020603050405020304" pitchFamily="18" charset="0"/>
              </a:rPr>
              <a:t>4. </a:t>
            </a:r>
            <a:r>
              <a:rPr lang="vi-VN" sz="2800" b="1" dirty="0">
                <a:solidFill>
                  <a:srgbClr val="7030A0"/>
                </a:solidFill>
                <a:latin typeface="Times New Roman" panose="02020603050405020304" pitchFamily="18" charset="0"/>
                <a:ea typeface="Times New Roman" panose="02020603050405020304" pitchFamily="18" charset="0"/>
              </a:rPr>
              <a:t>Bước 4: Kiểm tra và chỉnh sửa</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v"/>
            </a:pPr>
            <a:r>
              <a:rPr lang="vi-VN" sz="2800" dirty="0" smtClean="0">
                <a:solidFill>
                  <a:srgbClr val="0D0D0D"/>
                </a:solidFill>
                <a:latin typeface="Times New Roman" panose="02020603050405020304" pitchFamily="18" charset="0"/>
                <a:ea typeface="Times New Roman" panose="02020603050405020304" pitchFamily="18" charset="0"/>
              </a:rPr>
              <a:t>Đọc </a:t>
            </a:r>
            <a:r>
              <a:rPr lang="vi-VN" sz="2800" dirty="0">
                <a:solidFill>
                  <a:srgbClr val="0D0D0D"/>
                </a:solidFill>
                <a:latin typeface="Times New Roman" panose="02020603050405020304" pitchFamily="18" charset="0"/>
                <a:ea typeface="Times New Roman" panose="02020603050405020304" pitchFamily="18" charset="0"/>
              </a:rPr>
              <a:t>lại bản tóm tắt.</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v"/>
              <a:tabLst>
                <a:tab pos="1386840" algn="l"/>
              </a:tabLst>
            </a:pPr>
            <a:r>
              <a:rPr lang="en-US" sz="2800" dirty="0" err="1" smtClean="0">
                <a:solidFill>
                  <a:srgbClr val="0D0D0D"/>
                </a:solidFill>
                <a:latin typeface="Times New Roman" panose="02020603050405020304" pitchFamily="18" charset="0"/>
                <a:ea typeface="Times New Roman" panose="02020603050405020304" pitchFamily="18" charset="0"/>
              </a:rPr>
              <a:t>Xem</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xét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tắt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ü"/>
              <a:tabLst>
                <a:tab pos="1386840" algn="l"/>
              </a:tabLst>
            </a:pPr>
            <a:r>
              <a:rPr lang="en-US" sz="2800" dirty="0" err="1" smtClean="0">
                <a:solidFill>
                  <a:srgbClr val="0D0D0D"/>
                </a:solidFill>
                <a:latin typeface="Times New Roman" panose="02020603050405020304" pitchFamily="18" charset="0"/>
                <a:ea typeface="MS Mincho"/>
              </a:rPr>
              <a:t>Đọc</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khoanh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ü"/>
              <a:tabLst>
                <a:tab pos="1386840" algn="l"/>
              </a:tabLst>
            </a:pPr>
            <a:r>
              <a:rPr lang="en-US" sz="2800" dirty="0" err="1" smtClean="0">
                <a:solidFill>
                  <a:srgbClr val="0D0D0D"/>
                </a:solidFill>
                <a:latin typeface="Times New Roman" panose="02020603050405020304" pitchFamily="18" charset="0"/>
                <a:ea typeface="MS Mincho"/>
              </a:rPr>
              <a:t>Gạch</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cấu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đúng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ü"/>
              <a:tabLst>
                <a:tab pos="1386840" algn="l"/>
              </a:tabLst>
            </a:pPr>
            <a:r>
              <a:rPr lang="en-US" sz="2800" dirty="0" err="1" smtClean="0">
                <a:solidFill>
                  <a:srgbClr val="0D0D0D"/>
                </a:solidFill>
                <a:latin typeface="Times New Roman" panose="02020603050405020304" pitchFamily="18" charset="0"/>
                <a:ea typeface="MS Mincho"/>
              </a:rPr>
              <a:t>Xem</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thông</a:t>
            </a:r>
            <a:r>
              <a:rPr lang="en-US" sz="2800" dirty="0">
                <a:solidFill>
                  <a:srgbClr val="0D0D0D"/>
                </a:solidFill>
                <a:latin typeface="Times New Roman" panose="02020603050405020304" pitchFamily="18" charset="0"/>
                <a:ea typeface="MS Mincho"/>
              </a:rPr>
              <a:t> tin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đủ</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sắp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xếp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hệ</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chưa</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79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2691123" y="1161922"/>
            <a:ext cx="6797054" cy="587853"/>
          </a:xfrm>
          <a:prstGeom prst="rect">
            <a:avLst/>
          </a:prstGeom>
        </p:spPr>
        <p:txBody>
          <a:bodyPr wrap="none">
            <a:spAutoFit/>
          </a:bodyPr>
          <a:lstStyle/>
          <a:p>
            <a:pPr>
              <a:lnSpc>
                <a:spcPct val="115000"/>
              </a:lnSpc>
              <a:spcAft>
                <a:spcPts val="1200"/>
              </a:spcAft>
            </a:pPr>
            <a:r>
              <a:rPr lang="en-US" sz="2800" b="1" i="1" dirty="0" err="1">
                <a:solidFill>
                  <a:srgbClr val="0070C0"/>
                </a:solidFill>
                <a:latin typeface="Times New Roman" panose="02020603050405020304" pitchFamily="18" charset="0"/>
                <a:ea typeface="Times New Roman" panose="02020603050405020304" pitchFamily="18" charset="0"/>
              </a:rPr>
              <a:t>Bảng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kiểm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về</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bản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tóm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tắt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văn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bản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thông</a:t>
            </a:r>
            <a:r>
              <a:rPr lang="en-US" sz="2800" b="1" i="1" dirty="0">
                <a:solidFill>
                  <a:srgbClr val="0070C0"/>
                </a:solidFill>
                <a:latin typeface="Times New Roman" panose="02020603050405020304" pitchFamily="18" charset="0"/>
                <a:ea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839205220"/>
              </p:ext>
            </p:extLst>
          </p:nvPr>
        </p:nvGraphicFramePr>
        <p:xfrm>
          <a:off x="660400" y="1740979"/>
          <a:ext cx="10858501" cy="4547616"/>
        </p:xfrm>
        <a:graphic>
          <a:graphicData uri="http://schemas.openxmlformats.org/drawingml/2006/table">
            <a:tbl>
              <a:tblPr/>
              <a:tblGrid>
                <a:gridCol w="8513580">
                  <a:extLst>
                    <a:ext uri="{9D8B030D-6E8A-4147-A177-3AD203B41FA5}">
                      <a16:colId xmlns="" xmlns:a16="http://schemas.microsoft.com/office/drawing/2014/main" val="785431211"/>
                    </a:ext>
                  </a:extLst>
                </a:gridCol>
                <a:gridCol w="2344921">
                  <a:extLst>
                    <a:ext uri="{9D8B030D-6E8A-4147-A177-3AD203B41FA5}">
                      <a16:colId xmlns="" xmlns:a16="http://schemas.microsoft.com/office/drawing/2014/main" val="356299961"/>
                    </a:ext>
                  </a:extLst>
                </a:gridCol>
              </a:tblGrid>
              <a:tr h="0">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3583104031"/>
                  </a:ext>
                </a:extLst>
              </a:tr>
              <a:tr h="0">
                <a:tc>
                  <a:txBody>
                    <a:bodyPr/>
                    <a:lstStyle/>
                    <a:p>
                      <a:pPr>
                        <a:lnSpc>
                          <a:spcPct val="115000"/>
                        </a:lnSpc>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420291801"/>
                  </a:ext>
                </a:extLst>
              </a:tr>
              <a:tr h="0">
                <a:tc>
                  <a:txBody>
                    <a:bodyPr/>
                    <a:lstStyle/>
                    <a:p>
                      <a:pPr>
                        <a:lnSpc>
                          <a:spcPct val="115000"/>
                        </a:lnSpc>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3209802762"/>
                  </a:ext>
                </a:extLst>
              </a:tr>
              <a:tr h="0">
                <a:tc>
                  <a:txBody>
                    <a:bodyPr/>
                    <a:lstStyle/>
                    <a:p>
                      <a:pPr>
                        <a:lnSpc>
                          <a:spcPct val="115000"/>
                        </a:lnSpc>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939745100"/>
                  </a:ext>
                </a:extLst>
              </a:tr>
              <a:tr h="0">
                <a:tc>
                  <a:txBody>
                    <a:bodyPr/>
                    <a:lstStyle/>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 tóm tắt phải có đầy đủ các thông tin về nguyên nhân và kết quả của sự kiện.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3404188576"/>
                  </a:ext>
                </a:extLst>
              </a:tr>
            </a:tbl>
          </a:graphicData>
        </a:graphic>
      </p:graphicFrame>
    </p:spTree>
    <p:extLst>
      <p:ext uri="{BB962C8B-B14F-4D97-AF65-F5344CB8AC3E}">
        <p14:creationId xmlns:p14="http://schemas.microsoft.com/office/powerpoint/2010/main" val="372631588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489673" y="1153349"/>
            <a:ext cx="9199954" cy="523220"/>
          </a:xfrm>
          <a:prstGeom prst="rect">
            <a:avLst/>
          </a:prstGeom>
        </p:spPr>
        <p:txBody>
          <a:bodyPr wrap="none">
            <a:spAutoFit/>
          </a:bodyPr>
          <a:lstStyle/>
          <a:p>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tóm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tắt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Những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phát</a:t>
            </a:r>
            <a:r>
              <a:rPr lang="en-US" sz="2800" b="1" i="1" dirty="0">
                <a:solidFill>
                  <a:srgbClr val="0070C0"/>
                </a:solidFill>
                <a:latin typeface="Times New Roman" panose="02020603050405020304" pitchFamily="18" charset="0"/>
                <a:ea typeface="Times New Roman" panose="02020603050405020304" pitchFamily="18" charset="0"/>
              </a:rPr>
              <a:t> minh “</a:t>
            </a:r>
            <a:r>
              <a:rPr lang="en-US" sz="2800" b="1" i="1" dirty="0" err="1">
                <a:solidFill>
                  <a:srgbClr val="0070C0"/>
                </a:solidFill>
                <a:latin typeface="Times New Roman" panose="02020603050405020304" pitchFamily="18" charset="0"/>
                <a:ea typeface="Times New Roman" panose="02020603050405020304" pitchFamily="18" charset="0"/>
              </a:rPr>
              <a:t>tình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cờ</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và</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bất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ngờ</a:t>
            </a:r>
            <a:r>
              <a:rPr lang="en-US" sz="2800" b="1" i="1" dirty="0">
                <a:solidFill>
                  <a:srgbClr val="0070C0"/>
                </a:solidFill>
                <a:latin typeface="Times New Roman" panose="02020603050405020304" pitchFamily="18" charset="0"/>
                <a:ea typeface="Times New Roman" panose="02020603050405020304" pitchFamily="18" charset="0"/>
              </a:rPr>
              <a:t>” </a:t>
            </a:r>
            <a:endParaRPr lang="en-US" sz="2800" dirty="0"/>
          </a:p>
        </p:txBody>
      </p:sp>
      <p:sp>
        <p:nvSpPr>
          <p:cNvPr id="10" name="Rectangle 9"/>
          <p:cNvSpPr/>
          <p:nvPr/>
        </p:nvSpPr>
        <p:spPr>
          <a:xfrm>
            <a:off x="638103" y="1609785"/>
            <a:ext cx="10858500" cy="4524315"/>
          </a:xfrm>
          <a:prstGeom prst="rect">
            <a:avLst/>
          </a:prstGeom>
        </p:spPr>
        <p:txBody>
          <a:bodyPr>
            <a:spAutoFit/>
          </a:bodyPr>
          <a:lstStyle/>
          <a:p>
            <a:r>
              <a:rPr lang="en-US" sz="3200">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phát</a:t>
            </a:r>
            <a:r>
              <a:rPr lang="en-US" sz="3200" dirty="0">
                <a:solidFill>
                  <a:srgbClr val="0D0D0D"/>
                </a:solidFill>
                <a:latin typeface="Times New Roman" panose="02020603050405020304" pitchFamily="18" charset="0"/>
                <a:ea typeface="Times New Roman" panose="02020603050405020304" pitchFamily="18" charset="0"/>
              </a:rPr>
              <a:t> minh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cờ</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nhưng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trở</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huyền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thoại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vẫn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còn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dụng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rộng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ngày</a:t>
            </a:r>
            <a:r>
              <a:rPr lang="en-US" sz="3200" dirty="0">
                <a:solidFill>
                  <a:srgbClr val="0D0D0D"/>
                </a:solidFill>
                <a:latin typeface="Times New Roman" panose="02020603050405020304" pitchFamily="18" charset="0"/>
                <a:ea typeface="Times New Roman" panose="02020603050405020304" pitchFamily="18" charset="0"/>
              </a:rPr>
              <a:t> nay. </a:t>
            </a:r>
            <a:r>
              <a:rPr lang="en-US" sz="3200" dirty="0" err="1">
                <a:solidFill>
                  <a:srgbClr val="0D0D0D"/>
                </a:solidFill>
                <a:latin typeface="Times New Roman" panose="02020603050405020304" pitchFamily="18" charset="0"/>
                <a:ea typeface="Times New Roman" panose="02020603050405020304" pitchFamily="18" charset="0"/>
              </a:rPr>
              <a:t>Trước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tiên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phát</a:t>
            </a:r>
            <a:r>
              <a:rPr lang="en-US" sz="3200" dirty="0">
                <a:solidFill>
                  <a:srgbClr val="0D0D0D"/>
                </a:solidFill>
                <a:latin typeface="Times New Roman" panose="02020603050405020304" pitchFamily="18" charset="0"/>
                <a:ea typeface="Times New Roman" panose="02020603050405020304" pitchFamily="18" charset="0"/>
              </a:rPr>
              <a:t> minh </a:t>
            </a:r>
            <a:r>
              <a:rPr lang="en-US" sz="3200" dirty="0" err="1">
                <a:solidFill>
                  <a:srgbClr val="0D0D0D"/>
                </a:solidFill>
                <a:latin typeface="Times New Roman" panose="02020603050405020304" pitchFamily="18" charset="0"/>
                <a:ea typeface="Times New Roman" panose="02020603050405020304" pitchFamily="18" charset="0"/>
              </a:rPr>
              <a:t>đất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nặn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Giô-sép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Vích-cơ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phỏng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dẻo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sét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đồ</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sắc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kem</a:t>
            </a:r>
            <a:r>
              <a:rPr lang="en-US" sz="3200" dirty="0">
                <a:latin typeface="Times New Roman" panose="02020603050405020304" pitchFamily="18" charset="0"/>
                <a:ea typeface="Times New Roman" panose="02020603050405020304" pitchFamily="18" charset="0"/>
              </a:rPr>
              <a:t> que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do </a:t>
            </a:r>
            <a:r>
              <a:rPr lang="en-US" sz="3200" dirty="0" err="1">
                <a:latin typeface="Times New Roman" panose="02020603050405020304" pitchFamily="18" charset="0"/>
                <a:ea typeface="Times New Roman" panose="02020603050405020304" pitchFamily="18" charset="0"/>
              </a:rPr>
              <a:t>Ép-pơ-xơn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mới</a:t>
            </a:r>
            <a:r>
              <a:rPr lang="en-US" sz="3200" dirty="0">
                <a:latin typeface="Times New Roman" panose="02020603050405020304" pitchFamily="18" charset="0"/>
                <a:ea typeface="Times New Roman" panose="02020603050405020304" pitchFamily="18" charset="0"/>
              </a:rPr>
              <a:t> 11 </a:t>
            </a:r>
            <a:r>
              <a:rPr lang="en-US" sz="3200" dirty="0" err="1">
                <a:latin typeface="Times New Roman" panose="02020603050405020304" pitchFamily="18" charset="0"/>
                <a:ea typeface="Times New Roman" panose="02020603050405020304" pitchFamily="18" charset="0"/>
              </a:rPr>
              <a:t>tuổi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chiếc</a:t>
            </a:r>
            <a:r>
              <a:rPr lang="en-US" sz="3200" dirty="0">
                <a:latin typeface="Times New Roman" panose="02020603050405020304" pitchFamily="18" charset="0"/>
                <a:ea typeface="Times New Roman" panose="02020603050405020304" pitchFamily="18" charset="0"/>
              </a:rPr>
              <a:t> que </a:t>
            </a:r>
            <a:r>
              <a:rPr lang="en-US" sz="3200" dirty="0" err="1">
                <a:latin typeface="Times New Roman" panose="02020603050405020304" pitchFamily="18" charset="0"/>
                <a:ea typeface="Times New Roman" panose="02020603050405020304" pitchFamily="18" charset="0"/>
              </a:rPr>
              <a:t>trộn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bột</a:t>
            </a:r>
            <a:r>
              <a:rPr lang="en-US" sz="3200" dirty="0">
                <a:latin typeface="Times New Roman" panose="02020603050405020304" pitchFamily="18" charset="0"/>
                <a:ea typeface="Times New Roman" panose="02020603050405020304" pitchFamily="18" charset="0"/>
              </a:rPr>
              <a:t> soda </a:t>
            </a:r>
            <a:r>
              <a:rPr lang="en-US" sz="3200" dirty="0" err="1">
                <a:latin typeface="Times New Roman" panose="02020603050405020304" pitchFamily="18" charset="0"/>
                <a:ea typeface="Times New Roman" panose="02020603050405020304" pitchFamily="18" charset="0"/>
              </a:rPr>
              <a:t>khô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cốc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đùa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nghịch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ngoài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trời</a:t>
            </a:r>
            <a:r>
              <a:rPr lang="en-US" sz="3200" dirty="0">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39157398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84821" y="761812"/>
            <a:ext cx="3222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tóm</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tắt</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73951" y="1348140"/>
            <a:ext cx="10858500" cy="5047536"/>
          </a:xfrm>
          <a:prstGeom prst="rect">
            <a:avLst/>
          </a:prstGeom>
        </p:spPr>
        <p:txBody>
          <a:bodyPr>
            <a:spAutoFit/>
          </a:bodyPr>
          <a:lstStyle/>
          <a:p>
            <a:pPr algn="just">
              <a:lnSpc>
                <a:spcPct val="115000"/>
              </a:lnSpc>
              <a:spcAft>
                <a:spcPts val="0"/>
              </a:spcAft>
            </a:pP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Crăm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tĩnh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món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mỏng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mỏng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Món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4,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Xin-</a:t>
            </a:r>
            <a:r>
              <a:rPr lang="en-US" sz="2800" dirty="0" err="1">
                <a:latin typeface="Times New Roman" panose="02020603050405020304" pitchFamily="18" charset="0"/>
                <a:ea typeface="Times New Roman" panose="02020603050405020304" pitchFamily="18" charset="0"/>
              </a:rPr>
              <a:t>vơ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gì.Vài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Phrai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527174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r>
              <a:rPr lang="en-US" sz="2400" b="1" dirty="0" err="1">
                <a:solidFill>
                  <a:srgbClr val="7030A0"/>
                </a:solidFill>
                <a:latin typeface="Times New Roman" panose="02020603050405020304" pitchFamily="18" charset="0"/>
                <a:ea typeface="Times New Roman" panose="02020603050405020304" pitchFamily="18" charset="0"/>
              </a:rPr>
              <a:t>Hướng</a:t>
            </a:r>
            <a:r>
              <a:rPr lang="en-US" sz="2400" b="1" dirty="0">
                <a:solidFill>
                  <a:srgbClr val="7030A0"/>
                </a:solidFill>
                <a:latin typeface="Times New Roman" panose="02020603050405020304" pitchFamily="18" charset="0"/>
                <a:ea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rPr>
              <a:t>dẫn</a:t>
            </a:r>
            <a:r>
              <a:rPr lang="en-US" sz="2400" b="1" dirty="0">
                <a:solidFill>
                  <a:srgbClr val="7030A0"/>
                </a:solidFill>
                <a:latin typeface="Times New Roman" panose="02020603050405020304" pitchFamily="18" charset="0"/>
                <a:ea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rPr>
              <a:t>cách</a:t>
            </a:r>
            <a:r>
              <a:rPr lang="en-US" sz="2400" b="1" dirty="0">
                <a:solidFill>
                  <a:srgbClr val="7030A0"/>
                </a:solidFill>
                <a:latin typeface="Times New Roman" panose="02020603050405020304" pitchFamily="18" charset="0"/>
                <a:ea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rPr>
              <a:t>viết</a:t>
            </a:r>
            <a:r>
              <a:rPr lang="en-US" sz="2400" b="1" dirty="0">
                <a:solidFill>
                  <a:srgbClr val="7030A0"/>
                </a:solidFill>
                <a:latin typeface="Times New Roman" panose="02020603050405020304" pitchFamily="18" charset="0"/>
                <a:ea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rPr>
              <a:t>biên</a:t>
            </a:r>
            <a:r>
              <a:rPr lang="en-US" sz="2400" b="1" dirty="0">
                <a:solidFill>
                  <a:srgbClr val="7030A0"/>
                </a:solidFill>
                <a:latin typeface="Times New Roman" panose="02020603050405020304" pitchFamily="18" charset="0"/>
                <a:ea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rPr>
              <a:t>bản</a:t>
            </a:r>
            <a:endParaRPr lang="en-US" sz="2400" dirty="0"/>
          </a:p>
        </p:txBody>
      </p:sp>
      <p:sp>
        <p:nvSpPr>
          <p:cNvPr id="10" name="Rectangle 9"/>
          <p:cNvSpPr/>
          <p:nvPr/>
        </p:nvSpPr>
        <p:spPr>
          <a:xfrm>
            <a:off x="573951" y="1001919"/>
            <a:ext cx="10858500" cy="2382191"/>
          </a:xfrm>
          <a:prstGeom prst="rect">
            <a:avLst/>
          </a:prstGeom>
        </p:spPr>
        <p:txBody>
          <a:bodyPr>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B. </a:t>
            </a:r>
            <a:r>
              <a:rPr lang="en-US" sz="2800" b="1" dirty="0" err="1">
                <a:solidFill>
                  <a:srgbClr val="FF0000"/>
                </a:solidFill>
                <a:latin typeface="Times New Roman" panose="02020603050405020304" pitchFamily="18" charset="0"/>
                <a:ea typeface="Times New Roman" panose="02020603050405020304" pitchFamily="18" charset="0"/>
              </a:rPr>
              <a:t>Viết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biên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I. </a:t>
            </a:r>
            <a:r>
              <a:rPr lang="en-US" sz="2800" b="1" dirty="0" err="1">
                <a:solidFill>
                  <a:srgbClr val="0070C0"/>
                </a:solidFill>
                <a:latin typeface="Times New Roman" panose="02020603050405020304" pitchFamily="18" charset="0"/>
                <a:ea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viết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biên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b="1" dirty="0">
                <a:solidFill>
                  <a:srgbClr val="7030A0"/>
                </a:solidFill>
                <a:latin typeface="Times New Roman" panose="02020603050405020304" pitchFamily="18" charset="0"/>
                <a:ea typeface="Times New Roman" panose="02020603050405020304" pitchFamily="18" charset="0"/>
              </a:rPr>
              <a:t>a) </a:t>
            </a:r>
            <a:r>
              <a:rPr lang="en-US" sz="2800" b="1" dirty="0" err="1">
                <a:solidFill>
                  <a:srgbClr val="7030A0"/>
                </a:solidFill>
                <a:latin typeface="Times New Roman" panose="02020603050405020304" pitchFamily="18" charset="0"/>
                <a:ea typeface="Times New Roman" panose="02020603050405020304" pitchFamily="18" charset="0"/>
              </a:rPr>
              <a:t>Xét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ví</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Biên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bản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Sinh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hoạt</a:t>
            </a:r>
            <a:r>
              <a:rPr lang="en-US" sz="2800" b="1" dirty="0">
                <a:solidFill>
                  <a:srgbClr val="7030A0"/>
                </a:solidFill>
                <a:latin typeface="Times New Roman" panose="02020603050405020304" pitchFamily="18" charset="0"/>
                <a:ea typeface="Times New Roman" panose="02020603050405020304" pitchFamily="18" charset="0"/>
              </a:rPr>
              <a:t> chi </a:t>
            </a:r>
            <a:r>
              <a:rPr lang="en-US" sz="2800" b="1" dirty="0" err="1">
                <a:solidFill>
                  <a:srgbClr val="7030A0"/>
                </a:solidFill>
                <a:latin typeface="Times New Roman" panose="02020603050405020304" pitchFamily="18" charset="0"/>
                <a:ea typeface="Times New Roman" panose="02020603050405020304" pitchFamily="18" charset="0"/>
              </a:rPr>
              <a:t>đội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tuần</a:t>
            </a:r>
            <a:r>
              <a:rPr lang="en-US" sz="2800" b="1" dirty="0">
                <a:solidFill>
                  <a:srgbClr val="7030A0"/>
                </a:solidFill>
                <a:latin typeface="Times New Roman" panose="02020603050405020304" pitchFamily="18" charset="0"/>
                <a:ea typeface="Times New Roman" panose="02020603050405020304" pitchFamily="18" charset="0"/>
              </a:rPr>
              <a:t> 9 (SGK/</a:t>
            </a:r>
            <a:r>
              <a:rPr lang="en-US" sz="2800" b="1" dirty="0" err="1">
                <a:solidFill>
                  <a:srgbClr val="7030A0"/>
                </a:solidFill>
                <a:latin typeface="Times New Roman" panose="02020603050405020304" pitchFamily="18" charset="0"/>
                <a:ea typeface="Times New Roman" panose="02020603050405020304" pitchFamily="18" charset="0"/>
              </a:rPr>
              <a:t>Tr</a:t>
            </a:r>
            <a:r>
              <a:rPr lang="en-US" sz="2800" b="1" dirty="0">
                <a:solidFill>
                  <a:srgbClr val="7030A0"/>
                </a:solidFill>
                <a:latin typeface="Times New Roman" panose="02020603050405020304" pitchFamily="18" charset="0"/>
                <a:ea typeface="Times New Roman" panose="02020603050405020304" pitchFamily="18" charset="0"/>
              </a:rPr>
              <a:t> 105-106)</a:t>
            </a:r>
            <a:endParaRPr lang="en-US" sz="2800" dirty="0">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6790543" y="2908092"/>
            <a:ext cx="4706059" cy="3302208"/>
          </a:xfrm>
          <a:prstGeom prst="roundRect">
            <a:avLst/>
          </a:prstGeom>
          <a:solidFill>
            <a:schemeClr val="accent4">
              <a:lumMod val="20000"/>
              <a:lumOff val="80000"/>
            </a:schemeClr>
          </a:solidFill>
          <a:ln w="28575">
            <a:solidFill>
              <a:schemeClr val="accent4">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3200"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Mục</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đích</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của</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biên</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bản</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trên</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là</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gì</a:t>
            </a:r>
            <a:r>
              <a:rPr lang="en-US" sz="3200" i="1" dirty="0">
                <a:solidFill>
                  <a:schemeClr val="accent5">
                    <a:lumMod val="50000"/>
                  </a:schemeClr>
                </a:solidFill>
                <a:latin typeface="Times New Roman" panose="02020603050405020304" pitchFamily="18" charset="0"/>
                <a:ea typeface="MS Mincho"/>
              </a:rPr>
              <a:t>? </a:t>
            </a:r>
            <a:endParaRPr lang="en-US" sz="3200" dirty="0">
              <a:solidFill>
                <a:schemeClr val="accent5">
                  <a:lumMod val="50000"/>
                </a:schemeClr>
              </a:solidFill>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Biên</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bản</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trên</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có</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bố</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cục</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gồm</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mấy</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phần</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Nội</a:t>
            </a:r>
            <a:r>
              <a:rPr lang="en-US" sz="3200" i="1" dirty="0">
                <a:solidFill>
                  <a:schemeClr val="accent5">
                    <a:lumMod val="50000"/>
                  </a:schemeClr>
                </a:solidFill>
                <a:latin typeface="Times New Roman" panose="02020603050405020304" pitchFamily="18" charset="0"/>
                <a:ea typeface="MS Mincho"/>
              </a:rPr>
              <a:t> dung </a:t>
            </a:r>
            <a:r>
              <a:rPr lang="en-US" sz="3200" i="1" dirty="0" err="1">
                <a:solidFill>
                  <a:schemeClr val="accent5">
                    <a:lumMod val="50000"/>
                  </a:schemeClr>
                </a:solidFill>
                <a:latin typeface="Times New Roman" panose="02020603050405020304" pitchFamily="18" charset="0"/>
                <a:ea typeface="MS Mincho"/>
              </a:rPr>
              <a:t>chính</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của</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mỗi</a:t>
            </a:r>
            <a:r>
              <a:rPr lang="en-US" sz="3200" i="1" dirty="0">
                <a:solidFill>
                  <a:schemeClr val="accent5">
                    <a:lumMod val="50000"/>
                  </a:schemeClr>
                </a:solidFill>
                <a:latin typeface="Times New Roman" panose="02020603050405020304" pitchFamily="18" charset="0"/>
                <a:ea typeface="MS Mincho"/>
              </a:rPr>
              <a:t> </a:t>
            </a:r>
            <a:r>
              <a:rPr lang="en-US" sz="3200" i="1" dirty="0" err="1">
                <a:solidFill>
                  <a:schemeClr val="accent5">
                    <a:lumMod val="50000"/>
                  </a:schemeClr>
                </a:solidFill>
                <a:latin typeface="Times New Roman" panose="02020603050405020304" pitchFamily="18" charset="0"/>
                <a:ea typeface="MS Mincho"/>
              </a:rPr>
              <a:t>phần</a:t>
            </a:r>
            <a:r>
              <a:rPr lang="en-US" sz="3200" i="1" dirty="0">
                <a:solidFill>
                  <a:schemeClr val="accent5">
                    <a:lumMod val="50000"/>
                  </a:schemeClr>
                </a:solidFill>
                <a:latin typeface="Times New Roman" panose="02020603050405020304" pitchFamily="18" charset="0"/>
                <a:ea typeface="MS Mincho"/>
              </a:rPr>
              <a:t>.</a:t>
            </a:r>
            <a:endParaRPr lang="en-US" sz="32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6" name="Right Arrow Callout 15"/>
          <p:cNvSpPr/>
          <p:nvPr/>
        </p:nvSpPr>
        <p:spPr>
          <a:xfrm>
            <a:off x="3372787" y="2908092"/>
            <a:ext cx="3417756" cy="3226008"/>
          </a:xfrm>
          <a:prstGeom prst="rightArrowCallout">
            <a:avLst>
              <a:gd name="adj1" fmla="val 45422"/>
              <a:gd name="adj2" fmla="val 35721"/>
              <a:gd name="adj3" fmla="val 22958"/>
              <a:gd name="adj4" fmla="val 64977"/>
            </a:avLst>
          </a:prstGeom>
          <a:solidFill>
            <a:schemeClr val="accent2">
              <a:lumMod val="20000"/>
              <a:lumOff val="80000"/>
            </a:schemeClr>
          </a:solidFill>
          <a:ln w="28575">
            <a:solidFill>
              <a:schemeClr val="accent4">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err="1">
                <a:solidFill>
                  <a:schemeClr val="accent5">
                    <a:lumMod val="50000"/>
                  </a:schemeClr>
                </a:solidFill>
                <a:latin typeface="Times New Roman" panose="02020603050405020304" pitchFamily="18" charset="0"/>
                <a:ea typeface="MS Mincho"/>
              </a:rPr>
              <a:t>Đọc</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biên</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bản</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Sinh</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hoạt</a:t>
            </a:r>
            <a:r>
              <a:rPr lang="en-US" sz="2800" dirty="0">
                <a:solidFill>
                  <a:schemeClr val="accent5">
                    <a:lumMod val="50000"/>
                  </a:schemeClr>
                </a:solidFill>
                <a:latin typeface="Times New Roman" panose="02020603050405020304" pitchFamily="18" charset="0"/>
                <a:ea typeface="MS Mincho"/>
              </a:rPr>
              <a:t> chi </a:t>
            </a:r>
            <a:r>
              <a:rPr lang="en-US" sz="2800" dirty="0" err="1">
                <a:solidFill>
                  <a:schemeClr val="accent5">
                    <a:lumMod val="50000"/>
                  </a:schemeClr>
                </a:solidFill>
                <a:latin typeface="Times New Roman" panose="02020603050405020304" pitchFamily="18" charset="0"/>
                <a:ea typeface="MS Mincho"/>
              </a:rPr>
              <a:t>đội</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tuần</a:t>
            </a:r>
            <a:r>
              <a:rPr lang="en-US" sz="2800" dirty="0">
                <a:solidFill>
                  <a:schemeClr val="accent5">
                    <a:lumMod val="50000"/>
                  </a:schemeClr>
                </a:solidFill>
                <a:latin typeface="Times New Roman" panose="02020603050405020304" pitchFamily="18" charset="0"/>
                <a:ea typeface="MS Mincho"/>
              </a:rPr>
              <a:t> 9” (SGK/</a:t>
            </a:r>
            <a:r>
              <a:rPr lang="en-US" sz="2800" dirty="0" err="1">
                <a:solidFill>
                  <a:schemeClr val="accent5">
                    <a:lumMod val="50000"/>
                  </a:schemeClr>
                </a:solidFill>
                <a:latin typeface="Times New Roman" panose="02020603050405020304" pitchFamily="18" charset="0"/>
                <a:ea typeface="MS Mincho"/>
              </a:rPr>
              <a:t>Tr</a:t>
            </a:r>
            <a:r>
              <a:rPr lang="en-US" sz="2800" dirty="0">
                <a:solidFill>
                  <a:schemeClr val="accent5">
                    <a:lumMod val="50000"/>
                  </a:schemeClr>
                </a:solidFill>
                <a:latin typeface="Times New Roman" panose="02020603050405020304" pitchFamily="18" charset="0"/>
                <a:ea typeface="MS Mincho"/>
              </a:rPr>
              <a:t> 105-106) </a:t>
            </a:r>
            <a:r>
              <a:rPr lang="en-US" sz="2800" dirty="0" err="1">
                <a:solidFill>
                  <a:schemeClr val="accent5">
                    <a:lumMod val="50000"/>
                  </a:schemeClr>
                </a:solidFill>
                <a:latin typeface="Times New Roman" panose="02020603050405020304" pitchFamily="18" charset="0"/>
                <a:ea typeface="MS Mincho"/>
              </a:rPr>
              <a:t>và</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trả</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lời</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câu</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hỏi</a:t>
            </a:r>
            <a:r>
              <a:rPr lang="en-US" sz="2800" dirty="0">
                <a:solidFill>
                  <a:schemeClr val="accent5">
                    <a:lumMod val="50000"/>
                  </a:schemeClr>
                </a:solidFill>
                <a:latin typeface="Times New Roman" panose="02020603050405020304" pitchFamily="18" charset="0"/>
                <a:ea typeface="MS Mincho"/>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1" name="Right Arrow 20"/>
          <p:cNvSpPr/>
          <p:nvPr/>
        </p:nvSpPr>
        <p:spPr>
          <a:xfrm>
            <a:off x="306140" y="3661171"/>
            <a:ext cx="3368429" cy="1947254"/>
          </a:xfrm>
          <a:prstGeom prst="rightArrow">
            <a:avLst>
              <a:gd name="adj1" fmla="val 59238"/>
              <a:gd name="adj2" fmla="val 46921"/>
            </a:avLst>
          </a:prstGeom>
          <a:blipFill>
            <a:blip r:embed="rId5"/>
            <a:tile tx="0" ty="0" sx="100000" sy="100000" flip="none" algn="tl"/>
          </a:blipFill>
          <a:ln>
            <a:noFill/>
          </a:ln>
          <a:effectLst>
            <a:outerShdw blurRad="107950" dist="12700" dir="5400000" algn="ctr">
              <a:srgbClr val="000000"/>
            </a:outerShdw>
          </a:effectLst>
          <a:scene3d>
            <a:camera prst="isometricOffAxis1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CẶP ĐÔI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68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7" name="Rectangle 6"/>
          <p:cNvSpPr/>
          <p:nvPr/>
        </p:nvSpPr>
        <p:spPr>
          <a:xfrm>
            <a:off x="507555" y="985835"/>
            <a:ext cx="3460178"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II. </a:t>
            </a:r>
            <a:r>
              <a:rPr lang="en-US" sz="3200" b="1" dirty="0" err="1">
                <a:solidFill>
                  <a:srgbClr val="FF0000"/>
                </a:solidFill>
                <a:latin typeface="Times New Roman" panose="02020603050405020304" pitchFamily="18" charset="0"/>
                <a:ea typeface="MS Mincho"/>
              </a:rPr>
              <a:t>Tìm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hiểu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chung</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38103" y="1541581"/>
            <a:ext cx="10858500" cy="1083374"/>
          </a:xfrm>
          <a:prstGeom prst="rect">
            <a:avLst/>
          </a:prstGeom>
        </p:spPr>
        <p:txBody>
          <a:bodyPr>
            <a:spAutoFit/>
          </a:bodyPr>
          <a:lstStyle/>
          <a:p>
            <a:pPr>
              <a:lnSpc>
                <a:spcPct val="115000"/>
              </a:lnSpc>
              <a:spcAft>
                <a:spcPts val="0"/>
              </a:spcAft>
            </a:pPr>
            <a:r>
              <a:rPr lang="en-US" sz="2800" b="1" dirty="0">
                <a:solidFill>
                  <a:srgbClr val="0070C0"/>
                </a:solidFill>
                <a:latin typeface="Times New Roman" panose="02020603050405020304" pitchFamily="18" charset="0"/>
                <a:ea typeface="Calibri" panose="020F0502020204030204" pitchFamily="34" charset="0"/>
              </a:rPr>
              <a:t>1. </a:t>
            </a:r>
            <a:r>
              <a:rPr lang="en-US" sz="2800" b="1" dirty="0" err="1">
                <a:solidFill>
                  <a:srgbClr val="0070C0"/>
                </a:solidFill>
                <a:latin typeface="Times New Roman" panose="02020603050405020304" pitchFamily="18" charset="0"/>
                <a:ea typeface="Calibri" panose="020F0502020204030204" pitchFamily="34" charset="0"/>
              </a:rPr>
              <a:t>Vài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nét</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về</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nhạc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sĩ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Phạm</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Tuyên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và</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bài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hát</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Như</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có</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trong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ngày</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thắng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chiến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thắng</a:t>
            </a:r>
            <a:r>
              <a:rPr lang="en-US" sz="2800" b="1" dirty="0">
                <a:solidFill>
                  <a:srgbClr val="0070C0"/>
                </a:solidFill>
                <a:latin typeface="Times New Roman" panose="02020603050405020304" pitchFamily="18" charset="0"/>
                <a:ea typeface="Calibri" panose="020F0502020204030204" pitchFamily="34" charset="0"/>
              </a:rPr>
              <a:t> 30/4/1975</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507555" y="2794390"/>
            <a:ext cx="4722873" cy="31407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Oval 15"/>
          <p:cNvSpPr/>
          <p:nvPr/>
        </p:nvSpPr>
        <p:spPr>
          <a:xfrm>
            <a:off x="5951095" y="2398290"/>
            <a:ext cx="5261548" cy="837773"/>
          </a:xfrm>
          <a:prstGeom prst="ellips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a:solidFill>
                  <a:schemeClr val="tx1"/>
                </a:solidFill>
                <a:latin typeface="Times New Roman" panose="02020603050405020304" pitchFamily="18" charset="0"/>
                <a:ea typeface="Calibri" panose="020F0502020204030204" pitchFamily="34" charset="0"/>
              </a:rPr>
              <a:t>a.</a:t>
            </a:r>
            <a:r>
              <a:rPr lang="en-US" sz="2800" b="1"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Nhạc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sĩ</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Phạm</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Tuyên</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7" name="Plaque 16"/>
          <p:cNvSpPr/>
          <p:nvPr/>
        </p:nvSpPr>
        <p:spPr>
          <a:xfrm>
            <a:off x="5831472" y="3332220"/>
            <a:ext cx="5702716" cy="760552"/>
          </a:xfrm>
          <a:prstGeom prst="plaqu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tx1"/>
                </a:solidFill>
                <a:latin typeface="Times New Roman" panose="02020603050405020304" pitchFamily="18" charset="0"/>
                <a:ea typeface="Calibri" panose="020F0502020204030204" pitchFamily="34" charset="0"/>
              </a:rPr>
              <a:t>Là</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nhạc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sĩ</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nổi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tiếng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của</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Việt</a:t>
            </a:r>
            <a:r>
              <a:rPr lang="en-US" sz="2800" dirty="0">
                <a:solidFill>
                  <a:schemeClr val="tx1"/>
                </a:solidFill>
                <a:latin typeface="Times New Roman" panose="02020603050405020304" pitchFamily="18" charset="0"/>
                <a:ea typeface="Calibri" panose="020F0502020204030204" pitchFamily="34" charset="0"/>
              </a:rPr>
              <a:t> Nam.</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3" name="Plaque 22"/>
          <p:cNvSpPr/>
          <p:nvPr/>
        </p:nvSpPr>
        <p:spPr>
          <a:xfrm>
            <a:off x="5351489" y="4188929"/>
            <a:ext cx="6370819" cy="2046771"/>
          </a:xfrm>
          <a:prstGeom prst="plaqu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tx1"/>
                </a:solidFill>
                <a:latin typeface="Times New Roman" panose="02020603050405020304" pitchFamily="18" charset="0"/>
                <a:ea typeface="Calibri" panose="020F0502020204030204" pitchFamily="34" charset="0"/>
              </a:rPr>
              <a:t>Sự</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nghiệp</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sáng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tác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lớn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với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nhiều</a:t>
            </a:r>
            <a:r>
              <a:rPr lang="en-US" sz="2800" dirty="0">
                <a:solidFill>
                  <a:schemeClr val="tx1"/>
                </a:solidFill>
                <a:latin typeface="Times New Roman" panose="02020603050405020304" pitchFamily="18" charset="0"/>
                <a:ea typeface="Calibri" panose="020F0502020204030204" pitchFamily="34" charset="0"/>
              </a:rPr>
              <a:t> ca </a:t>
            </a:r>
            <a:r>
              <a:rPr lang="en-US" sz="2800" dirty="0" err="1">
                <a:solidFill>
                  <a:schemeClr val="tx1"/>
                </a:solidFill>
                <a:latin typeface="Times New Roman" panose="02020603050405020304" pitchFamily="18" charset="0"/>
                <a:ea typeface="Calibri" panose="020F0502020204030204" pitchFamily="34" charset="0"/>
              </a:rPr>
              <a:t>khúc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được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đông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đảo</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mọi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người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đón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nhận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như</a:t>
            </a:r>
            <a:r>
              <a:rPr lang="en-US" sz="2800" dirty="0">
                <a:solidFill>
                  <a:schemeClr val="tx1"/>
                </a:solidFill>
                <a:latin typeface="Times New Roman" panose="02020603050405020304" pitchFamily="18" charset="0"/>
                <a:ea typeface="Calibri" panose="020F0502020204030204" pitchFamily="34" charset="0"/>
              </a:rPr>
              <a:t>: </a:t>
            </a:r>
            <a:r>
              <a:rPr lang="en-US" sz="2800" i="1" dirty="0" err="1">
                <a:solidFill>
                  <a:schemeClr val="tx1"/>
                </a:solidFill>
                <a:latin typeface="Times New Roman" panose="02020603050405020304" pitchFamily="18" charset="0"/>
                <a:ea typeface="Times New Roman" panose="02020603050405020304" pitchFamily="18" charset="0"/>
              </a:rPr>
              <a:t>Bài</a:t>
            </a:r>
            <a:r>
              <a:rPr lang="en-US" sz="2800" i="1" dirty="0">
                <a:solidFill>
                  <a:schemeClr val="tx1"/>
                </a:solidFill>
                <a:latin typeface="Times New Roman" panose="02020603050405020304" pitchFamily="18" charset="0"/>
                <a:ea typeface="Times New Roman" panose="02020603050405020304" pitchFamily="18" charset="0"/>
              </a:rPr>
              <a:t> ca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rừng</a:t>
            </a:r>
            <a:r>
              <a:rPr lang="en-US" sz="2800"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Bài</a:t>
            </a:r>
            <a:r>
              <a:rPr lang="en-US" sz="2800" i="1" dirty="0">
                <a:solidFill>
                  <a:schemeClr val="tx1"/>
                </a:solidFill>
                <a:latin typeface="Times New Roman" panose="02020603050405020304" pitchFamily="18" charset="0"/>
                <a:ea typeface="Times New Roman" panose="02020603050405020304" pitchFamily="18" charset="0"/>
              </a:rPr>
              <a:t> ca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smtClean="0">
                <a:solidFill>
                  <a:schemeClr val="tx1"/>
                </a:solidFill>
                <a:latin typeface="Times New Roman" panose="02020603050405020304" pitchFamily="18" charset="0"/>
                <a:ea typeface="Times New Roman" panose="02020603050405020304" pitchFamily="18" charset="0"/>
              </a:rPr>
              <a:t>mỏ</a:t>
            </a:r>
            <a:r>
              <a:rPr lang="en-US" sz="2800" i="1"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669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07555" y="1214434"/>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Xét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hoạt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tuần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9 (SGK/</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Tr</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105-106)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2267071" y="2262388"/>
            <a:ext cx="7645158" cy="3447737"/>
            <a:chOff x="1794910" y="1923529"/>
            <a:chExt cx="7645158" cy="3447737"/>
          </a:xfrm>
        </p:grpSpPr>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8587" t="15840" r="8136" b="13993"/>
            <a:stretch/>
          </p:blipFill>
          <p:spPr>
            <a:xfrm>
              <a:off x="1794910" y="1923529"/>
              <a:ext cx="7645158" cy="3447737"/>
            </a:xfrm>
            <a:prstGeom prst="rect">
              <a:avLst/>
            </a:prstGeom>
          </p:spPr>
        </p:pic>
        <p:sp>
          <p:nvSpPr>
            <p:cNvPr id="7" name="Rectangle 6"/>
            <p:cNvSpPr/>
            <p:nvPr/>
          </p:nvSpPr>
          <p:spPr>
            <a:xfrm>
              <a:off x="2454564" y="2771860"/>
              <a:ext cx="6325849" cy="1791260"/>
            </a:xfrm>
            <a:prstGeom prst="rect">
              <a:avLst/>
            </a:prstGeom>
          </p:spPr>
          <p:txBody>
            <a:bodyPr wrap="square">
              <a:spAutoFit/>
            </a:bodyPr>
            <a:lstStyle/>
            <a:p>
              <a:pPr>
                <a:lnSpc>
                  <a:spcPct val="115000"/>
                </a:lnSpc>
                <a:spcAft>
                  <a:spcPts val="1200"/>
                </a:spcAft>
              </a:pPr>
              <a:r>
                <a:rPr lang="en-US" sz="3200" b="1" dirty="0" err="1">
                  <a:solidFill>
                    <a:srgbClr val="0D0D0D"/>
                  </a:solidFill>
                  <a:latin typeface="Times New Roman" panose="02020603050405020304" pitchFamily="18" charset="0"/>
                  <a:ea typeface="Times New Roman" panose="02020603050405020304" pitchFamily="18" charset="0"/>
                </a:rPr>
                <a:t>Ghi</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lại</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tiến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trình</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của</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cuộc</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họp</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sinh</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hoạt</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tuần</a:t>
              </a:r>
              <a:r>
                <a:rPr lang="en-US" sz="3200" b="1" dirty="0">
                  <a:solidFill>
                    <a:srgbClr val="0D0D0D"/>
                  </a:solidFill>
                  <a:latin typeface="Times New Roman" panose="02020603050405020304" pitchFamily="18" charset="0"/>
                  <a:ea typeface="Times New Roman" panose="02020603050405020304" pitchFamily="18" charset="0"/>
                </a:rPr>
                <a:t> 9 </a:t>
              </a:r>
              <a:r>
                <a:rPr lang="en-US" sz="3200" b="1" dirty="0" err="1">
                  <a:solidFill>
                    <a:srgbClr val="0D0D0D"/>
                  </a:solidFill>
                  <a:latin typeface="Times New Roman" panose="02020603050405020304" pitchFamily="18" charset="0"/>
                  <a:ea typeface="Times New Roman" panose="02020603050405020304" pitchFamily="18" charset="0"/>
                </a:rPr>
                <a:t>của</a:t>
              </a:r>
              <a:r>
                <a:rPr lang="en-US" sz="3200" b="1" dirty="0">
                  <a:solidFill>
                    <a:srgbClr val="0D0D0D"/>
                  </a:solidFill>
                  <a:latin typeface="Times New Roman" panose="02020603050405020304" pitchFamily="18" charset="0"/>
                  <a:ea typeface="Times New Roman" panose="02020603050405020304" pitchFamily="18" charset="0"/>
                </a:rPr>
                <a:t> chi </a:t>
              </a:r>
              <a:r>
                <a:rPr lang="en-US" sz="3200" b="1" dirty="0" err="1">
                  <a:solidFill>
                    <a:srgbClr val="0D0D0D"/>
                  </a:solidFill>
                  <a:latin typeface="Times New Roman" panose="02020603050405020304" pitchFamily="18" charset="0"/>
                  <a:ea typeface="Times New Roman" panose="02020603050405020304" pitchFamily="18" charset="0"/>
                </a:rPr>
                <a:t>đội</a:t>
              </a:r>
              <a:r>
                <a:rPr lang="en-US" sz="3200" b="1" dirty="0">
                  <a:solidFill>
                    <a:srgbClr val="0D0D0D"/>
                  </a:solidFill>
                  <a:latin typeface="Times New Roman" panose="02020603050405020304" pitchFamily="18" charset="0"/>
                  <a:ea typeface="Times New Roman" panose="02020603050405020304" pitchFamily="18" charset="0"/>
                </a:rPr>
                <a:t> 6A , </a:t>
              </a:r>
              <a:r>
                <a:rPr lang="en-US" sz="3200" b="1" dirty="0" err="1">
                  <a:solidFill>
                    <a:srgbClr val="0D0D0D"/>
                  </a:solidFill>
                  <a:latin typeface="Times New Roman" panose="02020603050405020304" pitchFamily="18" charset="0"/>
                  <a:ea typeface="Times New Roman" panose="02020603050405020304" pitchFamily="18" charset="0"/>
                </a:rPr>
                <a:t>trường</a:t>
              </a:r>
              <a:r>
                <a:rPr lang="en-US" sz="3200" b="1" dirty="0">
                  <a:solidFill>
                    <a:srgbClr val="0D0D0D"/>
                  </a:solidFill>
                  <a:latin typeface="Times New Roman" panose="02020603050405020304" pitchFamily="18" charset="0"/>
                  <a:ea typeface="Times New Roman" panose="02020603050405020304" pitchFamily="18" charset="0"/>
                </a:rPr>
                <a:t> THCS </a:t>
              </a:r>
              <a:r>
                <a:rPr lang="en-US" sz="3200" b="1" dirty="0" err="1">
                  <a:solidFill>
                    <a:srgbClr val="0D0D0D"/>
                  </a:solidFill>
                  <a:latin typeface="Times New Roman" panose="02020603050405020304" pitchFamily="18" charset="0"/>
                  <a:ea typeface="Times New Roman" panose="02020603050405020304" pitchFamily="18" charset="0"/>
                </a:rPr>
                <a:t>Lê</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Quý</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Đôn</a:t>
              </a:r>
              <a:r>
                <a:rPr lang="en-US" sz="3200" b="1" dirty="0">
                  <a:solidFill>
                    <a:srgbClr val="0D0D0D"/>
                  </a:solidFill>
                  <a:latin typeface="Times New Roman" panose="02020603050405020304" pitchFamily="18" charset="0"/>
                  <a:ea typeface="Times New Roman" panose="02020603050405020304" pitchFamily="18" charset="0"/>
                </a:rPr>
                <a:t>, TP HCM.</a:t>
              </a:r>
              <a:endParaRPr lang="en-US" sz="3200" dirty="0">
                <a:effectLst/>
                <a:latin typeface="Times New Roman" panose="02020603050405020304" pitchFamily="18" charset="0"/>
                <a:ea typeface="Times New Roman" panose="02020603050405020304" pitchFamily="18" charset="0"/>
              </a:endParaRPr>
            </a:p>
          </p:txBody>
        </p:sp>
      </p:grpSp>
      <p:sp>
        <p:nvSpPr>
          <p:cNvPr id="17" name="Teardrop 16"/>
          <p:cNvSpPr/>
          <p:nvPr/>
        </p:nvSpPr>
        <p:spPr>
          <a:xfrm>
            <a:off x="1421955" y="2083633"/>
            <a:ext cx="3204787" cy="1027086"/>
          </a:xfrm>
          <a:prstGeom prst="teardrop">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Mục đích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7696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07555" y="1214434"/>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Xét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hoạt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tuần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9 (SGK/</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Tr</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105-106)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2239149" y="2093789"/>
            <a:ext cx="7701003" cy="3955548"/>
            <a:chOff x="2245498" y="721547"/>
            <a:chExt cx="7701003" cy="5414904"/>
          </a:xfrm>
        </p:grpSpPr>
        <p:sp>
          <p:nvSpPr>
            <p:cNvPr id="16" name="Freeform 15"/>
            <p:cNvSpPr/>
            <p:nvPr/>
          </p:nvSpPr>
          <p:spPr>
            <a:xfrm>
              <a:off x="4906010" y="3756471"/>
              <a:ext cx="2379980" cy="2379980"/>
            </a:xfrm>
            <a:custGeom>
              <a:avLst/>
              <a:gdLst>
                <a:gd name="connsiteX0" fmla="*/ 0 w 2379980"/>
                <a:gd name="connsiteY0" fmla="*/ 1189990 h 2379980"/>
                <a:gd name="connsiteX1" fmla="*/ 1189990 w 2379980"/>
                <a:gd name="connsiteY1" fmla="*/ 0 h 2379980"/>
                <a:gd name="connsiteX2" fmla="*/ 2379980 w 2379980"/>
                <a:gd name="connsiteY2" fmla="*/ 1189990 h 2379980"/>
                <a:gd name="connsiteX3" fmla="*/ 1189990 w 2379980"/>
                <a:gd name="connsiteY3" fmla="*/ 2379980 h 2379980"/>
                <a:gd name="connsiteX4" fmla="*/ 0 w 2379980"/>
                <a:gd name="connsiteY4" fmla="*/ 1189990 h 237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80" h="2379980">
                  <a:moveTo>
                    <a:pt x="0" y="1189990"/>
                  </a:moveTo>
                  <a:cubicBezTo>
                    <a:pt x="0" y="532777"/>
                    <a:pt x="532777" y="0"/>
                    <a:pt x="1189990" y="0"/>
                  </a:cubicBezTo>
                  <a:cubicBezTo>
                    <a:pt x="1847203" y="0"/>
                    <a:pt x="2379980" y="532777"/>
                    <a:pt x="2379980" y="1189990"/>
                  </a:cubicBezTo>
                  <a:cubicBezTo>
                    <a:pt x="2379980" y="1847203"/>
                    <a:pt x="1847203" y="2379980"/>
                    <a:pt x="1189990" y="2379980"/>
                  </a:cubicBezTo>
                  <a:cubicBezTo>
                    <a:pt x="532777" y="2379980"/>
                    <a:pt x="0" y="1847203"/>
                    <a:pt x="0" y="118999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8860" tIns="368860" rIns="368860" bIns="36886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Bố</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cục</a:t>
              </a:r>
              <a:endParaRPr lang="en-US" sz="3200" kern="1200" dirty="0">
                <a:latin typeface="Times New Roman" panose="02020603050405020304" pitchFamily="18" charset="0"/>
                <a:cs typeface="Times New Roman" panose="02020603050405020304" pitchFamily="18" charset="0"/>
              </a:endParaRPr>
            </a:p>
          </p:txBody>
        </p:sp>
        <p:sp>
          <p:nvSpPr>
            <p:cNvPr id="18" name="Left Arrow 17"/>
            <p:cNvSpPr/>
            <p:nvPr/>
          </p:nvSpPr>
          <p:spPr>
            <a:xfrm rot="12900000">
              <a:off x="3193933" y="3280147"/>
              <a:ext cx="2013351" cy="678294"/>
            </a:xfrm>
            <a:prstGeom prst="lef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9" name="Freeform 18"/>
            <p:cNvSpPr/>
            <p:nvPr/>
          </p:nvSpPr>
          <p:spPr>
            <a:xfrm>
              <a:off x="2245498" y="2137496"/>
              <a:ext cx="2260981" cy="1808784"/>
            </a:xfrm>
            <a:custGeom>
              <a:avLst/>
              <a:gdLst>
                <a:gd name="connsiteX0" fmla="*/ 0 w 2260981"/>
                <a:gd name="connsiteY0" fmla="*/ 180878 h 1808784"/>
                <a:gd name="connsiteX1" fmla="*/ 180878 w 2260981"/>
                <a:gd name="connsiteY1" fmla="*/ 0 h 1808784"/>
                <a:gd name="connsiteX2" fmla="*/ 2080103 w 2260981"/>
                <a:gd name="connsiteY2" fmla="*/ 0 h 1808784"/>
                <a:gd name="connsiteX3" fmla="*/ 2260981 w 2260981"/>
                <a:gd name="connsiteY3" fmla="*/ 180878 h 1808784"/>
                <a:gd name="connsiteX4" fmla="*/ 2260981 w 2260981"/>
                <a:gd name="connsiteY4" fmla="*/ 1627906 h 1808784"/>
                <a:gd name="connsiteX5" fmla="*/ 2080103 w 2260981"/>
                <a:gd name="connsiteY5" fmla="*/ 1808784 h 1808784"/>
                <a:gd name="connsiteX6" fmla="*/ 180878 w 2260981"/>
                <a:gd name="connsiteY6" fmla="*/ 1808784 h 1808784"/>
                <a:gd name="connsiteX7" fmla="*/ 0 w 2260981"/>
                <a:gd name="connsiteY7" fmla="*/ 1627906 h 1808784"/>
                <a:gd name="connsiteX8" fmla="*/ 0 w 2260981"/>
                <a:gd name="connsiteY8" fmla="*/ 180878 h 180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0981" h="1808784">
                  <a:moveTo>
                    <a:pt x="0" y="180878"/>
                  </a:moveTo>
                  <a:cubicBezTo>
                    <a:pt x="0" y="80982"/>
                    <a:pt x="80982" y="0"/>
                    <a:pt x="180878" y="0"/>
                  </a:cubicBezTo>
                  <a:lnTo>
                    <a:pt x="2080103" y="0"/>
                  </a:lnTo>
                  <a:cubicBezTo>
                    <a:pt x="2179999" y="0"/>
                    <a:pt x="2260981" y="80982"/>
                    <a:pt x="2260981" y="180878"/>
                  </a:cubicBezTo>
                  <a:lnTo>
                    <a:pt x="2260981" y="1627906"/>
                  </a:lnTo>
                  <a:cubicBezTo>
                    <a:pt x="2260981" y="1727802"/>
                    <a:pt x="2179999" y="1808784"/>
                    <a:pt x="2080103" y="1808784"/>
                  </a:cubicBezTo>
                  <a:lnTo>
                    <a:pt x="180878" y="1808784"/>
                  </a:lnTo>
                  <a:cubicBezTo>
                    <a:pt x="80982" y="1808784"/>
                    <a:pt x="0" y="1727802"/>
                    <a:pt x="0" y="1627906"/>
                  </a:cubicBezTo>
                  <a:lnTo>
                    <a:pt x="0" y="180878"/>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937" tIns="113937" rIns="113937" bIns="113937"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Phần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đầu</a:t>
              </a:r>
              <a:endParaRPr lang="en-US" sz="3200" kern="1200" dirty="0">
                <a:latin typeface="Times New Roman" panose="02020603050405020304" pitchFamily="18" charset="0"/>
                <a:cs typeface="Times New Roman" panose="02020603050405020304" pitchFamily="18" charset="0"/>
              </a:endParaRPr>
            </a:p>
          </p:txBody>
        </p:sp>
        <p:sp>
          <p:nvSpPr>
            <p:cNvPr id="20" name="Left Arrow 19"/>
            <p:cNvSpPr/>
            <p:nvPr/>
          </p:nvSpPr>
          <p:spPr>
            <a:xfrm rot="16200000">
              <a:off x="5089324" y="2293468"/>
              <a:ext cx="2013351" cy="678294"/>
            </a:xfrm>
            <a:prstGeom prst="leftArrow">
              <a:avLst>
                <a:gd name="adj1" fmla="val 60000"/>
                <a:gd name="adj2" fmla="val 50000"/>
              </a:avLst>
            </a:prstGeom>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hueOff val="0"/>
                <a:satOff val="0"/>
                <a:lumOff val="0"/>
                <a:alphaOff val="0"/>
              </a:schemeClr>
            </a:fontRef>
          </p:style>
        </p:sp>
        <p:sp>
          <p:nvSpPr>
            <p:cNvPr id="21" name="Freeform 20"/>
            <p:cNvSpPr/>
            <p:nvPr/>
          </p:nvSpPr>
          <p:spPr>
            <a:xfrm>
              <a:off x="4965509" y="721547"/>
              <a:ext cx="2260981" cy="1808784"/>
            </a:xfrm>
            <a:custGeom>
              <a:avLst/>
              <a:gdLst>
                <a:gd name="connsiteX0" fmla="*/ 0 w 2260981"/>
                <a:gd name="connsiteY0" fmla="*/ 180878 h 1808784"/>
                <a:gd name="connsiteX1" fmla="*/ 180878 w 2260981"/>
                <a:gd name="connsiteY1" fmla="*/ 0 h 1808784"/>
                <a:gd name="connsiteX2" fmla="*/ 2080103 w 2260981"/>
                <a:gd name="connsiteY2" fmla="*/ 0 h 1808784"/>
                <a:gd name="connsiteX3" fmla="*/ 2260981 w 2260981"/>
                <a:gd name="connsiteY3" fmla="*/ 180878 h 1808784"/>
                <a:gd name="connsiteX4" fmla="*/ 2260981 w 2260981"/>
                <a:gd name="connsiteY4" fmla="*/ 1627906 h 1808784"/>
                <a:gd name="connsiteX5" fmla="*/ 2080103 w 2260981"/>
                <a:gd name="connsiteY5" fmla="*/ 1808784 h 1808784"/>
                <a:gd name="connsiteX6" fmla="*/ 180878 w 2260981"/>
                <a:gd name="connsiteY6" fmla="*/ 1808784 h 1808784"/>
                <a:gd name="connsiteX7" fmla="*/ 0 w 2260981"/>
                <a:gd name="connsiteY7" fmla="*/ 1627906 h 1808784"/>
                <a:gd name="connsiteX8" fmla="*/ 0 w 2260981"/>
                <a:gd name="connsiteY8" fmla="*/ 180878 h 180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0981" h="1808784">
                  <a:moveTo>
                    <a:pt x="0" y="180878"/>
                  </a:moveTo>
                  <a:cubicBezTo>
                    <a:pt x="0" y="80982"/>
                    <a:pt x="80982" y="0"/>
                    <a:pt x="180878" y="0"/>
                  </a:cubicBezTo>
                  <a:lnTo>
                    <a:pt x="2080103" y="0"/>
                  </a:lnTo>
                  <a:cubicBezTo>
                    <a:pt x="2179999" y="0"/>
                    <a:pt x="2260981" y="80982"/>
                    <a:pt x="2260981" y="180878"/>
                  </a:cubicBezTo>
                  <a:lnTo>
                    <a:pt x="2260981" y="1627906"/>
                  </a:lnTo>
                  <a:cubicBezTo>
                    <a:pt x="2260981" y="1727802"/>
                    <a:pt x="2179999" y="1808784"/>
                    <a:pt x="2080103" y="1808784"/>
                  </a:cubicBezTo>
                  <a:lnTo>
                    <a:pt x="180878" y="1808784"/>
                  </a:lnTo>
                  <a:cubicBezTo>
                    <a:pt x="80982" y="1808784"/>
                    <a:pt x="0" y="1727802"/>
                    <a:pt x="0" y="1627906"/>
                  </a:cubicBezTo>
                  <a:lnTo>
                    <a:pt x="0" y="180878"/>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13937" tIns="113937" rIns="113937" bIns="113937"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Phần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chính</a:t>
              </a:r>
              <a:endParaRPr lang="en-US" sz="3200" kern="1200" dirty="0">
                <a:latin typeface="Times New Roman" panose="02020603050405020304" pitchFamily="18" charset="0"/>
                <a:cs typeface="Times New Roman" panose="02020603050405020304" pitchFamily="18" charset="0"/>
              </a:endParaRPr>
            </a:p>
          </p:txBody>
        </p:sp>
        <p:sp>
          <p:nvSpPr>
            <p:cNvPr id="23" name="Left Arrow 22"/>
            <p:cNvSpPr/>
            <p:nvPr/>
          </p:nvSpPr>
          <p:spPr>
            <a:xfrm rot="19500000">
              <a:off x="6984715" y="3280147"/>
              <a:ext cx="2013351" cy="678294"/>
            </a:xfrm>
            <a:prstGeom prst="leftArrow">
              <a:avLst>
                <a:gd name="adj1" fmla="val 60000"/>
                <a:gd name="adj2" fmla="val 50000"/>
              </a:avLst>
            </a:pr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24" name="Freeform 23"/>
            <p:cNvSpPr/>
            <p:nvPr/>
          </p:nvSpPr>
          <p:spPr>
            <a:xfrm>
              <a:off x="7685520" y="2137496"/>
              <a:ext cx="2260981" cy="1808784"/>
            </a:xfrm>
            <a:custGeom>
              <a:avLst/>
              <a:gdLst>
                <a:gd name="connsiteX0" fmla="*/ 0 w 2260981"/>
                <a:gd name="connsiteY0" fmla="*/ 180878 h 1808784"/>
                <a:gd name="connsiteX1" fmla="*/ 180878 w 2260981"/>
                <a:gd name="connsiteY1" fmla="*/ 0 h 1808784"/>
                <a:gd name="connsiteX2" fmla="*/ 2080103 w 2260981"/>
                <a:gd name="connsiteY2" fmla="*/ 0 h 1808784"/>
                <a:gd name="connsiteX3" fmla="*/ 2260981 w 2260981"/>
                <a:gd name="connsiteY3" fmla="*/ 180878 h 1808784"/>
                <a:gd name="connsiteX4" fmla="*/ 2260981 w 2260981"/>
                <a:gd name="connsiteY4" fmla="*/ 1627906 h 1808784"/>
                <a:gd name="connsiteX5" fmla="*/ 2080103 w 2260981"/>
                <a:gd name="connsiteY5" fmla="*/ 1808784 h 1808784"/>
                <a:gd name="connsiteX6" fmla="*/ 180878 w 2260981"/>
                <a:gd name="connsiteY6" fmla="*/ 1808784 h 1808784"/>
                <a:gd name="connsiteX7" fmla="*/ 0 w 2260981"/>
                <a:gd name="connsiteY7" fmla="*/ 1627906 h 1808784"/>
                <a:gd name="connsiteX8" fmla="*/ 0 w 2260981"/>
                <a:gd name="connsiteY8" fmla="*/ 180878 h 180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0981" h="1808784">
                  <a:moveTo>
                    <a:pt x="0" y="180878"/>
                  </a:moveTo>
                  <a:cubicBezTo>
                    <a:pt x="0" y="80982"/>
                    <a:pt x="80982" y="0"/>
                    <a:pt x="180878" y="0"/>
                  </a:cubicBezTo>
                  <a:lnTo>
                    <a:pt x="2080103" y="0"/>
                  </a:lnTo>
                  <a:cubicBezTo>
                    <a:pt x="2179999" y="0"/>
                    <a:pt x="2260981" y="80982"/>
                    <a:pt x="2260981" y="180878"/>
                  </a:cubicBezTo>
                  <a:lnTo>
                    <a:pt x="2260981" y="1627906"/>
                  </a:lnTo>
                  <a:cubicBezTo>
                    <a:pt x="2260981" y="1727802"/>
                    <a:pt x="2179999" y="1808784"/>
                    <a:pt x="2080103" y="1808784"/>
                  </a:cubicBezTo>
                  <a:lnTo>
                    <a:pt x="180878" y="1808784"/>
                  </a:lnTo>
                  <a:cubicBezTo>
                    <a:pt x="80982" y="1808784"/>
                    <a:pt x="0" y="1727802"/>
                    <a:pt x="0" y="1627906"/>
                  </a:cubicBezTo>
                  <a:lnTo>
                    <a:pt x="0" y="180878"/>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13937" tIns="113937" rIns="113937" bIns="113937"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Phần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thúc</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2446117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07555" y="1214434"/>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Xét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hoạt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tuần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9 (SGK/</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Tr</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105-106)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Oval 5"/>
          <p:cNvSpPr/>
          <p:nvPr/>
        </p:nvSpPr>
        <p:spPr>
          <a:xfrm>
            <a:off x="660400" y="2589374"/>
            <a:ext cx="2427574" cy="2143593"/>
          </a:xfrm>
          <a:prstGeom prst="ellips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panose="02020603050405020304" pitchFamily="18" charset="0"/>
                <a:ea typeface="Times New Roman" panose="02020603050405020304" pitchFamily="18" charset="0"/>
              </a:rPr>
              <a:t>Phần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đầu</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p>
        </p:txBody>
      </p:sp>
      <p:sp>
        <p:nvSpPr>
          <p:cNvPr id="7" name="Chevron 6"/>
          <p:cNvSpPr/>
          <p:nvPr/>
        </p:nvSpPr>
        <p:spPr>
          <a:xfrm>
            <a:off x="2942653" y="2784245"/>
            <a:ext cx="1154242" cy="1753849"/>
          </a:xfrm>
          <a:prstGeom prst="chevron">
            <a:avLst>
              <a:gd name="adj" fmla="val 616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laque 10"/>
          <p:cNvSpPr/>
          <p:nvPr/>
        </p:nvSpPr>
        <p:spPr>
          <a:xfrm>
            <a:off x="4257815" y="2180903"/>
            <a:ext cx="7335556" cy="3012800"/>
          </a:xfrm>
          <a:prstGeom prst="plaqu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0000"/>
                </a:solidFill>
                <a:latin typeface="Times New Roman" panose="02020603050405020304" pitchFamily="18" charset="0"/>
                <a:ea typeface="Times New Roman" panose="02020603050405020304" pitchFamily="18" charset="0"/>
              </a:rPr>
              <a:t>Quốc</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ngữ</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quản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địa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điểm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xảy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tham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41099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07555" y="1214434"/>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Xét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hoạt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tuần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9 (SGK/</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Tr</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105-106)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Freeform 15"/>
          <p:cNvSpPr/>
          <p:nvPr/>
        </p:nvSpPr>
        <p:spPr>
          <a:xfrm rot="18000000">
            <a:off x="599619" y="3444400"/>
            <a:ext cx="2071687" cy="1893484"/>
          </a:xfrm>
          <a:custGeom>
            <a:avLst/>
            <a:gdLst>
              <a:gd name="connsiteX0" fmla="*/ 224437 w 2071687"/>
              <a:gd name="connsiteY0" fmla="*/ 0 h 1346596"/>
              <a:gd name="connsiteX1" fmla="*/ 1847250 w 2071687"/>
              <a:gd name="connsiteY1" fmla="*/ 0 h 1346596"/>
              <a:gd name="connsiteX2" fmla="*/ 2071687 w 2071687"/>
              <a:gd name="connsiteY2" fmla="*/ 224437 h 1346596"/>
              <a:gd name="connsiteX3" fmla="*/ 2071687 w 2071687"/>
              <a:gd name="connsiteY3" fmla="*/ 1346596 h 1346596"/>
              <a:gd name="connsiteX4" fmla="*/ 2071687 w 2071687"/>
              <a:gd name="connsiteY4" fmla="*/ 1346596 h 1346596"/>
              <a:gd name="connsiteX5" fmla="*/ 0 w 2071687"/>
              <a:gd name="connsiteY5" fmla="*/ 1346596 h 1346596"/>
              <a:gd name="connsiteX6" fmla="*/ 0 w 2071687"/>
              <a:gd name="connsiteY6" fmla="*/ 1346596 h 1346596"/>
              <a:gd name="connsiteX7" fmla="*/ 0 w 2071687"/>
              <a:gd name="connsiteY7" fmla="*/ 224437 h 1346596"/>
              <a:gd name="connsiteX8" fmla="*/ 224437 w 2071687"/>
              <a:gd name="connsiteY8" fmla="*/ 0 h 134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87" h="1346596">
                <a:moveTo>
                  <a:pt x="224437" y="0"/>
                </a:moveTo>
                <a:lnTo>
                  <a:pt x="1847250" y="0"/>
                </a:lnTo>
                <a:cubicBezTo>
                  <a:pt x="1971203" y="0"/>
                  <a:pt x="2071687" y="100484"/>
                  <a:pt x="2071687" y="224437"/>
                </a:cubicBezTo>
                <a:lnTo>
                  <a:pt x="2071687" y="1346596"/>
                </a:lnTo>
                <a:lnTo>
                  <a:pt x="2071687" y="1346596"/>
                </a:lnTo>
                <a:lnTo>
                  <a:pt x="0" y="1346596"/>
                </a:lnTo>
                <a:lnTo>
                  <a:pt x="0" y="1346596"/>
                </a:lnTo>
                <a:lnTo>
                  <a:pt x="0" y="224437"/>
                </a:lnTo>
                <a:cubicBezTo>
                  <a:pt x="0" y="100484"/>
                  <a:pt x="100484" y="0"/>
                  <a:pt x="224437"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2414" tIns="101295" rIns="172415" bIns="35559"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đội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20400000">
            <a:off x="2754473" y="2180903"/>
            <a:ext cx="2913054" cy="1346596"/>
          </a:xfrm>
          <a:custGeom>
            <a:avLst/>
            <a:gdLst>
              <a:gd name="connsiteX0" fmla="*/ 224437 w 2071687"/>
              <a:gd name="connsiteY0" fmla="*/ 0 h 1346596"/>
              <a:gd name="connsiteX1" fmla="*/ 1847250 w 2071687"/>
              <a:gd name="connsiteY1" fmla="*/ 0 h 1346596"/>
              <a:gd name="connsiteX2" fmla="*/ 2071687 w 2071687"/>
              <a:gd name="connsiteY2" fmla="*/ 224437 h 1346596"/>
              <a:gd name="connsiteX3" fmla="*/ 2071687 w 2071687"/>
              <a:gd name="connsiteY3" fmla="*/ 1346596 h 1346596"/>
              <a:gd name="connsiteX4" fmla="*/ 2071687 w 2071687"/>
              <a:gd name="connsiteY4" fmla="*/ 1346596 h 1346596"/>
              <a:gd name="connsiteX5" fmla="*/ 0 w 2071687"/>
              <a:gd name="connsiteY5" fmla="*/ 1346596 h 1346596"/>
              <a:gd name="connsiteX6" fmla="*/ 0 w 2071687"/>
              <a:gd name="connsiteY6" fmla="*/ 1346596 h 1346596"/>
              <a:gd name="connsiteX7" fmla="*/ 0 w 2071687"/>
              <a:gd name="connsiteY7" fmla="*/ 224437 h 1346596"/>
              <a:gd name="connsiteX8" fmla="*/ 224437 w 2071687"/>
              <a:gd name="connsiteY8" fmla="*/ 0 h 134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87" h="1346596">
                <a:moveTo>
                  <a:pt x="224437" y="0"/>
                </a:moveTo>
                <a:lnTo>
                  <a:pt x="1847250" y="0"/>
                </a:lnTo>
                <a:cubicBezTo>
                  <a:pt x="1971203" y="0"/>
                  <a:pt x="2071687" y="100484"/>
                  <a:pt x="2071687" y="224437"/>
                </a:cubicBezTo>
                <a:lnTo>
                  <a:pt x="2071687" y="1346596"/>
                </a:lnTo>
                <a:lnTo>
                  <a:pt x="2071687" y="1346596"/>
                </a:lnTo>
                <a:lnTo>
                  <a:pt x="0" y="1346596"/>
                </a:lnTo>
                <a:lnTo>
                  <a:pt x="0" y="1346596"/>
                </a:lnTo>
                <a:lnTo>
                  <a:pt x="0" y="224437"/>
                </a:lnTo>
                <a:cubicBezTo>
                  <a:pt x="0" y="100484"/>
                  <a:pt x="100484" y="0"/>
                  <a:pt x="224437"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72414" tIns="101295" rIns="172415" bIns="35559"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đội</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rot="1200000">
            <a:off x="6116599" y="2180903"/>
            <a:ext cx="2913054" cy="1346596"/>
          </a:xfrm>
          <a:custGeom>
            <a:avLst/>
            <a:gdLst>
              <a:gd name="connsiteX0" fmla="*/ 224437 w 2071687"/>
              <a:gd name="connsiteY0" fmla="*/ 0 h 1346596"/>
              <a:gd name="connsiteX1" fmla="*/ 1847250 w 2071687"/>
              <a:gd name="connsiteY1" fmla="*/ 0 h 1346596"/>
              <a:gd name="connsiteX2" fmla="*/ 2071687 w 2071687"/>
              <a:gd name="connsiteY2" fmla="*/ 224437 h 1346596"/>
              <a:gd name="connsiteX3" fmla="*/ 2071687 w 2071687"/>
              <a:gd name="connsiteY3" fmla="*/ 1346596 h 1346596"/>
              <a:gd name="connsiteX4" fmla="*/ 2071687 w 2071687"/>
              <a:gd name="connsiteY4" fmla="*/ 1346596 h 1346596"/>
              <a:gd name="connsiteX5" fmla="*/ 0 w 2071687"/>
              <a:gd name="connsiteY5" fmla="*/ 1346596 h 1346596"/>
              <a:gd name="connsiteX6" fmla="*/ 0 w 2071687"/>
              <a:gd name="connsiteY6" fmla="*/ 1346596 h 1346596"/>
              <a:gd name="connsiteX7" fmla="*/ 0 w 2071687"/>
              <a:gd name="connsiteY7" fmla="*/ 224437 h 1346596"/>
              <a:gd name="connsiteX8" fmla="*/ 224437 w 2071687"/>
              <a:gd name="connsiteY8" fmla="*/ 0 h 134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87" h="1346596">
                <a:moveTo>
                  <a:pt x="224437" y="0"/>
                </a:moveTo>
                <a:lnTo>
                  <a:pt x="1847250" y="0"/>
                </a:lnTo>
                <a:cubicBezTo>
                  <a:pt x="1971203" y="0"/>
                  <a:pt x="2071687" y="100484"/>
                  <a:pt x="2071687" y="224437"/>
                </a:cubicBezTo>
                <a:lnTo>
                  <a:pt x="2071687" y="1346596"/>
                </a:lnTo>
                <a:lnTo>
                  <a:pt x="2071687" y="1346596"/>
                </a:lnTo>
                <a:lnTo>
                  <a:pt x="0" y="1346596"/>
                </a:lnTo>
                <a:lnTo>
                  <a:pt x="0" y="1346596"/>
                </a:lnTo>
                <a:lnTo>
                  <a:pt x="0" y="224437"/>
                </a:lnTo>
                <a:cubicBezTo>
                  <a:pt x="0" y="100484"/>
                  <a:pt x="100484" y="0"/>
                  <a:pt x="224437"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72415" tIns="101294" rIns="172414"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3600000">
            <a:off x="9112820" y="3444400"/>
            <a:ext cx="2071687" cy="1893484"/>
          </a:xfrm>
          <a:custGeom>
            <a:avLst/>
            <a:gdLst>
              <a:gd name="connsiteX0" fmla="*/ 224437 w 2071687"/>
              <a:gd name="connsiteY0" fmla="*/ 0 h 1346596"/>
              <a:gd name="connsiteX1" fmla="*/ 1847250 w 2071687"/>
              <a:gd name="connsiteY1" fmla="*/ 0 h 1346596"/>
              <a:gd name="connsiteX2" fmla="*/ 2071687 w 2071687"/>
              <a:gd name="connsiteY2" fmla="*/ 224437 h 1346596"/>
              <a:gd name="connsiteX3" fmla="*/ 2071687 w 2071687"/>
              <a:gd name="connsiteY3" fmla="*/ 1346596 h 1346596"/>
              <a:gd name="connsiteX4" fmla="*/ 2071687 w 2071687"/>
              <a:gd name="connsiteY4" fmla="*/ 1346596 h 1346596"/>
              <a:gd name="connsiteX5" fmla="*/ 0 w 2071687"/>
              <a:gd name="connsiteY5" fmla="*/ 1346596 h 1346596"/>
              <a:gd name="connsiteX6" fmla="*/ 0 w 2071687"/>
              <a:gd name="connsiteY6" fmla="*/ 1346596 h 1346596"/>
              <a:gd name="connsiteX7" fmla="*/ 0 w 2071687"/>
              <a:gd name="connsiteY7" fmla="*/ 224437 h 1346596"/>
              <a:gd name="connsiteX8" fmla="*/ 224437 w 2071687"/>
              <a:gd name="connsiteY8" fmla="*/ 0 h 134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87" h="1346596">
                <a:moveTo>
                  <a:pt x="224437" y="0"/>
                </a:moveTo>
                <a:lnTo>
                  <a:pt x="1847250" y="0"/>
                </a:lnTo>
                <a:cubicBezTo>
                  <a:pt x="1971203" y="0"/>
                  <a:pt x="2071687" y="100484"/>
                  <a:pt x="2071687" y="224437"/>
                </a:cubicBezTo>
                <a:lnTo>
                  <a:pt x="2071687" y="1346596"/>
                </a:lnTo>
                <a:lnTo>
                  <a:pt x="2071687" y="1346596"/>
                </a:lnTo>
                <a:lnTo>
                  <a:pt x="0" y="1346596"/>
                </a:lnTo>
                <a:lnTo>
                  <a:pt x="0" y="1346596"/>
                </a:lnTo>
                <a:lnTo>
                  <a:pt x="0" y="224437"/>
                </a:lnTo>
                <a:cubicBezTo>
                  <a:pt x="0" y="100484"/>
                  <a:pt x="100484" y="0"/>
                  <a:pt x="224437"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72414" tIns="101294" rIns="172415"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tuần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mới</a:t>
            </a:r>
            <a:endParaRPr lang="en-US" sz="2800" kern="1200" dirty="0">
              <a:latin typeface="Times New Roman" panose="02020603050405020304" pitchFamily="18" charset="0"/>
              <a:cs typeface="Times New Roman" panose="02020603050405020304" pitchFamily="18" charset="0"/>
            </a:endParaRPr>
          </a:p>
        </p:txBody>
      </p:sp>
      <p:sp>
        <p:nvSpPr>
          <p:cNvPr id="20" name="Diamond 19"/>
          <p:cNvSpPr/>
          <p:nvPr/>
        </p:nvSpPr>
        <p:spPr>
          <a:xfrm>
            <a:off x="3865863" y="3698505"/>
            <a:ext cx="4398361" cy="1590925"/>
          </a:xfrm>
          <a:prstGeom prst="diamond">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Phần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chính</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07555" y="1214434"/>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Xét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hoạt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tuần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9 (SGK/</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Tr</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105-106)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Oval 5"/>
          <p:cNvSpPr/>
          <p:nvPr/>
        </p:nvSpPr>
        <p:spPr>
          <a:xfrm>
            <a:off x="660400" y="2589374"/>
            <a:ext cx="2427574" cy="2143593"/>
          </a:xfrm>
          <a:prstGeom prst="ellips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000000"/>
                </a:solidFill>
                <a:latin typeface="Times New Roman" panose="02020603050405020304" pitchFamily="18" charset="0"/>
                <a:ea typeface="Times New Roman" panose="02020603050405020304" pitchFamily="18" charset="0"/>
              </a:rPr>
              <a:t>Phần kết thúc</a:t>
            </a:r>
            <a:r>
              <a:rPr lang="en-US" sz="3200">
                <a:solidFill>
                  <a:srgbClr val="000000"/>
                </a:solidFill>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hevron 6"/>
          <p:cNvSpPr/>
          <p:nvPr/>
        </p:nvSpPr>
        <p:spPr>
          <a:xfrm>
            <a:off x="2942653" y="2784245"/>
            <a:ext cx="1154242" cy="1753849"/>
          </a:xfrm>
          <a:prstGeom prst="chevron">
            <a:avLst>
              <a:gd name="adj" fmla="val 616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Plaque 10"/>
          <p:cNvSpPr/>
          <p:nvPr/>
        </p:nvSpPr>
        <p:spPr>
          <a:xfrm>
            <a:off x="4257815" y="2180903"/>
            <a:ext cx="7335556" cy="3012800"/>
          </a:xfrm>
          <a:prstGeom prst="plaqu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900"/>
              </a:spcAft>
            </a:pPr>
            <a:r>
              <a:rPr lang="en-US" sz="3200" dirty="0" smtClean="0">
                <a:solidFill>
                  <a:srgbClr val="000000"/>
                </a:solidFill>
                <a:latin typeface="Times New Roman" panose="02020603050405020304" pitchFamily="18" charset="0"/>
                <a:ea typeface="Times New Roman" panose="02020603050405020304" pitchFamily="18" charset="0"/>
              </a:rPr>
              <a:t>V</a:t>
            </a:r>
            <a:r>
              <a:rPr lang="vi-VN" sz="3200" dirty="0" smtClean="0">
                <a:solidFill>
                  <a:srgbClr val="000000"/>
                </a:solidFill>
                <a:latin typeface="Times New Roman" panose="02020603050405020304" pitchFamily="18" charset="0"/>
                <a:ea typeface="Times New Roman" panose="02020603050405020304" pitchFamily="18" charset="0"/>
              </a:rPr>
              <a:t>ăn </a:t>
            </a:r>
            <a:r>
              <a:rPr lang="vi-VN" sz="3200" dirty="0">
                <a:solidFill>
                  <a:srgbClr val="000000"/>
                </a:solidFill>
                <a:latin typeface="Times New Roman" panose="02020603050405020304" pitchFamily="18" charset="0"/>
                <a:ea typeface="Times New Roman" panose="02020603050405020304" pitchFamily="18" charset="0"/>
              </a:rPr>
              <a:t>bản cần có chữ kí của các thành viên thư kí, chủ toạ và mục ghi chú nơi nhận văn bản.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0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p:cNvSpPr/>
          <p:nvPr/>
        </p:nvSpPr>
        <p:spPr>
          <a:xfrm>
            <a:off x="660400" y="2589374"/>
            <a:ext cx="2427574" cy="2143593"/>
          </a:xfrm>
          <a:prstGeom prst="ellips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chemeClr val="accent5">
                    <a:lumMod val="50000"/>
                  </a:schemeClr>
                </a:solidFill>
                <a:latin typeface="Times New Roman" panose="02020603050405020304" pitchFamily="18" charset="0"/>
                <a:ea typeface="Calibri" panose="020F0502020204030204" pitchFamily="34" charset="0"/>
              </a:rPr>
              <a:t>Khái niệm</a:t>
            </a:r>
            <a:endParaRPr kumimoji="0" lang="en-US" sz="3200" b="0" i="0" u="none" strike="noStrike" kern="1200" cap="none" spc="0" normalizeH="0" baseline="0" noProof="0" dirty="0">
              <a:ln>
                <a:noFill/>
              </a:ln>
              <a:solidFill>
                <a:schemeClr val="accent5">
                  <a:lumMod val="50000"/>
                </a:schemeClr>
              </a:solidFill>
              <a:effectLst/>
              <a:uLnTx/>
              <a:uFillTx/>
              <a:latin typeface="Calibri" panose="020F0502020204030204"/>
            </a:endParaRPr>
          </a:p>
        </p:txBody>
      </p:sp>
      <p:sp>
        <p:nvSpPr>
          <p:cNvPr id="7" name="Chevron 6"/>
          <p:cNvSpPr/>
          <p:nvPr/>
        </p:nvSpPr>
        <p:spPr>
          <a:xfrm>
            <a:off x="2942653" y="2784245"/>
            <a:ext cx="1154242" cy="1753849"/>
          </a:xfrm>
          <a:prstGeom prst="chevron">
            <a:avLst>
              <a:gd name="adj" fmla="val 616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Plaque 10"/>
          <p:cNvSpPr/>
          <p:nvPr/>
        </p:nvSpPr>
        <p:spPr>
          <a:xfrm>
            <a:off x="4257815" y="2180903"/>
            <a:ext cx="7335556" cy="3012800"/>
          </a:xfrm>
          <a:prstGeom prst="plaqu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dirty="0" err="1">
                <a:solidFill>
                  <a:schemeClr val="accent5">
                    <a:lumMod val="50000"/>
                  </a:schemeClr>
                </a:solidFill>
                <a:latin typeface="Times New Roman" panose="02020603050405020304" pitchFamily="18" charset="0"/>
                <a:ea typeface="Calibri" panose="020F0502020204030204" pitchFamily="34" charset="0"/>
              </a:rPr>
              <a:t>Biên</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bản</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là</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văn</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bản</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ghi</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lại</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những</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gì</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thực</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tế</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đã</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và</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đang</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xảy</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ra</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để</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làm</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chứng</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cứ</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làm</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căn</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cứ</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hoặc</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là</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bản</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ghi</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lại</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tiến</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trình</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nội</a:t>
            </a:r>
            <a:r>
              <a:rPr lang="en-US" sz="3200" dirty="0">
                <a:solidFill>
                  <a:schemeClr val="accent5">
                    <a:lumMod val="50000"/>
                  </a:schemeClr>
                </a:solidFill>
                <a:latin typeface="Times New Roman" panose="02020603050405020304" pitchFamily="18" charset="0"/>
                <a:ea typeface="Calibri" panose="020F0502020204030204" pitchFamily="34" charset="0"/>
              </a:rPr>
              <a:t> dung, </a:t>
            </a:r>
            <a:r>
              <a:rPr lang="en-US" sz="3200" dirty="0" err="1">
                <a:solidFill>
                  <a:schemeClr val="accent5">
                    <a:lumMod val="50000"/>
                  </a:schemeClr>
                </a:solidFill>
                <a:latin typeface="Times New Roman" panose="02020603050405020304" pitchFamily="18" charset="0"/>
                <a:ea typeface="Calibri" panose="020F0502020204030204" pitchFamily="34" charset="0"/>
              </a:rPr>
              <a:t>kết</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quả</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thảo</a:t>
            </a:r>
            <a:r>
              <a:rPr lang="en-US" sz="3200" dirty="0">
                <a:solidFill>
                  <a:schemeClr val="accent5">
                    <a:lumMod val="50000"/>
                  </a:schemeClr>
                </a:solidFill>
                <a:latin typeface="Times New Roman" panose="02020603050405020304" pitchFamily="18" charset="0"/>
                <a:ea typeface="Calibri" panose="020F0502020204030204" pitchFamily="34" charset="0"/>
              </a:rPr>
              <a:t> </a:t>
            </a:r>
            <a:r>
              <a:rPr lang="en-US" sz="3200" dirty="0" err="1">
                <a:solidFill>
                  <a:schemeClr val="accent5">
                    <a:lumMod val="50000"/>
                  </a:schemeClr>
                </a:solidFill>
                <a:latin typeface="Times New Roman" panose="02020603050405020304" pitchFamily="18" charset="0"/>
                <a:ea typeface="Calibri" panose="020F0502020204030204" pitchFamily="34" charset="0"/>
              </a:rPr>
              <a:t>luận</a:t>
            </a:r>
            <a:r>
              <a:rPr lang="en-US" sz="3200" dirty="0">
                <a:solidFill>
                  <a:schemeClr val="accent5">
                    <a:lumMod val="50000"/>
                  </a:schemeClr>
                </a:solidFill>
                <a:latin typeface="Times New Roman" panose="02020603050405020304" pitchFamily="18" charset="0"/>
                <a:ea typeface="Calibri" panose="020F0502020204030204" pitchFamily="34" charset="0"/>
              </a:rPr>
              <a:t>...</a:t>
            </a:r>
            <a:endParaRPr lang="en-US" sz="32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520658" y="1176183"/>
            <a:ext cx="1981633" cy="587853"/>
          </a:xfrm>
          <a:prstGeom prst="rect">
            <a:avLst/>
          </a:prstGeom>
        </p:spPr>
        <p:txBody>
          <a:bodyPr wrap="none">
            <a:spAutoFit/>
          </a:bodyPr>
          <a:lstStyle/>
          <a:p>
            <a:pPr algn="just">
              <a:lnSpc>
                <a:spcPct val="115000"/>
              </a:lnSpc>
              <a:spcAft>
                <a:spcPts val="0"/>
              </a:spcAft>
            </a:pPr>
            <a:r>
              <a:rPr lang="en-US" sz="2800" b="1" dirty="0">
                <a:solidFill>
                  <a:srgbClr val="7030A0"/>
                </a:solidFill>
                <a:latin typeface="Times New Roman" panose="02020603050405020304" pitchFamily="18" charset="0"/>
                <a:ea typeface="Times New Roman" panose="02020603050405020304" pitchFamily="18" charset="0"/>
              </a:rPr>
              <a:t>b. </a:t>
            </a:r>
            <a:r>
              <a:rPr lang="en-US" sz="2800" b="1" dirty="0" err="1">
                <a:solidFill>
                  <a:srgbClr val="7030A0"/>
                </a:solidFill>
                <a:latin typeface="Times New Roman" panose="02020603050405020304" pitchFamily="18" charset="0"/>
                <a:ea typeface="Times New Roman" panose="02020603050405020304" pitchFamily="18" charset="0"/>
              </a:rPr>
              <a:t>Kết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luận</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037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p:cNvSpPr/>
          <p:nvPr/>
        </p:nvSpPr>
        <p:spPr>
          <a:xfrm>
            <a:off x="660400" y="2589374"/>
            <a:ext cx="2427574" cy="2143593"/>
          </a:xfrm>
          <a:prstGeom prst="ellips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chemeClr val="accent5">
                    <a:lumMod val="50000"/>
                  </a:schemeClr>
                </a:solidFill>
                <a:latin typeface="Times New Roman" panose="02020603050405020304" pitchFamily="18" charset="0"/>
                <a:ea typeface="Calibri" panose="020F0502020204030204" pitchFamily="34" charset="0"/>
              </a:rPr>
              <a:t>Phân loại:</a:t>
            </a:r>
            <a:r>
              <a:rPr lang="en-US" sz="3200">
                <a:solidFill>
                  <a:schemeClr val="accent5">
                    <a:lumMod val="50000"/>
                  </a:schemeClr>
                </a:solidFill>
                <a:latin typeface="Times New Roman" panose="02020603050405020304" pitchFamily="18" charset="0"/>
                <a:ea typeface="Calibri" panose="020F0502020204030204" pitchFamily="34" charset="0"/>
              </a:rPr>
              <a:t> </a:t>
            </a:r>
            <a:endParaRPr kumimoji="0" lang="en-US" sz="3200" b="0" i="0" u="none" strike="noStrike" kern="1200" cap="none" spc="0" normalizeH="0" baseline="0" noProof="0" dirty="0">
              <a:ln>
                <a:noFill/>
              </a:ln>
              <a:solidFill>
                <a:schemeClr val="accent5">
                  <a:lumMod val="50000"/>
                </a:schemeClr>
              </a:solidFill>
              <a:effectLst/>
              <a:uLnTx/>
              <a:uFillTx/>
              <a:latin typeface="Calibri" panose="020F0502020204030204"/>
            </a:endParaRPr>
          </a:p>
        </p:txBody>
      </p:sp>
      <p:sp>
        <p:nvSpPr>
          <p:cNvPr id="7" name="Chevron 6"/>
          <p:cNvSpPr/>
          <p:nvPr/>
        </p:nvSpPr>
        <p:spPr>
          <a:xfrm>
            <a:off x="2942653" y="2784245"/>
            <a:ext cx="1154242" cy="1753849"/>
          </a:xfrm>
          <a:prstGeom prst="chevron">
            <a:avLst>
              <a:gd name="adj" fmla="val 616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Plaque 10"/>
          <p:cNvSpPr/>
          <p:nvPr/>
        </p:nvSpPr>
        <p:spPr>
          <a:xfrm>
            <a:off x="4257815" y="2180903"/>
            <a:ext cx="7335556" cy="3012800"/>
          </a:xfrm>
          <a:prstGeom prst="plaqu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600">
                <a:solidFill>
                  <a:schemeClr val="accent5">
                    <a:lumMod val="50000"/>
                  </a:schemeClr>
                </a:solidFill>
                <a:latin typeface="Times New Roman" panose="02020603050405020304" pitchFamily="18" charset="0"/>
                <a:ea typeface="Calibri" panose="020F0502020204030204" pitchFamily="34" charset="0"/>
              </a:rPr>
              <a:t>Dựa vào nội dung của từng vụ viêc để chia biên bản ra nhiều loại khác nhau: Bản ghi chép về một vụ việc hay một cuộc họp, thảo luận…</a:t>
            </a:r>
            <a:endParaRPr lang="en-US" sz="360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520658" y="1176183"/>
            <a:ext cx="1981633"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9904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p:cNvSpPr/>
          <p:nvPr/>
        </p:nvSpPr>
        <p:spPr>
          <a:xfrm>
            <a:off x="660400" y="2589374"/>
            <a:ext cx="2427574" cy="2143593"/>
          </a:xfrm>
          <a:prstGeom prst="ellips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chemeClr val="accent5">
                    <a:lumMod val="50000"/>
                  </a:schemeClr>
                </a:solidFill>
                <a:latin typeface="Times New Roman" panose="02020603050405020304" pitchFamily="18" charset="0"/>
                <a:ea typeface="Calibri" panose="020F0502020204030204" pitchFamily="34" charset="0"/>
              </a:rPr>
              <a:t>Yêu cầu chung</a:t>
            </a:r>
            <a:endParaRPr kumimoji="0" lang="en-US" sz="3200" b="0" i="0" u="none" strike="noStrike" kern="1200" cap="none" spc="0" normalizeH="0" baseline="0" noProof="0" dirty="0">
              <a:ln>
                <a:noFill/>
              </a:ln>
              <a:solidFill>
                <a:schemeClr val="accent5">
                  <a:lumMod val="50000"/>
                </a:schemeClr>
              </a:solidFill>
              <a:effectLst/>
              <a:uLnTx/>
              <a:uFillTx/>
              <a:latin typeface="Calibri" panose="020F0502020204030204"/>
            </a:endParaRPr>
          </a:p>
        </p:txBody>
      </p:sp>
      <p:sp>
        <p:nvSpPr>
          <p:cNvPr id="7" name="Chevron 6"/>
          <p:cNvSpPr/>
          <p:nvPr/>
        </p:nvSpPr>
        <p:spPr>
          <a:xfrm>
            <a:off x="2942653" y="2784245"/>
            <a:ext cx="1154242" cy="1753849"/>
          </a:xfrm>
          <a:prstGeom prst="chevron">
            <a:avLst>
              <a:gd name="adj" fmla="val 616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Plaque 10"/>
          <p:cNvSpPr/>
          <p:nvPr/>
        </p:nvSpPr>
        <p:spPr>
          <a:xfrm>
            <a:off x="4257815" y="2180903"/>
            <a:ext cx="7335556" cy="3012800"/>
          </a:xfrm>
          <a:prstGeom prst="plaqu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rPr>
              <a:t>Biên bản cần bảo đảm tính chính xác, trung thực, đầy đủ về nội dung, ngắn gọn, rõ ràng về hình thức.</a:t>
            </a:r>
            <a:endParaRPr lang="en-US" sz="32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20658" y="1176183"/>
            <a:ext cx="1981633"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7626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87952" y="1011352"/>
            <a:ext cx="1981633" cy="587853"/>
          </a:xfrm>
          <a:prstGeom prst="rect">
            <a:avLst/>
          </a:prstGeom>
        </p:spPr>
        <p:txBody>
          <a:bodyPr wrap="none">
            <a:spAutoFit/>
          </a:bodyPr>
          <a:lstStyle/>
          <a:p>
            <a:pPr algn="just">
              <a:lnSpc>
                <a:spcPct val="115000"/>
              </a:lnSpc>
              <a:spcAft>
                <a:spcPts val="0"/>
              </a:spcAft>
            </a:pPr>
            <a:r>
              <a:rPr lang="en-US" sz="2800" b="1" dirty="0">
                <a:solidFill>
                  <a:srgbClr val="7030A0"/>
                </a:solidFill>
                <a:latin typeface="Times New Roman" panose="02020603050405020304" pitchFamily="18" charset="0"/>
                <a:ea typeface="Times New Roman" panose="02020603050405020304" pitchFamily="18" charset="0"/>
              </a:rPr>
              <a:t>b. </a:t>
            </a:r>
            <a:r>
              <a:rPr lang="en-US" sz="2800" b="1" dirty="0" err="1">
                <a:solidFill>
                  <a:srgbClr val="7030A0"/>
                </a:solidFill>
                <a:latin typeface="Times New Roman" panose="02020603050405020304" pitchFamily="18" charset="0"/>
                <a:ea typeface="Times New Roman" panose="02020603050405020304" pitchFamily="18" charset="0"/>
              </a:rPr>
              <a:t>Kết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luận</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670571" y="1440523"/>
            <a:ext cx="5070619" cy="584775"/>
          </a:xfrm>
          <a:prstGeom prst="rect">
            <a:avLst/>
          </a:prstGeom>
        </p:spPr>
        <p:txBody>
          <a:bodyPr wrap="none">
            <a:spAutoFit/>
          </a:bodyPr>
          <a:lstStyle/>
          <a:p>
            <a:r>
              <a:rPr lang="en-US" sz="3200" b="1" dirty="0" err="1">
                <a:solidFill>
                  <a:srgbClr val="0D0D0D"/>
                </a:solidFill>
                <a:latin typeface="Times New Roman" panose="02020603050405020304" pitchFamily="18" charset="0"/>
                <a:ea typeface="MS Mincho"/>
              </a:rPr>
              <a:t>Quy</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trình</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viết</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một</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biên</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bản</a:t>
            </a:r>
            <a:endParaRPr lang="en-US" sz="3200" dirty="0"/>
          </a:p>
        </p:txBody>
      </p:sp>
      <p:sp>
        <p:nvSpPr>
          <p:cNvPr id="18" name="Freeform 17"/>
          <p:cNvSpPr/>
          <p:nvPr/>
        </p:nvSpPr>
        <p:spPr>
          <a:xfrm>
            <a:off x="4075392" y="2189287"/>
            <a:ext cx="2782093" cy="1485310"/>
          </a:xfrm>
          <a:custGeom>
            <a:avLst/>
            <a:gdLst>
              <a:gd name="connsiteX0" fmla="*/ 0 w 2782093"/>
              <a:gd name="connsiteY0" fmla="*/ 166926 h 1669256"/>
              <a:gd name="connsiteX1" fmla="*/ 166926 w 2782093"/>
              <a:gd name="connsiteY1" fmla="*/ 0 h 1669256"/>
              <a:gd name="connsiteX2" fmla="*/ 2615167 w 2782093"/>
              <a:gd name="connsiteY2" fmla="*/ 0 h 1669256"/>
              <a:gd name="connsiteX3" fmla="*/ 2782093 w 2782093"/>
              <a:gd name="connsiteY3" fmla="*/ 166926 h 1669256"/>
              <a:gd name="connsiteX4" fmla="*/ 2782093 w 2782093"/>
              <a:gd name="connsiteY4" fmla="*/ 1502330 h 1669256"/>
              <a:gd name="connsiteX5" fmla="*/ 2615167 w 2782093"/>
              <a:gd name="connsiteY5" fmla="*/ 1669256 h 1669256"/>
              <a:gd name="connsiteX6" fmla="*/ 166926 w 2782093"/>
              <a:gd name="connsiteY6" fmla="*/ 1669256 h 1669256"/>
              <a:gd name="connsiteX7" fmla="*/ 0 w 2782093"/>
              <a:gd name="connsiteY7" fmla="*/ 1502330 h 1669256"/>
              <a:gd name="connsiteX8" fmla="*/ 0 w 2782093"/>
              <a:gd name="connsiteY8" fmla="*/ 166926 h 166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2093" h="1669256">
                <a:moveTo>
                  <a:pt x="0" y="166926"/>
                </a:moveTo>
                <a:cubicBezTo>
                  <a:pt x="0" y="74735"/>
                  <a:pt x="74735" y="0"/>
                  <a:pt x="166926" y="0"/>
                </a:cubicBezTo>
                <a:lnTo>
                  <a:pt x="2615167" y="0"/>
                </a:lnTo>
                <a:cubicBezTo>
                  <a:pt x="2707358" y="0"/>
                  <a:pt x="2782093" y="74735"/>
                  <a:pt x="2782093" y="166926"/>
                </a:cubicBezTo>
                <a:lnTo>
                  <a:pt x="2782093" y="1502330"/>
                </a:lnTo>
                <a:cubicBezTo>
                  <a:pt x="2782093" y="1594521"/>
                  <a:pt x="2707358" y="1669256"/>
                  <a:pt x="2615167" y="1669256"/>
                </a:cubicBezTo>
                <a:lnTo>
                  <a:pt x="166926" y="1669256"/>
                </a:lnTo>
                <a:cubicBezTo>
                  <a:pt x="74735" y="1669256"/>
                  <a:pt x="0" y="1594521"/>
                  <a:pt x="0" y="1502330"/>
                </a:cubicBezTo>
                <a:lnTo>
                  <a:pt x="0" y="16692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7001" tIns="167001" rIns="167001" bIns="167001" numCol="1" spcCol="1270" anchor="ctr" anchorCtr="0">
            <a:noAutofit/>
          </a:bodyPr>
          <a:lstStyle/>
          <a:p>
            <a:pPr lvl="0" algn="ctr" defTabSz="137795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Xác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định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nội</a:t>
            </a:r>
            <a:r>
              <a:rPr lang="en-US" sz="3200" kern="1200" dirty="0" smtClean="0">
                <a:latin typeface="Times New Roman" panose="02020603050405020304" pitchFamily="18" charset="0"/>
                <a:cs typeface="Times New Roman" panose="02020603050405020304" pitchFamily="18" charset="0"/>
              </a:rPr>
              <a:t> dung </a:t>
            </a:r>
            <a:r>
              <a:rPr lang="en-US" sz="3200" kern="1200" dirty="0" err="1" smtClean="0">
                <a:latin typeface="Times New Roman" panose="02020603050405020304" pitchFamily="18" charset="0"/>
                <a:cs typeface="Times New Roman" panose="02020603050405020304" pitchFamily="18" charset="0"/>
              </a:rPr>
              <a:t>của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biên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bản</a:t>
            </a:r>
            <a:endParaRPr lang="en-US" sz="32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102309" y="2624978"/>
            <a:ext cx="589803" cy="613928"/>
          </a:xfrm>
          <a:custGeom>
            <a:avLst/>
            <a:gdLst>
              <a:gd name="connsiteX0" fmla="*/ 0 w 589803"/>
              <a:gd name="connsiteY0" fmla="*/ 137992 h 689959"/>
              <a:gd name="connsiteX1" fmla="*/ 294902 w 589803"/>
              <a:gd name="connsiteY1" fmla="*/ 137992 h 689959"/>
              <a:gd name="connsiteX2" fmla="*/ 294902 w 589803"/>
              <a:gd name="connsiteY2" fmla="*/ 0 h 689959"/>
              <a:gd name="connsiteX3" fmla="*/ 589803 w 589803"/>
              <a:gd name="connsiteY3" fmla="*/ 344980 h 689959"/>
              <a:gd name="connsiteX4" fmla="*/ 294902 w 589803"/>
              <a:gd name="connsiteY4" fmla="*/ 689959 h 689959"/>
              <a:gd name="connsiteX5" fmla="*/ 294902 w 589803"/>
              <a:gd name="connsiteY5" fmla="*/ 551967 h 689959"/>
              <a:gd name="connsiteX6" fmla="*/ 0 w 589803"/>
              <a:gd name="connsiteY6" fmla="*/ 551967 h 689959"/>
              <a:gd name="connsiteX7" fmla="*/ 0 w 589803"/>
              <a:gd name="connsiteY7" fmla="*/ 137992 h 68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803" h="689959">
                <a:moveTo>
                  <a:pt x="0" y="137992"/>
                </a:moveTo>
                <a:lnTo>
                  <a:pt x="294902" y="137992"/>
                </a:lnTo>
                <a:lnTo>
                  <a:pt x="294902" y="0"/>
                </a:lnTo>
                <a:lnTo>
                  <a:pt x="589803" y="344980"/>
                </a:lnTo>
                <a:lnTo>
                  <a:pt x="294902" y="689959"/>
                </a:lnTo>
                <a:lnTo>
                  <a:pt x="294902" y="551967"/>
                </a:lnTo>
                <a:lnTo>
                  <a:pt x="0" y="551967"/>
                </a:lnTo>
                <a:lnTo>
                  <a:pt x="0" y="13799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37992" rIns="176941" bIns="137992" numCol="1" spcCol="1270" anchor="ctr" anchorCtr="0">
            <a:noAutofit/>
          </a:bodyPr>
          <a:lstStyle/>
          <a:p>
            <a:pPr lvl="0" algn="ctr" defTabSz="1111250">
              <a:lnSpc>
                <a:spcPct val="90000"/>
              </a:lnSpc>
              <a:spcBef>
                <a:spcPct val="0"/>
              </a:spcBef>
              <a:spcAft>
                <a:spcPct val="35000"/>
              </a:spcAft>
            </a:pPr>
            <a:endParaRPr lang="en-US" sz="2500" kern="1200"/>
          </a:p>
        </p:txBody>
      </p:sp>
      <p:sp>
        <p:nvSpPr>
          <p:cNvPr id="20" name="Freeform 19"/>
          <p:cNvSpPr/>
          <p:nvPr/>
        </p:nvSpPr>
        <p:spPr>
          <a:xfrm>
            <a:off x="7970323" y="2189287"/>
            <a:ext cx="2782093" cy="1485310"/>
          </a:xfrm>
          <a:custGeom>
            <a:avLst/>
            <a:gdLst>
              <a:gd name="connsiteX0" fmla="*/ 0 w 2782093"/>
              <a:gd name="connsiteY0" fmla="*/ 166926 h 1669256"/>
              <a:gd name="connsiteX1" fmla="*/ 166926 w 2782093"/>
              <a:gd name="connsiteY1" fmla="*/ 0 h 1669256"/>
              <a:gd name="connsiteX2" fmla="*/ 2615167 w 2782093"/>
              <a:gd name="connsiteY2" fmla="*/ 0 h 1669256"/>
              <a:gd name="connsiteX3" fmla="*/ 2782093 w 2782093"/>
              <a:gd name="connsiteY3" fmla="*/ 166926 h 1669256"/>
              <a:gd name="connsiteX4" fmla="*/ 2782093 w 2782093"/>
              <a:gd name="connsiteY4" fmla="*/ 1502330 h 1669256"/>
              <a:gd name="connsiteX5" fmla="*/ 2615167 w 2782093"/>
              <a:gd name="connsiteY5" fmla="*/ 1669256 h 1669256"/>
              <a:gd name="connsiteX6" fmla="*/ 166926 w 2782093"/>
              <a:gd name="connsiteY6" fmla="*/ 1669256 h 1669256"/>
              <a:gd name="connsiteX7" fmla="*/ 0 w 2782093"/>
              <a:gd name="connsiteY7" fmla="*/ 1502330 h 1669256"/>
              <a:gd name="connsiteX8" fmla="*/ 0 w 2782093"/>
              <a:gd name="connsiteY8" fmla="*/ 166926 h 166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2093" h="1669256">
                <a:moveTo>
                  <a:pt x="0" y="166926"/>
                </a:moveTo>
                <a:cubicBezTo>
                  <a:pt x="0" y="74735"/>
                  <a:pt x="74735" y="0"/>
                  <a:pt x="166926" y="0"/>
                </a:cubicBezTo>
                <a:lnTo>
                  <a:pt x="2615167" y="0"/>
                </a:lnTo>
                <a:cubicBezTo>
                  <a:pt x="2707358" y="0"/>
                  <a:pt x="2782093" y="74735"/>
                  <a:pt x="2782093" y="166926"/>
                </a:cubicBezTo>
                <a:lnTo>
                  <a:pt x="2782093" y="1502330"/>
                </a:lnTo>
                <a:cubicBezTo>
                  <a:pt x="2782093" y="1594521"/>
                  <a:pt x="2707358" y="1669256"/>
                  <a:pt x="2615167" y="1669256"/>
                </a:cubicBezTo>
                <a:lnTo>
                  <a:pt x="166926" y="1669256"/>
                </a:lnTo>
                <a:cubicBezTo>
                  <a:pt x="74735" y="1669256"/>
                  <a:pt x="0" y="1594521"/>
                  <a:pt x="0" y="1502330"/>
                </a:cubicBezTo>
                <a:lnTo>
                  <a:pt x="0" y="16692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67001" tIns="167001" rIns="167001" bIns="167001" numCol="1" spcCol="1270" anchor="ctr" anchorCtr="0">
            <a:noAutofit/>
          </a:bodyPr>
          <a:lstStyle/>
          <a:p>
            <a:pPr lvl="0" algn="ctr" defTabSz="137795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Thu </a:t>
            </a:r>
            <a:r>
              <a:rPr lang="en-US" sz="3200" kern="1200" dirty="0" err="1" smtClean="0">
                <a:latin typeface="Times New Roman" panose="02020603050405020304" pitchFamily="18" charset="0"/>
                <a:cs typeface="Times New Roman" panose="02020603050405020304" pitchFamily="18" charset="0"/>
              </a:rPr>
              <a:t>thập</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nội</a:t>
            </a:r>
            <a:r>
              <a:rPr lang="en-US" sz="3200" kern="1200" dirty="0" smtClean="0">
                <a:latin typeface="Times New Roman" panose="02020603050405020304" pitchFamily="18" charset="0"/>
                <a:cs typeface="Times New Roman" panose="02020603050405020304" pitchFamily="18" charset="0"/>
              </a:rPr>
              <a:t> dung </a:t>
            </a:r>
            <a:r>
              <a:rPr lang="en-US" sz="3200" kern="1200" dirty="0" err="1" smtClean="0">
                <a:latin typeface="Times New Roman" panose="02020603050405020304" pitchFamily="18" charset="0"/>
                <a:cs typeface="Times New Roman" panose="02020603050405020304" pitchFamily="18" charset="0"/>
              </a:rPr>
              <a:t>liên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quan</a:t>
            </a:r>
            <a:endParaRPr lang="en-US" sz="32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9016390" y="3892443"/>
            <a:ext cx="689959" cy="524809"/>
          </a:xfrm>
          <a:custGeom>
            <a:avLst/>
            <a:gdLst>
              <a:gd name="connsiteX0" fmla="*/ 0 w 589803"/>
              <a:gd name="connsiteY0" fmla="*/ 137992 h 689959"/>
              <a:gd name="connsiteX1" fmla="*/ 294902 w 589803"/>
              <a:gd name="connsiteY1" fmla="*/ 137992 h 689959"/>
              <a:gd name="connsiteX2" fmla="*/ 294902 w 589803"/>
              <a:gd name="connsiteY2" fmla="*/ 0 h 689959"/>
              <a:gd name="connsiteX3" fmla="*/ 589803 w 589803"/>
              <a:gd name="connsiteY3" fmla="*/ 344980 h 689959"/>
              <a:gd name="connsiteX4" fmla="*/ 294902 w 589803"/>
              <a:gd name="connsiteY4" fmla="*/ 689959 h 689959"/>
              <a:gd name="connsiteX5" fmla="*/ 294902 w 589803"/>
              <a:gd name="connsiteY5" fmla="*/ 551967 h 689959"/>
              <a:gd name="connsiteX6" fmla="*/ 0 w 589803"/>
              <a:gd name="connsiteY6" fmla="*/ 551967 h 689959"/>
              <a:gd name="connsiteX7" fmla="*/ 0 w 589803"/>
              <a:gd name="connsiteY7" fmla="*/ 137992 h 68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803" h="689959">
                <a:moveTo>
                  <a:pt x="471842" y="0"/>
                </a:moveTo>
                <a:lnTo>
                  <a:pt x="471842" y="344980"/>
                </a:lnTo>
                <a:lnTo>
                  <a:pt x="589803" y="344980"/>
                </a:lnTo>
                <a:lnTo>
                  <a:pt x="294901" y="689959"/>
                </a:lnTo>
                <a:lnTo>
                  <a:pt x="0" y="344980"/>
                </a:lnTo>
                <a:lnTo>
                  <a:pt x="117961" y="344980"/>
                </a:lnTo>
                <a:lnTo>
                  <a:pt x="117961" y="0"/>
                </a:lnTo>
                <a:lnTo>
                  <a:pt x="471842"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37993" tIns="0" rIns="137991" bIns="176941" numCol="1" spcCol="1270" anchor="ctr" anchorCtr="0">
            <a:noAutofit/>
          </a:bodyPr>
          <a:lstStyle/>
          <a:p>
            <a:pPr lvl="0" algn="ctr" defTabSz="1111250">
              <a:lnSpc>
                <a:spcPct val="90000"/>
              </a:lnSpc>
              <a:spcBef>
                <a:spcPct val="0"/>
              </a:spcBef>
              <a:spcAft>
                <a:spcPct val="35000"/>
              </a:spcAft>
            </a:pPr>
            <a:endParaRPr lang="en-US" sz="2500" kern="1200"/>
          </a:p>
        </p:txBody>
      </p:sp>
      <p:sp>
        <p:nvSpPr>
          <p:cNvPr id="23" name="Freeform 22"/>
          <p:cNvSpPr/>
          <p:nvPr/>
        </p:nvSpPr>
        <p:spPr>
          <a:xfrm>
            <a:off x="7970323" y="4664805"/>
            <a:ext cx="2782093" cy="1485310"/>
          </a:xfrm>
          <a:custGeom>
            <a:avLst/>
            <a:gdLst>
              <a:gd name="connsiteX0" fmla="*/ 0 w 2782093"/>
              <a:gd name="connsiteY0" fmla="*/ 166926 h 1669256"/>
              <a:gd name="connsiteX1" fmla="*/ 166926 w 2782093"/>
              <a:gd name="connsiteY1" fmla="*/ 0 h 1669256"/>
              <a:gd name="connsiteX2" fmla="*/ 2615167 w 2782093"/>
              <a:gd name="connsiteY2" fmla="*/ 0 h 1669256"/>
              <a:gd name="connsiteX3" fmla="*/ 2782093 w 2782093"/>
              <a:gd name="connsiteY3" fmla="*/ 166926 h 1669256"/>
              <a:gd name="connsiteX4" fmla="*/ 2782093 w 2782093"/>
              <a:gd name="connsiteY4" fmla="*/ 1502330 h 1669256"/>
              <a:gd name="connsiteX5" fmla="*/ 2615167 w 2782093"/>
              <a:gd name="connsiteY5" fmla="*/ 1669256 h 1669256"/>
              <a:gd name="connsiteX6" fmla="*/ 166926 w 2782093"/>
              <a:gd name="connsiteY6" fmla="*/ 1669256 h 1669256"/>
              <a:gd name="connsiteX7" fmla="*/ 0 w 2782093"/>
              <a:gd name="connsiteY7" fmla="*/ 1502330 h 1669256"/>
              <a:gd name="connsiteX8" fmla="*/ 0 w 2782093"/>
              <a:gd name="connsiteY8" fmla="*/ 166926 h 166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2093" h="1669256">
                <a:moveTo>
                  <a:pt x="0" y="166926"/>
                </a:moveTo>
                <a:cubicBezTo>
                  <a:pt x="0" y="74735"/>
                  <a:pt x="74735" y="0"/>
                  <a:pt x="166926" y="0"/>
                </a:cubicBezTo>
                <a:lnTo>
                  <a:pt x="2615167" y="0"/>
                </a:lnTo>
                <a:cubicBezTo>
                  <a:pt x="2707358" y="0"/>
                  <a:pt x="2782093" y="74735"/>
                  <a:pt x="2782093" y="166926"/>
                </a:cubicBezTo>
                <a:lnTo>
                  <a:pt x="2782093" y="1502330"/>
                </a:lnTo>
                <a:cubicBezTo>
                  <a:pt x="2782093" y="1594521"/>
                  <a:pt x="2707358" y="1669256"/>
                  <a:pt x="2615167" y="1669256"/>
                </a:cubicBezTo>
                <a:lnTo>
                  <a:pt x="166926" y="1669256"/>
                </a:lnTo>
                <a:cubicBezTo>
                  <a:pt x="74735" y="1669256"/>
                  <a:pt x="0" y="1594521"/>
                  <a:pt x="0" y="1502330"/>
                </a:cubicBezTo>
                <a:lnTo>
                  <a:pt x="0" y="16692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67001" tIns="167001" rIns="167001" bIns="167001" numCol="1" spcCol="1270" anchor="ctr" anchorCtr="0">
            <a:noAutofit/>
          </a:bodyPr>
          <a:lstStyle/>
          <a:p>
            <a:pPr lvl="0" algn="ctr" defTabSz="137795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Tiến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hành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viết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biên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theo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mẫu</a:t>
            </a:r>
            <a:endParaRPr lang="en-US" sz="32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135695" y="5100494"/>
            <a:ext cx="589803" cy="613929"/>
          </a:xfrm>
          <a:custGeom>
            <a:avLst/>
            <a:gdLst>
              <a:gd name="connsiteX0" fmla="*/ 0 w 589803"/>
              <a:gd name="connsiteY0" fmla="*/ 137992 h 689959"/>
              <a:gd name="connsiteX1" fmla="*/ 294902 w 589803"/>
              <a:gd name="connsiteY1" fmla="*/ 137992 h 689959"/>
              <a:gd name="connsiteX2" fmla="*/ 294902 w 589803"/>
              <a:gd name="connsiteY2" fmla="*/ 0 h 689959"/>
              <a:gd name="connsiteX3" fmla="*/ 589803 w 589803"/>
              <a:gd name="connsiteY3" fmla="*/ 344980 h 689959"/>
              <a:gd name="connsiteX4" fmla="*/ 294902 w 589803"/>
              <a:gd name="connsiteY4" fmla="*/ 689959 h 689959"/>
              <a:gd name="connsiteX5" fmla="*/ 294902 w 589803"/>
              <a:gd name="connsiteY5" fmla="*/ 551967 h 689959"/>
              <a:gd name="connsiteX6" fmla="*/ 0 w 589803"/>
              <a:gd name="connsiteY6" fmla="*/ 551967 h 689959"/>
              <a:gd name="connsiteX7" fmla="*/ 0 w 589803"/>
              <a:gd name="connsiteY7" fmla="*/ 137992 h 68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803" h="689959">
                <a:moveTo>
                  <a:pt x="589803" y="551967"/>
                </a:moveTo>
                <a:lnTo>
                  <a:pt x="294901" y="551967"/>
                </a:lnTo>
                <a:lnTo>
                  <a:pt x="294901" y="689959"/>
                </a:lnTo>
                <a:lnTo>
                  <a:pt x="0" y="344979"/>
                </a:lnTo>
                <a:lnTo>
                  <a:pt x="294901" y="0"/>
                </a:lnTo>
                <a:lnTo>
                  <a:pt x="294901" y="137992"/>
                </a:lnTo>
                <a:lnTo>
                  <a:pt x="589803" y="137992"/>
                </a:lnTo>
                <a:lnTo>
                  <a:pt x="589803" y="55196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76941" tIns="137993" rIns="0" bIns="137992" numCol="1" spcCol="1270" anchor="ctr" anchorCtr="0">
            <a:noAutofit/>
          </a:bodyPr>
          <a:lstStyle/>
          <a:p>
            <a:pPr lvl="0" algn="ctr" defTabSz="1111250">
              <a:lnSpc>
                <a:spcPct val="90000"/>
              </a:lnSpc>
              <a:spcBef>
                <a:spcPct val="0"/>
              </a:spcBef>
              <a:spcAft>
                <a:spcPct val="35000"/>
              </a:spcAft>
            </a:pPr>
            <a:endParaRPr lang="en-US" sz="2500" kern="1200"/>
          </a:p>
        </p:txBody>
      </p:sp>
      <p:sp>
        <p:nvSpPr>
          <p:cNvPr id="25" name="Freeform 24"/>
          <p:cNvSpPr/>
          <p:nvPr/>
        </p:nvSpPr>
        <p:spPr>
          <a:xfrm>
            <a:off x="4039926" y="4664805"/>
            <a:ext cx="2782093" cy="1485310"/>
          </a:xfrm>
          <a:custGeom>
            <a:avLst/>
            <a:gdLst>
              <a:gd name="connsiteX0" fmla="*/ 0 w 2782093"/>
              <a:gd name="connsiteY0" fmla="*/ 166926 h 1669256"/>
              <a:gd name="connsiteX1" fmla="*/ 166926 w 2782093"/>
              <a:gd name="connsiteY1" fmla="*/ 0 h 1669256"/>
              <a:gd name="connsiteX2" fmla="*/ 2615167 w 2782093"/>
              <a:gd name="connsiteY2" fmla="*/ 0 h 1669256"/>
              <a:gd name="connsiteX3" fmla="*/ 2782093 w 2782093"/>
              <a:gd name="connsiteY3" fmla="*/ 166926 h 1669256"/>
              <a:gd name="connsiteX4" fmla="*/ 2782093 w 2782093"/>
              <a:gd name="connsiteY4" fmla="*/ 1502330 h 1669256"/>
              <a:gd name="connsiteX5" fmla="*/ 2615167 w 2782093"/>
              <a:gd name="connsiteY5" fmla="*/ 1669256 h 1669256"/>
              <a:gd name="connsiteX6" fmla="*/ 166926 w 2782093"/>
              <a:gd name="connsiteY6" fmla="*/ 1669256 h 1669256"/>
              <a:gd name="connsiteX7" fmla="*/ 0 w 2782093"/>
              <a:gd name="connsiteY7" fmla="*/ 1502330 h 1669256"/>
              <a:gd name="connsiteX8" fmla="*/ 0 w 2782093"/>
              <a:gd name="connsiteY8" fmla="*/ 166926 h 166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2093" h="1669256">
                <a:moveTo>
                  <a:pt x="0" y="166926"/>
                </a:moveTo>
                <a:cubicBezTo>
                  <a:pt x="0" y="74735"/>
                  <a:pt x="74735" y="0"/>
                  <a:pt x="166926" y="0"/>
                </a:cubicBezTo>
                <a:lnTo>
                  <a:pt x="2615167" y="0"/>
                </a:lnTo>
                <a:cubicBezTo>
                  <a:pt x="2707358" y="0"/>
                  <a:pt x="2782093" y="74735"/>
                  <a:pt x="2782093" y="166926"/>
                </a:cubicBezTo>
                <a:lnTo>
                  <a:pt x="2782093" y="1502330"/>
                </a:lnTo>
                <a:cubicBezTo>
                  <a:pt x="2782093" y="1594521"/>
                  <a:pt x="2707358" y="1669256"/>
                  <a:pt x="2615167" y="1669256"/>
                </a:cubicBezTo>
                <a:lnTo>
                  <a:pt x="166926" y="1669256"/>
                </a:lnTo>
                <a:cubicBezTo>
                  <a:pt x="74735" y="1669256"/>
                  <a:pt x="0" y="1594521"/>
                  <a:pt x="0" y="1502330"/>
                </a:cubicBezTo>
                <a:lnTo>
                  <a:pt x="0" y="16692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67001" tIns="167001" rIns="167001" bIns="167001" numCol="1" spcCol="1270" anchor="ctr" anchorCtr="0">
            <a:noAutofit/>
          </a:bodyPr>
          <a:lstStyle/>
          <a:p>
            <a:pPr lvl="0" algn="ctr" defTabSz="137795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Đọc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rà</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soát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biên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bản</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26" name="Pentagon 25"/>
          <p:cNvSpPr/>
          <p:nvPr/>
        </p:nvSpPr>
        <p:spPr>
          <a:xfrm>
            <a:off x="1462350" y="3481189"/>
            <a:ext cx="2467993" cy="1347316"/>
          </a:xfrm>
          <a:prstGeom prst="homePlate">
            <a:avLst>
              <a:gd name="adj" fmla="val 31336"/>
            </a:avLst>
          </a:prstGeom>
          <a:solidFill>
            <a:schemeClr val="accent6">
              <a:lumMod val="75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4 </a:t>
            </a:r>
            <a:r>
              <a:rPr lang="en-US" sz="4000" dirty="0" err="1" smtClean="0">
                <a:latin typeface="Times New Roman" panose="02020603050405020304" pitchFamily="18" charset="0"/>
                <a:cs typeface="Times New Roman" panose="02020603050405020304" pitchFamily="18" charset="0"/>
              </a:rPr>
              <a:t>bước</a:t>
            </a:r>
            <a:endParaRPr lang="en-US" sz="4000" dirty="0">
              <a:latin typeface="Times New Roman" panose="02020603050405020304" pitchFamily="18" charset="0"/>
              <a:cs typeface="Times New Roman" panose="02020603050405020304" pitchFamily="18" charset="0"/>
            </a:endParaRPr>
          </a:p>
        </p:txBody>
      </p:sp>
      <p:sp>
        <p:nvSpPr>
          <p:cNvPr id="27" name="Oval 26"/>
          <p:cNvSpPr/>
          <p:nvPr/>
        </p:nvSpPr>
        <p:spPr>
          <a:xfrm>
            <a:off x="3423243" y="2025298"/>
            <a:ext cx="779489" cy="717902"/>
          </a:xfrm>
          <a:prstGeom prst="ellipse">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a:t>
            </a:r>
            <a:endParaRPr lang="en-US" sz="3200" dirty="0"/>
          </a:p>
        </p:txBody>
      </p:sp>
      <p:sp>
        <p:nvSpPr>
          <p:cNvPr id="33" name="Oval 32"/>
          <p:cNvSpPr/>
          <p:nvPr/>
        </p:nvSpPr>
        <p:spPr>
          <a:xfrm>
            <a:off x="7406447" y="1998562"/>
            <a:ext cx="779489" cy="717902"/>
          </a:xfrm>
          <a:prstGeom prst="ellipse">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34" name="Oval 33"/>
          <p:cNvSpPr/>
          <p:nvPr/>
        </p:nvSpPr>
        <p:spPr>
          <a:xfrm>
            <a:off x="7561637" y="4182078"/>
            <a:ext cx="779489" cy="717902"/>
          </a:xfrm>
          <a:prstGeom prst="ellipse">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
        <p:nvSpPr>
          <p:cNvPr id="35" name="Oval 34"/>
          <p:cNvSpPr/>
          <p:nvPr/>
        </p:nvSpPr>
        <p:spPr>
          <a:xfrm>
            <a:off x="3861584" y="4205965"/>
            <a:ext cx="779489" cy="717902"/>
          </a:xfrm>
          <a:prstGeom prst="ellipse">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a:t>
            </a:r>
          </a:p>
        </p:txBody>
      </p:sp>
    </p:spTree>
    <p:extLst>
      <p:ext uri="{BB962C8B-B14F-4D97-AF65-F5344CB8AC3E}">
        <p14:creationId xmlns:p14="http://schemas.microsoft.com/office/powerpoint/2010/main" val="54104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500"/>
                                        <p:tgtEl>
                                          <p:spTgt spid="3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500"/>
                                        <p:tgtEl>
                                          <p:spTgt spid="23"/>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ircle(in)">
                                      <p:cBhvr>
                                        <p:cTn id="45" dur="2000"/>
                                        <p:tgtEl>
                                          <p:spTgt spid="2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4" grpId="0" animBg="1"/>
      <p:bldP spid="25" grpId="0" animBg="1"/>
      <p:bldP spid="26" grpId="0" animBg="1"/>
      <p:bldP spid="27" grpId="0" animBg="1"/>
      <p:bldP spid="33" grpId="0" animBg="1"/>
      <p:bldP spid="34" grpId="0" animBg="1"/>
      <p:bldP spid="3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54067" y="1130300"/>
            <a:ext cx="2236510" cy="587853"/>
          </a:xfrm>
          <a:prstGeom prst="rect">
            <a:avLst/>
          </a:prstGeom>
        </p:spPr>
        <p:txBody>
          <a:bodyPr wrap="none">
            <a:spAutoFit/>
          </a:bodyPr>
          <a:lstStyle/>
          <a:p>
            <a:pPr>
              <a:lnSpc>
                <a:spcPct val="115000"/>
              </a:lnSpc>
            </a:pPr>
            <a:r>
              <a:rPr lang="en-US" sz="2800" b="1" dirty="0" err="1">
                <a:solidFill>
                  <a:srgbClr val="0070C0"/>
                </a:solidFill>
                <a:latin typeface="Times New Roman" panose="02020603050405020304" pitchFamily="18" charset="0"/>
                <a:ea typeface="MS Mincho"/>
              </a:rPr>
              <a:t>II.Thực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sp>
        <p:nvSpPr>
          <p:cNvPr id="7" name="Oval 6"/>
          <p:cNvSpPr/>
          <p:nvPr/>
        </p:nvSpPr>
        <p:spPr>
          <a:xfrm>
            <a:off x="5126782" y="1340999"/>
            <a:ext cx="1925735" cy="1527620"/>
          </a:xfrm>
          <a:prstGeom prst="ellipse">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Bài</a:t>
            </a:r>
            <a:r>
              <a:rPr lang="en-US" sz="3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5">
                    <a:lumMod val="50000"/>
                  </a:schemeClr>
                </a:solidFill>
                <a:latin typeface="Times New Roman" panose="02020603050405020304" pitchFamily="18" charset="0"/>
                <a:cs typeface="Times New Roman" panose="02020603050405020304" pitchFamily="18" charset="0"/>
              </a:rPr>
              <a:t>tập</a:t>
            </a:r>
            <a:endParaRPr lang="en-US" sz="32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0" name="Chevron 9"/>
          <p:cNvSpPr/>
          <p:nvPr/>
        </p:nvSpPr>
        <p:spPr>
          <a:xfrm rot="5400000">
            <a:off x="5699906" y="2331193"/>
            <a:ext cx="779489" cy="1622766"/>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orizontal Scroll 10"/>
          <p:cNvSpPr/>
          <p:nvPr/>
        </p:nvSpPr>
        <p:spPr>
          <a:xfrm>
            <a:off x="1907394" y="3282847"/>
            <a:ext cx="8364511" cy="2889354"/>
          </a:xfrm>
          <a:prstGeom prst="horizontalScroll">
            <a:avLst>
              <a:gd name="adj" fmla="val 99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800" i="1" dirty="0">
                <a:solidFill>
                  <a:srgbClr val="0000FF"/>
                </a:solidFill>
                <a:latin typeface="Times New Roman" panose="02020603050405020304" pitchFamily="18" charset="0"/>
                <a:ea typeface="Times New Roman" panose="02020603050405020304" pitchFamily="18" charset="0"/>
              </a:rPr>
              <a:t>Để hưởng ứng Ngày trái đất 22-4, lớp em đã tổ chức thảo luận về chủ đề "Hạn chế sử dụng bao bì ni lông và chất thải nhựa" trong giờ sinh hoạt lớp". Em hãy ghi lại biên bản của buổi thảo luận đó. Có thể viết tay hoặc tạo lập văn bản trên máy tính</a:t>
            </a:r>
            <a:endParaRPr lang="en-US" sz="2800" dirty="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a:off x="414936" y="1947457"/>
            <a:ext cx="2338497" cy="1842324"/>
          </a:xfrm>
          <a:prstGeom prst="ellipse">
            <a:avLst/>
          </a:prstGeom>
          <a:ln>
            <a:noFill/>
          </a:ln>
          <a:effectLst>
            <a:softEdge rad="112500"/>
          </a:effectLst>
        </p:spPr>
      </p:pic>
      <p:pic>
        <p:nvPicPr>
          <p:cNvPr id="17" name="Picture 16"/>
          <p:cNvPicPr>
            <a:picLocks noChangeAspect="1"/>
          </p:cNvPicPr>
          <p:nvPr/>
        </p:nvPicPr>
        <p:blipFill>
          <a:blip r:embed="rId6"/>
          <a:stretch>
            <a:fillRect/>
          </a:stretch>
        </p:blipFill>
        <p:spPr>
          <a:xfrm>
            <a:off x="8434106" y="1340999"/>
            <a:ext cx="3282098" cy="2109920"/>
          </a:xfrm>
          <a:prstGeom prst="ellipse">
            <a:avLst/>
          </a:prstGeom>
          <a:ln>
            <a:noFill/>
          </a:ln>
          <a:effectLst>
            <a:softEdge rad="112500"/>
          </a:effectLst>
        </p:spPr>
      </p:pic>
    </p:spTree>
    <p:extLst>
      <p:ext uri="{BB962C8B-B14F-4D97-AF65-F5344CB8AC3E}">
        <p14:creationId xmlns:p14="http://schemas.microsoft.com/office/powerpoint/2010/main" val="252729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0" name="Rectangle 9"/>
          <p:cNvSpPr/>
          <p:nvPr/>
        </p:nvSpPr>
        <p:spPr>
          <a:xfrm>
            <a:off x="638103" y="1171573"/>
            <a:ext cx="108585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nét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nhạc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sĩ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Phạm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Như</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có</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ngày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30/4/1975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p:cNvPicPr>
            <a:picLocks noChangeAspect="1"/>
          </p:cNvPicPr>
          <p:nvPr/>
        </p:nvPicPr>
        <p:blipFill>
          <a:blip r:embed="rId5"/>
          <a:stretch>
            <a:fillRect/>
          </a:stretch>
        </p:blipFill>
        <p:spPr>
          <a:xfrm>
            <a:off x="507555" y="2290667"/>
            <a:ext cx="4119187" cy="27392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Round Diagonal Corner Rectangle 5"/>
          <p:cNvSpPr/>
          <p:nvPr/>
        </p:nvSpPr>
        <p:spPr>
          <a:xfrm>
            <a:off x="5666282" y="2061175"/>
            <a:ext cx="5766169" cy="1101749"/>
          </a:xfrm>
          <a:prstGeom prst="round2DiagRect">
            <a:avLst>
              <a:gd name="adj1" fmla="val 50000"/>
              <a:gd name="adj2" fmla="val 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a:solidFill>
                  <a:schemeClr val="tx1"/>
                </a:solidFill>
                <a:latin typeface="Times New Roman" panose="02020603050405020304" pitchFamily="18" charset="0"/>
                <a:ea typeface="Calibri" panose="020F0502020204030204" pitchFamily="34" charset="0"/>
              </a:rPr>
              <a:t>b. </a:t>
            </a:r>
            <a:r>
              <a:rPr lang="en-US" sz="2800" dirty="0" err="1">
                <a:solidFill>
                  <a:schemeClr val="tx1"/>
                </a:solidFill>
                <a:latin typeface="Times New Roman" panose="02020603050405020304" pitchFamily="18" charset="0"/>
                <a:ea typeface="Calibri" panose="020F0502020204030204" pitchFamily="34" charset="0"/>
              </a:rPr>
              <a:t>Bài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hát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Như</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có</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Bác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trong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ngày</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đại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thắng</a:t>
            </a:r>
            <a:r>
              <a:rPr lang="en-US" sz="2800" dirty="0">
                <a:solidFill>
                  <a:schemeClr val="tx1"/>
                </a:solidFill>
                <a:latin typeface="Times New Roman" panose="02020603050405020304" pitchFamily="18" charset="0"/>
                <a:ea typeface="Calibri" panose="020F0502020204030204" pitchFamily="34"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4905696" y="3298169"/>
            <a:ext cx="6756651" cy="2912132"/>
          </a:xfrm>
          <a:prstGeom prst="rect">
            <a:avLst/>
          </a:prstGeom>
          <a:blipFill>
            <a:blip r:embed="rId6"/>
            <a:tile tx="0" ty="0" sx="100000" sy="100000" flip="none" algn="tl"/>
          </a:blip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sĩ</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Phạm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Tuyên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đêm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rPr>
              <a:t> 28 </a:t>
            </a:r>
            <a:r>
              <a:rPr lang="en-US" sz="2400" dirty="0" err="1">
                <a:solidFill>
                  <a:schemeClr val="tx1"/>
                </a:solidFill>
                <a:latin typeface="Times New Roman" panose="02020603050405020304" pitchFamily="18" charset="0"/>
                <a:ea typeface="Times New Roman" panose="02020603050405020304" pitchFamily="18" charset="0"/>
              </a:rPr>
              <a:t>tháng</a:t>
            </a:r>
            <a:r>
              <a:rPr lang="en-US" sz="2400" dirty="0">
                <a:solidFill>
                  <a:schemeClr val="tx1"/>
                </a:solidFill>
                <a:latin typeface="Times New Roman" panose="02020603050405020304" pitchFamily="18" charset="0"/>
                <a:ea typeface="Times New Roman" panose="02020603050405020304" pitchFamily="18" charset="0"/>
              </a:rPr>
              <a:t> 4 </a:t>
            </a:r>
            <a:r>
              <a:rPr lang="en-US" sz="2400" dirty="0" err="1">
                <a:solidFill>
                  <a:schemeClr val="tx1"/>
                </a:solidFill>
                <a:latin typeface="Times New Roman" panose="02020603050405020304" pitchFamily="18" charset="0"/>
                <a:ea typeface="Times New Roman" panose="02020603050405020304" pitchFamily="18" charset="0"/>
              </a:rPr>
              <a:t>năm</a:t>
            </a:r>
            <a:r>
              <a:rPr lang="en-US" sz="2400" dirty="0">
                <a:solidFill>
                  <a:schemeClr val="tx1"/>
                </a:solidFill>
                <a:latin typeface="Times New Roman" panose="02020603050405020304" pitchFamily="18" charset="0"/>
                <a:ea typeface="Times New Roman" panose="02020603050405020304" pitchFamily="18" charset="0"/>
              </a:rPr>
              <a:t> 1975, </a:t>
            </a:r>
            <a:r>
              <a:rPr lang="en-US" sz="2400" dirty="0" err="1">
                <a:solidFill>
                  <a:schemeClr val="tx1"/>
                </a:solidFill>
                <a:latin typeface="Times New Roman" panose="02020603050405020304" pitchFamily="18" charset="0"/>
                <a:ea typeface="Times New Roman" panose="02020603050405020304" pitchFamily="18" charset="0"/>
              </a:rPr>
              <a:t>tập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âm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ngay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chiều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rPr>
              <a:t> 30 </a:t>
            </a:r>
            <a:r>
              <a:rPr lang="en-US" sz="2400" dirty="0" err="1">
                <a:solidFill>
                  <a:schemeClr val="tx1"/>
                </a:solidFill>
                <a:latin typeface="Times New Roman" panose="02020603050405020304" pitchFamily="18" charset="0"/>
                <a:ea typeface="Times New Roman" panose="02020603050405020304" pitchFamily="18" charset="0"/>
              </a:rPr>
              <a:t>tháng</a:t>
            </a:r>
            <a:r>
              <a:rPr lang="en-US" sz="2400" dirty="0">
                <a:solidFill>
                  <a:schemeClr val="tx1"/>
                </a:solidFill>
                <a:latin typeface="Times New Roman" panose="02020603050405020304" pitchFamily="18" charset="0"/>
                <a:ea typeface="Times New Roman" panose="02020603050405020304" pitchFamily="18" charset="0"/>
              </a:rPr>
              <a:t> 4 </a:t>
            </a:r>
            <a:r>
              <a:rPr lang="en-US" sz="2400" dirty="0" err="1">
                <a:solidFill>
                  <a:schemeClr val="tx1"/>
                </a:solidFill>
                <a:latin typeface="Times New Roman" panose="02020603050405020304" pitchFamily="18" charset="0"/>
                <a:ea typeface="Times New Roman" panose="02020603050405020304" pitchFamily="18" charset="0"/>
              </a:rPr>
              <a:t>để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sóng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bản</a:t>
            </a:r>
            <a:r>
              <a:rPr lang="en-US" sz="2400" dirty="0">
                <a:solidFill>
                  <a:schemeClr val="tx1"/>
                </a:solidFill>
                <a:latin typeface="Times New Roman" panose="02020603050405020304" pitchFamily="18" charset="0"/>
                <a:ea typeface="Times New Roman" panose="02020603050405020304" pitchFamily="18" charset="0"/>
              </a:rPr>
              <a:t> tin </a:t>
            </a:r>
            <a:r>
              <a:rPr lang="en-US" sz="2400" dirty="0" err="1">
                <a:solidFill>
                  <a:schemeClr val="tx1"/>
                </a:solidFill>
                <a:latin typeface="Times New Roman" panose="02020603050405020304" pitchFamily="18" charset="0"/>
                <a:ea typeface="Times New Roman" panose="02020603050405020304" pitchFamily="18" charset="0"/>
              </a:rPr>
              <a:t>thời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đặc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biệt</a:t>
            </a:r>
            <a:r>
              <a:rPr lang="en-US" sz="2400" dirty="0">
                <a:solidFill>
                  <a:schemeClr val="tx1"/>
                </a:solidFill>
                <a:latin typeface="Times New Roman" panose="02020603050405020304" pitchFamily="18" charset="0"/>
                <a:ea typeface="Times New Roman" panose="02020603050405020304" pitchFamily="18" charset="0"/>
              </a:rPr>
              <a:t> 17 </a:t>
            </a:r>
            <a:r>
              <a:rPr lang="en-US" sz="2400" dirty="0" err="1">
                <a:solidFill>
                  <a:schemeClr val="tx1"/>
                </a:solidFill>
                <a:latin typeface="Times New Roman" panose="02020603050405020304" pitchFamily="18" charset="0"/>
                <a:ea typeface="Times New Roman" panose="02020603050405020304" pitchFamily="18" charset="0"/>
              </a:rPr>
              <a:t>giờ</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cùng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u="sng" dirty="0" err="1">
                <a:solidFill>
                  <a:schemeClr val="tx1"/>
                </a:solidFill>
                <a:latin typeface="Times New Roman" panose="02020603050405020304" pitchFamily="18" charset="0"/>
                <a:ea typeface="Times New Roman" panose="02020603050405020304" pitchFamily="18" charset="0"/>
                <a:hlinkClick r:id="rId7" tooltip="Đài Tiếng nói Việt Nam"/>
              </a:rPr>
              <a:t>Đài</a:t>
            </a:r>
            <a:r>
              <a:rPr lang="en-US" sz="2400" u="sng" dirty="0">
                <a:solidFill>
                  <a:schemeClr val="tx1"/>
                </a:solidFill>
                <a:latin typeface="Times New Roman" panose="02020603050405020304" pitchFamily="18" charset="0"/>
                <a:ea typeface="Times New Roman" panose="02020603050405020304" pitchFamily="18" charset="0"/>
                <a:hlinkClick r:id="rId7" tooltip="Đài Tiếng nói Việt Nam"/>
              </a:rPr>
              <a:t> </a:t>
            </a:r>
            <a:r>
              <a:rPr lang="en-US" sz="2400" u="sng" dirty="0" err="1">
                <a:solidFill>
                  <a:schemeClr val="tx1"/>
                </a:solidFill>
                <a:latin typeface="Times New Roman" panose="02020603050405020304" pitchFamily="18" charset="0"/>
                <a:ea typeface="Times New Roman" panose="02020603050405020304" pitchFamily="18" charset="0"/>
                <a:hlinkClick r:id="rId7" tooltip="Đài Tiếng nói Việt Nam"/>
              </a:rPr>
              <a:t>tiếng</a:t>
            </a:r>
            <a:r>
              <a:rPr lang="en-US" sz="2400" u="sng" dirty="0">
                <a:solidFill>
                  <a:schemeClr val="tx1"/>
                </a:solidFill>
                <a:latin typeface="Times New Roman" panose="02020603050405020304" pitchFamily="18" charset="0"/>
                <a:ea typeface="Times New Roman" panose="02020603050405020304" pitchFamily="18" charset="0"/>
                <a:hlinkClick r:id="rId7" tooltip="Đài Tiếng nói Việt Nam"/>
              </a:rPr>
              <a:t> </a:t>
            </a:r>
            <a:r>
              <a:rPr lang="en-US" sz="2400" u="sng" dirty="0" err="1">
                <a:solidFill>
                  <a:schemeClr val="tx1"/>
                </a:solidFill>
                <a:latin typeface="Times New Roman" panose="02020603050405020304" pitchFamily="18" charset="0"/>
                <a:ea typeface="Times New Roman" panose="02020603050405020304" pitchFamily="18" charset="0"/>
                <a:hlinkClick r:id="rId7" tooltip="Đài Tiếng nói Việt Nam"/>
              </a:rPr>
              <a:t>nói</a:t>
            </a:r>
            <a:r>
              <a:rPr lang="en-US" sz="2400" u="sng" dirty="0">
                <a:solidFill>
                  <a:schemeClr val="tx1"/>
                </a:solidFill>
                <a:latin typeface="Times New Roman" panose="02020603050405020304" pitchFamily="18" charset="0"/>
                <a:ea typeface="Times New Roman" panose="02020603050405020304" pitchFamily="18" charset="0"/>
                <a:hlinkClick r:id="rId7" tooltip="Đài Tiếng nói Việt Nam"/>
              </a:rPr>
              <a:t> </a:t>
            </a:r>
            <a:r>
              <a:rPr lang="en-US" sz="2400" u="sng" dirty="0" err="1">
                <a:solidFill>
                  <a:schemeClr val="tx1"/>
                </a:solidFill>
                <a:latin typeface="Times New Roman" panose="02020603050405020304" pitchFamily="18" charset="0"/>
                <a:ea typeface="Times New Roman" panose="02020603050405020304" pitchFamily="18" charset="0"/>
                <a:hlinkClick r:id="rId7" tooltip="Đài Tiếng nói Việt Nam"/>
              </a:rPr>
              <a:t>Việt</a:t>
            </a:r>
            <a:r>
              <a:rPr lang="en-US" sz="2400" u="sng" dirty="0">
                <a:solidFill>
                  <a:schemeClr val="tx1"/>
                </a:solidFill>
                <a:latin typeface="Times New Roman" panose="02020603050405020304" pitchFamily="18" charset="0"/>
                <a:ea typeface="Times New Roman" panose="02020603050405020304" pitchFamily="18" charset="0"/>
                <a:hlinkClick r:id="rId7" tooltip="Đài Tiếng nói Việt Nam"/>
              </a:rPr>
              <a:t> Nam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chính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thức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bố</a:t>
            </a:r>
            <a:r>
              <a:rPr lang="en-US" sz="2400" dirty="0">
                <a:solidFill>
                  <a:schemeClr val="tx1"/>
                </a:solidFill>
                <a:latin typeface="Times New Roman" panose="02020603050405020304" pitchFamily="18" charset="0"/>
                <a:ea typeface="Times New Roman" panose="02020603050405020304" pitchFamily="18" charset="0"/>
              </a:rPr>
              <a:t> tin </a:t>
            </a:r>
            <a:r>
              <a:rPr lang="en-US" sz="2400" dirty="0" err="1">
                <a:solidFill>
                  <a:schemeClr val="tx1"/>
                </a:solidFill>
                <a:latin typeface="Times New Roman" panose="02020603050405020304" pitchFamily="18" charset="0"/>
                <a:ea typeface="Times New Roman" panose="02020603050405020304" pitchFamily="18" charset="0"/>
              </a:rPr>
              <a:t>giải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phóng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miền</a:t>
            </a:r>
            <a:r>
              <a:rPr lang="en-US" sz="2400" dirty="0">
                <a:solidFill>
                  <a:schemeClr val="tx1"/>
                </a:solidFill>
                <a:latin typeface="Times New Roman" panose="02020603050405020304" pitchFamily="18" charset="0"/>
                <a:ea typeface="Times New Roman" panose="02020603050405020304" pitchFamily="18" charset="0"/>
              </a:rPr>
              <a:t> Nam </a:t>
            </a:r>
            <a:r>
              <a:rPr lang="en-US" sz="2400" dirty="0" err="1">
                <a:solidFill>
                  <a:schemeClr val="tx1"/>
                </a:solidFill>
                <a:latin typeface="Times New Roman" panose="02020603050405020304" pitchFamily="18" charset="0"/>
                <a:ea typeface="Times New Roman" panose="02020603050405020304" pitchFamily="18" charset="0"/>
              </a:rPr>
              <a:t>Việt</a:t>
            </a:r>
            <a:r>
              <a:rPr lang="en-US" sz="2400" dirty="0">
                <a:solidFill>
                  <a:schemeClr val="tx1"/>
                </a:solidFill>
                <a:latin typeface="Times New Roman" panose="02020603050405020304" pitchFamily="18" charset="0"/>
                <a:ea typeface="Times New Roman" panose="02020603050405020304" pitchFamily="18" charset="0"/>
              </a:rPr>
              <a:t> Nam.</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98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54067" y="1130300"/>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73951" y="1612665"/>
            <a:ext cx="10858500" cy="1578894"/>
          </a:xfrm>
          <a:prstGeom prst="rect">
            <a:avLst/>
          </a:prstGeom>
        </p:spPr>
        <p:txBody>
          <a:bodyPr>
            <a:spAutoFit/>
          </a:bodyPr>
          <a:lstStyle/>
          <a:p>
            <a:pPr>
              <a:lnSpc>
                <a:spcPct val="115000"/>
              </a:lnSpc>
            </a:pPr>
            <a:r>
              <a:rPr lang="en-US" sz="2800" b="1" dirty="0">
                <a:solidFill>
                  <a:srgbClr val="7030A0"/>
                </a:solidFill>
                <a:latin typeface="Times New Roman" panose="02020603050405020304" pitchFamily="18" charset="0"/>
                <a:ea typeface="MS Mincho"/>
              </a:rPr>
              <a:t>1. </a:t>
            </a:r>
            <a:r>
              <a:rPr lang="en-US" sz="2800" b="1" dirty="0" err="1">
                <a:solidFill>
                  <a:srgbClr val="7030A0"/>
                </a:solidFill>
                <a:latin typeface="Times New Roman" panose="02020603050405020304" pitchFamily="18" charset="0"/>
                <a:ea typeface="MS Mincho"/>
              </a:rPr>
              <a:t>Bước</a:t>
            </a:r>
            <a:r>
              <a:rPr lang="en-US" sz="2800" b="1" dirty="0">
                <a:solidFill>
                  <a:srgbClr val="7030A0"/>
                </a:solidFill>
                <a:latin typeface="Times New Roman" panose="02020603050405020304" pitchFamily="18" charset="0"/>
                <a:ea typeface="MS Mincho"/>
              </a:rPr>
              <a:t> 1: </a:t>
            </a:r>
            <a:r>
              <a:rPr lang="en-US" sz="2800" b="1" dirty="0" err="1">
                <a:solidFill>
                  <a:srgbClr val="7030A0"/>
                </a:solidFill>
                <a:latin typeface="Times New Roman" panose="02020603050405020304" pitchFamily="18" charset="0"/>
                <a:ea typeface="MS Mincho"/>
              </a:rPr>
              <a:t>Chuẩn</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bị</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mục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đích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thảo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họp</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1" name="Freeform 20"/>
          <p:cNvSpPr/>
          <p:nvPr/>
        </p:nvSpPr>
        <p:spPr>
          <a:xfrm>
            <a:off x="5827714" y="3720707"/>
            <a:ext cx="5716586" cy="1121116"/>
          </a:xfrm>
          <a:custGeom>
            <a:avLst/>
            <a:gdLst>
              <a:gd name="connsiteX0" fmla="*/ 0 w 1195748"/>
              <a:gd name="connsiteY0" fmla="*/ 129542 h 777236"/>
              <a:gd name="connsiteX1" fmla="*/ 129542 w 1195748"/>
              <a:gd name="connsiteY1" fmla="*/ 0 h 777236"/>
              <a:gd name="connsiteX2" fmla="*/ 1066206 w 1195748"/>
              <a:gd name="connsiteY2" fmla="*/ 0 h 777236"/>
              <a:gd name="connsiteX3" fmla="*/ 1195748 w 1195748"/>
              <a:gd name="connsiteY3" fmla="*/ 129542 h 777236"/>
              <a:gd name="connsiteX4" fmla="*/ 1195748 w 1195748"/>
              <a:gd name="connsiteY4" fmla="*/ 647694 h 777236"/>
              <a:gd name="connsiteX5" fmla="*/ 1066206 w 1195748"/>
              <a:gd name="connsiteY5" fmla="*/ 777236 h 777236"/>
              <a:gd name="connsiteX6" fmla="*/ 129542 w 1195748"/>
              <a:gd name="connsiteY6" fmla="*/ 777236 h 777236"/>
              <a:gd name="connsiteX7" fmla="*/ 0 w 1195748"/>
              <a:gd name="connsiteY7" fmla="*/ 647694 h 777236"/>
              <a:gd name="connsiteX8" fmla="*/ 0 w 1195748"/>
              <a:gd name="connsiteY8" fmla="*/ 129542 h 77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48" h="777236">
                <a:moveTo>
                  <a:pt x="0" y="129542"/>
                </a:moveTo>
                <a:cubicBezTo>
                  <a:pt x="0" y="57998"/>
                  <a:pt x="57998" y="0"/>
                  <a:pt x="129542" y="0"/>
                </a:cubicBezTo>
                <a:lnTo>
                  <a:pt x="1066206" y="0"/>
                </a:lnTo>
                <a:cubicBezTo>
                  <a:pt x="1137750" y="0"/>
                  <a:pt x="1195748" y="57998"/>
                  <a:pt x="1195748" y="129542"/>
                </a:cubicBezTo>
                <a:lnTo>
                  <a:pt x="1195748" y="647694"/>
                </a:lnTo>
                <a:cubicBezTo>
                  <a:pt x="1195748" y="719238"/>
                  <a:pt x="1137750" y="777236"/>
                  <a:pt x="1066206" y="777236"/>
                </a:cubicBezTo>
                <a:lnTo>
                  <a:pt x="129542" y="777236"/>
                </a:lnTo>
                <a:cubicBezTo>
                  <a:pt x="57998" y="777236"/>
                  <a:pt x="0" y="719238"/>
                  <a:pt x="0" y="647694"/>
                </a:cubicBezTo>
                <a:lnTo>
                  <a:pt x="0" y="12954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txBody>
          <a:bodyPr spcFirstLastPara="0" vert="horz" wrap="square" lIns="79852" tIns="79852" rIns="79852" bIns="79852" numCol="1" spcCol="1270" anchor="ctr" anchorCtr="0">
            <a:noAutofit/>
          </a:bodyPr>
          <a:lstStyle/>
          <a:p>
            <a:pPr lvl="0" algn="ctr" defTabSz="4889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5827714" y="5179567"/>
            <a:ext cx="5716586" cy="1074323"/>
          </a:xfrm>
          <a:custGeom>
            <a:avLst/>
            <a:gdLst>
              <a:gd name="connsiteX0" fmla="*/ 0 w 1195748"/>
              <a:gd name="connsiteY0" fmla="*/ 129542 h 777236"/>
              <a:gd name="connsiteX1" fmla="*/ 129542 w 1195748"/>
              <a:gd name="connsiteY1" fmla="*/ 0 h 777236"/>
              <a:gd name="connsiteX2" fmla="*/ 1066206 w 1195748"/>
              <a:gd name="connsiteY2" fmla="*/ 0 h 777236"/>
              <a:gd name="connsiteX3" fmla="*/ 1195748 w 1195748"/>
              <a:gd name="connsiteY3" fmla="*/ 129542 h 777236"/>
              <a:gd name="connsiteX4" fmla="*/ 1195748 w 1195748"/>
              <a:gd name="connsiteY4" fmla="*/ 647694 h 777236"/>
              <a:gd name="connsiteX5" fmla="*/ 1066206 w 1195748"/>
              <a:gd name="connsiteY5" fmla="*/ 777236 h 777236"/>
              <a:gd name="connsiteX6" fmla="*/ 129542 w 1195748"/>
              <a:gd name="connsiteY6" fmla="*/ 777236 h 777236"/>
              <a:gd name="connsiteX7" fmla="*/ 0 w 1195748"/>
              <a:gd name="connsiteY7" fmla="*/ 647694 h 777236"/>
              <a:gd name="connsiteX8" fmla="*/ 0 w 1195748"/>
              <a:gd name="connsiteY8" fmla="*/ 129542 h 77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48" h="777236">
                <a:moveTo>
                  <a:pt x="0" y="129542"/>
                </a:moveTo>
                <a:cubicBezTo>
                  <a:pt x="0" y="57998"/>
                  <a:pt x="57998" y="0"/>
                  <a:pt x="129542" y="0"/>
                </a:cubicBezTo>
                <a:lnTo>
                  <a:pt x="1066206" y="0"/>
                </a:lnTo>
                <a:cubicBezTo>
                  <a:pt x="1137750" y="0"/>
                  <a:pt x="1195748" y="57998"/>
                  <a:pt x="1195748" y="129542"/>
                </a:cubicBezTo>
                <a:lnTo>
                  <a:pt x="1195748" y="647694"/>
                </a:lnTo>
                <a:cubicBezTo>
                  <a:pt x="1195748" y="719238"/>
                  <a:pt x="1137750" y="777236"/>
                  <a:pt x="1066206" y="777236"/>
                </a:cubicBezTo>
                <a:lnTo>
                  <a:pt x="129542" y="777236"/>
                </a:lnTo>
                <a:cubicBezTo>
                  <a:pt x="57998" y="777236"/>
                  <a:pt x="0" y="719238"/>
                  <a:pt x="0" y="647694"/>
                </a:cubicBezTo>
                <a:lnTo>
                  <a:pt x="0" y="12954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79852" tIns="79852" rIns="79852" bIns="79852" numCol="1" spcCol="1270" anchor="ctr" anchorCtr="0">
            <a:noAutofit/>
          </a:bodyPr>
          <a:lstStyle/>
          <a:p>
            <a:pPr lvl="0" algn="ctr" defTabSz="4889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Ai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26" name="Freeform 25"/>
          <p:cNvSpPr/>
          <p:nvPr/>
        </p:nvSpPr>
        <p:spPr>
          <a:xfrm>
            <a:off x="507555" y="5179567"/>
            <a:ext cx="4948456" cy="1161271"/>
          </a:xfrm>
          <a:custGeom>
            <a:avLst/>
            <a:gdLst>
              <a:gd name="connsiteX0" fmla="*/ 0 w 1195748"/>
              <a:gd name="connsiteY0" fmla="*/ 129542 h 777236"/>
              <a:gd name="connsiteX1" fmla="*/ 129542 w 1195748"/>
              <a:gd name="connsiteY1" fmla="*/ 0 h 777236"/>
              <a:gd name="connsiteX2" fmla="*/ 1066206 w 1195748"/>
              <a:gd name="connsiteY2" fmla="*/ 0 h 777236"/>
              <a:gd name="connsiteX3" fmla="*/ 1195748 w 1195748"/>
              <a:gd name="connsiteY3" fmla="*/ 129542 h 777236"/>
              <a:gd name="connsiteX4" fmla="*/ 1195748 w 1195748"/>
              <a:gd name="connsiteY4" fmla="*/ 647694 h 777236"/>
              <a:gd name="connsiteX5" fmla="*/ 1066206 w 1195748"/>
              <a:gd name="connsiteY5" fmla="*/ 777236 h 777236"/>
              <a:gd name="connsiteX6" fmla="*/ 129542 w 1195748"/>
              <a:gd name="connsiteY6" fmla="*/ 777236 h 777236"/>
              <a:gd name="connsiteX7" fmla="*/ 0 w 1195748"/>
              <a:gd name="connsiteY7" fmla="*/ 647694 h 777236"/>
              <a:gd name="connsiteX8" fmla="*/ 0 w 1195748"/>
              <a:gd name="connsiteY8" fmla="*/ 129542 h 77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48" h="777236">
                <a:moveTo>
                  <a:pt x="0" y="129542"/>
                </a:moveTo>
                <a:cubicBezTo>
                  <a:pt x="0" y="57998"/>
                  <a:pt x="57998" y="0"/>
                  <a:pt x="129542" y="0"/>
                </a:cubicBezTo>
                <a:lnTo>
                  <a:pt x="1066206" y="0"/>
                </a:lnTo>
                <a:cubicBezTo>
                  <a:pt x="1137750" y="0"/>
                  <a:pt x="1195748" y="57998"/>
                  <a:pt x="1195748" y="129542"/>
                </a:cubicBezTo>
                <a:lnTo>
                  <a:pt x="1195748" y="647694"/>
                </a:lnTo>
                <a:cubicBezTo>
                  <a:pt x="1195748" y="719238"/>
                  <a:pt x="1137750" y="777236"/>
                  <a:pt x="1066206" y="777236"/>
                </a:cubicBezTo>
                <a:lnTo>
                  <a:pt x="129542" y="777236"/>
                </a:lnTo>
                <a:cubicBezTo>
                  <a:pt x="57998" y="777236"/>
                  <a:pt x="0" y="719238"/>
                  <a:pt x="0" y="647694"/>
                </a:cubicBezTo>
                <a:lnTo>
                  <a:pt x="0" y="12954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txBody>
          <a:bodyPr spcFirstLastPara="0" vert="horz" wrap="square" lIns="79852" tIns="79852" rIns="79852" bIns="79852" numCol="1" spcCol="1270" anchor="ctr" anchorCtr="0">
            <a:noAutofit/>
          </a:bodyPr>
          <a:lstStyle/>
          <a:p>
            <a:pPr lvl="0" algn="ctr" defTabSz="4889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lớp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gì</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507555" y="3754202"/>
            <a:ext cx="4948456" cy="1196067"/>
          </a:xfrm>
          <a:custGeom>
            <a:avLst/>
            <a:gdLst>
              <a:gd name="connsiteX0" fmla="*/ 0 w 1195748"/>
              <a:gd name="connsiteY0" fmla="*/ 129542 h 777236"/>
              <a:gd name="connsiteX1" fmla="*/ 129542 w 1195748"/>
              <a:gd name="connsiteY1" fmla="*/ 0 h 777236"/>
              <a:gd name="connsiteX2" fmla="*/ 1066206 w 1195748"/>
              <a:gd name="connsiteY2" fmla="*/ 0 h 777236"/>
              <a:gd name="connsiteX3" fmla="*/ 1195748 w 1195748"/>
              <a:gd name="connsiteY3" fmla="*/ 129542 h 777236"/>
              <a:gd name="connsiteX4" fmla="*/ 1195748 w 1195748"/>
              <a:gd name="connsiteY4" fmla="*/ 647694 h 777236"/>
              <a:gd name="connsiteX5" fmla="*/ 1066206 w 1195748"/>
              <a:gd name="connsiteY5" fmla="*/ 777236 h 777236"/>
              <a:gd name="connsiteX6" fmla="*/ 129542 w 1195748"/>
              <a:gd name="connsiteY6" fmla="*/ 777236 h 777236"/>
              <a:gd name="connsiteX7" fmla="*/ 0 w 1195748"/>
              <a:gd name="connsiteY7" fmla="*/ 647694 h 777236"/>
              <a:gd name="connsiteX8" fmla="*/ 0 w 1195748"/>
              <a:gd name="connsiteY8" fmla="*/ 129542 h 77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48" h="777236">
                <a:moveTo>
                  <a:pt x="0" y="129542"/>
                </a:moveTo>
                <a:cubicBezTo>
                  <a:pt x="0" y="57998"/>
                  <a:pt x="57998" y="0"/>
                  <a:pt x="129542" y="0"/>
                </a:cubicBezTo>
                <a:lnTo>
                  <a:pt x="1066206" y="0"/>
                </a:lnTo>
                <a:cubicBezTo>
                  <a:pt x="1137750" y="0"/>
                  <a:pt x="1195748" y="57998"/>
                  <a:pt x="1195748" y="129542"/>
                </a:cubicBezTo>
                <a:lnTo>
                  <a:pt x="1195748" y="647694"/>
                </a:lnTo>
                <a:cubicBezTo>
                  <a:pt x="1195748" y="719238"/>
                  <a:pt x="1137750" y="777236"/>
                  <a:pt x="1066206" y="777236"/>
                </a:cubicBezTo>
                <a:lnTo>
                  <a:pt x="129542" y="777236"/>
                </a:lnTo>
                <a:cubicBezTo>
                  <a:pt x="57998" y="777236"/>
                  <a:pt x="0" y="719238"/>
                  <a:pt x="0" y="647694"/>
                </a:cubicBezTo>
                <a:lnTo>
                  <a:pt x="0" y="12954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79852" tIns="79852" rIns="79852" bIns="79852" numCol="1" spcCol="1270" anchor="ctr" anchorCtr="0">
            <a:noAutofit/>
          </a:bodyPr>
          <a:lstStyle/>
          <a:p>
            <a:pPr lvl="0" algn="ctr" defTabSz="4889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3" name="Freeform 32"/>
          <p:cNvSpPr/>
          <p:nvPr/>
        </p:nvSpPr>
        <p:spPr>
          <a:xfrm>
            <a:off x="2741366" y="2695496"/>
            <a:ext cx="6696569" cy="878777"/>
          </a:xfrm>
          <a:custGeom>
            <a:avLst/>
            <a:gdLst>
              <a:gd name="connsiteX0" fmla="*/ 0 w 1195748"/>
              <a:gd name="connsiteY0" fmla="*/ 129542 h 777236"/>
              <a:gd name="connsiteX1" fmla="*/ 129542 w 1195748"/>
              <a:gd name="connsiteY1" fmla="*/ 0 h 777236"/>
              <a:gd name="connsiteX2" fmla="*/ 1066206 w 1195748"/>
              <a:gd name="connsiteY2" fmla="*/ 0 h 777236"/>
              <a:gd name="connsiteX3" fmla="*/ 1195748 w 1195748"/>
              <a:gd name="connsiteY3" fmla="*/ 129542 h 777236"/>
              <a:gd name="connsiteX4" fmla="*/ 1195748 w 1195748"/>
              <a:gd name="connsiteY4" fmla="*/ 647694 h 777236"/>
              <a:gd name="connsiteX5" fmla="*/ 1066206 w 1195748"/>
              <a:gd name="connsiteY5" fmla="*/ 777236 h 777236"/>
              <a:gd name="connsiteX6" fmla="*/ 129542 w 1195748"/>
              <a:gd name="connsiteY6" fmla="*/ 777236 h 777236"/>
              <a:gd name="connsiteX7" fmla="*/ 0 w 1195748"/>
              <a:gd name="connsiteY7" fmla="*/ 647694 h 777236"/>
              <a:gd name="connsiteX8" fmla="*/ 0 w 1195748"/>
              <a:gd name="connsiteY8" fmla="*/ 129542 h 77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48" h="777236">
                <a:moveTo>
                  <a:pt x="0" y="129542"/>
                </a:moveTo>
                <a:cubicBezTo>
                  <a:pt x="0" y="57998"/>
                  <a:pt x="57998" y="0"/>
                  <a:pt x="129542" y="0"/>
                </a:cubicBezTo>
                <a:lnTo>
                  <a:pt x="1066206" y="0"/>
                </a:lnTo>
                <a:cubicBezTo>
                  <a:pt x="1137750" y="0"/>
                  <a:pt x="1195748" y="57998"/>
                  <a:pt x="1195748" y="129542"/>
                </a:cubicBezTo>
                <a:lnTo>
                  <a:pt x="1195748" y="647694"/>
                </a:lnTo>
                <a:cubicBezTo>
                  <a:pt x="1195748" y="719238"/>
                  <a:pt x="1137750" y="777236"/>
                  <a:pt x="1066206" y="777236"/>
                </a:cubicBezTo>
                <a:lnTo>
                  <a:pt x="129542" y="777236"/>
                </a:lnTo>
                <a:cubicBezTo>
                  <a:pt x="57998" y="777236"/>
                  <a:pt x="0" y="719238"/>
                  <a:pt x="0" y="647694"/>
                </a:cubicBezTo>
                <a:lnTo>
                  <a:pt x="0" y="12954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852" tIns="79852" rIns="79852" bIns="79852" numCol="1" spcCol="1270" anchor="ctr" anchorCtr="0">
            <a:noAutofit/>
          </a:bodyPr>
          <a:lstStyle/>
          <a:p>
            <a:pPr lvl="0" algn="ctr" defTabSz="4889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đâu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37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circle(in)">
                                      <p:cBhvr>
                                        <p:cTn id="26" dur="2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in)">
                                      <p:cBhvr>
                                        <p:cTn id="36" dur="20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8" grpId="0" animBg="1"/>
      <p:bldP spid="3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54067" y="1130300"/>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73951" y="1612665"/>
            <a:ext cx="108585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S Mincho"/>
                <a:cs typeface="+mn-cs"/>
              </a:rPr>
              <a:t>bị</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7" name="Right Arrow 6"/>
          <p:cNvSpPr/>
          <p:nvPr/>
        </p:nvSpPr>
        <p:spPr>
          <a:xfrm>
            <a:off x="828923" y="2779953"/>
            <a:ext cx="3487129" cy="2038662"/>
          </a:xfrm>
          <a:prstGeom prst="rightArrow">
            <a:avLst>
              <a:gd name="adj1" fmla="val 60286"/>
              <a:gd name="adj2" fmla="val 28857"/>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50000"/>
                  </a:schemeClr>
                </a:solidFill>
                <a:latin typeface="Times New Roman" panose="02020603050405020304" pitchFamily="18" charset="0"/>
                <a:ea typeface="Times New Roman" panose="02020603050405020304" pitchFamily="18" charset="0"/>
              </a:rPr>
              <a:t>b) Chuẩn bị viết biên bản</a:t>
            </a:r>
            <a:endParaRPr lang="en-US" sz="3200">
              <a:solidFill>
                <a:schemeClr val="accent5">
                  <a:lumMod val="50000"/>
                </a:schemeClr>
              </a:solidFill>
            </a:endParaRPr>
          </a:p>
        </p:txBody>
      </p:sp>
      <p:sp>
        <p:nvSpPr>
          <p:cNvPr id="10" name="Plaque 9"/>
          <p:cNvSpPr/>
          <p:nvPr/>
        </p:nvSpPr>
        <p:spPr>
          <a:xfrm>
            <a:off x="4483627" y="2203626"/>
            <a:ext cx="6866751" cy="2980862"/>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200"/>
              </a:spcAft>
            </a:pPr>
            <a:r>
              <a:rPr lang="en-US" sz="3600" dirty="0" err="1" smtClean="0">
                <a:solidFill>
                  <a:schemeClr val="accent5">
                    <a:lumMod val="50000"/>
                  </a:schemeClr>
                </a:solidFill>
                <a:latin typeface="Times New Roman" panose="02020603050405020304" pitchFamily="18" charset="0"/>
                <a:ea typeface="Times New Roman" panose="02020603050405020304" pitchFamily="18" charset="0"/>
              </a:rPr>
              <a:t>Người</a:t>
            </a:r>
            <a:r>
              <a:rPr lang="en-US" sz="36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viết</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biên</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bản</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có</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thể</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ghi</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trước</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các</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mục</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các</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phần</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cơ</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bản</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một</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biên</a:t>
            </a:r>
            <a:r>
              <a:rPr lang="en-US" sz="3600" dirty="0">
                <a:solidFill>
                  <a:schemeClr val="accent5">
                    <a:lumMod val="50000"/>
                  </a:schemeClr>
                </a:solidFill>
                <a:latin typeface="Times New Roman" panose="02020603050405020304" pitchFamily="18" charset="0"/>
                <a:ea typeface="Times New Roman" panose="02020603050405020304" pitchFamily="18" charset="0"/>
              </a:rPr>
              <a:t> </a:t>
            </a:r>
            <a:r>
              <a:rPr lang="en-US" sz="3600" dirty="0" err="1">
                <a:solidFill>
                  <a:schemeClr val="accent5">
                    <a:lumMod val="50000"/>
                  </a:schemeClr>
                </a:solidFill>
                <a:latin typeface="Times New Roman" panose="02020603050405020304" pitchFamily="18" charset="0"/>
                <a:ea typeface="Times New Roman" panose="02020603050405020304" pitchFamily="18" charset="0"/>
              </a:rPr>
              <a:t>bản</a:t>
            </a:r>
            <a:r>
              <a:rPr lang="en-US" sz="3600" dirty="0">
                <a:solidFill>
                  <a:schemeClr val="accent5">
                    <a:lumMod val="50000"/>
                  </a:schemeClr>
                </a:solidFill>
                <a:latin typeface="Times New Roman" panose="02020603050405020304" pitchFamily="18" charset="0"/>
                <a:ea typeface="Times New Roman" panose="02020603050405020304" pitchFamily="18" charset="0"/>
              </a:rPr>
              <a:t>.</a:t>
            </a:r>
            <a:endParaRPr lang="en-US" sz="36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71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1" name="Rectangle 10"/>
          <p:cNvSpPr/>
          <p:nvPr/>
        </p:nvSpPr>
        <p:spPr>
          <a:xfrm>
            <a:off x="513105" y="1171573"/>
            <a:ext cx="3930307" cy="587853"/>
          </a:xfrm>
          <a:prstGeom prst="rect">
            <a:avLst/>
          </a:prstGeom>
        </p:spPr>
        <p:txBody>
          <a:bodyPr wrap="none">
            <a:spAutoFit/>
          </a:bodyPr>
          <a:lstStyle/>
          <a:p>
            <a:pPr algn="just">
              <a:lnSpc>
                <a:spcPct val="115000"/>
              </a:lnSpc>
              <a:spcAft>
                <a:spcPts val="1200"/>
              </a:spcAft>
            </a:pPr>
            <a:r>
              <a:rPr lang="en-US" sz="2800" b="1" dirty="0">
                <a:solidFill>
                  <a:srgbClr val="0000FF"/>
                </a:solidFill>
                <a:latin typeface="Times New Roman" panose="02020603050405020304" pitchFamily="18" charset="0"/>
                <a:ea typeface="Times New Roman" panose="02020603050405020304" pitchFamily="18" charset="0"/>
              </a:rPr>
              <a:t>2. </a:t>
            </a:r>
            <a:r>
              <a:rPr lang="en-US" sz="2800" b="1" dirty="0" err="1">
                <a:solidFill>
                  <a:srgbClr val="0000FF"/>
                </a:solidFill>
                <a:latin typeface="Times New Roman" panose="02020603050405020304" pitchFamily="18" charset="0"/>
                <a:ea typeface="Times New Roman" panose="02020603050405020304" pitchFamily="18" charset="0"/>
              </a:rPr>
              <a:t>Bước</a:t>
            </a:r>
            <a:r>
              <a:rPr lang="en-US" sz="2800" b="1" dirty="0">
                <a:solidFill>
                  <a:srgbClr val="0000FF"/>
                </a:solidFill>
                <a:latin typeface="Times New Roman" panose="02020603050405020304" pitchFamily="18" charset="0"/>
                <a:ea typeface="Times New Roman" panose="02020603050405020304" pitchFamily="18" charset="0"/>
              </a:rPr>
              <a:t> 2. </a:t>
            </a:r>
            <a:r>
              <a:rPr lang="en-US" sz="2800" b="1" dirty="0" err="1">
                <a:solidFill>
                  <a:srgbClr val="0000FF"/>
                </a:solidFill>
                <a:latin typeface="Times New Roman" panose="02020603050405020304" pitchFamily="18" charset="0"/>
                <a:ea typeface="Times New Roman" panose="02020603050405020304" pitchFamily="18" charset="0"/>
              </a:rPr>
              <a:t>Viết</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biên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bản</a:t>
            </a:r>
            <a:r>
              <a:rPr lang="en-US" sz="2800" b="1" dirty="0">
                <a:solidFill>
                  <a:srgbClr val="0000FF"/>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38103" y="1751542"/>
            <a:ext cx="10858500" cy="4022640"/>
          </a:xfrm>
          <a:prstGeom prst="rect">
            <a:avLst/>
          </a:prstGeom>
        </p:spPr>
        <p:txBody>
          <a:bodyPr>
            <a:spAutoFit/>
          </a:bodyPr>
          <a:lstStyle/>
          <a:p>
            <a:pPr marL="457200" indent="-457200" algn="just">
              <a:lnSpc>
                <a:spcPct val="115000"/>
              </a:lnSpc>
              <a:spcAft>
                <a:spcPts val="1200"/>
              </a:spcAft>
              <a:buFont typeface="Wingdings" panose="05000000000000000000" pitchFamily="2" charset="2"/>
              <a:buChar char="q"/>
            </a:pPr>
            <a:r>
              <a:rPr lang="en-US" sz="2800" dirty="0" err="1" smtClean="0">
                <a:latin typeface="Times New Roman" panose="02020603050405020304" pitchFamily="18" charset="0"/>
                <a:ea typeface="Times New Roman" panose="02020603050405020304" pitchFamily="18" charset="0"/>
              </a:rPr>
              <a:t>Lắng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a:t>
            </a:r>
          </a:p>
          <a:p>
            <a:pPr marL="457200" indent="-457200" algn="just">
              <a:lnSpc>
                <a:spcPct val="115000"/>
              </a:lnSpc>
              <a:spcAft>
                <a:spcPts val="1200"/>
              </a:spcAft>
              <a:buFont typeface="Wingdings" panose="05000000000000000000" pitchFamily="2" charset="2"/>
              <a:buChar char="q"/>
            </a:pP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a:t>
            </a:r>
          </a:p>
          <a:p>
            <a:pPr marL="457200" indent="-457200" algn="just">
              <a:lnSpc>
                <a:spcPct val="115000"/>
              </a:lnSpc>
              <a:spcAft>
                <a:spcPts val="1200"/>
              </a:spcAft>
              <a:buFont typeface="Wingdings" panose="05000000000000000000" pitchFamily="2" charset="2"/>
              <a:buChar char="q"/>
            </a:pPr>
            <a:r>
              <a:rPr lang="en-US" sz="2800" dirty="0" err="1" smtClean="0">
                <a:latin typeface="Times New Roman" panose="02020603050405020304" pitchFamily="18" charset="0"/>
                <a:ea typeface="Times New Roman" panose="02020603050405020304" pitchFamily="18" charset="0"/>
              </a:rPr>
              <a:t>Chủ</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họp</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ý </a:t>
            </a:r>
            <a:r>
              <a:rPr lang="en-US" sz="2800" dirty="0" err="1" smtClean="0">
                <a:latin typeface="Times New Roman" panose="02020603050405020304" pitchFamily="18" charset="0"/>
                <a:ea typeface="Times New Roman" panose="02020603050405020304" pitchFamily="18" charset="0"/>
              </a:rPr>
              <a:t>kiến</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1200"/>
              </a:spcAft>
              <a:buFont typeface="Wingdings" panose="05000000000000000000" pitchFamily="2" charset="2"/>
              <a:buChar char="q"/>
            </a:pPr>
            <a:r>
              <a:rPr lang="en-US" sz="2800" dirty="0" err="1" smtClean="0">
                <a:latin typeface="Times New Roman" panose="02020603050405020304" pitchFamily="18" charset="0"/>
                <a:ea typeface="Times New Roman" panose="02020603050405020304" pitchFamily="18" charset="0"/>
              </a:rPr>
              <a:t>Chủ</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1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fade">
                                      <p:cBhvr>
                                        <p:cTn id="26" dur="1000"/>
                                        <p:tgtEl>
                                          <p:spTgt spid="12">
                                            <p:txEl>
                                              <p:pRg st="3" end="3"/>
                                            </p:txEl>
                                          </p:spTgt>
                                        </p:tgtEl>
                                      </p:cBhvr>
                                    </p:animEffect>
                                    <p:anim calcmode="lin" valueType="num">
                                      <p:cBhvr>
                                        <p:cTn id="27"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49045981"/>
              </p:ext>
            </p:extLst>
          </p:nvPr>
        </p:nvGraphicFramePr>
        <p:xfrm>
          <a:off x="420557" y="755546"/>
          <a:ext cx="11421672" cy="5846064"/>
        </p:xfrm>
        <a:graphic>
          <a:graphicData uri="http://schemas.openxmlformats.org/drawingml/2006/table">
            <a:tbl>
              <a:tblPr/>
              <a:tblGrid>
                <a:gridCol w="9316217">
                  <a:extLst>
                    <a:ext uri="{9D8B030D-6E8A-4147-A177-3AD203B41FA5}">
                      <a16:colId xmlns="" xmlns:a16="http://schemas.microsoft.com/office/drawing/2014/main" val="895740820"/>
                    </a:ext>
                  </a:extLst>
                </a:gridCol>
                <a:gridCol w="2105455">
                  <a:extLst>
                    <a:ext uri="{9D8B030D-6E8A-4147-A177-3AD203B41FA5}">
                      <a16:colId xmlns="" xmlns:a16="http://schemas.microsoft.com/office/drawing/2014/main" val="1397808203"/>
                    </a:ext>
                  </a:extLst>
                </a:gridCol>
              </a:tblGrid>
              <a:tr h="0">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101637983"/>
                  </a:ext>
                </a:extLst>
              </a:tr>
              <a:tr h="0">
                <a:tc>
                  <a:txBody>
                    <a:bodyPr/>
                    <a:lstStyle/>
                    <a:p>
                      <a:pPr>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298644867"/>
                  </a:ext>
                </a:extLst>
              </a:tr>
              <a:tr h="0">
                <a:tc>
                  <a:txBody>
                    <a:bodyPr/>
                    <a:lstStyle/>
                    <a:p>
                      <a:pPr>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424752985"/>
                  </a:ext>
                </a:extLst>
              </a:tr>
              <a:tr h="0">
                <a:tc>
                  <a:txBody>
                    <a:bodyPr/>
                    <a:lstStyle/>
                    <a:p>
                      <a:pPr>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508199960"/>
                  </a:ext>
                </a:extLst>
              </a:tr>
              <a:tr h="0">
                <a:tc>
                  <a:txBody>
                    <a:bodyPr/>
                    <a:lstStyle/>
                    <a:p>
                      <a:pPr>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111944864"/>
                  </a:ext>
                </a:extLst>
              </a:tr>
              <a:tr h="0">
                <a:tc>
                  <a:txBody>
                    <a:bodyPr/>
                    <a:lstStyle/>
                    <a:p>
                      <a:pPr>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tọa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962674928"/>
                  </a:ext>
                </a:extLst>
              </a:tr>
              <a:tr h="0">
                <a:tc>
                  <a:txBody>
                    <a:bodyPr/>
                    <a:lstStyle/>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Ngôn ngữ của biên bản chính xác, ngắn gọn, không làm cho người đọc hiểu lầm ý người nói.</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77354675"/>
                  </a:ext>
                </a:extLst>
              </a:tr>
              <a:tr h="0">
                <a:tc>
                  <a:txBody>
                    <a:bodyPr/>
                    <a:lstStyle/>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Biên bản được trình bày khoa học, hài hòa, rõ ràng.</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23405033"/>
                  </a:ext>
                </a:extLst>
              </a:tr>
            </a:tbl>
          </a:graphicData>
        </a:graphic>
      </p:graphicFrame>
      <p:sp>
        <p:nvSpPr>
          <p:cNvPr id="5" name="Rectangle 4"/>
          <p:cNvSpPr/>
          <p:nvPr/>
        </p:nvSpPr>
        <p:spPr>
          <a:xfrm>
            <a:off x="3795592" y="167693"/>
            <a:ext cx="4588115" cy="587853"/>
          </a:xfrm>
          <a:prstGeom prst="rect">
            <a:avLst/>
          </a:prstGeom>
        </p:spPr>
        <p:txBody>
          <a:bodyPr wrap="none">
            <a:spAutoFit/>
          </a:bodyPr>
          <a:lstStyle/>
          <a:p>
            <a:pPr indent="285750">
              <a:lnSpc>
                <a:spcPct val="115000"/>
              </a:lnSpc>
              <a:spcAft>
                <a:spcPts val="1200"/>
              </a:spcAft>
            </a:pPr>
            <a:r>
              <a:rPr lang="en-US" sz="2800" b="1" i="1" dirty="0" err="1">
                <a:solidFill>
                  <a:srgbClr val="0070C0"/>
                </a:solidFill>
                <a:latin typeface="Times New Roman" panose="02020603050405020304" pitchFamily="18" charset="0"/>
                <a:ea typeface="Times New Roman" panose="02020603050405020304" pitchFamily="18" charset="0"/>
              </a:rPr>
              <a:t>Bảng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kiểm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về</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viết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biên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bản</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579870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9" name="Rectangle 8"/>
          <p:cNvSpPr/>
          <p:nvPr/>
        </p:nvSpPr>
        <p:spPr>
          <a:xfrm>
            <a:off x="1794910" y="67298"/>
            <a:ext cx="9300496" cy="587853"/>
          </a:xfrm>
          <a:prstGeom prst="rect">
            <a:avLst/>
          </a:prstGeom>
        </p:spPr>
        <p:txBody>
          <a:bodyPr wrap="none">
            <a:spAutoFit/>
          </a:bodyPr>
          <a:lstStyle/>
          <a:p>
            <a:pPr marL="0" marR="0" lvl="0" indent="0" algn="ctr" defTabSz="914400" rtl="0" eaLnBrk="0" fontAlgn="base" latinLnBrk="0" hangingPunct="0">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TÓM TẮT VĂN BẢN THUYẾT MINH – VIẾT BIÊN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28829" y="698013"/>
            <a:ext cx="41216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biên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bản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3" name="Rectangle 2"/>
          <p:cNvSpPr/>
          <p:nvPr/>
        </p:nvSpPr>
        <p:spPr>
          <a:xfrm>
            <a:off x="660400" y="1182097"/>
            <a:ext cx="5240537" cy="587853"/>
          </a:xfrm>
          <a:prstGeom prst="rect">
            <a:avLst/>
          </a:prstGeom>
        </p:spPr>
        <p:txBody>
          <a:bodyPr wrap="none">
            <a:spAutoFit/>
          </a:bodyPr>
          <a:lstStyle/>
          <a:p>
            <a:pPr>
              <a:lnSpc>
                <a:spcPct val="115000"/>
              </a:lnSpc>
              <a:spcAft>
                <a:spcPts val="1200"/>
              </a:spcAft>
            </a:pPr>
            <a:r>
              <a:rPr lang="en-US" sz="2800" b="1" dirty="0">
                <a:solidFill>
                  <a:srgbClr val="7030A0"/>
                </a:solidFill>
                <a:latin typeface="Times New Roman" panose="02020603050405020304" pitchFamily="18" charset="0"/>
                <a:ea typeface="Times New Roman" panose="02020603050405020304" pitchFamily="18" charset="0"/>
              </a:rPr>
              <a:t>3. </a:t>
            </a:r>
            <a:r>
              <a:rPr lang="en-US" sz="2800" b="1" dirty="0" err="1">
                <a:solidFill>
                  <a:srgbClr val="7030A0"/>
                </a:solidFill>
                <a:latin typeface="Times New Roman" panose="02020603050405020304" pitchFamily="18" charset="0"/>
                <a:ea typeface="Times New Roman" panose="02020603050405020304" pitchFamily="18" charset="0"/>
              </a:rPr>
              <a:t>Bước</a:t>
            </a:r>
            <a:r>
              <a:rPr lang="en-US" sz="2800" b="1" dirty="0">
                <a:solidFill>
                  <a:srgbClr val="7030A0"/>
                </a:solidFill>
                <a:latin typeface="Times New Roman" panose="02020603050405020304" pitchFamily="18" charset="0"/>
                <a:ea typeface="Times New Roman" panose="02020603050405020304" pitchFamily="18" charset="0"/>
              </a:rPr>
              <a:t> 3:</a:t>
            </a:r>
            <a:r>
              <a:rPr lang="en-US" sz="2800" dirty="0">
                <a:solidFill>
                  <a:srgbClr val="7030A0"/>
                </a:solidFill>
                <a:latin typeface="Times New Roman" panose="02020603050405020304" pitchFamily="18" charset="0"/>
                <a:ea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rPr>
              <a:t>Kiểm tra và chỉnh sửa</a:t>
            </a:r>
            <a:endParaRPr lang="en-US" sz="2800" dirty="0">
              <a:effectLst/>
              <a:latin typeface="Times New Roman" panose="02020603050405020304" pitchFamily="18" charset="0"/>
              <a:ea typeface="Times New Roman" panose="02020603050405020304" pitchFamily="18" charset="0"/>
            </a:endParaRPr>
          </a:p>
        </p:txBody>
      </p:sp>
      <p:sp>
        <p:nvSpPr>
          <p:cNvPr id="20" name="Oval 19"/>
          <p:cNvSpPr/>
          <p:nvPr/>
        </p:nvSpPr>
        <p:spPr>
          <a:xfrm>
            <a:off x="507555" y="2659727"/>
            <a:ext cx="2427574" cy="2143593"/>
          </a:xfrm>
          <a:prstGeom prst="ellips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b="1" dirty="0" err="1" smtClean="0">
                <a:solidFill>
                  <a:schemeClr val="accent5">
                    <a:lumMod val="50000"/>
                  </a:schemeClr>
                </a:solidFill>
                <a:latin typeface="Times New Roman" panose="02020603050405020304" pitchFamily="18" charset="0"/>
                <a:ea typeface="Times New Roman" panose="02020603050405020304" pitchFamily="18" charset="0"/>
              </a:rPr>
              <a:t>Đọc</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lại</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và</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điều</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chỉnh</a:t>
            </a:r>
            <a:r>
              <a:rPr lang="en-US" sz="2800" b="1"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1" name="Chevron 20"/>
          <p:cNvSpPr/>
          <p:nvPr/>
        </p:nvSpPr>
        <p:spPr>
          <a:xfrm>
            <a:off x="2653114" y="2854600"/>
            <a:ext cx="1154242" cy="1753849"/>
          </a:xfrm>
          <a:prstGeom prst="chevron">
            <a:avLst>
              <a:gd name="adj" fmla="val 616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Plaque 22"/>
          <p:cNvSpPr/>
          <p:nvPr/>
        </p:nvSpPr>
        <p:spPr>
          <a:xfrm>
            <a:off x="3857790" y="1848531"/>
            <a:ext cx="7686510" cy="4006905"/>
          </a:xfrm>
          <a:prstGeom prst="plaqu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200"/>
              </a:spcAft>
            </a:pPr>
            <a:r>
              <a:rPr lang="en-US" sz="2800">
                <a:solidFill>
                  <a:schemeClr val="accent5">
                    <a:lumMod val="50000"/>
                  </a:schemeClr>
                </a:solidFill>
                <a:latin typeface="Times New Roman" panose="02020603050405020304" pitchFamily="18" charset="0"/>
                <a:ea typeface="Times New Roman" panose="02020603050405020304" pitchFamily="18" charset="0"/>
              </a:rPr>
              <a:t>Trong cuộc thảo luận hoặc cuộc họp, thư kí đọc lại biên bản cho mọi thành viên tham dự nghe và điều chỉnh những chỗ ghi chép chưa rõ, chưa sát, chưa đúng với ý kiến người phát biểu (nếu có) trước khi cuộc thảo luận kết thúc. Đối với bài tập thực hành biên bản, em tự chỉnh sửa hoặc đọc cho một vài bạn nghe để nhận được sự góp ý</a:t>
            </a:r>
            <a:endParaRPr lang="en-US" sz="280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060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35865038"/>
              </p:ext>
            </p:extLst>
          </p:nvPr>
        </p:nvGraphicFramePr>
        <p:xfrm>
          <a:off x="303212" y="929267"/>
          <a:ext cx="11241088" cy="993648"/>
        </p:xfrm>
        <a:graphic>
          <a:graphicData uri="http://schemas.openxmlformats.org/drawingml/2006/table">
            <a:tbl>
              <a:tblPr firstRow="1" firstCol="1" bandRow="1"/>
              <a:tblGrid>
                <a:gridCol w="3662705">
                  <a:extLst>
                    <a:ext uri="{9D8B030D-6E8A-4147-A177-3AD203B41FA5}">
                      <a16:colId xmlns="" xmlns:a16="http://schemas.microsoft.com/office/drawing/2014/main" val="1516544837"/>
                    </a:ext>
                  </a:extLst>
                </a:gridCol>
                <a:gridCol w="7578383">
                  <a:extLst>
                    <a:ext uri="{9D8B030D-6E8A-4147-A177-3AD203B41FA5}">
                      <a16:colId xmlns="" xmlns:a16="http://schemas.microsoft.com/office/drawing/2014/main" val="2449920737"/>
                    </a:ext>
                  </a:extLst>
                </a:gridCol>
              </a:tblGrid>
              <a:tr h="0">
                <a:tc>
                  <a:txBody>
                    <a:bodyPr/>
                    <a:lstStyle/>
                    <a:p>
                      <a:pPr algn="ctr">
                        <a:lnSpc>
                          <a:spcPct val="115000"/>
                        </a:lnSpc>
                        <a:spcAft>
                          <a:spcPts val="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TRƯỜNG THCS…..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 ĐỘI 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CỘNG HÒA XÃ HỘI CHỦ NGHĨA VIỆT NAM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phúc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3712601144"/>
                  </a:ext>
                </a:extLst>
              </a:tr>
            </a:tbl>
          </a:graphicData>
        </a:graphic>
      </p:graphicFrame>
      <p:sp>
        <p:nvSpPr>
          <p:cNvPr id="5" name="Rectangle 4"/>
          <p:cNvSpPr/>
          <p:nvPr/>
        </p:nvSpPr>
        <p:spPr>
          <a:xfrm>
            <a:off x="412975" y="217788"/>
            <a:ext cx="3411511" cy="587853"/>
          </a:xfrm>
          <a:prstGeom prst="rect">
            <a:avLst/>
          </a:prstGeom>
        </p:spPr>
        <p:txBody>
          <a:bodyPr wrap="none">
            <a:spAutoFit/>
          </a:bodyPr>
          <a:lstStyle/>
          <a:p>
            <a:pPr algn="just">
              <a:lnSpc>
                <a:spcPct val="115000"/>
              </a:lnSpc>
              <a:spcAft>
                <a:spcPts val="0"/>
              </a:spcAft>
            </a:pPr>
            <a:r>
              <a:rPr lang="en-US" sz="2800" b="1" dirty="0" err="1">
                <a:solidFill>
                  <a:srgbClr val="0070C0"/>
                </a:solidFill>
                <a:latin typeface="Times New Roman" panose="02020603050405020304" pitchFamily="18" charset="0"/>
                <a:ea typeface="Times New Roman" panose="02020603050405020304" pitchFamily="18" charset="0"/>
              </a:rPr>
              <a:t>Biên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tham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khảo</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31451" y="1848336"/>
            <a:ext cx="10858500" cy="4413516"/>
          </a:xfrm>
          <a:prstGeom prst="rect">
            <a:avLst/>
          </a:prstGeom>
        </p:spPr>
        <p:txBody>
          <a:bodyPr>
            <a:spAutoFit/>
          </a:bodyPr>
          <a:lstStyle/>
          <a:p>
            <a:pPr algn="ctr">
              <a:lnSpc>
                <a:spcPct val="115000"/>
              </a:lnSpc>
              <a:spcAft>
                <a:spcPts val="1200"/>
              </a:spcAft>
            </a:pPr>
            <a:r>
              <a:rPr lang="en-US" sz="2400" b="1" dirty="0">
                <a:latin typeface="Times New Roman" panose="02020603050405020304" pitchFamily="18" charset="0"/>
                <a:ea typeface="Times New Roman" panose="02020603050405020304" pitchFamily="18" charset="0"/>
              </a:rPr>
              <a:t>BIÊN BẢN</a:t>
            </a:r>
            <a:endParaRPr lang="en-US" sz="2400" dirty="0">
              <a:latin typeface="Times New Roman" panose="02020603050405020304" pitchFamily="18" charset="0"/>
              <a:ea typeface="Times New Roman" panose="02020603050405020304" pitchFamily="18" charset="0"/>
            </a:endParaRPr>
          </a:p>
          <a:p>
            <a:pPr algn="ctr">
              <a:lnSpc>
                <a:spcPct val="115000"/>
              </a:lnSpc>
              <a:spcAft>
                <a:spcPts val="1200"/>
              </a:spcAft>
            </a:pPr>
            <a:r>
              <a:rPr lang="en-US" sz="2400" b="1" dirty="0" err="1">
                <a:latin typeface="Times New Roman" panose="02020603050405020304" pitchFamily="18" charset="0"/>
                <a:ea typeface="Times New Roman" panose="02020603050405020304" pitchFamily="18" charset="0"/>
              </a:rPr>
              <a:t>Thảo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luận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chủ</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Hạn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chế</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sử</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dụng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bao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bì</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lông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chất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thải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nhựa</a:t>
            </a:r>
            <a:r>
              <a:rPr lang="en-US" sz="2400" b="1"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THCS….</a:t>
            </a:r>
          </a:p>
          <a:p>
            <a:pPr>
              <a:lnSpc>
                <a:spcPct val="115000"/>
              </a:lnSpc>
              <a:spcAft>
                <a:spcPts val="1200"/>
              </a:spcAft>
            </a:pP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chi </a:t>
            </a:r>
            <a:r>
              <a:rPr lang="en-US" sz="2400" dirty="0" err="1">
                <a:latin typeface="Times New Roman" panose="02020603050405020304" pitchFamily="18" charset="0"/>
                <a:ea typeface="Times New Roman" panose="02020603050405020304" pitchFamily="18" charset="0"/>
              </a:rPr>
              <a:t>đội</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trưởng</a:t>
            </a:r>
            <a:r>
              <a:rPr lang="en-US" sz="24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trưởng</a:t>
            </a:r>
            <a:r>
              <a:rPr lang="en-US" sz="24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2400" dirty="0" err="1">
                <a:latin typeface="Times New Roman" panose="02020603050405020304" pitchFamily="18" charset="0"/>
                <a:ea typeface="Times New Roman" panose="02020603050405020304" pitchFamily="18" charset="0"/>
              </a:rPr>
              <a:t>Thư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kí</a:t>
            </a:r>
            <a:r>
              <a:rPr lang="en-US" sz="2400" dirty="0">
                <a:latin typeface="Times New Roman" panose="02020603050405020304" pitchFamily="18" charset="0"/>
                <a:ea typeface="Times New Roman" panose="02020603050405020304" pitchFamily="18" charset="0"/>
              </a:rPr>
              <a:t>: … - </a:t>
            </a:r>
            <a:r>
              <a:rPr lang="en-US" sz="2400" dirty="0" err="1">
                <a:latin typeface="Times New Roman" panose="02020603050405020304" pitchFamily="18" charset="0"/>
                <a:ea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456822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0400" y="283932"/>
            <a:ext cx="10858500" cy="6272743"/>
          </a:xfrm>
          <a:prstGeom prst="rect">
            <a:avLst/>
          </a:prstGeom>
        </p:spPr>
        <p:txBody>
          <a:bodyPr>
            <a:spAutoFit/>
          </a:bodyPr>
          <a:lstStyle/>
          <a:p>
            <a:pPr algn="ctr">
              <a:lnSpc>
                <a:spcPct val="115000"/>
              </a:lnSpc>
              <a:spcAft>
                <a:spcPts val="1200"/>
              </a:spcAft>
            </a:pP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sinh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hoạt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22/4,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nhựa</a:t>
            </a:r>
            <a:r>
              <a:rPr lang="en-US" sz="28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2800"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túi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nilon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hữu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978480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400" y="742325"/>
            <a:ext cx="10858500" cy="5192960"/>
          </a:xfrm>
          <a:prstGeom prst="rect">
            <a:avLst/>
          </a:prstGeom>
        </p:spPr>
        <p:txBody>
          <a:bodyPr>
            <a:spAutoFit/>
          </a:bodyPr>
          <a:lstStyle/>
          <a:p>
            <a:pPr>
              <a:lnSpc>
                <a:spcPct val="115000"/>
              </a:lnSpc>
              <a:spcAft>
                <a:spcPts val="1200"/>
              </a:spcAft>
            </a:pPr>
            <a:r>
              <a:rPr lang="en-US" sz="3200" dirty="0">
                <a:latin typeface="Times New Roman" panose="02020603050405020304" pitchFamily="18" charset="0"/>
                <a:ea typeface="Times New Roman" panose="02020603050405020304" pitchFamily="18" charset="0"/>
              </a:rPr>
              <a:t>3.  </a:t>
            </a:r>
            <a:r>
              <a:rPr lang="en-US" sz="3200" dirty="0" err="1">
                <a:latin typeface="Times New Roman" panose="02020603050405020304" pitchFamily="18" charset="0"/>
                <a:ea typeface="Times New Roman" panose="02020603050405020304" pitchFamily="18" charset="0"/>
              </a:rPr>
              <a:t>Tổ</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túi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chế</a:t>
            </a:r>
            <a:r>
              <a:rPr lang="en-US" sz="32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3200" dirty="0">
                <a:latin typeface="Times New Roman" panose="02020603050405020304" pitchFamily="18" charset="0"/>
                <a:ea typeface="Times New Roman" panose="02020603050405020304" pitchFamily="18" charset="0"/>
              </a:rPr>
              <a:t>4.  </a:t>
            </a:r>
            <a:r>
              <a:rPr lang="en-US" sz="3200" dirty="0" err="1">
                <a:latin typeface="Times New Roman" panose="02020603050405020304" pitchFamily="18" charset="0"/>
                <a:ea typeface="Times New Roman" panose="02020603050405020304" pitchFamily="18" charset="0"/>
              </a:rPr>
              <a:t>Tuyên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nâng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đồng</a:t>
            </a:r>
            <a:r>
              <a:rPr lang="en-US" sz="32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3200" dirty="0">
                <a:latin typeface="Times New Roman" panose="02020603050405020304" pitchFamily="18" charset="0"/>
                <a:ea typeface="Times New Roman" panose="02020603050405020304" pitchFamily="18" charset="0"/>
              </a:rPr>
              <a:t>5. </a:t>
            </a:r>
            <a:r>
              <a:rPr lang="en-US" sz="3200" dirty="0" err="1">
                <a:latin typeface="Times New Roman" panose="02020603050405020304" pitchFamily="18" charset="0"/>
                <a:ea typeface="Times New Roman" panose="02020603050405020304" pitchFamily="18" charset="0"/>
              </a:rPr>
              <a:t>Phía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địa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hỗ</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gom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túi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lông</a:t>
            </a:r>
            <a:r>
              <a:rPr lang="en-US" sz="32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3200" dirty="0">
                <a:latin typeface="Times New Roman" panose="02020603050405020304" pitchFamily="18" charset="0"/>
                <a:ea typeface="Times New Roman" panose="02020603050405020304" pitchFamily="18" charset="0"/>
              </a:rPr>
              <a:t>(3) Ý </a:t>
            </a:r>
            <a:r>
              <a:rPr lang="en-US" sz="3200" dirty="0" err="1">
                <a:latin typeface="Times New Roman" panose="02020603050405020304" pitchFamily="18" charset="0"/>
                <a:ea typeface="Times New Roman" panose="02020603050405020304" pitchFamily="18" charset="0"/>
              </a:rPr>
              <a:t>kiến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bổ</a:t>
            </a:r>
            <a:r>
              <a:rPr lang="en-US" sz="3200" dirty="0">
                <a:latin typeface="Times New Roman" panose="02020603050405020304" pitchFamily="18" charset="0"/>
                <a:ea typeface="Times New Roman" panose="02020603050405020304" pitchFamily="18" charset="0"/>
              </a:rPr>
              <a:t> sung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a:t>
            </a:r>
          </a:p>
          <a:p>
            <a:pPr>
              <a:lnSpc>
                <a:spcPct val="115000"/>
              </a:lnSpc>
              <a:spcAft>
                <a:spcPts val="1200"/>
              </a:spcAft>
            </a:pPr>
            <a:r>
              <a:rPr lang="en-US" sz="3200" dirty="0">
                <a:latin typeface="Times New Roman" panose="02020603050405020304" pitchFamily="18" charset="0"/>
                <a:ea typeface="Times New Roman" panose="02020603050405020304" pitchFamily="18" charset="0"/>
              </a:rPr>
              <a:t>1. </a:t>
            </a:r>
            <a:r>
              <a:rPr lang="en-US" sz="3200" dirty="0" err="1">
                <a:latin typeface="Times New Roman" panose="02020603050405020304" pitchFamily="18" charset="0"/>
                <a:ea typeface="Times New Roman" panose="02020603050405020304" pitchFamily="18" charset="0"/>
              </a:rPr>
              <a:t>Tổ</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gom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nữa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đồ</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hữu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ích</a:t>
            </a:r>
            <a:r>
              <a:rPr lang="en-US" sz="3200" dirty="0" smtClean="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995089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400" y="247650"/>
            <a:ext cx="10858500" cy="390645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hữu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dễ</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hủy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nguồn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gom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nhựa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tọa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Buổi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thúc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lúc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graphicFrame>
        <p:nvGraphicFramePr>
          <p:cNvPr id="4" name="Table 3"/>
          <p:cNvGraphicFramePr>
            <a:graphicFrameLocks noGrp="1"/>
          </p:cNvGraphicFramePr>
          <p:nvPr>
            <p:extLst>
              <p:ext uri="{D42A27DB-BD31-4B8C-83A1-F6EECF244321}">
                <p14:modId xmlns:p14="http://schemas.microsoft.com/office/powerpoint/2010/main" val="2583350849"/>
              </p:ext>
            </p:extLst>
          </p:nvPr>
        </p:nvGraphicFramePr>
        <p:xfrm>
          <a:off x="660400" y="5295202"/>
          <a:ext cx="10897849" cy="603758"/>
        </p:xfrm>
        <a:graphic>
          <a:graphicData uri="http://schemas.openxmlformats.org/drawingml/2006/table">
            <a:tbl>
              <a:tblPr/>
              <a:tblGrid>
                <a:gridCol w="5137116">
                  <a:extLst>
                    <a:ext uri="{9D8B030D-6E8A-4147-A177-3AD203B41FA5}">
                      <a16:colId xmlns="" xmlns:a16="http://schemas.microsoft.com/office/drawing/2014/main" val="3056396699"/>
                    </a:ext>
                  </a:extLst>
                </a:gridCol>
                <a:gridCol w="5760733">
                  <a:extLst>
                    <a:ext uri="{9D8B030D-6E8A-4147-A177-3AD203B41FA5}">
                      <a16:colId xmlns="" xmlns:a16="http://schemas.microsoft.com/office/drawing/2014/main" val="292263928"/>
                    </a:ext>
                  </a:extLst>
                </a:gridCol>
              </a:tblGrid>
              <a:tr h="207010">
                <a:tc>
                  <a:txBody>
                    <a:bodyPr/>
                    <a:lstStyle/>
                    <a:p>
                      <a:pPr algn="ctr">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THƯ KÍ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a:noFill/>
                    </a:lnL>
                    <a:lnR>
                      <a:noFill/>
                    </a:lnR>
                    <a:lnT>
                      <a:noFill/>
                    </a:lnT>
                    <a:lnB>
                      <a:noFill/>
                    </a:lnB>
                    <a:solidFill>
                      <a:srgbClr val="FFFFFF"/>
                    </a:solidFill>
                  </a:tcPr>
                </a:tc>
                <a:tc>
                  <a:txBody>
                    <a:bodyPr/>
                    <a:lstStyle/>
                    <a:p>
                      <a:pPr algn="ctr">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CHỦ TỌA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a:noFill/>
                    </a:lnL>
                    <a:lnR>
                      <a:noFill/>
                    </a:lnR>
                    <a:lnT>
                      <a:noFill/>
                    </a:lnT>
                    <a:lnB>
                      <a:noFill/>
                    </a:lnB>
                    <a:solidFill>
                      <a:srgbClr val="FFFFFF"/>
                    </a:solidFill>
                  </a:tcPr>
                </a:tc>
                <a:extLst>
                  <a:ext uri="{0D108BD9-81ED-4DB2-BD59-A6C34878D82A}">
                    <a16:rowId xmlns="" xmlns:a16="http://schemas.microsoft.com/office/drawing/2014/main" val="948268778"/>
                  </a:ext>
                </a:extLst>
              </a:tr>
            </a:tbl>
          </a:graphicData>
        </a:graphic>
      </p:graphicFrame>
      <p:sp>
        <p:nvSpPr>
          <p:cNvPr id="6" name="Rectangle 5"/>
          <p:cNvSpPr/>
          <p:nvPr/>
        </p:nvSpPr>
        <p:spPr>
          <a:xfrm>
            <a:off x="660400" y="4154104"/>
            <a:ext cx="6096000" cy="1237262"/>
          </a:xfrm>
          <a:prstGeom prst="rect">
            <a:avLst/>
          </a:prstGeom>
        </p:spPr>
        <p:txBody>
          <a:bodyPr>
            <a:spAutoFit/>
          </a:bodyPr>
          <a:lstStyle/>
          <a:p>
            <a:pPr>
              <a:lnSpc>
                <a:spcPct val="115000"/>
              </a:lnSpc>
              <a:spcAft>
                <a:spcPts val="1200"/>
              </a:spcAft>
            </a:pPr>
            <a:r>
              <a:rPr lang="en-US" sz="2800" b="1" dirty="0" err="1">
                <a:latin typeface="Times New Roman" panose="02020603050405020304" pitchFamily="18" charset="0"/>
                <a:ea typeface="Times New Roman" panose="02020603050405020304" pitchFamily="18" charset="0"/>
              </a:rPr>
              <a:t>Nơi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nhận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err="1">
                <a:latin typeface="Times New Roman" panose="02020603050405020304" pitchFamily="18" charset="0"/>
                <a:ea typeface="Times New Roman" panose="02020603050405020304" pitchFamily="18" charset="0"/>
              </a:rPr>
              <a:t>Lưu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666184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a:lnSpc>
                <a:spcPct val="115000"/>
              </a:lnSpc>
              <a:spcAft>
                <a:spcPts val="0"/>
              </a:spcAft>
              <a:tabLst>
                <a:tab pos="1028700" algn="l"/>
              </a:tabLst>
            </a:pPr>
            <a:r>
              <a:rPr lang="en-US" sz="2800" b="1" dirty="0">
                <a:solidFill>
                  <a:srgbClr val="FF0000"/>
                </a:solidFill>
                <a:latin typeface="Times New Roman" panose="02020603050405020304" pitchFamily="18" charset="0"/>
                <a:ea typeface="Times New Roman" panose="02020603050405020304" pitchFamily="18" charset="0"/>
              </a:rPr>
              <a:t>NÓI VÀ </a:t>
            </a:r>
            <a:r>
              <a:rPr lang="en-US" sz="2800" b="1" dirty="0" smtClean="0">
                <a:solidFill>
                  <a:srgbClr val="FF0000"/>
                </a:solidFill>
                <a:latin typeface="Times New Roman" panose="02020603050405020304" pitchFamily="18" charset="0"/>
                <a:ea typeface="Times New Roman" panose="02020603050405020304" pitchFamily="18" charset="0"/>
              </a:rPr>
              <a:t>NGHE</a:t>
            </a:r>
            <a:r>
              <a:rPr lang="en-US" sz="2800" dirty="0" smtClean="0">
                <a:latin typeface="Times New Roman" panose="02020603050405020304" pitchFamily="18" charset="0"/>
                <a:ea typeface="Times New Roman" panose="02020603050405020304" pitchFamily="18" charset="0"/>
              </a:rPr>
              <a:t>: </a:t>
            </a:r>
            <a:r>
              <a:rPr lang="en-US" sz="2800" b="1" dirty="0" smtClean="0">
                <a:solidFill>
                  <a:srgbClr val="0070C0"/>
                </a:solidFill>
                <a:latin typeface="Times New Roman" panose="02020603050405020304" pitchFamily="18" charset="0"/>
                <a:ea typeface="Times New Roman" panose="02020603050405020304" pitchFamily="18" charset="0"/>
              </a:rPr>
              <a:t>THẢO </a:t>
            </a:r>
            <a:r>
              <a:rPr lang="en-US" sz="2800" b="1" dirty="0">
                <a:solidFill>
                  <a:srgbClr val="0070C0"/>
                </a:solidFill>
                <a:latin typeface="Times New Roman" panose="02020603050405020304" pitchFamily="18" charset="0"/>
                <a:ea typeface="Times New Roman" panose="02020603050405020304" pitchFamily="18" charset="0"/>
              </a:rPr>
              <a:t>LUẬN NHÓM VỀ MỘT VẤN ĐỀ</a:t>
            </a:r>
            <a:endParaRPr lang="en-US" sz="2800" dirty="0"/>
          </a:p>
        </p:txBody>
      </p:sp>
      <p:sp>
        <p:nvSpPr>
          <p:cNvPr id="17" name="Rectangle 16"/>
          <p:cNvSpPr/>
          <p:nvPr/>
        </p:nvSpPr>
        <p:spPr>
          <a:xfrm>
            <a:off x="5183793" y="706030"/>
            <a:ext cx="1811714"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p>
        </p:txBody>
      </p:sp>
      <p:sp>
        <p:nvSpPr>
          <p:cNvPr id="18" name="Oval 17"/>
          <p:cNvSpPr/>
          <p:nvPr/>
        </p:nvSpPr>
        <p:spPr>
          <a:xfrm>
            <a:off x="925955" y="2087805"/>
            <a:ext cx="2363061" cy="2368446"/>
          </a:xfrm>
          <a:prstGeom prst="ellips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D0D0D"/>
                </a:solidFill>
                <a:latin typeface="Times New Roman" panose="02020603050405020304" pitchFamily="18" charset="0"/>
                <a:ea typeface="MS Mincho"/>
              </a:rPr>
              <a:t>Yêu cầu</a:t>
            </a:r>
            <a:endParaRPr lang="en-US" sz="3600"/>
          </a:p>
        </p:txBody>
      </p:sp>
      <p:sp>
        <p:nvSpPr>
          <p:cNvPr id="19" name="Chevron 18"/>
          <p:cNvSpPr/>
          <p:nvPr/>
        </p:nvSpPr>
        <p:spPr>
          <a:xfrm>
            <a:off x="3283027" y="2367406"/>
            <a:ext cx="614596" cy="1941988"/>
          </a:xfrm>
          <a:prstGeom prst="chevron">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23"/>
          <p:cNvSpPr/>
          <p:nvPr/>
        </p:nvSpPr>
        <p:spPr>
          <a:xfrm>
            <a:off x="4177988" y="1814411"/>
            <a:ext cx="7075357" cy="341775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a:solidFill>
                  <a:srgbClr val="0D0D0D"/>
                </a:solidFill>
                <a:latin typeface="Times New Roman" panose="02020603050405020304" pitchFamily="18" charset="0"/>
                <a:ea typeface="MS Mincho"/>
              </a:rPr>
              <a:t>Trong bài 10, các em đã học các văn bản đọc hiểu là các văn bản thông tin thuật lại sự kiện theo mối quan hệ nguyên nhân – kết quả. </a:t>
            </a:r>
            <a:endParaRPr lang="en-US" sz="280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i="1">
                <a:solidFill>
                  <a:srgbClr val="0D0D0D"/>
                </a:solidFill>
                <a:latin typeface="Times New Roman" panose="02020603050405020304" pitchFamily="18" charset="0"/>
                <a:ea typeface="MS Mincho"/>
              </a:rPr>
              <a:t>Theo em, trong một cuộc họp, để đưa ra được những nguyên nhân cho kết quả của một sự kiện thì ta phải trải qua những công việc nào?</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3726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0" name="Rectangle 9"/>
          <p:cNvSpPr/>
          <p:nvPr/>
        </p:nvSpPr>
        <p:spPr>
          <a:xfrm>
            <a:off x="638103" y="1171573"/>
            <a:ext cx="108585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nét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nhạc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sĩ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Phạm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Như</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có</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Bác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ngày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30/4/1975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5"/>
          <a:stretch>
            <a:fillRect/>
          </a:stretch>
        </p:blipFill>
        <p:spPr>
          <a:xfrm>
            <a:off x="507555" y="2351538"/>
            <a:ext cx="4306936" cy="26192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16" name="Group 15"/>
          <p:cNvGrpSpPr/>
          <p:nvPr/>
        </p:nvGrpSpPr>
        <p:grpSpPr>
          <a:xfrm>
            <a:off x="5093446" y="2181675"/>
            <a:ext cx="6134187" cy="3892154"/>
            <a:chOff x="3549848" y="2245517"/>
            <a:chExt cx="5092303" cy="3892154"/>
          </a:xfrm>
        </p:grpSpPr>
        <p:sp>
          <p:nvSpPr>
            <p:cNvPr id="17" name="Freeform 16"/>
            <p:cNvSpPr/>
            <p:nvPr/>
          </p:nvSpPr>
          <p:spPr>
            <a:xfrm>
              <a:off x="4273747" y="2245517"/>
              <a:ext cx="3972333" cy="833549"/>
            </a:xfrm>
            <a:custGeom>
              <a:avLst/>
              <a:gdLst>
                <a:gd name="connsiteX0" fmla="*/ 0 w 5092303"/>
                <a:gd name="connsiteY0" fmla="*/ 216694 h 2166937"/>
                <a:gd name="connsiteX1" fmla="*/ 216694 w 5092303"/>
                <a:gd name="connsiteY1" fmla="*/ 0 h 2166937"/>
                <a:gd name="connsiteX2" fmla="*/ 4875609 w 5092303"/>
                <a:gd name="connsiteY2" fmla="*/ 0 h 2166937"/>
                <a:gd name="connsiteX3" fmla="*/ 5092303 w 5092303"/>
                <a:gd name="connsiteY3" fmla="*/ 216694 h 2166937"/>
                <a:gd name="connsiteX4" fmla="*/ 5092303 w 5092303"/>
                <a:gd name="connsiteY4" fmla="*/ 1950243 h 2166937"/>
                <a:gd name="connsiteX5" fmla="*/ 4875609 w 5092303"/>
                <a:gd name="connsiteY5" fmla="*/ 2166937 h 2166937"/>
                <a:gd name="connsiteX6" fmla="*/ 216694 w 5092303"/>
                <a:gd name="connsiteY6" fmla="*/ 2166937 h 2166937"/>
                <a:gd name="connsiteX7" fmla="*/ 0 w 5092303"/>
                <a:gd name="connsiteY7" fmla="*/ 1950243 h 2166937"/>
                <a:gd name="connsiteX8" fmla="*/ 0 w 5092303"/>
                <a:gd name="connsiteY8" fmla="*/ 216694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2303" h="2166937">
                  <a:moveTo>
                    <a:pt x="0" y="216694"/>
                  </a:moveTo>
                  <a:cubicBezTo>
                    <a:pt x="0" y="97017"/>
                    <a:pt x="97017" y="0"/>
                    <a:pt x="216694" y="0"/>
                  </a:cubicBezTo>
                  <a:lnTo>
                    <a:pt x="4875609" y="0"/>
                  </a:lnTo>
                  <a:cubicBezTo>
                    <a:pt x="4995286" y="0"/>
                    <a:pt x="5092303" y="97017"/>
                    <a:pt x="5092303" y="216694"/>
                  </a:cubicBezTo>
                  <a:lnTo>
                    <a:pt x="5092303" y="1950243"/>
                  </a:lnTo>
                  <a:cubicBezTo>
                    <a:pt x="5092303" y="2069920"/>
                    <a:pt x="4995286" y="2166937"/>
                    <a:pt x="4875609" y="2166937"/>
                  </a:cubicBezTo>
                  <a:lnTo>
                    <a:pt x="216694" y="2166937"/>
                  </a:lnTo>
                  <a:cubicBezTo>
                    <a:pt x="97017" y="2166937"/>
                    <a:pt x="0" y="2069920"/>
                    <a:pt x="0" y="1950243"/>
                  </a:cubicBezTo>
                  <a:lnTo>
                    <a:pt x="0" y="21669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4907" tIns="154907" rIns="154907" bIns="154907" numCol="1" spcCol="1270" anchor="ctr" anchorCtr="0">
              <a:noAutofit/>
            </a:bodyPr>
            <a:lstStyle/>
            <a:p>
              <a:pPr lvl="0" algn="ctr" defTabSz="10668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c. </a:t>
              </a:r>
              <a:r>
                <a:rPr lang="en-US" sz="3200" kern="1200" dirty="0" err="1" smtClean="0">
                  <a:latin typeface="Times New Roman" panose="02020603050405020304" pitchFamily="18" charset="0"/>
                  <a:cs typeface="Times New Roman" panose="02020603050405020304" pitchFamily="18" charset="0"/>
                </a:rPr>
                <a:t>Chiến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thắng</a:t>
              </a:r>
              <a:r>
                <a:rPr lang="en-US" sz="3200" kern="1200" dirty="0" smtClean="0">
                  <a:latin typeface="Times New Roman" panose="02020603050405020304" pitchFamily="18" charset="0"/>
                  <a:cs typeface="Times New Roman" panose="02020603050405020304" pitchFamily="18" charset="0"/>
                </a:rPr>
                <a:t> 30/4/1975</a:t>
              </a:r>
              <a:endParaRPr lang="en-US" sz="32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554458" y="3234314"/>
              <a:ext cx="975121" cy="500362"/>
            </a:xfrm>
            <a:custGeom>
              <a:avLst/>
              <a:gdLst>
                <a:gd name="connsiteX0" fmla="*/ 0 w 812601"/>
                <a:gd name="connsiteY0" fmla="*/ 195024 h 975121"/>
                <a:gd name="connsiteX1" fmla="*/ 406301 w 812601"/>
                <a:gd name="connsiteY1" fmla="*/ 195024 h 975121"/>
                <a:gd name="connsiteX2" fmla="*/ 406301 w 812601"/>
                <a:gd name="connsiteY2" fmla="*/ 0 h 975121"/>
                <a:gd name="connsiteX3" fmla="*/ 812601 w 812601"/>
                <a:gd name="connsiteY3" fmla="*/ 487561 h 975121"/>
                <a:gd name="connsiteX4" fmla="*/ 406301 w 812601"/>
                <a:gd name="connsiteY4" fmla="*/ 975121 h 975121"/>
                <a:gd name="connsiteX5" fmla="*/ 406301 w 812601"/>
                <a:gd name="connsiteY5" fmla="*/ 780097 h 975121"/>
                <a:gd name="connsiteX6" fmla="*/ 0 w 812601"/>
                <a:gd name="connsiteY6" fmla="*/ 780097 h 975121"/>
                <a:gd name="connsiteX7" fmla="*/ 0 w 812601"/>
                <a:gd name="connsiteY7" fmla="*/ 195024 h 97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601" h="975121">
                  <a:moveTo>
                    <a:pt x="650081" y="1"/>
                  </a:moveTo>
                  <a:lnTo>
                    <a:pt x="650081" y="487561"/>
                  </a:lnTo>
                  <a:lnTo>
                    <a:pt x="812601" y="487561"/>
                  </a:lnTo>
                  <a:lnTo>
                    <a:pt x="406300" y="975120"/>
                  </a:lnTo>
                  <a:lnTo>
                    <a:pt x="0" y="487561"/>
                  </a:lnTo>
                  <a:lnTo>
                    <a:pt x="162520" y="487561"/>
                  </a:lnTo>
                  <a:lnTo>
                    <a:pt x="162520" y="1"/>
                  </a:lnTo>
                  <a:lnTo>
                    <a:pt x="650081"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5024" tIns="0" rIns="195024" bIns="243780" numCol="1" spcCol="1270" anchor="ctr" anchorCtr="0">
              <a:noAutofit/>
            </a:bodyPr>
            <a:lstStyle/>
            <a:p>
              <a:pPr lvl="0" algn="ctr" defTabSz="1778000">
                <a:lnSpc>
                  <a:spcPct val="90000"/>
                </a:lnSpc>
                <a:spcBef>
                  <a:spcPct val="0"/>
                </a:spcBef>
                <a:spcAft>
                  <a:spcPct val="35000"/>
                </a:spcAft>
              </a:pPr>
              <a:endParaRPr lang="en-US" sz="4000" kern="1200"/>
            </a:p>
          </p:txBody>
        </p:sp>
        <p:sp>
          <p:nvSpPr>
            <p:cNvPr id="19" name="Freeform 18"/>
            <p:cNvSpPr/>
            <p:nvPr/>
          </p:nvSpPr>
          <p:spPr>
            <a:xfrm>
              <a:off x="3549848" y="3839345"/>
              <a:ext cx="5092303" cy="2298326"/>
            </a:xfrm>
            <a:custGeom>
              <a:avLst/>
              <a:gdLst>
                <a:gd name="connsiteX0" fmla="*/ 0 w 5092303"/>
                <a:gd name="connsiteY0" fmla="*/ 216694 h 2166937"/>
                <a:gd name="connsiteX1" fmla="*/ 216694 w 5092303"/>
                <a:gd name="connsiteY1" fmla="*/ 0 h 2166937"/>
                <a:gd name="connsiteX2" fmla="*/ 4875609 w 5092303"/>
                <a:gd name="connsiteY2" fmla="*/ 0 h 2166937"/>
                <a:gd name="connsiteX3" fmla="*/ 5092303 w 5092303"/>
                <a:gd name="connsiteY3" fmla="*/ 216694 h 2166937"/>
                <a:gd name="connsiteX4" fmla="*/ 5092303 w 5092303"/>
                <a:gd name="connsiteY4" fmla="*/ 1950243 h 2166937"/>
                <a:gd name="connsiteX5" fmla="*/ 4875609 w 5092303"/>
                <a:gd name="connsiteY5" fmla="*/ 2166937 h 2166937"/>
                <a:gd name="connsiteX6" fmla="*/ 216694 w 5092303"/>
                <a:gd name="connsiteY6" fmla="*/ 2166937 h 2166937"/>
                <a:gd name="connsiteX7" fmla="*/ 0 w 5092303"/>
                <a:gd name="connsiteY7" fmla="*/ 1950243 h 2166937"/>
                <a:gd name="connsiteX8" fmla="*/ 0 w 5092303"/>
                <a:gd name="connsiteY8" fmla="*/ 216694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2303" h="2166937">
                  <a:moveTo>
                    <a:pt x="0" y="216694"/>
                  </a:moveTo>
                  <a:cubicBezTo>
                    <a:pt x="0" y="97017"/>
                    <a:pt x="97017" y="0"/>
                    <a:pt x="216694" y="0"/>
                  </a:cubicBezTo>
                  <a:lnTo>
                    <a:pt x="4875609" y="0"/>
                  </a:lnTo>
                  <a:cubicBezTo>
                    <a:pt x="4995286" y="0"/>
                    <a:pt x="5092303" y="97017"/>
                    <a:pt x="5092303" y="216694"/>
                  </a:cubicBezTo>
                  <a:lnTo>
                    <a:pt x="5092303" y="1950243"/>
                  </a:lnTo>
                  <a:cubicBezTo>
                    <a:pt x="5092303" y="2069920"/>
                    <a:pt x="4995286" y="2166937"/>
                    <a:pt x="4875609" y="2166937"/>
                  </a:cubicBezTo>
                  <a:lnTo>
                    <a:pt x="216694" y="2166937"/>
                  </a:lnTo>
                  <a:cubicBezTo>
                    <a:pt x="97017" y="2166937"/>
                    <a:pt x="0" y="2069920"/>
                    <a:pt x="0" y="1950243"/>
                  </a:cubicBezTo>
                  <a:lnTo>
                    <a:pt x="0" y="21669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54907" tIns="154907" rIns="154907" bIns="154907"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hlinkClick r:id="rId6" tooltip="Chiến tranh Việt Nam"/>
                </a:rPr>
                <a:t>Chiến</a:t>
              </a:r>
              <a:r>
                <a:rPr lang="en-US" sz="2800" kern="1200" dirty="0" smtClean="0">
                  <a:latin typeface="Times New Roman" panose="02020603050405020304" pitchFamily="18" charset="0"/>
                  <a:cs typeface="Times New Roman" panose="02020603050405020304" pitchFamily="18" charset="0"/>
                  <a:hlinkClick r:id="rId6" tooltip="Chiến tranh Việt Nam"/>
                </a:rPr>
                <a:t> </a:t>
              </a:r>
              <a:r>
                <a:rPr lang="en-US" sz="2800" kern="1200" dirty="0" err="1" smtClean="0">
                  <a:latin typeface="Times New Roman" panose="02020603050405020304" pitchFamily="18" charset="0"/>
                  <a:cs typeface="Times New Roman" panose="02020603050405020304" pitchFamily="18" charset="0"/>
                  <a:hlinkClick r:id="rId6" tooltip="Chiến tranh Việt Nam"/>
                </a:rPr>
                <a:t>tranh</a:t>
              </a:r>
              <a:r>
                <a:rPr lang="en-US" sz="2800" kern="1200" dirty="0" smtClean="0">
                  <a:latin typeface="Times New Roman" panose="02020603050405020304" pitchFamily="18" charset="0"/>
                  <a:cs typeface="Times New Roman" panose="02020603050405020304" pitchFamily="18" charset="0"/>
                  <a:hlinkClick r:id="rId6" tooltip="Chiến tranh Việt Nam"/>
                </a:rPr>
                <a:t> </a:t>
              </a:r>
              <a:r>
                <a:rPr lang="en-US" sz="2800" kern="1200" dirty="0" err="1" smtClean="0">
                  <a:latin typeface="Times New Roman" panose="02020603050405020304" pitchFamily="18" charset="0"/>
                  <a:cs typeface="Times New Roman" panose="02020603050405020304" pitchFamily="18" charset="0"/>
                  <a:hlinkClick r:id="rId6" tooltip="Chiến tranh Việt Nam"/>
                </a:rPr>
                <a:t>Việt</a:t>
              </a:r>
              <a:r>
                <a:rPr lang="en-US" sz="2800" kern="1200" dirty="0" smtClean="0">
                  <a:latin typeface="Times New Roman" panose="02020603050405020304" pitchFamily="18" charset="0"/>
                  <a:cs typeface="Times New Roman" panose="02020603050405020304" pitchFamily="18" charset="0"/>
                  <a:hlinkClick r:id="rId6" tooltip="Chiến tranh Việt Nam"/>
                </a:rPr>
                <a:t> Nam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miền</a:t>
              </a:r>
              <a:r>
                <a:rPr lang="en-US" sz="2800" kern="1200" dirty="0" smtClean="0">
                  <a:latin typeface="Times New Roman" panose="02020603050405020304" pitchFamily="18" charset="0"/>
                  <a:cs typeface="Times New Roman" panose="02020603050405020304" pitchFamily="18" charset="0"/>
                </a:rPr>
                <a:t> Nam </a:t>
              </a:r>
              <a:r>
                <a:rPr lang="en-US" sz="2800" kern="1200" dirty="0" err="1" smtClean="0">
                  <a:latin typeface="Times New Roman" panose="02020603050405020304" pitchFamily="18" charset="0"/>
                  <a:cs typeface="Times New Roman" panose="02020603050405020304" pitchFamily="18" charset="0"/>
                </a:rPr>
                <a:t>tiến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miền</a:t>
              </a:r>
              <a:r>
                <a:rPr lang="en-US" sz="2800" kern="1200" dirty="0" smtClean="0">
                  <a:latin typeface="Times New Roman" panose="02020603050405020304" pitchFamily="18" charset="0"/>
                  <a:cs typeface="Times New Roman" panose="02020603050405020304" pitchFamily="18" charset="0"/>
                </a:rPr>
                <a:t> Nam,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0673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5183793" y="706030"/>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396023" y="1200254"/>
            <a:ext cx="8216032" cy="658642"/>
          </a:xfrm>
          <a:prstGeom prst="rect">
            <a:avLst/>
          </a:prstGeom>
        </p:spPr>
        <p:txBody>
          <a:bodyPr wrap="none">
            <a:spAutoFit/>
          </a:bodyPr>
          <a:lstStyle/>
          <a:p>
            <a:pPr algn="just">
              <a:lnSpc>
                <a:spcPct val="115000"/>
              </a:lnSpc>
              <a:spcAft>
                <a:spcPts val="0"/>
              </a:spcAft>
            </a:pPr>
            <a:r>
              <a:rPr lang="en-US" sz="3200" dirty="0" err="1">
                <a:solidFill>
                  <a:srgbClr val="0D0D0D"/>
                </a:solidFill>
                <a:latin typeface="Times New Roman" panose="02020603050405020304" pitchFamily="18" charset="0"/>
                <a:ea typeface="Times New Roman" panose="02020603050405020304" pitchFamily="18" charset="0"/>
              </a:rPr>
              <a:t>Điền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cột</a:t>
            </a:r>
            <a:r>
              <a:rPr lang="en-US" sz="3200" dirty="0">
                <a:solidFill>
                  <a:srgbClr val="0D0D0D"/>
                </a:solidFill>
                <a:latin typeface="Times New Roman" panose="02020603050405020304" pitchFamily="18" charset="0"/>
                <a:ea typeface="Times New Roman" panose="02020603050405020304" pitchFamily="18" charset="0"/>
              </a:rPr>
              <a:t> K, </a:t>
            </a:r>
            <a:r>
              <a:rPr lang="en-US" sz="3200" dirty="0" err="1">
                <a:solidFill>
                  <a:srgbClr val="0D0D0D"/>
                </a:solidFill>
                <a:latin typeface="Times New Roman" panose="02020603050405020304" pitchFamily="18" charset="0"/>
                <a:ea typeface="Times New Roman" panose="02020603050405020304" pitchFamily="18" charset="0"/>
              </a:rPr>
              <a:t>cột</a:t>
            </a:r>
            <a:r>
              <a:rPr lang="en-US" sz="3200" dirty="0">
                <a:solidFill>
                  <a:srgbClr val="0D0D0D"/>
                </a:solidFill>
                <a:latin typeface="Times New Roman" panose="02020603050405020304" pitchFamily="18" charset="0"/>
                <a:ea typeface="Times New Roman" panose="02020603050405020304" pitchFamily="18" charset="0"/>
              </a:rPr>
              <a:t> W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bảng</a:t>
            </a:r>
            <a:r>
              <a:rPr lang="en-US" sz="3200" dirty="0">
                <a:solidFill>
                  <a:srgbClr val="0D0D0D"/>
                </a:solidFill>
                <a:latin typeface="Times New Roman" panose="02020603050405020304" pitchFamily="18" charset="0"/>
                <a:ea typeface="Times New Roman" panose="02020603050405020304" pitchFamily="18" charset="0"/>
              </a:rPr>
              <a:t> KWL </a:t>
            </a:r>
            <a:r>
              <a:rPr lang="en-US" sz="3200" dirty="0" err="1">
                <a:solidFill>
                  <a:srgbClr val="0D0D0D"/>
                </a:solidFill>
                <a:latin typeface="Times New Roman" panose="02020603050405020304" pitchFamily="18" charset="0"/>
                <a:ea typeface="Times New Roman" panose="02020603050405020304" pitchFamily="18" charset="0"/>
              </a:rPr>
              <a:t>sau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đây</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59850335"/>
              </p:ext>
            </p:extLst>
          </p:nvPr>
        </p:nvGraphicFramePr>
        <p:xfrm>
          <a:off x="685800" y="1819148"/>
          <a:ext cx="10858500" cy="4416552"/>
        </p:xfrm>
        <a:graphic>
          <a:graphicData uri="http://schemas.openxmlformats.org/drawingml/2006/table">
            <a:tbl>
              <a:tblPr firstRow="1" firstCol="1" bandRow="1" bandCol="1"/>
              <a:tblGrid>
                <a:gridCol w="3207063">
                  <a:extLst>
                    <a:ext uri="{9D8B030D-6E8A-4147-A177-3AD203B41FA5}">
                      <a16:colId xmlns="" xmlns:a16="http://schemas.microsoft.com/office/drawing/2014/main" val="2042966909"/>
                    </a:ext>
                  </a:extLst>
                </a:gridCol>
                <a:gridCol w="3777522">
                  <a:extLst>
                    <a:ext uri="{9D8B030D-6E8A-4147-A177-3AD203B41FA5}">
                      <a16:colId xmlns="" xmlns:a16="http://schemas.microsoft.com/office/drawing/2014/main" val="1535303292"/>
                    </a:ext>
                  </a:extLst>
                </a:gridCol>
                <a:gridCol w="3873915">
                  <a:extLst>
                    <a:ext uri="{9D8B030D-6E8A-4147-A177-3AD203B41FA5}">
                      <a16:colId xmlns="" xmlns:a16="http://schemas.microsoft.com/office/drawing/2014/main" val="323658753"/>
                    </a:ext>
                  </a:extLst>
                </a:gridCol>
              </a:tblGrid>
              <a:tr h="0">
                <a:tc>
                  <a:txBody>
                    <a:bodyPr/>
                    <a:lstStyle/>
                    <a:p>
                      <a:pPr algn="ctr">
                        <a:lnSpc>
                          <a:spcPct val="115000"/>
                        </a:lnSpc>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W</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630993259"/>
                  </a:ext>
                </a:extLst>
              </a:tr>
              <a:tr h="0">
                <a:tc>
                  <a:txBody>
                    <a:bodyPr/>
                    <a:lstStyle/>
                    <a:p>
                      <a:pPr algn="ctr">
                        <a:lnSpc>
                          <a:spcPct val="115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4057822793"/>
                  </a:ext>
                </a:extLst>
              </a:tr>
            </a:tbl>
          </a:graphicData>
        </a:graphic>
      </p:graphicFrame>
    </p:spTree>
    <p:extLst>
      <p:ext uri="{BB962C8B-B14F-4D97-AF65-F5344CB8AC3E}">
        <p14:creationId xmlns:p14="http://schemas.microsoft.com/office/powerpoint/2010/main" val="29137152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19549480"/>
              </p:ext>
            </p:extLst>
          </p:nvPr>
        </p:nvGraphicFramePr>
        <p:xfrm>
          <a:off x="660400" y="1184020"/>
          <a:ext cx="10858500" cy="4988180"/>
        </p:xfrm>
        <a:graphic>
          <a:graphicData uri="http://schemas.openxmlformats.org/drawingml/2006/table">
            <a:tbl>
              <a:tblPr firstRow="1" firstCol="1" bandRow="1" bandCol="1"/>
              <a:tblGrid>
                <a:gridCol w="3585529">
                  <a:extLst>
                    <a:ext uri="{9D8B030D-6E8A-4147-A177-3AD203B41FA5}">
                      <a16:colId xmlns="" xmlns:a16="http://schemas.microsoft.com/office/drawing/2014/main" val="2276672398"/>
                    </a:ext>
                  </a:extLst>
                </a:gridCol>
                <a:gridCol w="3593635">
                  <a:extLst>
                    <a:ext uri="{9D8B030D-6E8A-4147-A177-3AD203B41FA5}">
                      <a16:colId xmlns="" xmlns:a16="http://schemas.microsoft.com/office/drawing/2014/main" val="2938909874"/>
                    </a:ext>
                  </a:extLst>
                </a:gridCol>
                <a:gridCol w="3679336">
                  <a:extLst>
                    <a:ext uri="{9D8B030D-6E8A-4147-A177-3AD203B41FA5}">
                      <a16:colId xmlns="" xmlns:a16="http://schemas.microsoft.com/office/drawing/2014/main" val="1983989285"/>
                    </a:ext>
                  </a:extLst>
                </a:gridCol>
              </a:tblGrid>
              <a:tr h="0">
                <a:tc>
                  <a:txBody>
                    <a:bodyPr/>
                    <a:lstStyle/>
                    <a:p>
                      <a:pPr algn="ctr">
                        <a:lnSpc>
                          <a:spcPct val="115000"/>
                        </a:lnSpc>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W</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55038862"/>
                  </a:ext>
                </a:extLst>
              </a:tr>
              <a:tr h="0">
                <a:tc>
                  <a:txBody>
                    <a:bodyPr/>
                    <a:lstStyle/>
                    <a:p>
                      <a:pPr>
                        <a:lnSpc>
                          <a:spcPct val="107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841841946"/>
                  </a:ext>
                </a:extLst>
              </a:tr>
            </a:tbl>
          </a:graphicData>
        </a:graphic>
      </p:graphicFrame>
    </p:spTree>
    <p:extLst>
      <p:ext uri="{BB962C8B-B14F-4D97-AF65-F5344CB8AC3E}">
        <p14:creationId xmlns:p14="http://schemas.microsoft.com/office/powerpoint/2010/main" val="428384955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17083"/>
            <a:ext cx="3576620" cy="523220"/>
          </a:xfrm>
          <a:prstGeom prst="rect">
            <a:avLst/>
          </a:prstGeom>
        </p:spPr>
        <p:txBody>
          <a:bodyPr wrap="none">
            <a:spAutoFit/>
          </a:bodyPr>
          <a:lstStyle/>
          <a:p>
            <a:r>
              <a:rPr lang="en-US" sz="2800" b="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7" name="Rectangle 6"/>
          <p:cNvSpPr/>
          <p:nvPr/>
        </p:nvSpPr>
        <p:spPr>
          <a:xfrm>
            <a:off x="635794" y="1167702"/>
            <a:ext cx="10858500" cy="5509200"/>
          </a:xfrm>
          <a:prstGeom prst="rect">
            <a:avLst/>
          </a:prstGeom>
        </p:spPr>
        <p:txBody>
          <a:bodyPr>
            <a:spAutoFit/>
          </a:bodyPr>
          <a:lstStyle/>
          <a:p>
            <a:pPr algn="just">
              <a:lnSpc>
                <a:spcPct val="115000"/>
              </a:lnSpc>
              <a:spcAft>
                <a:spcPts val="1200"/>
              </a:spcAft>
            </a:pPr>
            <a:r>
              <a:rPr lang="en-US" sz="2700" b="1" dirty="0">
                <a:solidFill>
                  <a:srgbClr val="FF0000"/>
                </a:solidFill>
                <a:latin typeface="Times New Roman" panose="02020603050405020304" pitchFamily="18" charset="0"/>
                <a:ea typeface="MS Mincho"/>
              </a:rPr>
              <a:t>I. </a:t>
            </a:r>
            <a:r>
              <a:rPr lang="en-US" sz="2700" b="1" dirty="0" err="1">
                <a:solidFill>
                  <a:srgbClr val="FF0000"/>
                </a:solidFill>
                <a:latin typeface="Times New Roman" panose="02020603050405020304" pitchFamily="18" charset="0"/>
                <a:ea typeface="MS Mincho"/>
              </a:rPr>
              <a:t>Tìm</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hiểu</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chung</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về</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thảo</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luận</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nhóm</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về</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nguyên</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nhân</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dẫn</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đến</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kết</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quả</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của</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một</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sự</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việc</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sự</a:t>
            </a:r>
            <a:r>
              <a:rPr lang="en-US" sz="2700" b="1" dirty="0">
                <a:solidFill>
                  <a:srgbClr val="FF0000"/>
                </a:solidFill>
                <a:latin typeface="Times New Roman" panose="02020603050405020304" pitchFamily="18" charset="0"/>
                <a:ea typeface="MS Mincho"/>
              </a:rPr>
              <a:t> </a:t>
            </a:r>
            <a:r>
              <a:rPr lang="en-US" sz="2700" b="1" dirty="0" err="1">
                <a:solidFill>
                  <a:srgbClr val="FF0000"/>
                </a:solidFill>
                <a:latin typeface="Times New Roman" panose="02020603050405020304" pitchFamily="18" charset="0"/>
                <a:ea typeface="MS Mincho"/>
              </a:rPr>
              <a:t>kiện</a:t>
            </a:r>
            <a:endParaRPr lang="en-US" sz="27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700" b="1" dirty="0">
                <a:solidFill>
                  <a:srgbClr val="0D0D0D"/>
                </a:solidFill>
                <a:latin typeface="Times New Roman" panose="02020603050405020304" pitchFamily="18" charset="0"/>
                <a:ea typeface="Times New Roman" panose="02020603050405020304" pitchFamily="18" charset="0"/>
              </a:rPr>
              <a:t>1.</a:t>
            </a:r>
            <a:r>
              <a:rPr lang="en-US" sz="2700" dirty="0">
                <a:solidFill>
                  <a:srgbClr val="0D0D0D"/>
                </a:solidFill>
                <a:latin typeface="Times New Roman" panose="02020603050405020304" pitchFamily="18" charset="0"/>
                <a:ea typeface="Times New Roman" panose="02020603050405020304" pitchFamily="18" charset="0"/>
              </a:rPr>
              <a:t> </a:t>
            </a:r>
            <a:r>
              <a:rPr lang="en-US" sz="2700" b="1" dirty="0" err="1">
                <a:solidFill>
                  <a:srgbClr val="0D0D0D"/>
                </a:solidFill>
                <a:latin typeface="Times New Roman" panose="02020603050405020304" pitchFamily="18" charset="0"/>
                <a:ea typeface="Times New Roman" panose="02020603050405020304" pitchFamily="18" charset="0"/>
              </a:rPr>
              <a:t>Khái</a:t>
            </a:r>
            <a:r>
              <a:rPr lang="en-US" sz="2700" b="1" dirty="0">
                <a:solidFill>
                  <a:srgbClr val="0D0D0D"/>
                </a:solidFill>
                <a:latin typeface="Times New Roman" panose="02020603050405020304" pitchFamily="18" charset="0"/>
                <a:ea typeface="Times New Roman" panose="02020603050405020304" pitchFamily="18" charset="0"/>
              </a:rPr>
              <a:t> </a:t>
            </a:r>
            <a:r>
              <a:rPr lang="en-US" sz="2700" b="1" dirty="0" err="1">
                <a:solidFill>
                  <a:srgbClr val="0D0D0D"/>
                </a:solidFill>
                <a:latin typeface="Times New Roman" panose="02020603050405020304" pitchFamily="18" charset="0"/>
                <a:ea typeface="Times New Roman" panose="02020603050405020304" pitchFamily="18" charset="0"/>
              </a:rPr>
              <a:t>niệm</a:t>
            </a:r>
            <a:endParaRPr lang="en-US" sz="27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700" b="1"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Thảo</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luận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nhóm</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về</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nguyên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nhân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dẫn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đến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kết</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quả</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của</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một</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sự</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việc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sự</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kiện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là</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nêu</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lên</a:t>
            </a:r>
            <a:r>
              <a:rPr lang="en-US" sz="2700" dirty="0">
                <a:solidFill>
                  <a:srgbClr val="0D0D0D"/>
                </a:solidFill>
                <a:latin typeface="Times New Roman" panose="02020603050405020304" pitchFamily="18" charset="0"/>
                <a:ea typeface="Times New Roman" panose="02020603050405020304" pitchFamily="18" charset="0"/>
              </a:rPr>
              <a:t> ý </a:t>
            </a:r>
            <a:r>
              <a:rPr lang="en-US" sz="2700" dirty="0" err="1">
                <a:solidFill>
                  <a:srgbClr val="0D0D0D"/>
                </a:solidFill>
                <a:latin typeface="Times New Roman" panose="02020603050405020304" pitchFamily="18" charset="0"/>
                <a:ea typeface="Times New Roman" panose="02020603050405020304" pitchFamily="18" charset="0"/>
              </a:rPr>
              <a:t>kiến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của</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các</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cá</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nhân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và</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trao</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đổi</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thảo</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luận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để</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thống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nhất</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trong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nhóm</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về</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những</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nguyên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nhân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dẫn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đến</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kết</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quả</a:t>
            </a:r>
            <a:r>
              <a:rPr lang="en-US" sz="2700" dirty="0">
                <a:solidFill>
                  <a:srgbClr val="0D0D0D"/>
                </a:solidFill>
                <a:latin typeface="Times New Roman" panose="02020603050405020304" pitchFamily="18" charset="0"/>
                <a:ea typeface="Times New Roman" panose="02020603050405020304" pitchFamily="18" charset="0"/>
              </a:rPr>
              <a:t> </a:t>
            </a:r>
            <a:r>
              <a:rPr lang="en-US" sz="2700" dirty="0" err="1">
                <a:solidFill>
                  <a:srgbClr val="0D0D0D"/>
                </a:solidFill>
                <a:latin typeface="Times New Roman" panose="02020603050405020304" pitchFamily="18" charset="0"/>
                <a:ea typeface="Times New Roman" panose="02020603050405020304" pitchFamily="18" charset="0"/>
              </a:rPr>
              <a:t>ấy</a:t>
            </a:r>
            <a:r>
              <a:rPr lang="en-US" sz="2700" dirty="0">
                <a:solidFill>
                  <a:srgbClr val="0D0D0D"/>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algn="just">
              <a:lnSpc>
                <a:spcPct val="115000"/>
              </a:lnSpc>
              <a:spcAft>
                <a:spcPts val="1200"/>
              </a:spcAft>
            </a:pPr>
            <a:r>
              <a:rPr lang="en-US" sz="2700" dirty="0">
                <a:latin typeface="Times New Roman" panose="02020603050405020304" pitchFamily="18" charset="0"/>
                <a:ea typeface="MS Mincho"/>
              </a:rPr>
              <a:t>VD: </a:t>
            </a:r>
            <a:r>
              <a:rPr lang="en-US" sz="2700" dirty="0" err="1">
                <a:latin typeface="Times New Roman" panose="02020603050405020304" pitchFamily="18" charset="0"/>
                <a:ea typeface="MS Mincho"/>
              </a:rPr>
              <a:t>thảo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luận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về</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nguyên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nhân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dẫn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giúp</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bóng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đá</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Việt</a:t>
            </a:r>
            <a:r>
              <a:rPr lang="en-US" sz="2700" dirty="0">
                <a:latin typeface="Times New Roman" panose="02020603050405020304" pitchFamily="18" charset="0"/>
                <a:ea typeface="MS Mincho"/>
              </a:rPr>
              <a:t> Nam “</a:t>
            </a:r>
            <a:r>
              <a:rPr lang="en-US" sz="2700" dirty="0" err="1">
                <a:latin typeface="Times New Roman" panose="02020603050405020304" pitchFamily="18" charset="0"/>
                <a:ea typeface="MS Mincho"/>
              </a:rPr>
              <a:t>thống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trị</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Đông</a:t>
            </a:r>
            <a:r>
              <a:rPr lang="en-US" sz="2700" dirty="0">
                <a:latin typeface="Times New Roman" panose="02020603050405020304" pitchFamily="18" charset="0"/>
                <a:ea typeface="MS Mincho"/>
              </a:rPr>
              <a:t> Nam Á </a:t>
            </a:r>
            <a:r>
              <a:rPr lang="en-US" sz="2700" dirty="0" err="1">
                <a:latin typeface="Times New Roman" panose="02020603050405020304" pitchFamily="18" charset="0"/>
                <a:ea typeface="MS Mincho"/>
              </a:rPr>
              <a:t>giai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đoạn</a:t>
            </a:r>
            <a:r>
              <a:rPr lang="en-US" sz="2700" dirty="0">
                <a:latin typeface="Times New Roman" panose="02020603050405020304" pitchFamily="18" charset="0"/>
                <a:ea typeface="MS Mincho"/>
              </a:rPr>
              <a:t> 2018 – 2019; </a:t>
            </a:r>
            <a:r>
              <a:rPr lang="en-US" sz="2700" dirty="0" err="1">
                <a:latin typeface="Times New Roman" panose="02020603050405020304" pitchFamily="18" charset="0"/>
                <a:ea typeface="MS Mincho"/>
              </a:rPr>
              <a:t>thảo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luận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về</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nguyên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nhân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khiến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nước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sạch</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ngày</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càng</a:t>
            </a:r>
            <a:r>
              <a:rPr lang="en-US" sz="2700" dirty="0">
                <a:latin typeface="Times New Roman" panose="02020603050405020304" pitchFamily="18" charset="0"/>
                <a:ea typeface="MS Mincho"/>
              </a:rPr>
              <a:t> khan </a:t>
            </a:r>
            <a:r>
              <a:rPr lang="en-US" sz="2700" dirty="0" err="1">
                <a:latin typeface="Times New Roman" panose="02020603050405020304" pitchFamily="18" charset="0"/>
                <a:ea typeface="MS Mincho"/>
              </a:rPr>
              <a:t>hiếm</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thảo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luận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nguyên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nhân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gây</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ra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biến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đối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khí</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hậu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hiện</a:t>
            </a:r>
            <a:r>
              <a:rPr lang="en-US" sz="2700" dirty="0">
                <a:latin typeface="Times New Roman" panose="02020603050405020304" pitchFamily="18" charset="0"/>
                <a:ea typeface="MS Mincho"/>
              </a:rPr>
              <a:t> nay</a:t>
            </a:r>
            <a:r>
              <a:rPr lang="en-US" sz="2700" dirty="0" smtClean="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805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1708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5794" y="1247955"/>
            <a:ext cx="10858500" cy="1083374"/>
          </a:xfrm>
          <a:prstGeom prst="rect">
            <a:avLst/>
          </a:prstGeom>
        </p:spPr>
        <p:txBody>
          <a:bodyPr>
            <a:spAutoFit/>
          </a:bodyPr>
          <a:lstStyle/>
          <a:p>
            <a:pPr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dẫn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42459" y="2520652"/>
            <a:ext cx="10830144" cy="3370481"/>
          </a:xfrm>
          <a:prstGeom prst="rect">
            <a:avLst/>
          </a:prstGeom>
        </p:spPr>
      </p:pic>
    </p:spTree>
    <p:extLst>
      <p:ext uri="{BB962C8B-B14F-4D97-AF65-F5344CB8AC3E}">
        <p14:creationId xmlns:p14="http://schemas.microsoft.com/office/powerpoint/2010/main" val="99712439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r>
              <a:rPr lang="en-US" sz="3200" b="1">
                <a:solidFill>
                  <a:srgbClr val="7030A0"/>
                </a:solidFill>
                <a:latin typeface="Times New Roman" panose="02020603050405020304" pitchFamily="18" charset="0"/>
                <a:ea typeface="MS Mincho"/>
              </a:rPr>
              <a:t>Luyện</a:t>
            </a:r>
            <a:r>
              <a:rPr lang="en-US" sz="3200" b="1" dirty="0">
                <a:solidFill>
                  <a:srgbClr val="7030A0"/>
                </a:solidFill>
                <a:latin typeface="Times New Roman" panose="02020603050405020304" pitchFamily="18" charset="0"/>
                <a:ea typeface="MS Mincho"/>
              </a:rPr>
              <a:t> </a:t>
            </a:r>
            <a:r>
              <a:rPr lang="en-US" sz="3200" b="1" dirty="0" err="1">
                <a:solidFill>
                  <a:srgbClr val="7030A0"/>
                </a:solidFill>
                <a:latin typeface="Times New Roman" panose="02020603050405020304" pitchFamily="18" charset="0"/>
                <a:ea typeface="MS Mincho"/>
              </a:rPr>
              <a:t>tập</a:t>
            </a:r>
            <a:endParaRPr lang="en-US" sz="3200" dirty="0"/>
          </a:p>
        </p:txBody>
      </p:sp>
      <p:pic>
        <p:nvPicPr>
          <p:cNvPr id="9" name="Picture 8"/>
          <p:cNvPicPr>
            <a:picLocks noChangeAspect="1"/>
          </p:cNvPicPr>
          <p:nvPr/>
        </p:nvPicPr>
        <p:blipFill>
          <a:blip r:embed="rId5"/>
          <a:stretch>
            <a:fillRect/>
          </a:stretch>
        </p:blipFill>
        <p:spPr>
          <a:xfrm>
            <a:off x="6673621" y="2192893"/>
            <a:ext cx="4952454" cy="3253959"/>
          </a:xfrm>
          <a:prstGeom prst="ellipse">
            <a:avLst/>
          </a:prstGeom>
          <a:ln>
            <a:noFill/>
          </a:ln>
          <a:effectLst>
            <a:softEdge rad="112500"/>
          </a:effectLst>
        </p:spPr>
      </p:pic>
      <p:sp>
        <p:nvSpPr>
          <p:cNvPr id="10" name="Rectangle 9"/>
          <p:cNvSpPr/>
          <p:nvPr/>
        </p:nvSpPr>
        <p:spPr>
          <a:xfrm>
            <a:off x="546213" y="1020483"/>
            <a:ext cx="2928687" cy="729430"/>
          </a:xfrm>
          <a:prstGeom prst="rect">
            <a:avLst/>
          </a:prstGeom>
        </p:spPr>
        <p:txBody>
          <a:bodyPr wrap="none">
            <a:spAutoFit/>
          </a:bodyPr>
          <a:lstStyle/>
          <a:p>
            <a:pPr algn="ctr">
              <a:lnSpc>
                <a:spcPct val="115000"/>
              </a:lnSpc>
              <a:spcAft>
                <a:spcPts val="0"/>
              </a:spcAft>
              <a:tabLst>
                <a:tab pos="1386840" algn="l"/>
              </a:tabLst>
            </a:pPr>
            <a:r>
              <a:rPr lang="en-US" sz="3600" b="1" dirty="0">
                <a:solidFill>
                  <a:srgbClr val="FF0000"/>
                </a:solidFill>
                <a:latin typeface="Times New Roman" panose="02020603050405020304" pitchFamily="18" charset="0"/>
                <a:ea typeface="MS Mincho"/>
              </a:rPr>
              <a:t>II. </a:t>
            </a:r>
            <a:r>
              <a:rPr lang="en-US" sz="3600" b="1" dirty="0" err="1">
                <a:solidFill>
                  <a:srgbClr val="FF0000"/>
                </a:solidFill>
                <a:latin typeface="Times New Roman" panose="02020603050405020304" pitchFamily="18" charset="0"/>
                <a:ea typeface="MS Mincho"/>
              </a:rPr>
              <a:t>Thực</a:t>
            </a:r>
            <a:r>
              <a:rPr lang="en-US" sz="3600" b="1" dirty="0">
                <a:solidFill>
                  <a:srgbClr val="FF0000"/>
                </a:solidFill>
                <a:latin typeface="Times New Roman" panose="02020603050405020304" pitchFamily="18" charset="0"/>
                <a:ea typeface="MS Mincho"/>
              </a:rPr>
              <a:t> </a:t>
            </a:r>
            <a:r>
              <a:rPr lang="en-US" sz="3600" b="1" dirty="0" err="1">
                <a:solidFill>
                  <a:srgbClr val="FF0000"/>
                </a:solidFill>
                <a:latin typeface="Times New Roman" panose="02020603050405020304" pitchFamily="18" charset="0"/>
                <a:ea typeface="MS Mincho"/>
              </a:rPr>
              <a:t>hành</a:t>
            </a:r>
            <a:endParaRPr lang="en-US" sz="36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553226" y="1798178"/>
            <a:ext cx="6087836" cy="3729491"/>
          </a:xfrm>
          <a:prstGeom prst="rect">
            <a:avLst/>
          </a:prstGeom>
        </p:spPr>
      </p:pic>
      <p:sp>
        <p:nvSpPr>
          <p:cNvPr id="12" name="Rectangle 11"/>
          <p:cNvSpPr/>
          <p:nvPr/>
        </p:nvSpPr>
        <p:spPr>
          <a:xfrm>
            <a:off x="828053" y="2071103"/>
            <a:ext cx="4281802" cy="2923877"/>
          </a:xfrm>
          <a:prstGeom prst="rect">
            <a:avLst/>
          </a:prstGeom>
        </p:spPr>
        <p:txBody>
          <a:bodyPr wrap="square">
            <a:spAutoFit/>
          </a:bodyPr>
          <a:lstStyle/>
          <a:p>
            <a:pPr>
              <a:lnSpc>
                <a:spcPct val="115000"/>
              </a:lnSpc>
              <a:spcAft>
                <a:spcPts val="1200"/>
              </a:spcAft>
            </a:pPr>
            <a:r>
              <a:rPr lang="vi-VN" sz="3200" b="1" u="sng" dirty="0">
                <a:solidFill>
                  <a:srgbClr val="0070C0"/>
                </a:solidFill>
                <a:latin typeface="Times New Roman" panose="02020603050405020304" pitchFamily="18" charset="0"/>
                <a:ea typeface="MS Mincho"/>
              </a:rPr>
              <a:t>Chủ đề thảo luận</a:t>
            </a:r>
            <a:r>
              <a:rPr lang="vi-VN" sz="3200" b="1" i="1" u="sng" dirty="0">
                <a:solidFill>
                  <a:srgbClr val="0070C0"/>
                </a:solidFill>
                <a:latin typeface="Times New Roman" panose="02020603050405020304" pitchFamily="18" charset="0"/>
                <a:ea typeface="MS Mincho"/>
              </a:rPr>
              <a:t>:</a:t>
            </a:r>
            <a:r>
              <a:rPr lang="vi-VN" sz="3200" dirty="0">
                <a:solidFill>
                  <a:srgbClr val="0070C0"/>
                </a:solidFill>
                <a:latin typeface="Times New Roman" panose="02020603050405020304" pitchFamily="18" charset="0"/>
                <a:ea typeface="MS Mincho"/>
              </a:rPr>
              <a:t> </a:t>
            </a:r>
            <a:r>
              <a:rPr lang="vi-VN"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Trao</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đổi</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về</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vấn</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đề</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Nguyên</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nhân</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nào</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làm</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cho</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nước</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sạch</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ngày</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càng</a:t>
            </a:r>
            <a:r>
              <a:rPr lang="en-US" sz="3200" i="1" dirty="0">
                <a:solidFill>
                  <a:srgbClr val="0000FF"/>
                </a:solidFill>
                <a:latin typeface="Times New Roman" panose="02020603050405020304" pitchFamily="18" charset="0"/>
                <a:ea typeface="Times New Roman" panose="02020603050405020304" pitchFamily="18" charset="0"/>
              </a:rPr>
              <a:t> khan </a:t>
            </a:r>
            <a:r>
              <a:rPr lang="en-US" sz="3200" i="1" dirty="0" err="1">
                <a:solidFill>
                  <a:srgbClr val="0000FF"/>
                </a:solidFill>
                <a:latin typeface="Times New Roman" panose="02020603050405020304" pitchFamily="18" charset="0"/>
                <a:ea typeface="Times New Roman" panose="02020603050405020304" pitchFamily="18" charset="0"/>
              </a:rPr>
              <a:t>hiếm</a:t>
            </a:r>
            <a:r>
              <a:rPr lang="en-US" sz="3200" i="1" dirty="0">
                <a:solidFill>
                  <a:srgbClr val="0000FF"/>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207410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MS Mincho"/>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46213" y="1020483"/>
            <a:ext cx="2928687" cy="7294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640651"/>
            <a:ext cx="5508175" cy="587853"/>
          </a:xfrm>
          <a:prstGeom prst="rect">
            <a:avLst/>
          </a:prstGeom>
        </p:spPr>
        <p:txBody>
          <a:bodyPr wrap="none">
            <a:spAutoFit/>
          </a:bodyPr>
          <a:lstStyle/>
          <a:p>
            <a:pPr algn="ctr">
              <a:lnSpc>
                <a:spcPct val="115000"/>
              </a:lnSpc>
              <a:spcAft>
                <a:spcPts val="0"/>
              </a:spcAft>
              <a:tabLst>
                <a:tab pos="1386840" algn="l"/>
              </a:tabLst>
            </a:pPr>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1: CHUẨN BỊ THẢO LUẬN</a:t>
            </a:r>
            <a:endParaRPr lang="en-US" sz="2800" dirty="0">
              <a:effectLst/>
              <a:latin typeface="Times New Roman" panose="02020603050405020304" pitchFamily="18" charset="0"/>
              <a:ea typeface="Times New Roman" panose="02020603050405020304" pitchFamily="18" charset="0"/>
            </a:endParaRPr>
          </a:p>
        </p:txBody>
      </p:sp>
      <p:sp>
        <p:nvSpPr>
          <p:cNvPr id="5" name="Right Arrow Callout 4"/>
          <p:cNvSpPr/>
          <p:nvPr/>
        </p:nvSpPr>
        <p:spPr>
          <a:xfrm>
            <a:off x="964755" y="2689295"/>
            <a:ext cx="1723036" cy="2599716"/>
          </a:xfrm>
          <a:prstGeom prst="rightArrowCallout">
            <a:avLst>
              <a:gd name="adj1" fmla="val 49360"/>
              <a:gd name="adj2" fmla="val 39790"/>
              <a:gd name="adj3" fmla="val 25000"/>
              <a:gd name="adj4" fmla="val 64977"/>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Thảo</a:t>
            </a: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luận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63192713"/>
              </p:ext>
            </p:extLst>
          </p:nvPr>
        </p:nvGraphicFramePr>
        <p:xfrm>
          <a:off x="2928935" y="2433191"/>
          <a:ext cx="7893962" cy="3185160"/>
        </p:xfrm>
        <a:graphic>
          <a:graphicData uri="http://schemas.openxmlformats.org/drawingml/2006/table">
            <a:tbl>
              <a:tblPr firstRow="1" firstCol="1" bandRow="1"/>
              <a:tblGrid>
                <a:gridCol w="3946981">
                  <a:extLst>
                    <a:ext uri="{9D8B030D-6E8A-4147-A177-3AD203B41FA5}">
                      <a16:colId xmlns="" xmlns:a16="http://schemas.microsoft.com/office/drawing/2014/main" val="1550546419"/>
                    </a:ext>
                  </a:extLst>
                </a:gridCol>
                <a:gridCol w="3946981">
                  <a:extLst>
                    <a:ext uri="{9D8B030D-6E8A-4147-A177-3AD203B41FA5}">
                      <a16:colId xmlns="" xmlns:a16="http://schemas.microsoft.com/office/drawing/2014/main" val="2301003062"/>
                    </a:ext>
                  </a:extLst>
                </a:gridCol>
              </a:tblGrid>
              <a:tr h="279400">
                <a:tc>
                  <a:txBody>
                    <a:bodyPr/>
                    <a:lstStyle/>
                    <a:p>
                      <a:pPr marL="457200" algn="ct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Kết quả của sự việc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marL="457200" algn="ctr">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Ý kiến của tôi</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về nguyên nhân của sự việc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 xmlns:a16="http://schemas.microsoft.com/office/drawing/2014/main" val="2053503904"/>
                  </a:ext>
                </a:extLst>
              </a:tr>
              <a:tr h="233680">
                <a:tc rowSpan="3">
                  <a:txBody>
                    <a:bodyPr/>
                    <a:lstStyle/>
                    <a:p>
                      <a:pPr marL="457200" algn="ct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Nước sạch ngày càng khan hiếm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38701197"/>
                  </a:ext>
                </a:extLst>
              </a:tr>
              <a:tr h="250825">
                <a:tc vMerge="1">
                  <a:txBody>
                    <a:bodyPr/>
                    <a:lstStyle/>
                    <a:p>
                      <a:endParaRPr lang="en-US"/>
                    </a:p>
                  </a:txBody>
                  <a:tcPr/>
                </a:tc>
                <a:tc>
                  <a:txBody>
                    <a:bodyPr/>
                    <a:lstStyle/>
                    <a:p>
                      <a:pPr marL="457200" algn="ctr">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4291362"/>
                  </a:ext>
                </a:extLst>
              </a:tr>
              <a:tr h="0">
                <a:tc vMerge="1">
                  <a:txBody>
                    <a:bodyPr/>
                    <a:lstStyle/>
                    <a:p>
                      <a:endParaRPr lang="en-US"/>
                    </a:p>
                  </a:txBody>
                  <a:tcPr/>
                </a:tc>
                <a:tc>
                  <a:txBody>
                    <a:bodyPr/>
                    <a:lstStyle/>
                    <a:p>
                      <a:pPr marL="457200" algn="ctr">
                        <a:lnSpc>
                          <a:spcPct val="115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91740659"/>
                  </a:ext>
                </a:extLst>
              </a:tr>
            </a:tbl>
          </a:graphicData>
        </a:graphic>
      </p:graphicFrame>
    </p:spTree>
    <p:extLst>
      <p:ext uri="{BB962C8B-B14F-4D97-AF65-F5344CB8AC3E}">
        <p14:creationId xmlns:p14="http://schemas.microsoft.com/office/powerpoint/2010/main" val="292364771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MS Mincho"/>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46213" y="1020483"/>
            <a:ext cx="2928687" cy="7294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640651"/>
            <a:ext cx="5508175"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Alternate Process 10"/>
          <p:cNvSpPr/>
          <p:nvPr/>
        </p:nvSpPr>
        <p:spPr>
          <a:xfrm>
            <a:off x="2934221" y="2228504"/>
            <a:ext cx="5771213" cy="804833"/>
          </a:xfrm>
          <a:prstGeom prst="flowChartAlternateProcess">
            <a:avLst/>
          </a:prstGeom>
          <a:solidFill>
            <a:schemeClr val="accent4">
              <a:lumMod val="20000"/>
              <a:lumOff val="80000"/>
            </a:schemeClr>
          </a:solidFill>
          <a:ln w="28575">
            <a:solidFill>
              <a:schemeClr val="accent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262626"/>
                </a:solidFill>
                <a:latin typeface="Times New Roman" panose="02020603050405020304" pitchFamily="18" charset="0"/>
                <a:ea typeface="MS Mincho"/>
              </a:rPr>
              <a:t>Sự</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việc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thực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trạng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của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nước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sạch</a:t>
            </a:r>
            <a:endParaRPr lang="en-US" sz="2800" dirty="0"/>
          </a:p>
        </p:txBody>
      </p:sp>
      <p:sp>
        <p:nvSpPr>
          <p:cNvPr id="21" name="Flowchart: Alternate Process 20"/>
          <p:cNvSpPr/>
          <p:nvPr/>
        </p:nvSpPr>
        <p:spPr>
          <a:xfrm>
            <a:off x="2439545" y="3239212"/>
            <a:ext cx="6861760" cy="1040437"/>
          </a:xfrm>
          <a:prstGeom prst="flowChartAlternateProcess">
            <a:avLst/>
          </a:prstGeom>
          <a:solidFill>
            <a:schemeClr val="accent4">
              <a:lumMod val="20000"/>
              <a:lumOff val="80000"/>
            </a:schemeClr>
          </a:solidFill>
          <a:ln w="28575">
            <a:solidFill>
              <a:schemeClr val="accent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b="1" dirty="0" err="1">
                <a:solidFill>
                  <a:srgbClr val="262626"/>
                </a:solidFill>
                <a:latin typeface="Times New Roman" panose="02020603050405020304" pitchFamily="18" charset="0"/>
                <a:ea typeface="MS Mincho"/>
              </a:rPr>
              <a:t>Kết</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quả</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của</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sự</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việc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nước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sạch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ngày</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càng</a:t>
            </a:r>
            <a:r>
              <a:rPr lang="en-US" sz="2800" dirty="0">
                <a:solidFill>
                  <a:srgbClr val="262626"/>
                </a:solidFill>
                <a:latin typeface="Times New Roman" panose="02020603050405020304" pitchFamily="18" charset="0"/>
                <a:ea typeface="MS Mincho"/>
              </a:rPr>
              <a:t> khan </a:t>
            </a:r>
            <a:r>
              <a:rPr lang="en-US" sz="2800" dirty="0" err="1">
                <a:solidFill>
                  <a:srgbClr val="262626"/>
                </a:solidFill>
                <a:latin typeface="Times New Roman" panose="02020603050405020304" pitchFamily="18" charset="0"/>
                <a:ea typeface="MS Mincho"/>
              </a:rPr>
              <a:t>hiếm</a:t>
            </a:r>
            <a:r>
              <a:rPr lang="en-US" sz="2800" dirty="0">
                <a:solidFill>
                  <a:srgbClr val="262626"/>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23" name="Flowchart: Alternate Process 22"/>
          <p:cNvSpPr/>
          <p:nvPr/>
        </p:nvSpPr>
        <p:spPr>
          <a:xfrm>
            <a:off x="1585106" y="4485525"/>
            <a:ext cx="9009088" cy="1724775"/>
          </a:xfrm>
          <a:prstGeom prst="flowChartAlternateProcess">
            <a:avLst/>
          </a:prstGeom>
          <a:solidFill>
            <a:schemeClr val="accent4">
              <a:lumMod val="20000"/>
              <a:lumOff val="80000"/>
            </a:schemeClr>
          </a:solidFill>
          <a:ln w="28575">
            <a:solidFill>
              <a:schemeClr val="accent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err="1">
                <a:solidFill>
                  <a:srgbClr val="262626"/>
                </a:solidFill>
                <a:latin typeface="Times New Roman" panose="02020603050405020304" pitchFamily="18" charset="0"/>
                <a:ea typeface="MS Mincho"/>
              </a:rPr>
              <a:t>Mục</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tiêu</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thảo</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viên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a:t>
            </a:r>
            <a:r>
              <a:rPr lang="en-US" sz="2800" dirty="0">
                <a:solidFill>
                  <a:srgbClr val="262626"/>
                </a:solidFill>
                <a:latin typeface="Times New Roman" panose="02020603050405020304" pitchFamily="18" charset="0"/>
                <a:ea typeface="MS Mincho"/>
              </a:rPr>
              <a:t> ý </a:t>
            </a:r>
            <a:r>
              <a:rPr lang="en-US" sz="2800" dirty="0" err="1">
                <a:solidFill>
                  <a:srgbClr val="262626"/>
                </a:solidFill>
                <a:latin typeface="Times New Roman" panose="02020603050405020304" pitchFamily="18" charset="0"/>
                <a:ea typeface="MS Mincho"/>
              </a:rPr>
              <a:t>kiến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riêng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thống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nhất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lại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để</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nguyên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nhân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làm</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nước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sạch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ngày</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càng</a:t>
            </a:r>
            <a:r>
              <a:rPr lang="en-US" sz="2800" dirty="0">
                <a:solidFill>
                  <a:srgbClr val="262626"/>
                </a:solidFill>
                <a:latin typeface="Times New Roman" panose="02020603050405020304" pitchFamily="18" charset="0"/>
                <a:ea typeface="MS Mincho"/>
              </a:rPr>
              <a:t> khan </a:t>
            </a:r>
            <a:r>
              <a:rPr lang="en-US" sz="2800" dirty="0" err="1">
                <a:solidFill>
                  <a:srgbClr val="262626"/>
                </a:solidFill>
                <a:latin typeface="Times New Roman" panose="02020603050405020304" pitchFamily="18" charset="0"/>
                <a:ea typeface="MS Mincho"/>
              </a:rPr>
              <a:t>hiếm</a:t>
            </a:r>
            <a:r>
              <a:rPr lang="en-US" sz="2800" dirty="0">
                <a:solidFill>
                  <a:srgbClr val="262626"/>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8621733" y="976358"/>
            <a:ext cx="3207270" cy="2138180"/>
          </a:xfrm>
          <a:prstGeom prst="ellipse">
            <a:avLst/>
          </a:prstGeom>
          <a:ln>
            <a:noFill/>
          </a:ln>
          <a:effectLst>
            <a:softEdge rad="112500"/>
          </a:effectLst>
        </p:spPr>
      </p:pic>
      <p:pic>
        <p:nvPicPr>
          <p:cNvPr id="17" name="Picture 16"/>
          <p:cNvPicPr>
            <a:picLocks noChangeAspect="1"/>
          </p:cNvPicPr>
          <p:nvPr/>
        </p:nvPicPr>
        <p:blipFill>
          <a:blip r:embed="rId6"/>
          <a:stretch>
            <a:fillRect/>
          </a:stretch>
        </p:blipFill>
        <p:spPr>
          <a:xfrm>
            <a:off x="389965" y="3120342"/>
            <a:ext cx="1932821" cy="1314318"/>
          </a:xfrm>
          <a:prstGeom prst="ellipse">
            <a:avLst/>
          </a:prstGeom>
          <a:ln>
            <a:noFill/>
          </a:ln>
          <a:effectLst>
            <a:softEdge rad="112500"/>
          </a:effectLst>
        </p:spPr>
      </p:pic>
    </p:spTree>
    <p:extLst>
      <p:ext uri="{BB962C8B-B14F-4D97-AF65-F5344CB8AC3E}">
        <p14:creationId xmlns:p14="http://schemas.microsoft.com/office/powerpoint/2010/main" val="336394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MS Mincho"/>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46213" y="1020483"/>
            <a:ext cx="2928687" cy="7294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640651"/>
            <a:ext cx="5508175"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964755" y="2848672"/>
            <a:ext cx="2140469" cy="2140469"/>
            <a:chOff x="660400" y="3297835"/>
            <a:chExt cx="2140469" cy="2140469"/>
          </a:xfrm>
        </p:grpSpPr>
        <p:pic>
          <p:nvPicPr>
            <p:cNvPr id="5" name="Picture 4"/>
            <p:cNvPicPr>
              <a:picLocks noChangeAspect="1"/>
            </p:cNvPicPr>
            <p:nvPr/>
          </p:nvPicPr>
          <p:blipFill>
            <a:blip r:embed="rId5"/>
            <a:stretch>
              <a:fillRect/>
            </a:stretch>
          </p:blipFill>
          <p:spPr>
            <a:xfrm>
              <a:off x="660400" y="3297835"/>
              <a:ext cx="2140469" cy="2140469"/>
            </a:xfrm>
            <a:prstGeom prst="rect">
              <a:avLst/>
            </a:prstGeom>
          </p:spPr>
        </p:pic>
        <p:sp>
          <p:nvSpPr>
            <p:cNvPr id="6" name="Rectangle 5"/>
            <p:cNvSpPr/>
            <p:nvPr/>
          </p:nvSpPr>
          <p:spPr>
            <a:xfrm>
              <a:off x="822162" y="4109122"/>
              <a:ext cx="1790875"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2800" b="1" dirty="0" err="1">
                  <a:solidFill>
                    <a:srgbClr val="262626"/>
                  </a:solidFill>
                  <a:latin typeface="Times New Roman" panose="02020603050405020304" pitchFamily="18" charset="0"/>
                  <a:ea typeface="MS Mincho"/>
                </a:rPr>
                <a:t>Thời</a:t>
              </a:r>
              <a:r>
                <a:rPr lang="en-US" sz="2800" b="1" dirty="0">
                  <a:solidFill>
                    <a:srgbClr val="262626"/>
                  </a:solidFill>
                  <a:latin typeface="Times New Roman" panose="02020603050405020304" pitchFamily="18" charset="0"/>
                  <a:ea typeface="MS Mincho"/>
                </a:rPr>
                <a:t> </a:t>
              </a:r>
              <a:r>
                <a:rPr lang="en-US" sz="2800" b="1" dirty="0" err="1">
                  <a:solidFill>
                    <a:srgbClr val="262626"/>
                  </a:solidFill>
                  <a:latin typeface="Times New Roman" panose="02020603050405020304" pitchFamily="18" charset="0"/>
                  <a:ea typeface="MS Mincho"/>
                </a:rPr>
                <a:t>gian</a:t>
              </a:r>
              <a:r>
                <a:rPr lang="en-US" sz="2800" b="1" dirty="0">
                  <a:solidFill>
                    <a:srgbClr val="262626"/>
                  </a:solidFill>
                  <a:latin typeface="Times New Roman" panose="02020603050405020304" pitchFamily="18" charset="0"/>
                  <a:ea typeface="MS Mincho"/>
                </a:rPr>
                <a:t>:</a:t>
              </a:r>
              <a:endParaRPr lang="en-US" sz="2800" dirty="0"/>
            </a:p>
          </p:txBody>
        </p:sp>
      </p:grpSp>
      <p:sp>
        <p:nvSpPr>
          <p:cNvPr id="18" name="Plaque 17"/>
          <p:cNvSpPr/>
          <p:nvPr/>
        </p:nvSpPr>
        <p:spPr>
          <a:xfrm>
            <a:off x="3520971" y="2315143"/>
            <a:ext cx="7361887" cy="1174383"/>
          </a:xfrm>
          <a:prstGeom prst="plaqu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262626"/>
                </a:solidFill>
                <a:latin typeface="Times New Roman" panose="02020603050405020304" pitchFamily="18" charset="0"/>
                <a:ea typeface="MS Mincho"/>
              </a:rPr>
              <a:t>Mỗi</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thành</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viên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suy</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nghĩ</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đưa</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ra</a:t>
            </a:r>
            <a:r>
              <a:rPr lang="en-US" sz="3200" dirty="0">
                <a:solidFill>
                  <a:srgbClr val="262626"/>
                </a:solidFill>
                <a:latin typeface="Times New Roman" panose="02020603050405020304" pitchFamily="18" charset="0"/>
                <a:ea typeface="MS Mincho"/>
              </a:rPr>
              <a:t> ý </a:t>
            </a:r>
            <a:r>
              <a:rPr lang="en-US" sz="3200" dirty="0" err="1">
                <a:solidFill>
                  <a:srgbClr val="262626"/>
                </a:solidFill>
                <a:latin typeface="Times New Roman" panose="02020603050405020304" pitchFamily="18" charset="0"/>
                <a:ea typeface="MS Mincho"/>
              </a:rPr>
              <a:t>kiến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riêng</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trong</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thời</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gian</a:t>
            </a:r>
            <a:r>
              <a:rPr lang="en-US" sz="3200" dirty="0">
                <a:solidFill>
                  <a:srgbClr val="262626"/>
                </a:solidFill>
                <a:latin typeface="Times New Roman" panose="02020603050405020304" pitchFamily="18" charset="0"/>
                <a:ea typeface="MS Mincho"/>
              </a:rPr>
              <a:t> 3 </a:t>
            </a:r>
            <a:r>
              <a:rPr lang="en-US" sz="3200" dirty="0" err="1">
                <a:solidFill>
                  <a:srgbClr val="262626"/>
                </a:solidFill>
                <a:latin typeface="Times New Roman" panose="02020603050405020304" pitchFamily="18" charset="0"/>
                <a:ea typeface="MS Mincho"/>
              </a:rPr>
              <a:t>phút</a:t>
            </a:r>
            <a:r>
              <a:rPr lang="en-US" sz="3200" dirty="0">
                <a:solidFill>
                  <a:srgbClr val="262626"/>
                </a:solidFill>
                <a:latin typeface="Times New Roman" panose="02020603050405020304" pitchFamily="18" charset="0"/>
                <a:ea typeface="MS Mincho"/>
              </a:rPr>
              <a:t> </a:t>
            </a:r>
            <a:endParaRPr lang="en-US" sz="3200" dirty="0"/>
          </a:p>
        </p:txBody>
      </p:sp>
      <p:sp>
        <p:nvSpPr>
          <p:cNvPr id="26" name="Plaque 25"/>
          <p:cNvSpPr/>
          <p:nvPr/>
        </p:nvSpPr>
        <p:spPr>
          <a:xfrm>
            <a:off x="3520971" y="3626027"/>
            <a:ext cx="7361887" cy="1169569"/>
          </a:xfrm>
          <a:prstGeom prst="plaqu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785">
              <a:lnSpc>
                <a:spcPct val="115000"/>
              </a:lnSpc>
              <a:spcAft>
                <a:spcPts val="0"/>
              </a:spcAft>
            </a:pPr>
            <a:r>
              <a:rPr lang="en-US" sz="2800" dirty="0" err="1">
                <a:solidFill>
                  <a:srgbClr val="262626"/>
                </a:solidFill>
                <a:latin typeface="Times New Roman" panose="02020603050405020304" pitchFamily="18" charset="0"/>
                <a:ea typeface="MS Mincho"/>
              </a:rPr>
              <a:t>Nhóm</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trưởng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điều</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thảo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thống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nhất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nguyên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nhân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trong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thời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gian</a:t>
            </a:r>
            <a:r>
              <a:rPr lang="en-US" sz="2800" dirty="0">
                <a:solidFill>
                  <a:srgbClr val="262626"/>
                </a:solidFill>
                <a:latin typeface="Times New Roman" panose="02020603050405020304" pitchFamily="18" charset="0"/>
                <a:ea typeface="MS Mincho"/>
              </a:rPr>
              <a:t> 05 </a:t>
            </a:r>
            <a:r>
              <a:rPr lang="en-US" sz="2800" dirty="0" err="1">
                <a:solidFill>
                  <a:srgbClr val="262626"/>
                </a:solidFill>
                <a:latin typeface="Times New Roman" panose="02020603050405020304" pitchFamily="18" charset="0"/>
                <a:ea typeface="MS Mincho"/>
              </a:rPr>
              <a:t>phút</a:t>
            </a:r>
            <a:r>
              <a:rPr lang="en-US" sz="2800" dirty="0">
                <a:solidFill>
                  <a:srgbClr val="262626"/>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27" name="Plaque 26"/>
          <p:cNvSpPr/>
          <p:nvPr/>
        </p:nvSpPr>
        <p:spPr>
          <a:xfrm>
            <a:off x="3474900" y="4932096"/>
            <a:ext cx="7361887" cy="1090940"/>
          </a:xfrm>
          <a:prstGeom prst="plaqu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262626"/>
                </a:solidFill>
                <a:latin typeface="Times New Roman" panose="02020603050405020304" pitchFamily="18" charset="0"/>
                <a:ea typeface="MS Mincho"/>
              </a:rPr>
              <a:t>Thư kí ghi chép các nguyên nhân chung.</a:t>
            </a:r>
            <a:endParaRPr lang="en-US" sz="3200"/>
          </a:p>
        </p:txBody>
      </p:sp>
    </p:spTree>
    <p:extLst>
      <p:ext uri="{BB962C8B-B14F-4D97-AF65-F5344CB8AC3E}">
        <p14:creationId xmlns:p14="http://schemas.microsoft.com/office/powerpoint/2010/main" val="127731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MS Mincho"/>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46213" y="1020483"/>
            <a:ext cx="2928687" cy="7294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640651"/>
            <a:ext cx="5508175"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Oval 22"/>
          <p:cNvSpPr/>
          <p:nvPr/>
        </p:nvSpPr>
        <p:spPr>
          <a:xfrm>
            <a:off x="507555" y="2659727"/>
            <a:ext cx="2427574" cy="2143593"/>
          </a:xfrm>
          <a:prstGeom prst="ellips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700" b="1" dirty="0" err="1">
                <a:solidFill>
                  <a:srgbClr val="262626"/>
                </a:solidFill>
                <a:latin typeface="Times New Roman" panose="02020603050405020304" pitchFamily="18" charset="0"/>
                <a:ea typeface="MS Mincho"/>
              </a:rPr>
              <a:t>Chuẩn</a:t>
            </a:r>
            <a:r>
              <a:rPr lang="en-US" sz="2700" b="1" dirty="0">
                <a:solidFill>
                  <a:srgbClr val="262626"/>
                </a:solidFill>
                <a:latin typeface="Times New Roman" panose="02020603050405020304" pitchFamily="18" charset="0"/>
                <a:ea typeface="MS Mincho"/>
              </a:rPr>
              <a:t> </a:t>
            </a:r>
            <a:r>
              <a:rPr lang="en-US" sz="2700" b="1" dirty="0" err="1">
                <a:solidFill>
                  <a:srgbClr val="262626"/>
                </a:solidFill>
                <a:latin typeface="Times New Roman" panose="02020603050405020304" pitchFamily="18" charset="0"/>
                <a:ea typeface="MS Mincho"/>
              </a:rPr>
              <a:t>bị</a:t>
            </a:r>
            <a:r>
              <a:rPr lang="en-US" sz="2700" b="1" dirty="0">
                <a:solidFill>
                  <a:srgbClr val="262626"/>
                </a:solidFill>
                <a:latin typeface="Times New Roman" panose="02020603050405020304" pitchFamily="18" charset="0"/>
                <a:ea typeface="MS Mincho"/>
              </a:rPr>
              <a:t> </a:t>
            </a:r>
            <a:r>
              <a:rPr lang="en-US" sz="2700" b="1" dirty="0" err="1">
                <a:solidFill>
                  <a:srgbClr val="262626"/>
                </a:solidFill>
                <a:latin typeface="Times New Roman" panose="02020603050405020304" pitchFamily="18" charset="0"/>
                <a:ea typeface="MS Mincho"/>
              </a:rPr>
              <a:t>nội</a:t>
            </a:r>
            <a:r>
              <a:rPr lang="en-US" sz="2700" b="1" dirty="0">
                <a:solidFill>
                  <a:srgbClr val="262626"/>
                </a:solidFill>
                <a:latin typeface="Times New Roman" panose="02020603050405020304" pitchFamily="18" charset="0"/>
                <a:ea typeface="MS Mincho"/>
              </a:rPr>
              <a:t> dung </a:t>
            </a:r>
            <a:r>
              <a:rPr lang="en-US" sz="2700" b="1" dirty="0" err="1">
                <a:solidFill>
                  <a:srgbClr val="262626"/>
                </a:solidFill>
                <a:latin typeface="Times New Roman" panose="02020603050405020304" pitchFamily="18" charset="0"/>
                <a:ea typeface="MS Mincho"/>
              </a:rPr>
              <a:t>buổi</a:t>
            </a:r>
            <a:r>
              <a:rPr lang="en-US" sz="2700" b="1" dirty="0">
                <a:solidFill>
                  <a:srgbClr val="262626"/>
                </a:solidFill>
                <a:latin typeface="Times New Roman" panose="02020603050405020304" pitchFamily="18" charset="0"/>
                <a:ea typeface="MS Mincho"/>
              </a:rPr>
              <a:t> </a:t>
            </a:r>
            <a:r>
              <a:rPr lang="en-US" sz="2700" b="1" dirty="0" err="1">
                <a:solidFill>
                  <a:srgbClr val="262626"/>
                </a:solidFill>
                <a:latin typeface="Times New Roman" panose="02020603050405020304" pitchFamily="18" charset="0"/>
                <a:ea typeface="MS Mincho"/>
              </a:rPr>
              <a:t>thảo</a:t>
            </a:r>
            <a:r>
              <a:rPr lang="en-US" sz="2700" b="1" dirty="0">
                <a:solidFill>
                  <a:srgbClr val="262626"/>
                </a:solidFill>
                <a:latin typeface="Times New Roman" panose="02020603050405020304" pitchFamily="18" charset="0"/>
                <a:ea typeface="MS Mincho"/>
              </a:rPr>
              <a:t> </a:t>
            </a:r>
            <a:r>
              <a:rPr lang="en-US" sz="2700" b="1" dirty="0" err="1">
                <a:solidFill>
                  <a:srgbClr val="262626"/>
                </a:solidFill>
                <a:latin typeface="Times New Roman" panose="02020603050405020304" pitchFamily="18" charset="0"/>
                <a:ea typeface="MS Mincho"/>
              </a:rPr>
              <a:t>luận</a:t>
            </a:r>
            <a:r>
              <a:rPr lang="en-US" sz="2700" b="1" dirty="0">
                <a:solidFill>
                  <a:srgbClr val="262626"/>
                </a:solidFill>
                <a:latin typeface="Times New Roman" panose="02020603050405020304" pitchFamily="18" charset="0"/>
                <a:ea typeface="MS Mincho"/>
              </a:rPr>
              <a:t>:</a:t>
            </a:r>
            <a:endParaRPr lang="en-US" sz="27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4" name="Chevron 23"/>
          <p:cNvSpPr/>
          <p:nvPr/>
        </p:nvSpPr>
        <p:spPr>
          <a:xfrm>
            <a:off x="2653114" y="2854600"/>
            <a:ext cx="1154242" cy="1753849"/>
          </a:xfrm>
          <a:prstGeom prst="chevron">
            <a:avLst>
              <a:gd name="adj" fmla="val 616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Plaque 27"/>
          <p:cNvSpPr/>
          <p:nvPr/>
        </p:nvSpPr>
        <p:spPr>
          <a:xfrm>
            <a:off x="3857790" y="2255490"/>
            <a:ext cx="7686510" cy="3075483"/>
          </a:xfrm>
          <a:prstGeom prst="plaqu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200"/>
              </a:spcAft>
            </a:pPr>
            <a:r>
              <a:rPr lang="vi-VN" sz="2800">
                <a:solidFill>
                  <a:srgbClr val="0D0D0D"/>
                </a:solidFill>
                <a:latin typeface="Times New Roman" panose="02020603050405020304" pitchFamily="18" charset="0"/>
                <a:ea typeface="Times New Roman" panose="02020603050405020304" pitchFamily="18" charset="0"/>
              </a:rPr>
              <a:t>Thu thập các thông tin và xác định nguyên nhân của sự việc: tìm thông tin trên Internet, </a:t>
            </a:r>
            <a:r>
              <a:rPr lang="en-US" sz="2800">
                <a:solidFill>
                  <a:srgbClr val="0D0D0D"/>
                </a:solidFill>
                <a:latin typeface="Times New Roman" panose="02020603050405020304" pitchFamily="18" charset="0"/>
                <a:ea typeface="Times New Roman" panose="02020603050405020304" pitchFamily="18" charset="0"/>
              </a:rPr>
              <a:t>đọc lại văn bản “</a:t>
            </a:r>
            <a:r>
              <a:rPr lang="en-US" sz="2800" i="1">
                <a:solidFill>
                  <a:srgbClr val="0D0D0D"/>
                </a:solidFill>
                <a:latin typeface="Times New Roman" panose="02020603050405020304" pitchFamily="18" charset="0"/>
                <a:ea typeface="Times New Roman" panose="02020603050405020304" pitchFamily="18" charset="0"/>
              </a:rPr>
              <a:t>Khan hiếm nước ngọt”</a:t>
            </a:r>
            <a:r>
              <a:rPr lang="en-US" sz="2800">
                <a:solidFill>
                  <a:srgbClr val="0D0D0D"/>
                </a:solidFill>
                <a:latin typeface="Times New Roman" panose="02020603050405020304" pitchFamily="18" charset="0"/>
                <a:ea typeface="Times New Roman" panose="02020603050405020304" pitchFamily="18" charset="0"/>
              </a:rPr>
              <a:t> (Theo Trịnh Văn) ở bài học 8. Văn nghị luận.</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67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MS Mincho"/>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46213" y="1020483"/>
            <a:ext cx="2928687" cy="7294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640651"/>
            <a:ext cx="5508175"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Oval 22"/>
          <p:cNvSpPr/>
          <p:nvPr/>
        </p:nvSpPr>
        <p:spPr>
          <a:xfrm>
            <a:off x="442458" y="2900611"/>
            <a:ext cx="2427574" cy="2143593"/>
          </a:xfrm>
          <a:prstGeom prst="ellips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700" b="1"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Chuẩn</a:t>
            </a:r>
            <a:r>
              <a:rPr kumimoji="0" lang="en-US" sz="2700" b="1"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700" b="1"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bị</a:t>
            </a:r>
            <a:r>
              <a:rPr kumimoji="0" lang="en-US" sz="2700" b="1"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700" b="1"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nội</a:t>
            </a:r>
            <a:r>
              <a:rPr kumimoji="0" lang="en-US" sz="2700" b="1"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dung </a:t>
            </a:r>
            <a:r>
              <a:rPr kumimoji="0" lang="en-US" sz="2700" b="1"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buổi</a:t>
            </a:r>
            <a:r>
              <a:rPr kumimoji="0" lang="en-US" sz="2700" b="1"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700" b="1"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thảo</a:t>
            </a:r>
            <a:r>
              <a:rPr kumimoji="0" lang="en-US" sz="2700" b="1"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700" b="1"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luận</a:t>
            </a:r>
            <a:r>
              <a:rPr kumimoji="0" lang="en-US" sz="2700" b="1"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a:t>
            </a:r>
            <a:endParaRPr kumimoji="0" lang="en-US" sz="27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24" name="Chevron 23"/>
          <p:cNvSpPr/>
          <p:nvPr/>
        </p:nvSpPr>
        <p:spPr>
          <a:xfrm>
            <a:off x="2531932" y="3051989"/>
            <a:ext cx="1154242" cy="1753849"/>
          </a:xfrm>
          <a:prstGeom prst="chevron">
            <a:avLst>
              <a:gd name="adj" fmla="val 616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095906891"/>
              </p:ext>
            </p:extLst>
          </p:nvPr>
        </p:nvGraphicFramePr>
        <p:xfrm>
          <a:off x="3752109" y="2226133"/>
          <a:ext cx="7929941" cy="3720631"/>
        </p:xfrm>
        <a:graphic>
          <a:graphicData uri="http://schemas.openxmlformats.org/drawingml/2006/table">
            <a:tbl>
              <a:tblPr firstRow="1" firstCol="1" bandRow="1"/>
              <a:tblGrid>
                <a:gridCol w="1813955">
                  <a:extLst>
                    <a:ext uri="{9D8B030D-6E8A-4147-A177-3AD203B41FA5}">
                      <a16:colId xmlns="" xmlns:a16="http://schemas.microsoft.com/office/drawing/2014/main" val="1433763419"/>
                    </a:ext>
                  </a:extLst>
                </a:gridCol>
                <a:gridCol w="6115986">
                  <a:extLst>
                    <a:ext uri="{9D8B030D-6E8A-4147-A177-3AD203B41FA5}">
                      <a16:colId xmlns="" xmlns:a16="http://schemas.microsoft.com/office/drawing/2014/main" val="2749080746"/>
                    </a:ext>
                  </a:extLst>
                </a:gridCol>
              </a:tblGrid>
              <a:tr h="1083873">
                <a:tc>
                  <a:txBody>
                    <a:bodyPr/>
                    <a:lstStyle/>
                    <a:p>
                      <a:pPr marL="457200" algn="ct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Kết quả của sự việc</a:t>
                      </a:r>
                    </a:p>
                  </a:txBody>
                  <a:tcPr marL="65488" marR="6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marL="457200" algn="ctr">
                        <a:lnSpc>
                          <a:spcPct val="115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Ý kiến của tôi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88" marR="6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 xmlns:a16="http://schemas.microsoft.com/office/drawing/2014/main" val="2323542726"/>
                  </a:ext>
                </a:extLst>
              </a:tr>
              <a:tr h="344687">
                <a:tc rowSpan="5">
                  <a:txBody>
                    <a:bodyPr/>
                    <a:lstStyle/>
                    <a:p>
                      <a:pPr marL="457200" algn="ct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Nước sạch ngày càng khan hiếm</a:t>
                      </a:r>
                    </a:p>
                  </a:txBody>
                  <a:tcPr marL="65488" marR="6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SzPts val="1000"/>
                        <a:buFont typeface="Symbol" panose="05050102010706020507" pitchFamily="18" charset="2"/>
                        <a:buChar char=""/>
                        <a:tabLst>
                          <a:tab pos="457200" algn="l"/>
                        </a:tabLs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88" marR="6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90613497"/>
                  </a:ext>
                </a:extLst>
              </a:tr>
              <a:tr h="344687">
                <a:tc vMerge="1">
                  <a:txBody>
                    <a:bodyPr/>
                    <a:lstStyle/>
                    <a:p>
                      <a:endParaRPr lang="en-US"/>
                    </a:p>
                  </a:txBody>
                  <a:tcPr/>
                </a:tc>
                <a:tc>
                  <a:txBody>
                    <a:bodyPr/>
                    <a:lstStyle/>
                    <a:p>
                      <a:pPr marL="342900" lvl="0" indent="-342900">
                        <a:lnSpc>
                          <a:spcPct val="115000"/>
                        </a:lnSpc>
                        <a:spcAft>
                          <a:spcPts val="0"/>
                        </a:spcAft>
                        <a:buSzPts val="1000"/>
                        <a:buFont typeface="Symbol" panose="05050102010706020507" pitchFamily="18" charset="2"/>
                        <a:buChar char=""/>
                        <a:tabLst>
                          <a:tab pos="457200" algn="l"/>
                        </a:tabLs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tận</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88" marR="6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60445812"/>
                  </a:ext>
                </a:extLst>
              </a:tr>
              <a:tr h="712663">
                <a:tc vMerge="1">
                  <a:txBody>
                    <a:bodyPr/>
                    <a:lstStyle/>
                    <a:p>
                      <a:endParaRPr lang="en-US"/>
                    </a:p>
                  </a:txBody>
                  <a:tcPr/>
                </a:tc>
                <a:tc>
                  <a:txBody>
                    <a:bodyPr/>
                    <a:lstStyle/>
                    <a:p>
                      <a:pPr marL="342900" lvl="0" indent="-342900">
                        <a:lnSpc>
                          <a:spcPct val="115000"/>
                        </a:lnSpc>
                        <a:spcAft>
                          <a:spcPts val="0"/>
                        </a:spcAft>
                        <a:buSzPts val="1000"/>
                        <a:buFont typeface="Symbol" panose="05050102010706020507" pitchFamily="18" charset="2"/>
                        <a:buChar char=""/>
                        <a:tabLst>
                          <a:tab pos="457200" algn="l"/>
                        </a:tabLs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Do con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thải</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88" marR="6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82606156"/>
                  </a:ext>
                </a:extLst>
              </a:tr>
              <a:tr h="524229">
                <a:tc vMerge="1">
                  <a:txBody>
                    <a:bodyPr/>
                    <a:lstStyle/>
                    <a:p>
                      <a:endParaRPr lang="en-US"/>
                    </a:p>
                  </a:txBody>
                  <a:tcPr/>
                </a:tc>
                <a:tc>
                  <a:txBody>
                    <a:bodyPr/>
                    <a:lstStyle/>
                    <a:p>
                      <a:pPr marL="342900" lvl="0" indent="-342900">
                        <a:lnSpc>
                          <a:spcPct val="115000"/>
                        </a:lnSpc>
                        <a:spcAft>
                          <a:spcPts val="0"/>
                        </a:spcAft>
                        <a:buSzPts val="1000"/>
                        <a:buFont typeface="Symbol" panose="05050102010706020507" pitchFamily="18" charset="2"/>
                        <a:buChar char=""/>
                        <a:tabLst>
                          <a:tab pos="457200" algn="l"/>
                        </a:tabLs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88" marR="6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84641446"/>
                  </a:ext>
                </a:extLst>
              </a:tr>
              <a:tr h="344687">
                <a:tc vMerge="1">
                  <a:txBody>
                    <a:bodyPr/>
                    <a:lstStyle/>
                    <a:p>
                      <a:endParaRPr lang="en-US"/>
                    </a:p>
                  </a:txBody>
                  <a:tcPr/>
                </a:tc>
                <a:tc>
                  <a:txBody>
                    <a:bodyPr/>
                    <a:lstStyle/>
                    <a:p>
                      <a:pPr marL="342900" lvl="0" indent="-342900">
                        <a:lnSpc>
                          <a:spcPct val="115000"/>
                        </a:lnSpc>
                        <a:spcAft>
                          <a:spcPts val="0"/>
                        </a:spcAft>
                        <a:buSzPts val="1000"/>
                        <a:buFont typeface="Symbol" panose="05050102010706020507" pitchFamily="18" charset="2"/>
                        <a:buChar char=""/>
                        <a:tabLst>
                          <a:tab pos="457200" algn="l"/>
                        </a:tabLs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88" marR="654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44405896"/>
                  </a:ext>
                </a:extLst>
              </a:tr>
            </a:tbl>
          </a:graphicData>
        </a:graphic>
      </p:graphicFrame>
    </p:spTree>
    <p:extLst>
      <p:ext uri="{BB962C8B-B14F-4D97-AF65-F5344CB8AC3E}">
        <p14:creationId xmlns:p14="http://schemas.microsoft.com/office/powerpoint/2010/main" val="87044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171573"/>
            <a:ext cx="8811002" cy="587853"/>
          </a:xfrm>
          <a:prstGeom prst="rect">
            <a:avLst/>
          </a:prstGeom>
        </p:spPr>
        <p:txBody>
          <a:bodyPr wrap="non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Phạm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Tuyên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rPr>
              <a:t> ca </a:t>
            </a:r>
            <a:r>
              <a:rPr lang="en-US" sz="2800" b="1" dirty="0" err="1">
                <a:solidFill>
                  <a:srgbClr val="0070C0"/>
                </a:solidFill>
                <a:latin typeface="Times New Roman" panose="02020603050405020304" pitchFamily="18" charset="0"/>
                <a:ea typeface="Times New Roman" panose="02020603050405020304" pitchFamily="18" charset="0"/>
              </a:rPr>
              <a:t>khúc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mừng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chiến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thắng</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4" name="Group 23"/>
          <p:cNvGrpSpPr/>
          <p:nvPr/>
        </p:nvGrpSpPr>
        <p:grpSpPr>
          <a:xfrm>
            <a:off x="1994331" y="2333272"/>
            <a:ext cx="5420175" cy="3811768"/>
            <a:chOff x="3759479" y="989167"/>
            <a:chExt cx="5420175" cy="3810457"/>
          </a:xfrm>
        </p:grpSpPr>
        <p:pic>
          <p:nvPicPr>
            <p:cNvPr id="21" name="Picture 20"/>
            <p:cNvPicPr>
              <a:picLocks noChangeAspect="1"/>
            </p:cNvPicPr>
            <p:nvPr/>
          </p:nvPicPr>
          <p:blipFill>
            <a:blip r:embed="rId5"/>
            <a:stretch>
              <a:fillRect/>
            </a:stretch>
          </p:blipFill>
          <p:spPr>
            <a:xfrm>
              <a:off x="3759479" y="2095181"/>
              <a:ext cx="2503676" cy="2704443"/>
            </a:xfrm>
            <a:prstGeom prst="rect">
              <a:avLst/>
            </a:prstGeom>
          </p:spPr>
        </p:pic>
        <p:pic>
          <p:nvPicPr>
            <p:cNvPr id="23" name="Picture 22"/>
            <p:cNvPicPr>
              <a:picLocks noChangeAspect="1"/>
            </p:cNvPicPr>
            <p:nvPr/>
          </p:nvPicPr>
          <p:blipFill>
            <a:blip r:embed="rId6"/>
            <a:stretch>
              <a:fillRect/>
            </a:stretch>
          </p:blipFill>
          <p:spPr>
            <a:xfrm>
              <a:off x="5948686" y="989167"/>
              <a:ext cx="3230968" cy="3729076"/>
            </a:xfrm>
            <a:prstGeom prst="rect">
              <a:avLst/>
            </a:prstGeom>
          </p:spPr>
        </p:pic>
      </p:grpSp>
      <p:grpSp>
        <p:nvGrpSpPr>
          <p:cNvPr id="26" name="Group 25"/>
          <p:cNvGrpSpPr/>
          <p:nvPr/>
        </p:nvGrpSpPr>
        <p:grpSpPr>
          <a:xfrm>
            <a:off x="487364" y="1838007"/>
            <a:ext cx="3549370" cy="1481458"/>
            <a:chOff x="8202648" y="3677623"/>
            <a:chExt cx="3549370" cy="1481458"/>
          </a:xfrm>
        </p:grpSpPr>
        <p:grpSp>
          <p:nvGrpSpPr>
            <p:cNvPr id="25" name="Group 24"/>
            <p:cNvGrpSpPr/>
            <p:nvPr/>
          </p:nvGrpSpPr>
          <p:grpSpPr>
            <a:xfrm>
              <a:off x="8202648" y="4022154"/>
              <a:ext cx="3549370" cy="1136927"/>
              <a:chOff x="8124669" y="4497049"/>
              <a:chExt cx="3549370" cy="1136927"/>
            </a:xfrm>
          </p:grpSpPr>
          <p:sp>
            <p:nvSpPr>
              <p:cNvPr id="12" name="Bevel 11"/>
              <p:cNvSpPr/>
              <p:nvPr/>
            </p:nvSpPr>
            <p:spPr>
              <a:xfrm>
                <a:off x="8124669" y="4497049"/>
                <a:ext cx="3549370" cy="1136927"/>
              </a:xfrm>
              <a:prstGeom prst="bevel">
                <a:avLst>
                  <a:gd name="adj" fmla="val 3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124669" y="4773124"/>
                <a:ext cx="3549370" cy="584775"/>
              </a:xfrm>
              <a:prstGeom prst="rect">
                <a:avLst/>
              </a:prstGeom>
            </p:spPr>
            <p:txBody>
              <a:bodyPr wrap="none">
                <a:spAutoFit/>
              </a:bodyPr>
              <a:lstStyle/>
              <a:p>
                <a:r>
                  <a:rPr lang="en-US" sz="3200" dirty="0" err="1" smtClean="0">
                    <a:solidFill>
                      <a:srgbClr val="0D0D0D"/>
                    </a:solidFill>
                    <a:latin typeface="Times New Roman" panose="02020603050405020304" pitchFamily="18" charset="0"/>
                    <a:ea typeface="Times New Roman" panose="02020603050405020304" pitchFamily="18" charset="0"/>
                  </a:rPr>
                  <a:t>Nhà</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báo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Nguyệt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Cát</a:t>
                </a:r>
                <a:endParaRPr lang="en-US" sz="3200" dirty="0"/>
              </a:p>
            </p:txBody>
          </p:sp>
        </p:grpSp>
        <p:sp>
          <p:nvSpPr>
            <p:cNvPr id="29" name="Rounded Rectangle 28"/>
            <p:cNvSpPr/>
            <p:nvPr/>
          </p:nvSpPr>
          <p:spPr>
            <a:xfrm>
              <a:off x="8968651" y="3677623"/>
              <a:ext cx="1927703" cy="561452"/>
            </a:xfrm>
            <a:prstGeom prst="roundRect">
              <a:avLst>
                <a:gd name="adj" fmla="val 47778"/>
              </a:avLst>
            </a:prstGeom>
            <a:solidFill>
              <a:schemeClr val="accent4">
                <a:lumMod val="5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ea typeface="Times New Roman" panose="02020603050405020304" pitchFamily="18" charset="0"/>
                </a:rPr>
                <a:t>Tác</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giả</a:t>
              </a:r>
              <a:endParaRPr lang="en-US" sz="3200" dirty="0">
                <a:solidFill>
                  <a:schemeClr val="bg1"/>
                </a:solidFill>
              </a:endParaRPr>
            </a:p>
          </p:txBody>
        </p:sp>
      </p:grpSp>
      <p:grpSp>
        <p:nvGrpSpPr>
          <p:cNvPr id="41" name="Group 40"/>
          <p:cNvGrpSpPr/>
          <p:nvPr/>
        </p:nvGrpSpPr>
        <p:grpSpPr>
          <a:xfrm>
            <a:off x="7729646" y="1881363"/>
            <a:ext cx="3863715" cy="2315883"/>
            <a:chOff x="7729646" y="1881363"/>
            <a:chExt cx="3863715" cy="2315883"/>
          </a:xfrm>
        </p:grpSpPr>
        <p:grpSp>
          <p:nvGrpSpPr>
            <p:cNvPr id="33" name="Group 32"/>
            <p:cNvGrpSpPr/>
            <p:nvPr/>
          </p:nvGrpSpPr>
          <p:grpSpPr>
            <a:xfrm>
              <a:off x="7729646" y="1881363"/>
              <a:ext cx="3863715" cy="2315883"/>
              <a:chOff x="8202647" y="3719997"/>
              <a:chExt cx="3863715" cy="2315883"/>
            </a:xfrm>
          </p:grpSpPr>
          <p:sp>
            <p:nvSpPr>
              <p:cNvPr id="36" name="Bevel 35"/>
              <p:cNvSpPr/>
              <p:nvPr/>
            </p:nvSpPr>
            <p:spPr>
              <a:xfrm>
                <a:off x="8202647" y="4022154"/>
                <a:ext cx="3863715" cy="2013726"/>
              </a:xfrm>
              <a:prstGeom prst="bevel">
                <a:avLst>
                  <a:gd name="adj" fmla="val 3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9224821" y="3719997"/>
                <a:ext cx="1927703" cy="561452"/>
              </a:xfrm>
              <a:prstGeom prst="roundRect">
                <a:avLst>
                  <a:gd name="adj" fmla="val 47778"/>
                </a:avLst>
              </a:prstGeom>
              <a:solidFill>
                <a:schemeClr val="accent4">
                  <a:lumMod val="5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latin typeface="Times New Roman" panose="02020603050405020304" pitchFamily="18" charset="0"/>
                    <a:cs typeface="Times New Roman" panose="02020603050405020304" pitchFamily="18" charset="0"/>
                  </a:rPr>
                  <a:t>Xuất</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sứ</a:t>
                </a:r>
                <a:endParaRPr lang="en-US" sz="3200" dirty="0">
                  <a:solidFill>
                    <a:schemeClr val="bg1"/>
                  </a:solidFill>
                  <a:latin typeface="Times New Roman" panose="02020603050405020304" pitchFamily="18" charset="0"/>
                  <a:cs typeface="Times New Roman" panose="02020603050405020304" pitchFamily="18" charset="0"/>
                </a:endParaRPr>
              </a:p>
            </p:txBody>
          </p:sp>
        </p:grpSp>
        <p:sp>
          <p:nvSpPr>
            <p:cNvPr id="27" name="Rectangle 26"/>
            <p:cNvSpPr/>
            <p:nvPr/>
          </p:nvSpPr>
          <p:spPr>
            <a:xfrm>
              <a:off x="7925593" y="2515233"/>
              <a:ext cx="3628408" cy="1569660"/>
            </a:xfrm>
            <a:prstGeom prst="rect">
              <a:avLst/>
            </a:prstGeom>
          </p:spPr>
          <p:txBody>
            <a:bodyPr wrap="square">
              <a:spAutoFit/>
            </a:bodyPr>
            <a:lstStyle/>
            <a:p>
              <a:pPr algn="ct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endParaRPr lang="en-US" sz="3200" dirty="0"/>
            </a:p>
          </p:txBody>
        </p:sp>
      </p:grpSp>
      <p:grpSp>
        <p:nvGrpSpPr>
          <p:cNvPr id="42" name="Group 41"/>
          <p:cNvGrpSpPr/>
          <p:nvPr/>
        </p:nvGrpSpPr>
        <p:grpSpPr>
          <a:xfrm>
            <a:off x="5670355" y="4651653"/>
            <a:ext cx="3712220" cy="1509830"/>
            <a:chOff x="6487657" y="4441381"/>
            <a:chExt cx="3712220" cy="1509830"/>
          </a:xfrm>
        </p:grpSpPr>
        <p:grpSp>
          <p:nvGrpSpPr>
            <p:cNvPr id="38" name="Group 37"/>
            <p:cNvGrpSpPr/>
            <p:nvPr/>
          </p:nvGrpSpPr>
          <p:grpSpPr>
            <a:xfrm>
              <a:off x="6487657" y="4441381"/>
              <a:ext cx="3712220" cy="1509830"/>
              <a:chOff x="8202647" y="3691743"/>
              <a:chExt cx="3863715" cy="2344137"/>
            </a:xfrm>
          </p:grpSpPr>
          <p:sp>
            <p:nvSpPr>
              <p:cNvPr id="39" name="Bevel 38"/>
              <p:cNvSpPr/>
              <p:nvPr/>
            </p:nvSpPr>
            <p:spPr>
              <a:xfrm>
                <a:off x="8202647" y="4022154"/>
                <a:ext cx="3863715" cy="2013726"/>
              </a:xfrm>
              <a:prstGeom prst="bevel">
                <a:avLst>
                  <a:gd name="adj" fmla="val 3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9000588" y="3691743"/>
                <a:ext cx="2337576" cy="837366"/>
              </a:xfrm>
              <a:prstGeom prst="roundRect">
                <a:avLst>
                  <a:gd name="adj" fmla="val 47778"/>
                </a:avLst>
              </a:prstGeom>
              <a:solidFill>
                <a:schemeClr val="accent4">
                  <a:lumMod val="5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latin typeface="Times New Roman" panose="02020603050405020304" pitchFamily="18" charset="0"/>
                    <a:cs typeface="Times New Roman" panose="02020603050405020304" pitchFamily="18" charset="0"/>
                  </a:rPr>
                  <a:t>Thời</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gian</a:t>
                </a:r>
                <a:endParaRPr lang="en-US" sz="3200" dirty="0">
                  <a:solidFill>
                    <a:schemeClr val="bg1"/>
                  </a:solidFill>
                  <a:latin typeface="Times New Roman" panose="02020603050405020304" pitchFamily="18" charset="0"/>
                  <a:cs typeface="Times New Roman" panose="02020603050405020304" pitchFamily="18" charset="0"/>
                </a:endParaRPr>
              </a:p>
            </p:txBody>
          </p:sp>
        </p:grpSp>
        <p:sp>
          <p:nvSpPr>
            <p:cNvPr id="28" name="Rectangle 27"/>
            <p:cNvSpPr/>
            <p:nvPr/>
          </p:nvSpPr>
          <p:spPr>
            <a:xfrm>
              <a:off x="6799173" y="5078273"/>
              <a:ext cx="3046027" cy="658642"/>
            </a:xfrm>
            <a:prstGeom prst="rect">
              <a:avLst/>
            </a:prstGeom>
          </p:spPr>
          <p:txBody>
            <a:bodyPr wrap="none">
              <a:spAutoFit/>
            </a:bodyPr>
            <a:lstStyle/>
            <a:p>
              <a:pPr>
                <a:lnSpc>
                  <a:spcPct val="115000"/>
                </a:lnSpc>
                <a:spcAft>
                  <a:spcPts val="0"/>
                </a:spcAft>
              </a:pPr>
              <a:r>
                <a:rPr lang="en-US" sz="3200" dirty="0" err="1" smtClean="0">
                  <a:latin typeface="Times New Roman" panose="02020603050405020304" pitchFamily="18" charset="0"/>
                  <a:ea typeface="Times New Roman" panose="02020603050405020304" pitchFamily="18" charset="0"/>
                </a:rPr>
                <a:t>Ngày</a:t>
              </a:r>
              <a:r>
                <a:rPr lang="en-US" sz="3200" dirty="0" smtClean="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28/04/2013</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5357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ircle(in)">
                                      <p:cBhvr>
                                        <p:cTn id="12" dur="2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in)">
                                      <p:cBhvr>
                                        <p:cTn id="1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MS Mincho"/>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46213" y="1020483"/>
            <a:ext cx="2928687" cy="7294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651789"/>
            <a:ext cx="9497921" cy="587853"/>
          </a:xfrm>
          <a:prstGeom prst="rect">
            <a:avLst/>
          </a:prstGeom>
        </p:spPr>
        <p:txBody>
          <a:bodyPr wrap="none">
            <a:spAutoFit/>
          </a:bodyPr>
          <a:lstStyle/>
          <a:p>
            <a:pPr algn="ctr">
              <a:lnSpc>
                <a:spcPct val="115000"/>
              </a:lnSpc>
              <a:spcAft>
                <a:spcPts val="0"/>
              </a:spcAft>
            </a:pPr>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2: THỰC HÀNH THẢO LUẬN TRONG NHÓM NHỎ</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42458" y="2443289"/>
            <a:ext cx="4819090" cy="3250299"/>
          </a:xfrm>
          <a:prstGeom prst="rect">
            <a:avLst/>
          </a:prstGeom>
        </p:spPr>
      </p:pic>
      <p:sp>
        <p:nvSpPr>
          <p:cNvPr id="11" name="Rectangle 10"/>
          <p:cNvSpPr/>
          <p:nvPr/>
        </p:nvSpPr>
        <p:spPr>
          <a:xfrm>
            <a:off x="5719909" y="2374886"/>
            <a:ext cx="5461724" cy="3560975"/>
          </a:xfrm>
          <a:prstGeom prst="rect">
            <a:avLst/>
          </a:prstGeom>
        </p:spPr>
        <p:txBody>
          <a:bodyPr wrap="square">
            <a:spAutoFit/>
          </a:bodyPr>
          <a:lstStyle/>
          <a:p>
            <a:pPr marL="457200" indent="-457200">
              <a:lnSpc>
                <a:spcPct val="115000"/>
              </a:lnSpc>
              <a:buFont typeface="Wingdings" panose="05000000000000000000" pitchFamily="2" charset="2"/>
              <a:buChar char="q"/>
            </a:pPr>
            <a:r>
              <a:rPr lang="vi-VN" sz="2800" dirty="0">
                <a:latin typeface="Times New Roman" panose="02020603050405020304" pitchFamily="18" charset="0"/>
                <a:cs typeface="Times New Roman" panose="02020603050405020304" pitchFamily="18" charset="0"/>
              </a:rPr>
              <a:t>Mục 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khan </a:t>
            </a:r>
            <a:r>
              <a:rPr lang="en-US" sz="2800" dirty="0" err="1">
                <a:latin typeface="Times New Roman" panose="02020603050405020304" pitchFamily="18" charset="0"/>
                <a:cs typeface="Times New Roman" panose="02020603050405020304" pitchFamily="18" charset="0"/>
              </a:rPr>
              <a:t>hiếm</a:t>
            </a:r>
            <a:r>
              <a:rPr lang="en-US" sz="2800" dirty="0">
                <a:latin typeface="Times New Roman" panose="02020603050405020304" pitchFamily="18" charset="0"/>
                <a:cs typeface="Times New Roman" panose="02020603050405020304" pitchFamily="18" charset="0"/>
              </a:rPr>
              <a:t>.</a:t>
            </a:r>
          </a:p>
          <a:p>
            <a:pPr marL="457200" indent="-457200">
              <a:lnSpc>
                <a:spcPct val="115000"/>
              </a:lnSpc>
              <a:buFont typeface="Wingdings" panose="05000000000000000000" pitchFamily="2" charset="2"/>
              <a:buChar char="q"/>
            </a:pP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khan </a:t>
            </a:r>
            <a:r>
              <a:rPr lang="en-US" sz="2800" dirty="0" err="1">
                <a:latin typeface="Times New Roman" panose="02020603050405020304" pitchFamily="18" charset="0"/>
                <a:cs typeface="Times New Roman" panose="02020603050405020304" pitchFamily="18" charset="0"/>
              </a:rPr>
              <a:t>hiếm</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09209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MS Mincho"/>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79696" y="1214434"/>
            <a:ext cx="11632608" cy="587853"/>
          </a:xfrm>
          <a:prstGeom prst="rect">
            <a:avLst/>
          </a:prstGeom>
        </p:spPr>
        <p:txBody>
          <a:bodyPr wrap="none">
            <a:spAutoFit/>
          </a:bodyPr>
          <a:lstStyle/>
          <a:p>
            <a:pPr algn="ctr">
              <a:lnSpc>
                <a:spcPct val="115000"/>
              </a:lnSpc>
            </a:pP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3: BÁO CÁO SẢN PHẨM TRƯỚC LỚP &amp; TRAO ĐỔI, ĐÁNH GIÁ</a:t>
            </a:r>
            <a:endParaRPr lang="en-US" sz="280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5518" y="1688691"/>
            <a:ext cx="4576894" cy="587853"/>
          </a:xfrm>
          <a:prstGeom prst="rect">
            <a:avLst/>
          </a:prstGeom>
        </p:spPr>
        <p:txBody>
          <a:bodyPr wrap="none">
            <a:spAutoFit/>
          </a:bodyPr>
          <a:lstStyle/>
          <a:p>
            <a:pPr>
              <a:lnSpc>
                <a:spcPct val="115000"/>
              </a:lnSpc>
              <a:spcAft>
                <a:spcPts val="0"/>
              </a:spcAft>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5340269"/>
              </p:ext>
            </p:extLst>
          </p:nvPr>
        </p:nvGraphicFramePr>
        <p:xfrm>
          <a:off x="507555" y="2248412"/>
          <a:ext cx="11199763" cy="4031364"/>
        </p:xfrm>
        <a:graphic>
          <a:graphicData uri="http://schemas.openxmlformats.org/drawingml/2006/table">
            <a:tbl>
              <a:tblPr firstRow="1" firstCol="1" bandRow="1" bandCol="1"/>
              <a:tblGrid>
                <a:gridCol w="8981219">
                  <a:extLst>
                    <a:ext uri="{9D8B030D-6E8A-4147-A177-3AD203B41FA5}">
                      <a16:colId xmlns="" xmlns:a16="http://schemas.microsoft.com/office/drawing/2014/main" val="2093099703"/>
                    </a:ext>
                  </a:extLst>
                </a:gridCol>
                <a:gridCol w="2218544">
                  <a:extLst>
                    <a:ext uri="{9D8B030D-6E8A-4147-A177-3AD203B41FA5}">
                      <a16:colId xmlns="" xmlns:a16="http://schemas.microsoft.com/office/drawing/2014/main" val="823968699"/>
                    </a:ext>
                  </a:extLst>
                </a:gridCol>
              </a:tblGrid>
              <a:tr h="168583">
                <a:tc>
                  <a:txBody>
                    <a:bodyPr/>
                    <a:lstStyle/>
                    <a:p>
                      <a:pPr>
                        <a:lnSpc>
                          <a:spcPct val="115000"/>
                        </a:lnSpc>
                        <a:spcAft>
                          <a:spcPts val="0"/>
                        </a:spcAft>
                      </a:pP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7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7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7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7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7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7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10600468"/>
                  </a:ext>
                </a:extLst>
              </a:tr>
              <a:tr h="168583">
                <a:tc>
                  <a:txBody>
                    <a:bodyPr/>
                    <a:lstStyle/>
                    <a:p>
                      <a:pPr>
                        <a:lnSpc>
                          <a:spcPct val="115000"/>
                        </a:lnSpc>
                        <a:spcAft>
                          <a:spcPts val="0"/>
                        </a:spcAft>
                      </a:pP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7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7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7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7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7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7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khan </a:t>
                      </a:r>
                      <a:r>
                        <a:rPr lang="en-US" sz="2700" dirty="0" err="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2700" dirty="0">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a:solidFill>
                            <a:srgbClr val="0D0D0D"/>
                          </a:solidFill>
                          <a:effectLst/>
                          <a:latin typeface="Times New Roman" panose="02020603050405020304" pitchFamily="18" charset="0"/>
                          <a:ea typeface="MS Mincho"/>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04715457"/>
                  </a:ext>
                </a:extLst>
              </a:tr>
              <a:tr h="168583">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a:solidFill>
                            <a:srgbClr val="0D0D0D"/>
                          </a:solidFill>
                          <a:effectLst/>
                          <a:latin typeface="Times New Roman" panose="02020603050405020304" pitchFamily="18" charset="0"/>
                          <a:ea typeface="MS Mincho"/>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97916259"/>
                  </a:ext>
                </a:extLst>
              </a:tr>
              <a:tr h="168583">
                <a:tc>
                  <a:txBody>
                    <a:bodyPr/>
                    <a:lstStyle/>
                    <a:p>
                      <a:pPr>
                        <a:lnSpc>
                          <a:spcPct val="115000"/>
                        </a:lnSpc>
                        <a:spcAft>
                          <a:spcPts val="0"/>
                        </a:spcAft>
                      </a:pP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a:solidFill>
                            <a:srgbClr val="0D0D0D"/>
                          </a:solidFill>
                          <a:effectLst/>
                          <a:latin typeface="Times New Roman" panose="02020603050405020304" pitchFamily="18" charset="0"/>
                          <a:ea typeface="MS Mincho"/>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19007801"/>
                  </a:ext>
                </a:extLst>
              </a:tr>
              <a:tr h="351878">
                <a:tc>
                  <a:txBody>
                    <a:bodyPr/>
                    <a:lstStyle/>
                    <a:p>
                      <a:pPr>
                        <a:lnSpc>
                          <a:spcPct val="115000"/>
                        </a:lnSpc>
                        <a:spcAft>
                          <a:spcPts val="0"/>
                        </a:spcAft>
                      </a:pPr>
                      <a:r>
                        <a:rPr lang="en-US" sz="27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7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43769346"/>
                  </a:ext>
                </a:extLst>
              </a:tr>
              <a:tr h="168583">
                <a:tc>
                  <a:txBody>
                    <a:bodyPr/>
                    <a:lstStyle/>
                    <a:p>
                      <a:pPr>
                        <a:lnSpc>
                          <a:spcPct val="115000"/>
                        </a:lnSpc>
                        <a:spcAft>
                          <a:spcPts val="0"/>
                        </a:spcAft>
                      </a:pPr>
                      <a:r>
                        <a:rPr lang="en-US" sz="27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7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7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44383297"/>
                  </a:ext>
                </a:extLst>
              </a:tr>
            </a:tbl>
          </a:graphicData>
        </a:graphic>
      </p:graphicFrame>
    </p:spTree>
    <p:extLst>
      <p:ext uri="{BB962C8B-B14F-4D97-AF65-F5344CB8AC3E}">
        <p14:creationId xmlns:p14="http://schemas.microsoft.com/office/powerpoint/2010/main" val="2036722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16" name="Rectangle 15"/>
          <p:cNvSpPr/>
          <p:nvPr/>
        </p:nvSpPr>
        <p:spPr>
          <a:xfrm>
            <a:off x="1953933" y="78539"/>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THẢO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LUẬN NHÓM VỀ MỘT VẤN ĐỀ</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02842" y="644475"/>
            <a:ext cx="19736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MS Mincho"/>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79696" y="1214434"/>
            <a:ext cx="1163260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3: BÁO CÁO SẢN PHẨM TRƯỚC LỚP &amp; TRAO ĐỔI, ĐÁNH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458962" y="1635757"/>
            <a:ext cx="5261377" cy="587853"/>
          </a:xfrm>
          <a:prstGeom prst="rect">
            <a:avLst/>
          </a:prstGeom>
        </p:spPr>
        <p:txBody>
          <a:bodyPr wrap="none">
            <a:spAutoFit/>
          </a:bodyPr>
          <a:lstStyle/>
          <a:p>
            <a:pPr>
              <a:lnSpc>
                <a:spcPct val="115000"/>
              </a:lnSpc>
              <a:spcAft>
                <a:spcPts val="0"/>
              </a:spcAft>
            </a:pPr>
            <a:r>
              <a:rPr lang="en-US" sz="2800" dirty="0">
                <a:solidFill>
                  <a:srgbClr val="0D0D0D"/>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nghe</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20055618"/>
              </p:ext>
            </p:extLst>
          </p:nvPr>
        </p:nvGraphicFramePr>
        <p:xfrm>
          <a:off x="660400" y="2299017"/>
          <a:ext cx="10858500" cy="3277616"/>
        </p:xfrm>
        <a:graphic>
          <a:graphicData uri="http://schemas.openxmlformats.org/drawingml/2006/table">
            <a:tbl>
              <a:tblPr firstRow="1" firstCol="1" bandRow="1" bandCol="1"/>
              <a:tblGrid>
                <a:gridCol w="7646194">
                  <a:extLst>
                    <a:ext uri="{9D8B030D-6E8A-4147-A177-3AD203B41FA5}">
                      <a16:colId xmlns="" xmlns:a16="http://schemas.microsoft.com/office/drawing/2014/main" val="3924006662"/>
                    </a:ext>
                  </a:extLst>
                </a:gridCol>
                <a:gridCol w="3212306">
                  <a:extLst>
                    <a:ext uri="{9D8B030D-6E8A-4147-A177-3AD203B41FA5}">
                      <a16:colId xmlns="" xmlns:a16="http://schemas.microsoft.com/office/drawing/2014/main" val="3320322639"/>
                    </a:ext>
                  </a:extLst>
                </a:gridCol>
              </a:tblGrid>
              <a:tr h="263736">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Nội dung kiểm tra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2749986"/>
                  </a:ext>
                </a:extLst>
              </a:tr>
              <a:tr h="126354">
                <a:tc>
                  <a:txBody>
                    <a:bodyPr/>
                    <a:lstStyle/>
                    <a:p>
                      <a:pP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N</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 và hiểu được nội dung chính phần trình bày bài nói của bạn.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5121651"/>
                  </a:ext>
                </a:extLst>
              </a:tr>
              <a:tr h="262805">
                <a:tc>
                  <a:txBody>
                    <a:bodyPr/>
                    <a:lstStyle/>
                    <a:p>
                      <a:pPr>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 ra được những nhận xét được về ưu điểm hay điểm hạn chế của trong phần trình bày của bạn.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39869251"/>
                  </a:ext>
                </a:extLst>
              </a:tr>
              <a:tr h="258252">
                <a:tc>
                  <a:txBody>
                    <a:bodyPr/>
                    <a:lstStyle/>
                    <a:p>
                      <a:pPr>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chú ý tôn trọng, nghiêm túc, động viên khi nghe bạn trình bày.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28129707"/>
                  </a:ext>
                </a:extLst>
              </a:tr>
            </a:tbl>
          </a:graphicData>
        </a:graphic>
      </p:graphicFrame>
    </p:spTree>
    <p:extLst>
      <p:ext uri="{BB962C8B-B14F-4D97-AF65-F5344CB8AC3E}">
        <p14:creationId xmlns:p14="http://schemas.microsoft.com/office/powerpoint/2010/main" val="290248103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5" name="Rectangle 4"/>
          <p:cNvSpPr/>
          <p:nvPr/>
        </p:nvSpPr>
        <p:spPr>
          <a:xfrm>
            <a:off x="3766740" y="14501"/>
            <a:ext cx="4916090" cy="587853"/>
          </a:xfrm>
          <a:prstGeom prst="rect">
            <a:avLst/>
          </a:prstGeom>
        </p:spPr>
        <p:txBody>
          <a:bodyPr wrap="none">
            <a:spAutoFit/>
          </a:bodyPr>
          <a:lstStyle/>
          <a:p>
            <a:pPr algn="ctr">
              <a:lnSpc>
                <a:spcPct val="115000"/>
              </a:lnSpc>
              <a:spcAft>
                <a:spcPts val="0"/>
              </a:spcAft>
              <a:tabLst>
                <a:tab pos="152400" algn="l"/>
              </a:tabLst>
            </a:pPr>
            <a:r>
              <a:rPr lang="en-US" sz="2800" b="1" dirty="0">
                <a:solidFill>
                  <a:srgbClr val="FF0000"/>
                </a:solidFill>
                <a:latin typeface="Times New Roman" panose="02020603050405020304" pitchFamily="18" charset="0"/>
                <a:ea typeface="Times New Roman" panose="02020603050405020304" pitchFamily="18" charset="0"/>
              </a:rPr>
              <a:t>LUYỆN TẬP CẢ BÀI HỌC 10</a:t>
            </a:r>
            <a:endParaRPr lang="en-US" sz="2800" dirty="0">
              <a:effectLst/>
              <a:latin typeface="Times New Roman" panose="02020603050405020304" pitchFamily="18" charset="0"/>
              <a:ea typeface="Times New Roman" panose="02020603050405020304" pitchFamily="18" charset="0"/>
            </a:endParaRPr>
          </a:p>
        </p:txBody>
      </p:sp>
      <p:sp>
        <p:nvSpPr>
          <p:cNvPr id="10" name="Chevron 9"/>
          <p:cNvSpPr/>
          <p:nvPr/>
        </p:nvSpPr>
        <p:spPr>
          <a:xfrm>
            <a:off x="3752109" y="1340998"/>
            <a:ext cx="691303" cy="810936"/>
          </a:xfrm>
          <a:prstGeom prst="chevron">
            <a:avLst>
              <a:gd name="adj" fmla="val 6369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entagon 10"/>
          <p:cNvSpPr/>
          <p:nvPr/>
        </p:nvSpPr>
        <p:spPr>
          <a:xfrm>
            <a:off x="442457" y="1327559"/>
            <a:ext cx="3618622" cy="810936"/>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b="1">
                <a:solidFill>
                  <a:srgbClr val="FF0000"/>
                </a:solidFill>
                <a:latin typeface="Times New Roman" panose="02020603050405020304" pitchFamily="18" charset="0"/>
                <a:ea typeface="MS Mincho"/>
              </a:rPr>
              <a:t>THẢO LUẬN THEO CẶP:</a:t>
            </a:r>
            <a:endParaRPr lang="en-US" sz="1600">
              <a:effectLst/>
              <a:latin typeface="Times New Roman" panose="02020603050405020304" pitchFamily="18" charset="0"/>
              <a:ea typeface="Times New Roman" panose="02020603050405020304" pitchFamily="18" charset="0"/>
            </a:endParaRPr>
          </a:p>
        </p:txBody>
      </p:sp>
      <p:sp>
        <p:nvSpPr>
          <p:cNvPr id="21" name="Chevron 20"/>
          <p:cNvSpPr/>
          <p:nvPr/>
        </p:nvSpPr>
        <p:spPr>
          <a:xfrm>
            <a:off x="4097760" y="1327559"/>
            <a:ext cx="691303" cy="810936"/>
          </a:xfrm>
          <a:prstGeom prst="chevron">
            <a:avLst>
              <a:gd name="adj" fmla="val 6369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405053665"/>
              </p:ext>
            </p:extLst>
          </p:nvPr>
        </p:nvGraphicFramePr>
        <p:xfrm>
          <a:off x="619638" y="2427528"/>
          <a:ext cx="4676098" cy="3154680"/>
        </p:xfrm>
        <a:graphic>
          <a:graphicData uri="http://schemas.openxmlformats.org/drawingml/2006/table">
            <a:tbl>
              <a:tblPr firstRow="1" firstCol="1" bandRow="1"/>
              <a:tblGrid>
                <a:gridCol w="1663118">
                  <a:extLst>
                    <a:ext uri="{9D8B030D-6E8A-4147-A177-3AD203B41FA5}">
                      <a16:colId xmlns="" xmlns:a16="http://schemas.microsoft.com/office/drawing/2014/main" val="818153922"/>
                    </a:ext>
                  </a:extLst>
                </a:gridCol>
                <a:gridCol w="3012980">
                  <a:extLst>
                    <a:ext uri="{9D8B030D-6E8A-4147-A177-3AD203B41FA5}">
                      <a16:colId xmlns="" xmlns:a16="http://schemas.microsoft.com/office/drawing/2014/main" val="739282020"/>
                    </a:ext>
                  </a:extLst>
                </a:gridCol>
              </a:tblGrid>
              <a:tr h="0">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MS Mincho"/>
                          <a:cs typeface="Times New Roman" panose="02020603050405020304" pitchFamily="18" charset="0"/>
                        </a:rPr>
                        <a:t>Câu</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dirty="0" err="1">
                          <a:solidFill>
                            <a:srgbClr val="0D0D0D"/>
                          </a:solidFill>
                          <a:effectLst/>
                          <a:latin typeface="Times New Roman" panose="02020603050405020304" pitchFamily="18" charset="0"/>
                          <a:ea typeface="MS Mincho"/>
                          <a:cs typeface="Times New Roman" panose="02020603050405020304" pitchFamily="18" charset="0"/>
                        </a:rPr>
                        <a:t>Đáp</a:t>
                      </a:r>
                      <a:r>
                        <a:rPr lang="en-US" sz="3600" b="1" dirty="0">
                          <a:solidFill>
                            <a:srgbClr val="0D0D0D"/>
                          </a:solidFill>
                          <a:effectLst/>
                          <a:latin typeface="Times New Roman" panose="02020603050405020304" pitchFamily="18" charset="0"/>
                          <a:ea typeface="MS Mincho"/>
                          <a:cs typeface="Times New Roman" panose="02020603050405020304" pitchFamily="18" charset="0"/>
                        </a:rPr>
                        <a:t> </a:t>
                      </a:r>
                      <a:r>
                        <a:rPr lang="en-US" sz="3600" b="1" dirty="0" err="1">
                          <a:solidFill>
                            <a:srgbClr val="0D0D0D"/>
                          </a:solidFill>
                          <a:effectLst/>
                          <a:latin typeface="Times New Roman" panose="02020603050405020304" pitchFamily="18" charset="0"/>
                          <a:ea typeface="MS Mincho"/>
                          <a:cs typeface="Times New Roman" panose="02020603050405020304" pitchFamily="18" charset="0"/>
                        </a:rPr>
                        <a:t>án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37943010"/>
                  </a:ext>
                </a:extLst>
              </a:tr>
              <a:tr h="0">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MS Mincho"/>
                          <a:cs typeface="Times New Roman" panose="02020603050405020304" pitchFamily="18" charset="0"/>
                        </a:rPr>
                        <a:t>1</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MS Mincho"/>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2316616"/>
                  </a:ext>
                </a:extLst>
              </a:tr>
              <a:tr h="0">
                <a:tc>
                  <a:txBody>
                    <a:bodyPr/>
                    <a:lstStyle/>
                    <a:p>
                      <a:pPr algn="ctr">
                        <a:lnSpc>
                          <a:spcPct val="115000"/>
                        </a:lnSpc>
                        <a:spcAft>
                          <a:spcPts val="0"/>
                        </a:spcAft>
                      </a:pPr>
                      <a:r>
                        <a:rPr lang="en-US" sz="36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68797513"/>
                  </a:ext>
                </a:extLst>
              </a:tr>
              <a:tr h="0">
                <a:tc>
                  <a:txBody>
                    <a:bodyPr/>
                    <a:lstStyle/>
                    <a:p>
                      <a:pPr algn="ctr">
                        <a:lnSpc>
                          <a:spcPct val="115000"/>
                        </a:lnSpc>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36355768"/>
                  </a:ext>
                </a:extLst>
              </a:tr>
              <a:tr h="0">
                <a:tc>
                  <a:txBody>
                    <a:bodyPr/>
                    <a:lstStyle/>
                    <a:p>
                      <a:pPr algn="ctr">
                        <a:lnSpc>
                          <a:spcPct val="115000"/>
                        </a:lnSpc>
                        <a:spcAft>
                          <a:spcPts val="0"/>
                        </a:spcAft>
                      </a:pPr>
                      <a:r>
                        <a:rPr lang="en-US" sz="3600" b="1">
                          <a:solidFill>
                            <a:srgbClr val="0D0D0D"/>
                          </a:solidFill>
                          <a:effectLst/>
                          <a:latin typeface="Times New Roman" panose="02020603050405020304" pitchFamily="18" charset="0"/>
                          <a:ea typeface="MS Mincho"/>
                          <a:cs typeface="Times New Roman" panose="02020603050405020304" pitchFamily="18" charset="0"/>
                        </a:rPr>
                        <a:t>8</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75485736"/>
                  </a:ext>
                </a:extLst>
              </a:tr>
            </a:tbl>
          </a:graphicData>
        </a:graphic>
      </p:graphicFrame>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4291" t="8584" r="3856" b="9795"/>
          <a:stretch/>
        </p:blipFill>
        <p:spPr>
          <a:xfrm>
            <a:off x="5441430" y="1501083"/>
            <a:ext cx="6102869" cy="4584964"/>
          </a:xfrm>
          <a:prstGeom prst="rect">
            <a:avLst/>
          </a:prstGeom>
        </p:spPr>
      </p:pic>
      <p:sp>
        <p:nvSpPr>
          <p:cNvPr id="18" name="Rectangle 17"/>
          <p:cNvSpPr/>
          <p:nvPr/>
        </p:nvSpPr>
        <p:spPr>
          <a:xfrm>
            <a:off x="5890574" y="2136017"/>
            <a:ext cx="5204579" cy="3490186"/>
          </a:xfrm>
          <a:prstGeom prst="rect">
            <a:avLst/>
          </a:prstGeom>
        </p:spPr>
        <p:txBody>
          <a:bodyPr wrap="square">
            <a:spAutoFit/>
          </a:bodyPr>
          <a:lstStyle/>
          <a:p>
            <a:pPr>
              <a:lnSpc>
                <a:spcPct val="115000"/>
              </a:lnSpc>
              <a:spcAft>
                <a:spcPts val="0"/>
              </a:spcAft>
              <a:tabLst>
                <a:tab pos="1386840" algn="l"/>
              </a:tabLst>
            </a:pPr>
            <a:r>
              <a:rPr lang="en-US" sz="3200" b="1" dirty="0" err="1">
                <a:solidFill>
                  <a:srgbClr val="0D0D0D"/>
                </a:solidFill>
                <a:latin typeface="Times New Roman" panose="02020603050405020304" pitchFamily="18" charset="0"/>
                <a:ea typeface="MS Mincho"/>
              </a:rPr>
              <a:t>Câu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hỏi</a:t>
            </a:r>
            <a:r>
              <a:rPr lang="en-US" sz="3200" b="1" dirty="0">
                <a:solidFill>
                  <a:srgbClr val="0D0D0D"/>
                </a:solidFill>
                <a:latin typeface="Times New Roman" panose="02020603050405020304" pitchFamily="18" charset="0"/>
                <a:ea typeface="MS Mincho"/>
              </a:rPr>
              <a:t> 9: </a:t>
            </a:r>
            <a:r>
              <a:rPr lang="en-US" sz="3200" dirty="0" err="1">
                <a:solidFill>
                  <a:srgbClr val="0D0D0D"/>
                </a:solidFill>
                <a:latin typeface="Times New Roman" panose="02020603050405020304" pitchFamily="18" charset="0"/>
                <a:ea typeface="MS Mincho"/>
              </a:rPr>
              <a:t>Cá</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nhân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tự</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trả</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lời</a:t>
            </a:r>
            <a:r>
              <a:rPr lang="en-US" sz="3200" b="1" dirty="0">
                <a:solidFill>
                  <a:srgbClr val="0D0D0D"/>
                </a:solidFill>
                <a:latin typeface="Times New Roman" panose="02020603050405020304" pitchFamily="18" charset="0"/>
                <a:ea typeface="MS Mincho"/>
              </a:rPr>
              <a:t> </a:t>
            </a:r>
            <a:r>
              <a:rPr lang="en-US" sz="3200" u="sng" dirty="0" err="1">
                <a:solidFill>
                  <a:srgbClr val="0D0D0D"/>
                </a:solidFill>
                <a:latin typeface="Times New Roman" panose="02020603050405020304" pitchFamily="18" charset="0"/>
                <a:ea typeface="MS Mincho"/>
              </a:rPr>
              <a:t>Yêu</a:t>
            </a:r>
            <a:r>
              <a:rPr lang="en-US" sz="3200" u="sng" dirty="0">
                <a:solidFill>
                  <a:srgbClr val="0D0D0D"/>
                </a:solidFill>
                <a:latin typeface="Times New Roman" panose="02020603050405020304" pitchFamily="18" charset="0"/>
                <a:ea typeface="MS Mincho"/>
              </a:rPr>
              <a:t> </a:t>
            </a:r>
            <a:r>
              <a:rPr lang="en-US" sz="3200" u="sng" dirty="0" err="1">
                <a:solidFill>
                  <a:srgbClr val="0D0D0D"/>
                </a:solidFill>
                <a:latin typeface="Times New Roman" panose="02020603050405020304" pitchFamily="18" charset="0"/>
                <a:ea typeface="MS Mincho"/>
              </a:rPr>
              <a:t>cầu</a:t>
            </a:r>
            <a:r>
              <a:rPr lang="en-US" sz="3200" u="sng" dirty="0">
                <a:solidFill>
                  <a:srgbClr val="0D0D0D"/>
                </a:solidFill>
                <a:latin typeface="Times New Roman" panose="02020603050405020304" pitchFamily="18" charset="0"/>
                <a:ea typeface="MS Mincho"/>
              </a:rPr>
              <a:t>:</a:t>
            </a:r>
            <a:r>
              <a:rPr lang="en-US" sz="3200" b="1"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Tóm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tắt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lại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nội</a:t>
            </a:r>
            <a:r>
              <a:rPr lang="en-US" sz="3200" dirty="0">
                <a:solidFill>
                  <a:srgbClr val="0D0D0D"/>
                </a:solidFill>
                <a:latin typeface="Times New Roman" panose="02020603050405020304" pitchFamily="18" charset="0"/>
                <a:ea typeface="MS Mincho"/>
              </a:rPr>
              <a:t> dung </a:t>
            </a:r>
            <a:r>
              <a:rPr lang="en-US" sz="3200" dirty="0" err="1">
                <a:solidFill>
                  <a:srgbClr val="0D0D0D"/>
                </a:solidFill>
                <a:latin typeface="Times New Roman" panose="02020603050405020304" pitchFamily="18" charset="0"/>
                <a:ea typeface="MS Mincho"/>
              </a:rPr>
              <a:t>văn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bản</a:t>
            </a:r>
            <a:r>
              <a:rPr lang="en-US" sz="3200" dirty="0">
                <a:solidFill>
                  <a:srgbClr val="0D0D0D"/>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3200" b="1" dirty="0" err="1" smtClean="0">
                <a:solidFill>
                  <a:srgbClr val="0D0D0D"/>
                </a:solidFill>
                <a:latin typeface="Times New Roman" panose="02020603050405020304" pitchFamily="18" charset="0"/>
                <a:ea typeface="MS Mincho"/>
              </a:rPr>
              <a:t>Câu</a:t>
            </a:r>
            <a:r>
              <a:rPr lang="en-US" sz="3200" b="1" dirty="0" smtClean="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hỏi</a:t>
            </a:r>
            <a:r>
              <a:rPr lang="en-US" sz="3200" b="1" dirty="0">
                <a:solidFill>
                  <a:srgbClr val="0D0D0D"/>
                </a:solidFill>
                <a:latin typeface="Times New Roman" panose="02020603050405020304" pitchFamily="18" charset="0"/>
                <a:ea typeface="MS Mincho"/>
              </a:rPr>
              <a:t> 10:</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Thảo</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luận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nhóm</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3200" u="sng" dirty="0" err="1">
                <a:solidFill>
                  <a:srgbClr val="0D0D0D"/>
                </a:solidFill>
                <a:latin typeface="Times New Roman" panose="02020603050405020304" pitchFamily="18" charset="0"/>
                <a:ea typeface="MS Mincho"/>
              </a:rPr>
              <a:t>Yêu</a:t>
            </a:r>
            <a:r>
              <a:rPr lang="en-US" sz="3200" u="sng" dirty="0">
                <a:solidFill>
                  <a:srgbClr val="0D0D0D"/>
                </a:solidFill>
                <a:latin typeface="Times New Roman" panose="02020603050405020304" pitchFamily="18" charset="0"/>
                <a:ea typeface="MS Mincho"/>
              </a:rPr>
              <a:t> </a:t>
            </a:r>
            <a:r>
              <a:rPr lang="en-US" sz="3200" u="sng" dirty="0" err="1">
                <a:solidFill>
                  <a:srgbClr val="0D0D0D"/>
                </a:solidFill>
                <a:latin typeface="Times New Roman" panose="02020603050405020304" pitchFamily="18" charset="0"/>
                <a:ea typeface="MS Mincho"/>
              </a:rPr>
              <a:t>cầu</a:t>
            </a:r>
            <a:r>
              <a:rPr lang="en-US" sz="3200" b="1" dirty="0">
                <a:solidFill>
                  <a:srgbClr val="0D0D0D"/>
                </a:solidFill>
                <a:latin typeface="Times New Roman" panose="02020603050405020304" pitchFamily="18" charset="0"/>
                <a:ea typeface="MS Mincho"/>
              </a:rPr>
              <a:t>: </a:t>
            </a:r>
            <a:r>
              <a:rPr lang="en-US" sz="3200" dirty="0" err="1">
                <a:solidFill>
                  <a:srgbClr val="363636"/>
                </a:solidFill>
                <a:latin typeface="Times New Roman" panose="02020603050405020304" pitchFamily="18" charset="0"/>
                <a:ea typeface="Times New Roman" panose="02020603050405020304" pitchFamily="18" charset="0"/>
              </a:rPr>
              <a:t>Nêu</a:t>
            </a:r>
            <a:r>
              <a:rPr lang="en-US" sz="3200" dirty="0">
                <a:solidFill>
                  <a:srgbClr val="363636"/>
                </a:solidFill>
                <a:latin typeface="Times New Roman" panose="02020603050405020304" pitchFamily="18" charset="0"/>
                <a:ea typeface="Times New Roman" panose="02020603050405020304" pitchFamily="18" charset="0"/>
              </a:rPr>
              <a:t> </a:t>
            </a:r>
            <a:r>
              <a:rPr lang="en-US" sz="3200" dirty="0" err="1">
                <a:solidFill>
                  <a:srgbClr val="363636"/>
                </a:solidFill>
                <a:latin typeface="Times New Roman" panose="02020603050405020304" pitchFamily="18" charset="0"/>
                <a:ea typeface="Times New Roman" panose="02020603050405020304" pitchFamily="18" charset="0"/>
              </a:rPr>
              <a:t>một</a:t>
            </a:r>
            <a:r>
              <a:rPr lang="en-US" sz="3200" dirty="0">
                <a:solidFill>
                  <a:srgbClr val="363636"/>
                </a:solidFill>
                <a:latin typeface="Times New Roman" panose="02020603050405020304" pitchFamily="18" charset="0"/>
                <a:ea typeface="Times New Roman" panose="02020603050405020304" pitchFamily="18" charset="0"/>
              </a:rPr>
              <a:t> </a:t>
            </a:r>
            <a:r>
              <a:rPr lang="en-US" sz="3200" dirty="0" err="1">
                <a:solidFill>
                  <a:srgbClr val="363636"/>
                </a:solidFill>
                <a:latin typeface="Times New Roman" panose="02020603050405020304" pitchFamily="18" charset="0"/>
                <a:ea typeface="Times New Roman" panose="02020603050405020304" pitchFamily="18" charset="0"/>
              </a:rPr>
              <a:t>số</a:t>
            </a:r>
            <a:r>
              <a:rPr lang="en-US" sz="3200" dirty="0">
                <a:solidFill>
                  <a:srgbClr val="363636"/>
                </a:solidFill>
                <a:latin typeface="Times New Roman" panose="02020603050405020304" pitchFamily="18" charset="0"/>
                <a:ea typeface="Times New Roman" panose="02020603050405020304" pitchFamily="18" charset="0"/>
              </a:rPr>
              <a:t> </a:t>
            </a:r>
            <a:r>
              <a:rPr lang="en-US" sz="3200" dirty="0" err="1">
                <a:solidFill>
                  <a:srgbClr val="363636"/>
                </a:solidFill>
                <a:latin typeface="Times New Roman" panose="02020603050405020304" pitchFamily="18" charset="0"/>
                <a:ea typeface="Times New Roman" panose="02020603050405020304" pitchFamily="18" charset="0"/>
              </a:rPr>
              <a:t>mặt</a:t>
            </a:r>
            <a:r>
              <a:rPr lang="en-US" sz="3200" dirty="0">
                <a:solidFill>
                  <a:srgbClr val="363636"/>
                </a:solidFill>
                <a:latin typeface="Times New Roman" panose="02020603050405020304" pitchFamily="18" charset="0"/>
                <a:ea typeface="Times New Roman" panose="02020603050405020304" pitchFamily="18" charset="0"/>
              </a:rPr>
              <a:t> </a:t>
            </a:r>
            <a:r>
              <a:rPr lang="en-US" sz="3200" dirty="0" err="1">
                <a:solidFill>
                  <a:srgbClr val="363636"/>
                </a:solidFill>
                <a:latin typeface="Times New Roman" panose="02020603050405020304" pitchFamily="18" charset="0"/>
                <a:ea typeface="Times New Roman" panose="02020603050405020304" pitchFamily="18" charset="0"/>
              </a:rPr>
              <a:t>trái</a:t>
            </a:r>
            <a:r>
              <a:rPr lang="en-US" sz="3200" dirty="0">
                <a:solidFill>
                  <a:srgbClr val="363636"/>
                </a:solidFill>
                <a:latin typeface="Times New Roman" panose="02020603050405020304" pitchFamily="18" charset="0"/>
                <a:ea typeface="Times New Roman" panose="02020603050405020304" pitchFamily="18" charset="0"/>
              </a:rPr>
              <a:t> </a:t>
            </a:r>
            <a:r>
              <a:rPr lang="en-US" sz="3200" dirty="0" err="1">
                <a:solidFill>
                  <a:srgbClr val="363636"/>
                </a:solidFill>
                <a:latin typeface="Times New Roman" panose="02020603050405020304" pitchFamily="18" charset="0"/>
                <a:ea typeface="Times New Roman" panose="02020603050405020304" pitchFamily="18" charset="0"/>
              </a:rPr>
              <a:t>của</a:t>
            </a:r>
            <a:r>
              <a:rPr lang="en-US" sz="3200" dirty="0">
                <a:solidFill>
                  <a:srgbClr val="363636"/>
                </a:solidFill>
                <a:latin typeface="Times New Roman" panose="02020603050405020304" pitchFamily="18" charset="0"/>
                <a:ea typeface="Times New Roman" panose="02020603050405020304" pitchFamily="18" charset="0"/>
              </a:rPr>
              <a:t> internet </a:t>
            </a:r>
            <a:r>
              <a:rPr lang="en-US" sz="3200" dirty="0" err="1">
                <a:solidFill>
                  <a:srgbClr val="363636"/>
                </a:solidFill>
                <a:latin typeface="Times New Roman" panose="02020603050405020304" pitchFamily="18" charset="0"/>
                <a:ea typeface="Times New Roman" panose="02020603050405020304" pitchFamily="18" charset="0"/>
              </a:rPr>
              <a:t>mà</a:t>
            </a:r>
            <a:r>
              <a:rPr lang="en-US" sz="3200" dirty="0">
                <a:solidFill>
                  <a:srgbClr val="363636"/>
                </a:solidFill>
                <a:latin typeface="Times New Roman" panose="02020603050405020304" pitchFamily="18" charset="0"/>
                <a:ea typeface="Times New Roman" panose="02020603050405020304" pitchFamily="18" charset="0"/>
              </a:rPr>
              <a:t> </a:t>
            </a:r>
            <a:r>
              <a:rPr lang="en-US" sz="3200" dirty="0" err="1">
                <a:solidFill>
                  <a:srgbClr val="363636"/>
                </a:solidFill>
                <a:latin typeface="Times New Roman" panose="02020603050405020304" pitchFamily="18" charset="0"/>
                <a:ea typeface="Times New Roman" panose="02020603050405020304" pitchFamily="18" charset="0"/>
              </a:rPr>
              <a:t>em</a:t>
            </a:r>
            <a:r>
              <a:rPr lang="en-US" sz="3200" dirty="0">
                <a:solidFill>
                  <a:srgbClr val="363636"/>
                </a:solidFill>
                <a:latin typeface="Times New Roman" panose="02020603050405020304" pitchFamily="18" charset="0"/>
                <a:ea typeface="Times New Roman" panose="02020603050405020304" pitchFamily="18" charset="0"/>
              </a:rPr>
              <a:t> </a:t>
            </a:r>
            <a:r>
              <a:rPr lang="en-US" sz="3200" dirty="0" err="1">
                <a:solidFill>
                  <a:srgbClr val="363636"/>
                </a:solidFill>
                <a:latin typeface="Times New Roman" panose="02020603050405020304" pitchFamily="18" charset="0"/>
                <a:ea typeface="Times New Roman" panose="02020603050405020304" pitchFamily="18" charset="0"/>
              </a:rPr>
              <a:t>biết</a:t>
            </a:r>
            <a:r>
              <a:rPr lang="en-US" sz="3200" dirty="0">
                <a:solidFill>
                  <a:srgbClr val="363636"/>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24613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5" name="Rectangle 4"/>
          <p:cNvSpPr/>
          <p:nvPr/>
        </p:nvSpPr>
        <p:spPr>
          <a:xfrm>
            <a:off x="3766740" y="14501"/>
            <a:ext cx="4916090"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8968" y="1278360"/>
            <a:ext cx="10858500" cy="954107"/>
          </a:xfrm>
          <a:prstGeom prst="rect">
            <a:avLst/>
          </a:prstGeom>
        </p:spPr>
        <p:txBody>
          <a:bodyPr>
            <a:spAutoFit/>
          </a:bodyPr>
          <a:lstStyle/>
          <a:p>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i="1" dirty="0">
                <a:solidFill>
                  <a:srgbClr val="363636"/>
                </a:solidFill>
                <a:latin typeface="Times New Roman" panose="02020603050405020304" pitchFamily="18" charset="0"/>
                <a:ea typeface="Times New Roman" panose="02020603050405020304" pitchFamily="18" charset="0"/>
              </a:rPr>
              <a:t>World Wide Web </a:t>
            </a:r>
            <a:r>
              <a:rPr lang="en-US" sz="2800" b="1" i="1" dirty="0" err="1">
                <a:solidFill>
                  <a:srgbClr val="363636"/>
                </a:solidFill>
                <a:latin typeface="Times New Roman" panose="02020603050405020304" pitchFamily="18" charset="0"/>
                <a:ea typeface="Times New Roman" panose="02020603050405020304" pitchFamily="18" charset="0"/>
              </a:rPr>
              <a:t>ra</a:t>
            </a:r>
            <a:r>
              <a:rPr lang="en-US" sz="2800" b="1" i="1" dirty="0">
                <a:solidFill>
                  <a:srgbClr val="363636"/>
                </a:solidFill>
                <a:latin typeface="Times New Roman" panose="02020603050405020304" pitchFamily="18" charset="0"/>
                <a:ea typeface="Times New Roman" panose="02020603050405020304" pitchFamily="18" charset="0"/>
              </a:rPr>
              <a:t> </a:t>
            </a:r>
            <a:r>
              <a:rPr lang="en-US" sz="2800" b="1" i="1" dirty="0" err="1">
                <a:solidFill>
                  <a:srgbClr val="363636"/>
                </a:solidFill>
                <a:latin typeface="Times New Roman" panose="02020603050405020304" pitchFamily="18" charset="0"/>
                <a:ea typeface="Times New Roman" panose="02020603050405020304" pitchFamily="18" charset="0"/>
              </a:rPr>
              <a:t>đời</a:t>
            </a:r>
            <a:r>
              <a:rPr lang="en-US" sz="2800" b="1" i="1" dirty="0">
                <a:solidFill>
                  <a:srgbClr val="363636"/>
                </a:solidFill>
                <a:latin typeface="Times New Roman" panose="02020603050405020304" pitchFamily="18" charset="0"/>
                <a:ea typeface="Times New Roman" panose="02020603050405020304" pitchFamily="18" charset="0"/>
              </a:rPr>
              <a:t> </a:t>
            </a:r>
            <a:r>
              <a:rPr lang="en-US" sz="2800" b="1" i="1" dirty="0" err="1">
                <a:solidFill>
                  <a:srgbClr val="363636"/>
                </a:solidFill>
                <a:latin typeface="Times New Roman" panose="02020603050405020304" pitchFamily="18" charset="0"/>
                <a:ea typeface="Times New Roman" panose="02020603050405020304" pitchFamily="18" charset="0"/>
              </a:rPr>
              <a:t>và</a:t>
            </a:r>
            <a:r>
              <a:rPr lang="en-US" sz="2800" b="1" i="1" dirty="0">
                <a:solidFill>
                  <a:srgbClr val="363636"/>
                </a:solidFill>
                <a:latin typeface="Times New Roman" panose="02020603050405020304" pitchFamily="18" charset="0"/>
                <a:ea typeface="Times New Roman" panose="02020603050405020304" pitchFamily="18" charset="0"/>
              </a:rPr>
              <a:t> </a:t>
            </a:r>
            <a:r>
              <a:rPr lang="en-US" sz="2800" b="1" i="1" dirty="0" err="1">
                <a:solidFill>
                  <a:srgbClr val="363636"/>
                </a:solidFill>
                <a:latin typeface="Times New Roman" panose="02020603050405020304" pitchFamily="18" charset="0"/>
                <a:ea typeface="Times New Roman" panose="02020603050405020304" pitchFamily="18" charset="0"/>
              </a:rPr>
              <a:t>phát</a:t>
            </a:r>
            <a:r>
              <a:rPr lang="en-US" sz="2800" b="1" i="1" dirty="0">
                <a:solidFill>
                  <a:srgbClr val="363636"/>
                </a:solidFill>
                <a:latin typeface="Times New Roman" panose="02020603050405020304" pitchFamily="18" charset="0"/>
                <a:ea typeface="Times New Roman" panose="02020603050405020304" pitchFamily="18" charset="0"/>
              </a:rPr>
              <a:t> </a:t>
            </a:r>
            <a:r>
              <a:rPr lang="en-US" sz="2800" b="1" i="1" dirty="0" err="1">
                <a:solidFill>
                  <a:srgbClr val="363636"/>
                </a:solidFill>
                <a:latin typeface="Times New Roman" panose="02020603050405020304" pitchFamily="18" charset="0"/>
                <a:ea typeface="Times New Roman" panose="02020603050405020304" pitchFamily="18" charset="0"/>
              </a:rPr>
              <a:t>triển</a:t>
            </a:r>
            <a:r>
              <a:rPr lang="en-US" sz="2800" b="1" i="1" dirty="0">
                <a:solidFill>
                  <a:srgbClr val="363636"/>
                </a:solidFill>
                <a:latin typeface="Times New Roman" panose="02020603050405020304" pitchFamily="18" charset="0"/>
                <a:ea typeface="Times New Roman" panose="02020603050405020304" pitchFamily="18" charset="0"/>
              </a:rPr>
              <a:t> </a:t>
            </a:r>
            <a:r>
              <a:rPr lang="en-US" sz="2800" b="1" i="1" dirty="0" err="1">
                <a:solidFill>
                  <a:srgbClr val="363636"/>
                </a:solidFill>
                <a:latin typeface="Times New Roman" panose="02020603050405020304" pitchFamily="18" charset="0"/>
                <a:ea typeface="Times New Roman" panose="02020603050405020304" pitchFamily="18" charset="0"/>
              </a:rPr>
              <a:t>như</a:t>
            </a:r>
            <a:r>
              <a:rPr lang="en-US" sz="2800" b="1" i="1" dirty="0">
                <a:solidFill>
                  <a:srgbClr val="363636"/>
                </a:solidFill>
                <a:latin typeface="Times New Roman" panose="02020603050405020304" pitchFamily="18" charset="0"/>
                <a:ea typeface="Times New Roman" panose="02020603050405020304" pitchFamily="18" charset="0"/>
              </a:rPr>
              <a:t> </a:t>
            </a:r>
            <a:r>
              <a:rPr lang="en-US" sz="2800" b="1" i="1" dirty="0" err="1">
                <a:solidFill>
                  <a:srgbClr val="363636"/>
                </a:solidFill>
                <a:latin typeface="Times New Roman" panose="02020603050405020304" pitchFamily="18" charset="0"/>
                <a:ea typeface="Times New Roman" panose="02020603050405020304" pitchFamily="18" charset="0"/>
              </a:rPr>
              <a:t>thế</a:t>
            </a:r>
            <a:r>
              <a:rPr lang="en-US" sz="2800" b="1" i="1" dirty="0">
                <a:solidFill>
                  <a:srgbClr val="363636"/>
                </a:solidFill>
                <a:latin typeface="Times New Roman" panose="02020603050405020304" pitchFamily="18" charset="0"/>
                <a:ea typeface="Times New Roman" panose="02020603050405020304" pitchFamily="18" charset="0"/>
              </a:rPr>
              <a:t> </a:t>
            </a:r>
            <a:r>
              <a:rPr lang="en-US" sz="2800" b="1" i="1" dirty="0" err="1">
                <a:solidFill>
                  <a:srgbClr val="363636"/>
                </a:solidFill>
                <a:latin typeface="Times New Roman" panose="02020603050405020304" pitchFamily="18" charset="0"/>
                <a:ea typeface="Times New Roman" panose="02020603050405020304" pitchFamily="18" charset="0"/>
              </a:rPr>
              <a:t>nào</a:t>
            </a:r>
            <a:r>
              <a:rPr lang="en-US" sz="2800" b="1" i="1" dirty="0">
                <a:solidFill>
                  <a:srgbClr val="363636"/>
                </a:solidFill>
                <a:latin typeface="Times New Roman" panose="02020603050405020304" pitchFamily="18" charset="0"/>
                <a:ea typeface="Times New Roman" panose="02020603050405020304" pitchFamily="18" charset="0"/>
              </a:rPr>
              <a:t> 30 </a:t>
            </a:r>
            <a:r>
              <a:rPr lang="en-US" sz="2800" b="1" i="1" dirty="0" err="1">
                <a:solidFill>
                  <a:srgbClr val="363636"/>
                </a:solidFill>
                <a:latin typeface="Times New Roman" panose="02020603050405020304" pitchFamily="18" charset="0"/>
                <a:ea typeface="Times New Roman" panose="02020603050405020304" pitchFamily="18" charset="0"/>
              </a:rPr>
              <a:t>năm</a:t>
            </a:r>
            <a:r>
              <a:rPr lang="en-US" sz="2800" b="1" i="1" dirty="0">
                <a:solidFill>
                  <a:srgbClr val="363636"/>
                </a:solidFill>
                <a:latin typeface="Times New Roman" panose="02020603050405020304" pitchFamily="18" charset="0"/>
                <a:ea typeface="Times New Roman" panose="02020603050405020304" pitchFamily="18" charset="0"/>
              </a:rPr>
              <a:t> qua</a:t>
            </a:r>
            <a:r>
              <a:rPr lang="en-US" sz="2800" b="1" dirty="0">
                <a:solidFill>
                  <a:srgbClr val="363636"/>
                </a:solidFill>
                <a:latin typeface="Times New Roman" panose="02020603050405020304" pitchFamily="18" charset="0"/>
                <a:ea typeface="Times New Roman" panose="02020603050405020304" pitchFamily="18" charset="0"/>
              </a:rPr>
              <a:t>?” (Theo vtv.vn</a:t>
            </a:r>
            <a:r>
              <a:rPr lang="en-US" sz="2800" b="1" dirty="0">
                <a:solidFill>
                  <a:srgbClr val="0070C0"/>
                </a:solidFill>
                <a:latin typeface="Times New Roman" panose="02020603050405020304" pitchFamily="18" charset="0"/>
                <a:ea typeface="MS Mincho"/>
              </a:rPr>
              <a:t>) - </a:t>
            </a:r>
            <a:r>
              <a:rPr lang="en-US" sz="2800" b="1" dirty="0" err="1">
                <a:solidFill>
                  <a:srgbClr val="0070C0"/>
                </a:solidFill>
                <a:latin typeface="Times New Roman" panose="02020603050405020304" pitchFamily="18" charset="0"/>
                <a:ea typeface="MS Mincho"/>
              </a:rPr>
              <a:t>trang</a:t>
            </a:r>
            <a:r>
              <a:rPr lang="en-US" sz="2800" b="1" dirty="0">
                <a:solidFill>
                  <a:srgbClr val="0070C0"/>
                </a:solidFill>
                <a:latin typeface="Times New Roman" panose="02020603050405020304" pitchFamily="18" charset="0"/>
                <a:ea typeface="MS Mincho"/>
              </a:rPr>
              <a:t> 109/SGK</a:t>
            </a:r>
            <a:endParaRPr lang="en-US" sz="2800" dirty="0"/>
          </a:p>
        </p:txBody>
      </p:sp>
      <p:graphicFrame>
        <p:nvGraphicFramePr>
          <p:cNvPr id="6" name="Table 5"/>
          <p:cNvGraphicFramePr>
            <a:graphicFrameLocks noGrp="1"/>
          </p:cNvGraphicFramePr>
          <p:nvPr>
            <p:extLst>
              <p:ext uri="{D42A27DB-BD31-4B8C-83A1-F6EECF244321}">
                <p14:modId xmlns:p14="http://schemas.microsoft.com/office/powerpoint/2010/main" val="2833627240"/>
              </p:ext>
            </p:extLst>
          </p:nvPr>
        </p:nvGraphicFramePr>
        <p:xfrm>
          <a:off x="660400" y="2180716"/>
          <a:ext cx="10858500" cy="4062222"/>
        </p:xfrm>
        <a:graphic>
          <a:graphicData uri="http://schemas.openxmlformats.org/drawingml/2006/table">
            <a:tbl>
              <a:tblPr firstRow="1" firstCol="1" bandRow="1"/>
              <a:tblGrid>
                <a:gridCol w="1579418">
                  <a:extLst>
                    <a:ext uri="{9D8B030D-6E8A-4147-A177-3AD203B41FA5}">
                      <a16:colId xmlns="" xmlns:a16="http://schemas.microsoft.com/office/drawing/2014/main" val="3203312100"/>
                    </a:ext>
                  </a:extLst>
                </a:gridCol>
                <a:gridCol w="9279082">
                  <a:extLst>
                    <a:ext uri="{9D8B030D-6E8A-4147-A177-3AD203B41FA5}">
                      <a16:colId xmlns="" xmlns:a16="http://schemas.microsoft.com/office/drawing/2014/main" val="2709300264"/>
                    </a:ext>
                  </a:extLst>
                </a:gridCol>
              </a:tblGrid>
              <a:tr h="0">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62280565"/>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Sự ra đời và phát triển của World Wide Web.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97180717"/>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Tên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90498880"/>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1989.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84998246"/>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1989 - 2019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60198817"/>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Cách sử dụng hiệu quả World Wide Web.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02465172"/>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Nguyên nhân - kết quả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06145248"/>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Giúp các đồng nghiệp của Tim Bơ-nơ-Li kết nối tốt hơn.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82884244"/>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Tim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Bơ</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nơ</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85775150"/>
                  </a:ext>
                </a:extLst>
              </a:tr>
            </a:tbl>
          </a:graphicData>
        </a:graphic>
      </p:graphicFrame>
    </p:spTree>
    <p:extLst>
      <p:ext uri="{BB962C8B-B14F-4D97-AF65-F5344CB8AC3E}">
        <p14:creationId xmlns:p14="http://schemas.microsoft.com/office/powerpoint/2010/main" val="210416646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5" name="Rectangle 4"/>
          <p:cNvSpPr/>
          <p:nvPr/>
        </p:nvSpPr>
        <p:spPr>
          <a:xfrm>
            <a:off x="3766740" y="14501"/>
            <a:ext cx="4916090"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86793" y="1065949"/>
            <a:ext cx="1303562"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9: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635794" y="1394562"/>
            <a:ext cx="10858500" cy="4056495"/>
          </a:xfrm>
          <a:prstGeom prst="rect">
            <a:avLst/>
          </a:prstGeom>
        </p:spPr>
        <p:txBody>
          <a:bodyPr>
            <a:spAutoFit/>
          </a:bodyPr>
          <a:lstStyle/>
          <a:p>
            <a:pPr marL="273050" algn="ctr">
              <a:lnSpc>
                <a:spcPct val="115000"/>
              </a:lnSpc>
              <a:spcAft>
                <a:spcPts val="0"/>
              </a:spcAft>
              <a:tabLst>
                <a:tab pos="1386840" algn="l"/>
              </a:tabLst>
            </a:pP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ý</a:t>
            </a:r>
          </a:p>
          <a:p>
            <a:pPr>
              <a:lnSpc>
                <a:spcPct val="115000"/>
              </a:lnSpc>
              <a:spcAft>
                <a:spcPts val="0"/>
              </a:spcAft>
              <a:tabLst>
                <a:tab pos="1386840" algn="l"/>
              </a:tabLst>
            </a:pPr>
            <a:r>
              <a:rPr lang="en-US" sz="2800" b="1" dirty="0">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lưới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ngày</a:t>
            </a:r>
            <a:r>
              <a:rPr lang="en-US" sz="2800" dirty="0">
                <a:solidFill>
                  <a:srgbClr val="0D0D0D"/>
                </a:solidFill>
                <a:latin typeface="Times New Roman" panose="02020603050405020304" pitchFamily="18" charset="0"/>
                <a:ea typeface="Times New Roman" panose="02020603050405020304" pitchFamily="18" charset="0"/>
              </a:rPr>
              <a:t> 12/3/1989 Tim Bo-no-Li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toàn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cầu</a:t>
            </a:r>
            <a:r>
              <a:rPr lang="en-US" sz="2800" dirty="0">
                <a:solidFill>
                  <a:srgbClr val="0D0D0D"/>
                </a:solidFill>
                <a:latin typeface="Times New Roman" panose="02020603050405020304" pitchFamily="18" charset="0"/>
                <a:ea typeface="Times New Roman" panose="02020603050405020304" pitchFamily="18" charset="0"/>
              </a:rPr>
              <a:t> World Wide Web. </a:t>
            </a:r>
            <a:r>
              <a:rPr lang="en-US" sz="2800" dirty="0" err="1">
                <a:solidFill>
                  <a:srgbClr val="0D0D0D"/>
                </a:solidFill>
                <a:latin typeface="Times New Roman" panose="02020603050405020304" pitchFamily="18" charset="0"/>
                <a:ea typeface="Times New Roman" panose="02020603050405020304" pitchFamily="18" charset="0"/>
              </a:rPr>
              <a:t>Năm</a:t>
            </a:r>
            <a:r>
              <a:rPr lang="en-US" sz="2800" dirty="0">
                <a:solidFill>
                  <a:srgbClr val="0D0D0D"/>
                </a:solidFill>
                <a:latin typeface="Times New Roman" panose="02020603050405020304" pitchFamily="18" charset="0"/>
                <a:ea typeface="Times New Roman" panose="02020603050405020304" pitchFamily="18" charset="0"/>
              </a:rPr>
              <a:t> 1991,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rPr>
              <a:t> web </a:t>
            </a:r>
            <a:r>
              <a:rPr lang="en-US" sz="2800" dirty="0" err="1">
                <a:solidFill>
                  <a:srgbClr val="0D0D0D"/>
                </a:solidFill>
                <a:latin typeface="Times New Roman" panose="02020603050405020304" pitchFamily="18" charset="0"/>
                <a:ea typeface="Times New Roman" panose="02020603050405020304" pitchFamily="18" charset="0"/>
              </a:rPr>
              <a:t>dần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toàn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nâng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soát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nữa</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9044049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5" name="Rectangle 4"/>
          <p:cNvSpPr/>
          <p:nvPr/>
        </p:nvSpPr>
        <p:spPr>
          <a:xfrm>
            <a:off x="3766740" y="14501"/>
            <a:ext cx="4916090"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49140" y="1031258"/>
            <a:ext cx="1483098"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10: </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419744" y="1143933"/>
            <a:ext cx="11339811" cy="4970015"/>
          </a:xfrm>
          <a:prstGeom prst="rect">
            <a:avLst/>
          </a:prstGeom>
        </p:spPr>
        <p:txBody>
          <a:bodyPr wrap="square">
            <a:spAutoFit/>
          </a:bodyPr>
          <a:lstStyle/>
          <a:p>
            <a:pPr algn="ctr">
              <a:lnSpc>
                <a:spcPct val="115000"/>
              </a:lnSpc>
              <a:spcAft>
                <a:spcPts val="1200"/>
              </a:spcAft>
            </a:pPr>
            <a:r>
              <a:rPr lang="vi-VN" sz="2700" b="1" dirty="0">
                <a:latin typeface="Times New Roman" panose="02020603050405020304" pitchFamily="18" charset="0"/>
                <a:ea typeface="Times New Roman" panose="02020603050405020304" pitchFamily="18" charset="0"/>
              </a:rPr>
              <a:t>Gợi ý</a:t>
            </a:r>
            <a:endParaRPr lang="en-US" sz="2700" dirty="0">
              <a:latin typeface="Times New Roman" panose="02020603050405020304" pitchFamily="18" charset="0"/>
              <a:ea typeface="Times New Roman" panose="02020603050405020304" pitchFamily="18" charset="0"/>
            </a:endParaRPr>
          </a:p>
          <a:p>
            <a:pPr marL="457200" lvl="0" indent="-457200">
              <a:lnSpc>
                <a:spcPct val="115000"/>
              </a:lnSpc>
              <a:spcAft>
                <a:spcPts val="1200"/>
              </a:spcAft>
              <a:buSzPts val="1400"/>
              <a:buFont typeface="Wingdings" panose="05000000000000000000" pitchFamily="2" charset="2"/>
              <a:buChar char="v"/>
            </a:pPr>
            <a:r>
              <a:rPr lang="vi-VN" sz="2700" dirty="0">
                <a:latin typeface="Times New Roman" panose="02020603050405020304" pitchFamily="18" charset="0"/>
                <a:ea typeface="Times New Roman" panose="02020603050405020304" pitchFamily="18" charset="0"/>
              </a:rPr>
              <a:t>Tốn thời gian khi nhiều người bị cám dỗ bởi các chương trình, trò chơi giải trí trên Internet.</a:t>
            </a:r>
            <a:endParaRPr lang="en-US" sz="2700" dirty="0">
              <a:latin typeface="Times New Roman" panose="02020603050405020304" pitchFamily="18" charset="0"/>
              <a:ea typeface="Times New Roman" panose="02020603050405020304" pitchFamily="18" charset="0"/>
            </a:endParaRPr>
          </a:p>
          <a:p>
            <a:pPr marL="457200" lvl="0" indent="-457200">
              <a:lnSpc>
                <a:spcPct val="115000"/>
              </a:lnSpc>
              <a:spcAft>
                <a:spcPts val="1200"/>
              </a:spcAft>
              <a:buSzPts val="1400"/>
              <a:buFont typeface="Wingdings" panose="05000000000000000000" pitchFamily="2" charset="2"/>
              <a:buChar char="v"/>
            </a:pPr>
            <a:r>
              <a:rPr lang="vi-VN" sz="2700" dirty="0">
                <a:latin typeface="Times New Roman" panose="02020603050405020304" pitchFamily="18" charset="0"/>
                <a:ea typeface="Times New Roman" panose="02020603050405020304" pitchFamily="18" charset="0"/>
              </a:rPr>
              <a:t>Bị ảnh hưởng bởi những nguồn thông tin xấu (video, hình ảnh, văn hoá phẩm đồi truỵ,..)</a:t>
            </a:r>
            <a:endParaRPr lang="en-US" sz="2700" dirty="0">
              <a:latin typeface="Times New Roman" panose="02020603050405020304" pitchFamily="18" charset="0"/>
              <a:ea typeface="Times New Roman" panose="02020603050405020304" pitchFamily="18" charset="0"/>
            </a:endParaRPr>
          </a:p>
          <a:p>
            <a:pPr marL="457200" lvl="0" indent="-457200">
              <a:lnSpc>
                <a:spcPct val="115000"/>
              </a:lnSpc>
              <a:spcAft>
                <a:spcPts val="1200"/>
              </a:spcAft>
              <a:buSzPts val="1400"/>
              <a:buFont typeface="Wingdings" panose="05000000000000000000" pitchFamily="2" charset="2"/>
              <a:buChar char="v"/>
            </a:pPr>
            <a:r>
              <a:rPr lang="vi-VN" sz="2700" dirty="0">
                <a:latin typeface="Times New Roman" panose="02020603050405020304" pitchFamily="18" charset="0"/>
                <a:ea typeface="Times New Roman" panose="02020603050405020304" pitchFamily="18" charset="0"/>
              </a:rPr>
              <a:t>Sa vào các trang mạng xã hội khiến </a:t>
            </a:r>
            <a:r>
              <a:rPr lang="en-US" sz="2700" dirty="0" err="1">
                <a:latin typeface="Times New Roman" panose="02020603050405020304" pitchFamily="18" charset="0"/>
                <a:ea typeface="Times New Roman" panose="02020603050405020304" pitchFamily="18" charset="0"/>
              </a:rPr>
              <a:t>nhiều</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người</a:t>
            </a:r>
            <a:r>
              <a:rPr lang="en-US" sz="2700" dirty="0">
                <a:latin typeface="Times New Roman" panose="02020603050405020304" pitchFamily="18" charset="0"/>
                <a:ea typeface="Times New Roman" panose="02020603050405020304" pitchFamily="18" charset="0"/>
              </a:rPr>
              <a:t> </a:t>
            </a:r>
            <a:r>
              <a:rPr lang="vi-VN" sz="2700" dirty="0">
                <a:latin typeface="Times New Roman" panose="02020603050405020304" pitchFamily="18" charset="0"/>
                <a:ea typeface="Times New Roman" panose="02020603050405020304" pitchFamily="18" charset="0"/>
              </a:rPr>
              <a:t>xa rời cuộc sống thực, ngại giao tiếp</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làm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những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mối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quan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hệ</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rạn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vỡ</a:t>
            </a:r>
            <a:r>
              <a:rPr lang="en-US" sz="2700" dirty="0">
                <a:latin typeface="Times New Roman" panose="02020603050405020304" pitchFamily="18" charset="0"/>
                <a:ea typeface="Times New Roman" panose="02020603050405020304" pitchFamily="18" charset="0"/>
              </a:rPr>
              <a:t>.</a:t>
            </a:r>
          </a:p>
          <a:p>
            <a:pPr marL="457200" lvl="0" indent="-457200">
              <a:lnSpc>
                <a:spcPct val="115000"/>
              </a:lnSpc>
              <a:spcAft>
                <a:spcPts val="1200"/>
              </a:spcAft>
              <a:buSzPts val="1400"/>
              <a:buFont typeface="Wingdings" panose="05000000000000000000" pitchFamily="2" charset="2"/>
              <a:buChar char="v"/>
            </a:pPr>
            <a:r>
              <a:rPr lang="en-US" sz="2700" dirty="0" err="1">
                <a:latin typeface="Times New Roman" panose="02020603050405020304" pitchFamily="18" charset="0"/>
                <a:ea typeface="Times New Roman" panose="02020603050405020304" pitchFamily="18" charset="0"/>
              </a:rPr>
              <a:t>Phụ</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thuộc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vào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thông</a:t>
            </a:r>
            <a:r>
              <a:rPr lang="en-US" sz="2700" dirty="0">
                <a:latin typeface="Times New Roman" panose="02020603050405020304" pitchFamily="18" charset="0"/>
                <a:ea typeface="Times New Roman" panose="02020603050405020304" pitchFamily="18" charset="0"/>
              </a:rPr>
              <a:t> tin </a:t>
            </a:r>
            <a:r>
              <a:rPr lang="en-US" sz="2700" dirty="0" err="1">
                <a:latin typeface="Times New Roman" panose="02020603050405020304" pitchFamily="18" charset="0"/>
                <a:ea typeface="Times New Roman" panose="02020603050405020304" pitchFamily="18" charset="0"/>
              </a:rPr>
              <a:t>trên</a:t>
            </a:r>
            <a:r>
              <a:rPr lang="en-US" sz="2700" dirty="0">
                <a:latin typeface="Times New Roman" panose="02020603050405020304" pitchFamily="18" charset="0"/>
                <a:ea typeface="Times New Roman" panose="02020603050405020304" pitchFamily="18" charset="0"/>
              </a:rPr>
              <a:t> Internet </a:t>
            </a:r>
            <a:r>
              <a:rPr lang="en-US" sz="2700" dirty="0" err="1">
                <a:latin typeface="Times New Roman" panose="02020603050405020304" pitchFamily="18" charset="0"/>
                <a:ea typeface="Times New Roman" panose="02020603050405020304" pitchFamily="18" charset="0"/>
              </a:rPr>
              <a:t>khiến</a:t>
            </a:r>
            <a:r>
              <a:rPr lang="en-US" sz="2700" dirty="0">
                <a:latin typeface="Times New Roman" panose="02020603050405020304" pitchFamily="18" charset="0"/>
                <a:ea typeface="Times New Roman" panose="02020603050405020304" pitchFamily="18" charset="0"/>
              </a:rPr>
              <a:t> con </a:t>
            </a:r>
            <a:r>
              <a:rPr lang="en-US" sz="2700" dirty="0" err="1">
                <a:latin typeface="Times New Roman" panose="02020603050405020304" pitchFamily="18" charset="0"/>
                <a:ea typeface="Times New Roman" panose="02020603050405020304" pitchFamily="18" charset="0"/>
              </a:rPr>
              <a:t>người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ngày</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càng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lười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khám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phá</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cuộc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thật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không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muốn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ghi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nhớ</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kiến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thức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dẫn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đến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sự</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lười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biếng</a:t>
            </a:r>
            <a:r>
              <a:rPr lang="en-US" sz="2700" dirty="0">
                <a:latin typeface="Times New Roman" panose="02020603050405020304" pitchFamily="18" charset="0"/>
                <a:ea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075962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5" name="Rectangle 4"/>
          <p:cNvSpPr/>
          <p:nvPr/>
        </p:nvSpPr>
        <p:spPr>
          <a:xfrm>
            <a:off x="3766740" y="14501"/>
            <a:ext cx="4916090"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49140" y="1031258"/>
            <a:ext cx="14830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10: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60400" y="1672234"/>
            <a:ext cx="10858500" cy="4198137"/>
          </a:xfrm>
          <a:prstGeom prst="rect">
            <a:avLst/>
          </a:prstGeom>
        </p:spPr>
        <p:txBody>
          <a:bodyPr>
            <a:spAutoFit/>
          </a:bodyPr>
          <a:lstStyle/>
          <a:p>
            <a:pPr marL="457200" lvl="0" indent="-457200">
              <a:lnSpc>
                <a:spcPct val="115000"/>
              </a:lnSpc>
              <a:spcAft>
                <a:spcPts val="1200"/>
              </a:spcAft>
              <a:buSzPts val="1400"/>
              <a:buFont typeface="Wingdings" panose="05000000000000000000" pitchFamily="2" charset="2"/>
              <a:buChar char="v"/>
            </a:pP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Internet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lnSpc>
                <a:spcPct val="115000"/>
              </a:lnSpc>
              <a:spcAft>
                <a:spcPts val="1200"/>
              </a:spcAft>
              <a:buSzPts val="1400"/>
              <a:buFont typeface="Wingdings" panose="05000000000000000000" pitchFamily="2" charset="2"/>
              <a:buChar char="v"/>
            </a:pPr>
            <a:r>
              <a:rPr lang="vi-VN" sz="2600" dirty="0" smtClean="0">
                <a:latin typeface="Times New Roman" panose="02020603050405020304" pitchFamily="18" charset="0"/>
                <a:ea typeface="Times New Roman" panose="02020603050405020304" pitchFamily="18" charset="0"/>
                <a:cs typeface="Times New Roman" panose="02020603050405020304" pitchFamily="18" charset="0"/>
              </a:rPr>
              <a:t>Nghiện </a:t>
            </a:r>
            <a:r>
              <a:rPr lang="vi-VN" sz="2600" dirty="0">
                <a:latin typeface="Times New Roman" panose="02020603050405020304" pitchFamily="18" charset="0"/>
                <a:ea typeface="Times New Roman" panose="02020603050405020304" pitchFamily="18" charset="0"/>
                <a:cs typeface="Times New Roman" panose="02020603050405020304" pitchFamily="18" charset="0"/>
              </a:rPr>
              <a:t>Internet sẽ dẫn đến sao nhãng học tập, không có thời gian để thực hiện các mục tiêu học tập thực </a:t>
            </a:r>
            <a:r>
              <a:rPr lang="vi-VN" sz="2600" dirty="0" smtClean="0">
                <a:latin typeface="Times New Roman" panose="02020603050405020304" pitchFamily="18" charset="0"/>
                <a:ea typeface="Times New Roman" panose="02020603050405020304" pitchFamily="18" charset="0"/>
                <a:cs typeface="Times New Roman" panose="02020603050405020304" pitchFamily="18" charset="0"/>
              </a:rPr>
              <a:t>sự.</a:t>
            </a:r>
            <a:endParaRPr lang="en-US" sz="2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nSpc>
                <a:spcPct val="115000"/>
              </a:lnSpc>
              <a:spcAft>
                <a:spcPts val="1200"/>
              </a:spcAft>
              <a:buSzPts val="1400"/>
              <a:buFont typeface="Wingdings" panose="05000000000000000000" pitchFamily="2" charset="2"/>
              <a:buChar char="v"/>
            </a:pP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Internet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lừa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nạt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đám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nghiêm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trọng</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lnSpc>
                <a:spcPct val="115000"/>
              </a:lnSpc>
              <a:spcAft>
                <a:spcPts val="1200"/>
              </a:spcAft>
              <a:buSzPts val="1400"/>
              <a:buFont typeface="Wingdings" panose="05000000000000000000" pitchFamily="2" charset="2"/>
              <a:buChar char="v"/>
            </a:pP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Internet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đựng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hiểm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lộ</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tặc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hoành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an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ninh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074638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5" name="Rectangle 4"/>
          <p:cNvSpPr/>
          <p:nvPr/>
        </p:nvSpPr>
        <p:spPr>
          <a:xfrm>
            <a:off x="3766740" y="14501"/>
            <a:ext cx="4916090"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734678" y="1271097"/>
            <a:ext cx="4709944" cy="587853"/>
          </a:xfrm>
          <a:prstGeom prst="rect">
            <a:avLst/>
          </a:prstGeom>
        </p:spPr>
        <p:txBody>
          <a:bodyPr wrap="none">
            <a:spAutoFit/>
          </a:bodyPr>
          <a:lstStyle/>
          <a:p>
            <a:pPr algn="just">
              <a:lnSpc>
                <a:spcPct val="115000"/>
              </a:lnSpc>
              <a:spcAft>
                <a:spcPts val="0"/>
              </a:spcAft>
            </a:pPr>
            <a:r>
              <a:rPr lang="en-US" sz="2800" b="1" dirty="0" err="1">
                <a:solidFill>
                  <a:srgbClr val="FF0000"/>
                </a:solidFill>
                <a:latin typeface="Times New Roman" panose="02020603050405020304" pitchFamily="18" charset="0"/>
                <a:ea typeface="Times New Roman" panose="02020603050405020304" pitchFamily="18" charset="0"/>
              </a:rPr>
              <a:t>Lập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thống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kê</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mẫu</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25310312"/>
              </p:ext>
            </p:extLst>
          </p:nvPr>
        </p:nvGraphicFramePr>
        <p:xfrm>
          <a:off x="660399" y="1927906"/>
          <a:ext cx="10858501" cy="4259072"/>
        </p:xfrm>
        <a:graphic>
          <a:graphicData uri="http://schemas.openxmlformats.org/drawingml/2006/table">
            <a:tbl>
              <a:tblPr firstRow="1" firstCol="1" bandRow="1"/>
              <a:tblGrid>
                <a:gridCol w="6086401">
                  <a:extLst>
                    <a:ext uri="{9D8B030D-6E8A-4147-A177-3AD203B41FA5}">
                      <a16:colId xmlns="" xmlns:a16="http://schemas.microsoft.com/office/drawing/2014/main" val="343714063"/>
                    </a:ext>
                  </a:extLst>
                </a:gridCol>
                <a:gridCol w="2436817">
                  <a:extLst>
                    <a:ext uri="{9D8B030D-6E8A-4147-A177-3AD203B41FA5}">
                      <a16:colId xmlns="" xmlns:a16="http://schemas.microsoft.com/office/drawing/2014/main" val="155895795"/>
                    </a:ext>
                  </a:extLst>
                </a:gridCol>
                <a:gridCol w="2335283">
                  <a:extLst>
                    <a:ext uri="{9D8B030D-6E8A-4147-A177-3AD203B41FA5}">
                      <a16:colId xmlns="" xmlns:a16="http://schemas.microsoft.com/office/drawing/2014/main" val="542781967"/>
                    </a:ext>
                  </a:extLst>
                </a:gridCol>
              </a:tblGrid>
              <a:tr h="0">
                <a:tc>
                  <a:txBody>
                    <a:bodyPr/>
                    <a:lstStyle/>
                    <a:p>
                      <a:pPr algn="ctr">
                        <a:lnSpc>
                          <a:spcPct val="115000"/>
                        </a:lnSpc>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Tên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nội dung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nghệ thuật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4347595"/>
                  </a:ext>
                </a:extLst>
              </a:tr>
              <a:tr h="0">
                <a:tc>
                  <a:txBody>
                    <a:bodyPr/>
                    <a:lstStyle/>
                    <a:p>
                      <a:pPr>
                        <a:lnSpc>
                          <a:spcPct val="115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Phạm Tuyên và ca khúc mừng chiến thắng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(Nguyệt Cát)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63850608"/>
                  </a:ext>
                </a:extLst>
              </a:tr>
              <a:tr h="0">
                <a:tc>
                  <a:txBody>
                    <a:bodyPr/>
                    <a:lstStyle/>
                    <a:p>
                      <a:pPr>
                        <a:lnSpc>
                          <a:spcPct val="115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Điều gì giúp bóng đá Việt Nam chiến thắng ?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(theo thethaovanhoa.vn)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92006970"/>
                  </a:ext>
                </a:extLst>
              </a:tr>
              <a:tr h="0">
                <a:tc>
                  <a:txBody>
                    <a:bodyPr/>
                    <a:lstStyle/>
                    <a:p>
                      <a:pPr>
                        <a:lnSpc>
                          <a:spcPct val="115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Những phát minh “tình cờ và bất ngờ</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(theo khoahoc.tv)</a:t>
                      </a:r>
                    </a:p>
                    <a:p>
                      <a:pPr>
                        <a:lnSpc>
                          <a:spcPct val="115000"/>
                        </a:lnSpc>
                        <a:spcAft>
                          <a:spcPts val="0"/>
                        </a:spcAft>
                      </a:pPr>
                      <a:r>
                        <a:rPr lang="en-US" sz="2800" b="1" i="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93198571"/>
                  </a:ext>
                </a:extLst>
              </a:tr>
            </a:tbl>
          </a:graphicData>
        </a:graphic>
      </p:graphicFrame>
    </p:spTree>
    <p:extLst>
      <p:ext uri="{BB962C8B-B14F-4D97-AF65-F5344CB8AC3E}">
        <p14:creationId xmlns:p14="http://schemas.microsoft.com/office/powerpoint/2010/main" val="82105028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5" name="Rectangle 4"/>
          <p:cNvSpPr/>
          <p:nvPr/>
        </p:nvSpPr>
        <p:spPr>
          <a:xfrm>
            <a:off x="3766740" y="14501"/>
            <a:ext cx="4916090"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57445" y="655151"/>
            <a:ext cx="3464410" cy="587853"/>
          </a:xfrm>
          <a:prstGeom prst="rect">
            <a:avLst/>
          </a:prstGeom>
        </p:spPr>
        <p:txBody>
          <a:bodyPr wrap="none">
            <a:spAutoFit/>
          </a:bodyPr>
          <a:lstStyle/>
          <a:p>
            <a:pPr algn="just">
              <a:lnSpc>
                <a:spcPct val="115000"/>
              </a:lnSpc>
              <a:spcAft>
                <a:spcPts val="0"/>
              </a:spcAft>
            </a:pPr>
            <a:r>
              <a:rPr lang="en-US" sz="2800" b="1" dirty="0" err="1">
                <a:solidFill>
                  <a:srgbClr val="FF0000"/>
                </a:solidFill>
                <a:latin typeface="Times New Roman" panose="02020603050405020304" pitchFamily="18" charset="0"/>
                <a:ea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hỏi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ôn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1305712"/>
            <a:ext cx="10858500" cy="4616648"/>
          </a:xfrm>
          <a:prstGeom prst="rect">
            <a:avLst/>
          </a:prstGeom>
        </p:spPr>
        <p:txBody>
          <a:bodyPr>
            <a:spAutoFit/>
          </a:bodyPr>
          <a:lstStyle/>
          <a:p>
            <a:pPr algn="just">
              <a:lnSpc>
                <a:spcPct val="150000"/>
              </a:lnSpc>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1</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thuật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2</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3</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Rút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4: </a:t>
            </a:r>
            <a:r>
              <a:rPr lang="en-US" sz="2800" dirty="0">
                <a:solidFill>
                  <a:srgbClr val="0D0D0D"/>
                </a:solidFill>
                <a:latin typeface="Times New Roman" panose="02020603050405020304" pitchFamily="18" charset="0"/>
                <a:ea typeface="Times New Roman" panose="02020603050405020304" pitchFamily="18" charset="0"/>
              </a:rPr>
              <a:t>Qua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rút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dẫn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7662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171573"/>
            <a:ext cx="881100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Phạm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4" name="Group 23"/>
          <p:cNvGrpSpPr/>
          <p:nvPr/>
        </p:nvGrpSpPr>
        <p:grpSpPr>
          <a:xfrm>
            <a:off x="6065044" y="2192316"/>
            <a:ext cx="5420175" cy="3811768"/>
            <a:chOff x="3759479" y="989167"/>
            <a:chExt cx="5420175" cy="3810457"/>
          </a:xfrm>
        </p:grpSpPr>
        <p:pic>
          <p:nvPicPr>
            <p:cNvPr id="21" name="Picture 20"/>
            <p:cNvPicPr>
              <a:picLocks noChangeAspect="1"/>
            </p:cNvPicPr>
            <p:nvPr/>
          </p:nvPicPr>
          <p:blipFill>
            <a:blip r:embed="rId5"/>
            <a:stretch>
              <a:fillRect/>
            </a:stretch>
          </p:blipFill>
          <p:spPr>
            <a:xfrm>
              <a:off x="3759479" y="2095181"/>
              <a:ext cx="2503676" cy="2704443"/>
            </a:xfrm>
            <a:prstGeom prst="rect">
              <a:avLst/>
            </a:prstGeom>
          </p:spPr>
        </p:pic>
        <p:pic>
          <p:nvPicPr>
            <p:cNvPr id="23" name="Picture 22"/>
            <p:cNvPicPr>
              <a:picLocks noChangeAspect="1"/>
            </p:cNvPicPr>
            <p:nvPr/>
          </p:nvPicPr>
          <p:blipFill>
            <a:blip r:embed="rId6"/>
            <a:stretch>
              <a:fillRect/>
            </a:stretch>
          </p:blipFill>
          <p:spPr>
            <a:xfrm>
              <a:off x="5948686" y="989167"/>
              <a:ext cx="3230968" cy="3729076"/>
            </a:xfrm>
            <a:prstGeom prst="rect">
              <a:avLst/>
            </a:prstGeom>
          </p:spPr>
        </p:pic>
      </p:grpSp>
      <p:grpSp>
        <p:nvGrpSpPr>
          <p:cNvPr id="11" name="Group 10"/>
          <p:cNvGrpSpPr/>
          <p:nvPr/>
        </p:nvGrpSpPr>
        <p:grpSpPr>
          <a:xfrm>
            <a:off x="660400" y="1838007"/>
            <a:ext cx="5383579" cy="3392268"/>
            <a:chOff x="535019" y="1838007"/>
            <a:chExt cx="5383579" cy="3392268"/>
          </a:xfrm>
        </p:grpSpPr>
        <p:sp>
          <p:nvSpPr>
            <p:cNvPr id="7" name="Rectangle 6"/>
            <p:cNvSpPr/>
            <p:nvPr/>
          </p:nvSpPr>
          <p:spPr>
            <a:xfrm>
              <a:off x="717395" y="2537149"/>
              <a:ext cx="4999559" cy="2308324"/>
            </a:xfrm>
            <a:prstGeom prst="rect">
              <a:avLst/>
            </a:prstGeom>
          </p:spPr>
          <p:txBody>
            <a:bodyPr wrap="square">
              <a:spAutoFit/>
            </a:bodyPr>
            <a:lstStyle/>
            <a:p>
              <a:r>
                <a:rPr lang="en-US" sz="3600" dirty="0" err="1">
                  <a:latin typeface="Times New Roman" panose="02020603050405020304" pitchFamily="18" charset="0"/>
                  <a:ea typeface="Times New Roman" panose="02020603050405020304" pitchFamily="18" charset="0"/>
                </a:rPr>
                <a:t>Nhân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dịp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kỉ</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niệm</a:t>
              </a:r>
              <a:r>
                <a:rPr lang="en-US" sz="3600" dirty="0">
                  <a:latin typeface="Times New Roman" panose="02020603050405020304" pitchFamily="18" charset="0"/>
                  <a:ea typeface="Times New Roman" panose="02020603050405020304" pitchFamily="18" charset="0"/>
                </a:rPr>
                <a:t> 38 </a:t>
              </a:r>
              <a:r>
                <a:rPr lang="en-US" sz="3600" dirty="0" err="1">
                  <a:latin typeface="Times New Roman" panose="02020603050405020304" pitchFamily="18" charset="0"/>
                  <a:ea typeface="Times New Roman" panose="02020603050405020304" pitchFamily="18" charset="0"/>
                </a:rPr>
                <a:t>năm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ngày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phóng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miền</a:t>
              </a:r>
              <a:r>
                <a:rPr lang="en-US" sz="3600" dirty="0">
                  <a:latin typeface="Times New Roman" panose="02020603050405020304" pitchFamily="18" charset="0"/>
                  <a:ea typeface="Times New Roman" panose="02020603050405020304" pitchFamily="18" charset="0"/>
                </a:rPr>
                <a:t> Nam, </a:t>
              </a:r>
              <a:r>
                <a:rPr lang="en-US" sz="3600" dirty="0" err="1">
                  <a:latin typeface="Times New Roman" panose="02020603050405020304" pitchFamily="18" charset="0"/>
                  <a:ea typeface="Times New Roman" panose="02020603050405020304" pitchFamily="18" charset="0"/>
                </a:rPr>
                <a:t>thống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rPr>
                <a:t> (30/4/1975 - 30/4/2013)</a:t>
              </a:r>
              <a:endParaRPr lang="en-US" sz="3600" dirty="0"/>
            </a:p>
          </p:txBody>
        </p:sp>
        <p:grpSp>
          <p:nvGrpSpPr>
            <p:cNvPr id="10" name="Group 9"/>
            <p:cNvGrpSpPr/>
            <p:nvPr/>
          </p:nvGrpSpPr>
          <p:grpSpPr>
            <a:xfrm>
              <a:off x="535019" y="1838007"/>
              <a:ext cx="5383579" cy="3392268"/>
              <a:chOff x="507555" y="1835561"/>
              <a:chExt cx="5383579" cy="3392268"/>
            </a:xfrm>
          </p:grpSpPr>
          <p:grpSp>
            <p:nvGrpSpPr>
              <p:cNvPr id="33" name="Group 32"/>
              <p:cNvGrpSpPr/>
              <p:nvPr/>
            </p:nvGrpSpPr>
            <p:grpSpPr>
              <a:xfrm>
                <a:off x="507555" y="1894670"/>
                <a:ext cx="5383579" cy="3333159"/>
                <a:chOff x="7947175" y="3719997"/>
                <a:chExt cx="5383579" cy="3333159"/>
              </a:xfrm>
            </p:grpSpPr>
            <p:sp>
              <p:nvSpPr>
                <p:cNvPr id="36" name="Bevel 35"/>
                <p:cNvSpPr/>
                <p:nvPr/>
              </p:nvSpPr>
              <p:spPr>
                <a:xfrm>
                  <a:off x="7947175" y="4022154"/>
                  <a:ext cx="5383579" cy="3031002"/>
                </a:xfrm>
                <a:prstGeom prst="bevel">
                  <a:avLst>
                    <a:gd name="adj" fmla="val 346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34"/>
                <p:cNvSpPr/>
                <p:nvPr/>
              </p:nvSpPr>
              <p:spPr>
                <a:xfrm>
                  <a:off x="8437573" y="3719997"/>
                  <a:ext cx="4383516" cy="561452"/>
                </a:xfrm>
                <a:prstGeom prst="roundRect">
                  <a:avLst>
                    <a:gd name="adj" fmla="val 0"/>
                  </a:avLst>
                </a:prstGeom>
                <a:solidFill>
                  <a:schemeClr val="accent4">
                    <a:lumMod val="5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9" name="Rectangle 8"/>
              <p:cNvSpPr/>
              <p:nvPr/>
            </p:nvSpPr>
            <p:spPr>
              <a:xfrm>
                <a:off x="997953" y="1835561"/>
                <a:ext cx="4429418" cy="584775"/>
              </a:xfrm>
              <a:prstGeom prst="rect">
                <a:avLst/>
              </a:prstGeom>
            </p:spPr>
            <p:txBody>
              <a:bodyPr wrap="none">
                <a:spAutoFit/>
              </a:bodyPr>
              <a:lstStyle/>
              <a:p>
                <a:r>
                  <a:rPr lang="en-US" sz="3200" b="1" i="1" dirty="0">
                    <a:solidFill>
                      <a:schemeClr val="bg1"/>
                    </a:solidFill>
                    <a:latin typeface="Times New Roman" panose="02020603050405020304" pitchFamily="18" charset="0"/>
                    <a:ea typeface="Times New Roman" panose="02020603050405020304" pitchFamily="18" charset="0"/>
                  </a:rPr>
                  <a:t>Ý </a:t>
                </a:r>
                <a:r>
                  <a:rPr lang="en-US" sz="3200" b="1" i="1" dirty="0" err="1">
                    <a:solidFill>
                      <a:schemeClr val="bg1"/>
                    </a:solidFill>
                    <a:latin typeface="Times New Roman" panose="02020603050405020304" pitchFamily="18" charset="0"/>
                    <a:ea typeface="Times New Roman" panose="02020603050405020304" pitchFamily="18" charset="0"/>
                  </a:rPr>
                  <a:t>nghĩa</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thời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điểm</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ra</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đời</a:t>
                </a:r>
                <a:r>
                  <a:rPr lang="en-US" sz="3200" b="1" i="1" dirty="0">
                    <a:solidFill>
                      <a:schemeClr val="bg1"/>
                    </a:solidFill>
                    <a:latin typeface="Times New Roman" panose="02020603050405020304" pitchFamily="18" charset="0"/>
                    <a:ea typeface="Times New Roman" panose="02020603050405020304" pitchFamily="18" charset="0"/>
                  </a:rPr>
                  <a:t> </a:t>
                </a:r>
                <a:endParaRPr lang="en-US" sz="3200" dirty="0">
                  <a:solidFill>
                    <a:schemeClr val="bg1"/>
                  </a:solidFill>
                </a:endParaRPr>
              </a:p>
            </p:txBody>
          </p:sp>
        </p:grpSp>
      </p:grpSp>
    </p:spTree>
    <p:extLst>
      <p:ext uri="{BB962C8B-B14F-4D97-AF65-F5344CB8AC3E}">
        <p14:creationId xmlns:p14="http://schemas.microsoft.com/office/powerpoint/2010/main" val="38117021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6" name="Rectangle 5"/>
          <p:cNvSpPr/>
          <p:nvPr/>
        </p:nvSpPr>
        <p:spPr>
          <a:xfrm>
            <a:off x="3908476" y="15789"/>
            <a:ext cx="4624984" cy="587853"/>
          </a:xfrm>
          <a:prstGeom prst="rect">
            <a:avLst/>
          </a:prstGeom>
        </p:spPr>
        <p:txBody>
          <a:bodyPr wrap="none">
            <a:spAutoFit/>
          </a:bodyPr>
          <a:lstStyle/>
          <a:p>
            <a:pPr algn="ctr">
              <a:lnSpc>
                <a:spcPct val="115000"/>
              </a:lnSpc>
              <a:spcAft>
                <a:spcPts val="0"/>
              </a:spcAft>
            </a:pPr>
            <a:r>
              <a:rPr lang="en-US" sz="2800" b="1" dirty="0">
                <a:solidFill>
                  <a:srgbClr val="C00000"/>
                </a:solidFill>
                <a:latin typeface="Times New Roman" panose="02020603050405020304" pitchFamily="18" charset="0"/>
                <a:ea typeface="Times New Roman" panose="02020603050405020304" pitchFamily="18" charset="0"/>
              </a:rPr>
              <a:t>VẬN DỤNG CẢ BÀI HỌC 6</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2459724" y="1650779"/>
            <a:ext cx="7259852" cy="4120434"/>
          </a:xfrm>
          <a:prstGeom prst="rect">
            <a:avLst/>
          </a:prstGeom>
        </p:spPr>
      </p:pic>
      <p:sp>
        <p:nvSpPr>
          <p:cNvPr id="10" name="Rectangle 9"/>
          <p:cNvSpPr/>
          <p:nvPr/>
        </p:nvSpPr>
        <p:spPr>
          <a:xfrm>
            <a:off x="3048000" y="2079474"/>
            <a:ext cx="4877593" cy="3490186"/>
          </a:xfrm>
          <a:prstGeom prst="rect">
            <a:avLst/>
          </a:prstGeom>
        </p:spPr>
        <p:txBody>
          <a:bodyPr wrap="square">
            <a:spAutoFit/>
          </a:bodyPr>
          <a:lstStyle/>
          <a:p>
            <a:pPr algn="just">
              <a:lnSpc>
                <a:spcPct val="115000"/>
              </a:lnSpc>
              <a:spcBef>
                <a:spcPts val="300"/>
              </a:spcBef>
              <a:spcAft>
                <a:spcPts val="300"/>
              </a:spcAft>
              <a:tabLst>
                <a:tab pos="228600" algn="l"/>
              </a:tabLst>
            </a:pPr>
            <a:r>
              <a:rPr lang="en-US" sz="3200" b="1" dirty="0" err="1">
                <a:latin typeface="Times New Roman" panose="02020603050405020304" pitchFamily="18" charset="0"/>
                <a:ea typeface="Times New Roman" panose="02020603050405020304" pitchFamily="18" charset="0"/>
              </a:rPr>
              <a:t>Bài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tập</a:t>
            </a:r>
            <a:r>
              <a:rPr lang="en-US" sz="3200" b="1" dirty="0">
                <a:latin typeface="Times New Roman" panose="02020603050405020304" pitchFamily="18" charset="0"/>
                <a:ea typeface="Times New Roman" panose="02020603050405020304" pitchFamily="18" charset="0"/>
              </a:rPr>
              <a:t> 1</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điệp</a:t>
            </a:r>
            <a:r>
              <a:rPr lang="en-US" sz="3200" dirty="0">
                <a:latin typeface="Times New Roman" panose="02020603050405020304" pitchFamily="18" charset="0"/>
                <a:ea typeface="Times New Roman" panose="02020603050405020304" pitchFamily="18" charset="0"/>
              </a:rPr>
              <a:t>/ý </a:t>
            </a:r>
            <a:r>
              <a:rPr lang="en-US" sz="3200" dirty="0" err="1">
                <a:latin typeface="Times New Roman" panose="02020603050405020304" pitchFamily="18" charset="0"/>
                <a:ea typeface="Times New Roman" panose="02020603050405020304" pitchFamily="18" charset="0"/>
              </a:rPr>
              <a:t>nghĩa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631206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6" name="Rectangle 5"/>
          <p:cNvSpPr/>
          <p:nvPr/>
        </p:nvSpPr>
        <p:spPr>
          <a:xfrm>
            <a:off x="3908476" y="15789"/>
            <a:ext cx="4624984"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37833" y="1033632"/>
            <a:ext cx="1681871" cy="587853"/>
          </a:xfrm>
          <a:prstGeom prst="rect">
            <a:avLst/>
          </a:prstGeom>
        </p:spPr>
        <p:txBody>
          <a:bodyPr wrap="none">
            <a:spAutoFit/>
          </a:bodyPr>
          <a:lstStyle/>
          <a:p>
            <a:pPr algn="just">
              <a:lnSpc>
                <a:spcPct val="115000"/>
              </a:lnSpc>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884419" y="1700066"/>
            <a:ext cx="10548031" cy="4586434"/>
          </a:xfrm>
          <a:prstGeom prst="rect">
            <a:avLst/>
          </a:prstGeom>
        </p:spPr>
      </p:pic>
      <p:sp>
        <p:nvSpPr>
          <p:cNvPr id="7" name="Rectangle 6"/>
          <p:cNvSpPr/>
          <p:nvPr/>
        </p:nvSpPr>
        <p:spPr>
          <a:xfrm>
            <a:off x="2593298" y="2169527"/>
            <a:ext cx="8379502" cy="2569934"/>
          </a:xfrm>
          <a:prstGeom prst="rect">
            <a:avLst/>
          </a:prstGeom>
        </p:spPr>
        <p:txBody>
          <a:bodyPr wrap="square">
            <a:spAutoFit/>
          </a:bodyPr>
          <a:lstStyle/>
          <a:p>
            <a:pPr algn="just">
              <a:lnSpc>
                <a:spcPct val="115000"/>
              </a:lnSpc>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nl-NL" sz="2800" dirty="0">
                <a:latin typeface="Times New Roman" panose="02020603050405020304" pitchFamily="18" charset="0"/>
                <a:ea typeface="Times New Roman" panose="02020603050405020304" pitchFamily="18" charset="0"/>
              </a:rPr>
              <a:t>Chào mừng kỉ niệm ngày giải phóng miền Nam 30/4 và ngày Quốc tế lao động 1/5, lớp em có tham gia phong trào làm Tập san do liên đội TNTP nhà trường phát động. Hãy viết một văn bản thuyết minh thuật lại sự kiện này</a:t>
            </a:r>
            <a:r>
              <a:rPr lang="nl-NL"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quả</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801005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6" name="Rectangle 5"/>
          <p:cNvSpPr/>
          <p:nvPr/>
        </p:nvSpPr>
        <p:spPr>
          <a:xfrm>
            <a:off x="3908476" y="15789"/>
            <a:ext cx="4624984"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38103" y="1031258"/>
            <a:ext cx="10858500" cy="5328382"/>
          </a:xfrm>
          <a:prstGeom prst="rect">
            <a:avLst/>
          </a:prstGeom>
        </p:spPr>
        <p:txBody>
          <a:bodyPr>
            <a:spAutoFit/>
          </a:bodyPr>
          <a:lstStyle/>
          <a:p>
            <a:pPr marL="342900" lvl="0" indent="-342900" algn="just">
              <a:lnSpc>
                <a:spcPct val="150000"/>
              </a:lnSpc>
              <a:spcAft>
                <a:spcPts val="0"/>
              </a:spcAft>
              <a:buFont typeface="Wingdings" panose="05000000000000000000" pitchFamily="2" charset="2"/>
              <a:buChar char=""/>
            </a:pPr>
            <a:r>
              <a:rPr lang="nl-NL" sz="3200" dirty="0">
                <a:latin typeface="Times New Roman" panose="02020603050405020304" pitchFamily="18" charset="0"/>
                <a:ea typeface="Times New Roman" panose="02020603050405020304" pitchFamily="18" charset="0"/>
              </a:rPr>
              <a:t>Bước 1: Chuẩn bị:</a:t>
            </a:r>
            <a:endParaRPr lang="en-US" sz="3200" dirty="0">
              <a:latin typeface="Times New Roman" panose="02020603050405020304" pitchFamily="18" charset="0"/>
              <a:ea typeface="Times New Roman" panose="02020603050405020304" pitchFamily="18" charset="0"/>
            </a:endParaRPr>
          </a:p>
          <a:p>
            <a:pPr marL="457200" algn="just">
              <a:lnSpc>
                <a:spcPct val="150000"/>
              </a:lnSpc>
              <a:spcAft>
                <a:spcPts val="0"/>
              </a:spcAft>
            </a:pPr>
            <a:r>
              <a:rPr lang="nl-NL" sz="3200" dirty="0">
                <a:latin typeface="Times New Roman" panose="02020603050405020304" pitchFamily="18" charset="0"/>
                <a:ea typeface="Times New Roman" panose="02020603050405020304" pitchFamily="18" charset="0"/>
              </a:rPr>
              <a:t>+ Lựa chọn đề tài: </a:t>
            </a:r>
            <a:r>
              <a:rPr lang="en-US" sz="3200" dirty="0" err="1">
                <a:solidFill>
                  <a:srgbClr val="262626"/>
                </a:solidFill>
                <a:latin typeface="Times New Roman" panose="02020603050405020304" pitchFamily="18" charset="0"/>
                <a:ea typeface="MS Mincho"/>
              </a:rPr>
              <a:t>Xác</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định</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sự</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kiện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cần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thuật</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lại</a:t>
            </a:r>
            <a:endParaRPr lang="en-US" sz="3200" dirty="0">
              <a:latin typeface="Times New Roman" panose="02020603050405020304" pitchFamily="18" charset="0"/>
              <a:ea typeface="Times New Roman" panose="02020603050405020304" pitchFamily="18" charset="0"/>
            </a:endParaRPr>
          </a:p>
          <a:p>
            <a:pPr marL="457200">
              <a:lnSpc>
                <a:spcPct val="150000"/>
              </a:lnSpc>
              <a:spcAft>
                <a:spcPts val="1200"/>
              </a:spcAft>
            </a:pPr>
            <a:r>
              <a:rPr lang="vi-VN"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Tìm</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thông</a:t>
            </a:r>
            <a:r>
              <a:rPr lang="en-US" sz="3200" dirty="0">
                <a:solidFill>
                  <a:srgbClr val="262626"/>
                </a:solidFill>
                <a:latin typeface="Times New Roman" panose="02020603050405020304" pitchFamily="18" charset="0"/>
                <a:ea typeface="MS Mincho"/>
              </a:rPr>
              <a:t> tin </a:t>
            </a:r>
            <a:r>
              <a:rPr lang="en-US" sz="3200" dirty="0" err="1">
                <a:solidFill>
                  <a:srgbClr val="262626"/>
                </a:solidFill>
                <a:latin typeface="Times New Roman" panose="02020603050405020304" pitchFamily="18" charset="0"/>
                <a:ea typeface="MS Mincho"/>
              </a:rPr>
              <a:t>về</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sự</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kiện</a:t>
            </a:r>
            <a:r>
              <a:rPr lang="en-US" sz="3200" dirty="0">
                <a:solidFill>
                  <a:srgbClr val="262626"/>
                </a:solidFill>
                <a:latin typeface="Times New Roman" panose="02020603050405020304" pitchFamily="18" charset="0"/>
                <a:ea typeface="MS Mincho"/>
              </a:rPr>
              <a:t> ở </a:t>
            </a:r>
            <a:r>
              <a:rPr lang="en-US" sz="3200" dirty="0" err="1">
                <a:solidFill>
                  <a:srgbClr val="262626"/>
                </a:solidFill>
                <a:latin typeface="Times New Roman" panose="02020603050405020304" pitchFamily="18" charset="0"/>
                <a:ea typeface="MS Mincho"/>
              </a:rPr>
              <a:t>nhiều</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nguồn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khác</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nhau</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chọn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lọc</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các</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thông</a:t>
            </a:r>
            <a:r>
              <a:rPr lang="en-US" sz="3200" dirty="0">
                <a:solidFill>
                  <a:srgbClr val="262626"/>
                </a:solidFill>
                <a:latin typeface="Times New Roman" panose="02020603050405020304" pitchFamily="18" charset="0"/>
                <a:ea typeface="MS Mincho"/>
              </a:rPr>
              <a:t> tin </a:t>
            </a:r>
            <a:r>
              <a:rPr lang="en-US" sz="3200" dirty="0" err="1">
                <a:solidFill>
                  <a:srgbClr val="262626"/>
                </a:solidFill>
                <a:latin typeface="Times New Roman" panose="02020603050405020304" pitchFamily="18" charset="0"/>
                <a:ea typeface="MS Mincho"/>
              </a:rPr>
              <a:t>quan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trọng</a:t>
            </a:r>
            <a:r>
              <a:rPr lang="en-US" sz="3200" dirty="0">
                <a:solidFill>
                  <a:srgbClr val="262626"/>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nl-NL" sz="3200" dirty="0">
                <a:latin typeface="Times New Roman" panose="02020603050405020304" pitchFamily="18" charset="0"/>
                <a:ea typeface="Times New Roman" panose="02020603050405020304" pitchFamily="18" charset="0"/>
              </a:rPr>
              <a:t>Bước 2: Tìm ý, lập dàn ý bài viết, tìm hình ảnh minh họa</a:t>
            </a:r>
            <a:endParaRPr lang="en-US" sz="3200" dirty="0">
              <a:latin typeface="Times New Roman" panose="02020603050405020304" pitchFamily="18" charset="0"/>
              <a:ea typeface="Times New Roman" panose="02020603050405020304" pitchFamily="18" charset="0"/>
            </a:endParaRPr>
          </a:p>
          <a:p>
            <a:pPr marL="457200">
              <a:lnSpc>
                <a:spcPct val="150000"/>
              </a:lnSpc>
              <a:spcAft>
                <a:spcPts val="1200"/>
              </a:spcAft>
            </a:pPr>
            <a:r>
              <a:rPr lang="en-US" sz="3200" dirty="0" err="1">
                <a:solidFill>
                  <a:srgbClr val="262626"/>
                </a:solidFill>
                <a:latin typeface="Times New Roman" panose="02020603050405020304" pitchFamily="18" charset="0"/>
                <a:ea typeface="MS Mincho"/>
              </a:rPr>
              <a:t>Lựa</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chọn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trật</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tự</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sắp</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xếp</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các</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thông</a:t>
            </a:r>
            <a:r>
              <a:rPr lang="en-US" sz="3200" dirty="0">
                <a:solidFill>
                  <a:srgbClr val="262626"/>
                </a:solidFill>
                <a:latin typeface="Times New Roman" panose="02020603050405020304" pitchFamily="18" charset="0"/>
                <a:ea typeface="MS Mincho"/>
              </a:rPr>
              <a:t> tin </a:t>
            </a:r>
            <a:r>
              <a:rPr lang="en-US" sz="3200" dirty="0" err="1">
                <a:solidFill>
                  <a:srgbClr val="262626"/>
                </a:solidFill>
                <a:latin typeface="Times New Roman" panose="02020603050405020304" pitchFamily="18" charset="0"/>
                <a:ea typeface="MS Mincho"/>
              </a:rPr>
              <a:t>về</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sự</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kiện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theo</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mối</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quan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hệ</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nguyên</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nhân</a:t>
            </a:r>
            <a:r>
              <a:rPr lang="en-US" sz="3200" dirty="0">
                <a:solidFill>
                  <a:srgbClr val="262626"/>
                </a:solidFill>
                <a:latin typeface="Times New Roman" panose="02020603050405020304" pitchFamily="18" charset="0"/>
                <a:ea typeface="MS Mincho"/>
              </a:rPr>
              <a:t> – </a:t>
            </a:r>
            <a:r>
              <a:rPr lang="en-US" sz="3200" dirty="0" err="1">
                <a:solidFill>
                  <a:srgbClr val="262626"/>
                </a:solidFill>
                <a:latin typeface="Times New Roman" panose="02020603050405020304" pitchFamily="18" charset="0"/>
                <a:ea typeface="MS Mincho"/>
              </a:rPr>
              <a:t>kết</a:t>
            </a:r>
            <a:r>
              <a:rPr lang="en-US" sz="3200" dirty="0">
                <a:solidFill>
                  <a:srgbClr val="262626"/>
                </a:solidFill>
                <a:latin typeface="Times New Roman" panose="02020603050405020304" pitchFamily="18" charset="0"/>
                <a:ea typeface="MS Mincho"/>
              </a:rPr>
              <a:t> </a:t>
            </a:r>
            <a:r>
              <a:rPr lang="en-US" sz="3200" dirty="0" err="1">
                <a:solidFill>
                  <a:srgbClr val="262626"/>
                </a:solidFill>
                <a:latin typeface="Times New Roman" panose="02020603050405020304" pitchFamily="18" charset="0"/>
                <a:ea typeface="MS Mincho"/>
              </a:rPr>
              <a:t>quả</a:t>
            </a:r>
            <a:r>
              <a:rPr lang="en-US" sz="3200" dirty="0" smtClean="0">
                <a:solidFill>
                  <a:srgbClr val="262626"/>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22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1000"/>
                                        <p:tgtEl>
                                          <p:spTgt spid="9">
                                            <p:txEl>
                                              <p:pRg st="4" end="4"/>
                                            </p:txEl>
                                          </p:spTgt>
                                        </p:tgtEl>
                                      </p:cBhvr>
                                    </p:animEffect>
                                    <p:anim calcmode="lin" valueType="num">
                                      <p:cBhvr>
                                        <p:cTn id="3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6" name="Rectangle 5"/>
          <p:cNvSpPr/>
          <p:nvPr/>
        </p:nvSpPr>
        <p:spPr>
          <a:xfrm>
            <a:off x="3908476" y="15789"/>
            <a:ext cx="4624984"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1440523"/>
            <a:ext cx="10858500" cy="3939540"/>
          </a:xfrm>
          <a:prstGeom prst="rect">
            <a:avLst/>
          </a:prstGeom>
        </p:spPr>
        <p:txBody>
          <a:bodyPr>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Bước </a:t>
            </a:r>
            <a:r>
              <a:rPr kumimoji="0" lang="nl-NL"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4: Viết bài, lựa chọn hình thức trình bày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Phương</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tiện</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chữ</a:t>
            </a:r>
            <a:r>
              <a:rPr kumimoji="0" lang="en-US" sz="3200" b="0" i="1"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viết</a:t>
            </a:r>
            <a:r>
              <a:rPr kumimoji="0" lang="en-US" sz="3200" b="0" i="1"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hình</a:t>
            </a:r>
            <a:r>
              <a:rPr kumimoji="0" lang="en-US" sz="3200" b="0" i="1"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ảnh</a:t>
            </a:r>
            <a:r>
              <a:rPr kumimoji="0" lang="en-US" sz="3200" b="0" i="1"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trích</a:t>
            </a:r>
            <a:r>
              <a:rPr kumimoji="0" lang="en-US" sz="3200" b="0" i="1"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dẫn</a:t>
            </a:r>
            <a:r>
              <a:rPr kumimoji="0" lang="en-US" sz="3200" b="0" i="1"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đề</a:t>
            </a:r>
            <a:r>
              <a:rPr kumimoji="0" lang="en-US" sz="3200" b="0" i="1"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1"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mục</a:t>
            </a:r>
            <a:r>
              <a:rPr kumimoji="0" lang="en-US" sz="3200" b="0" i="1"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smtClean="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Cách</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thức</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trình</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bày</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theo</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cách</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truyền</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thống</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đồ</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họa</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thông</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tin;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viết</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tay</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thiết</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kế</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văn</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bản</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trên</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máy</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tính</a:t>
            </a:r>
            <a:r>
              <a:rPr kumimoji="0" lang="en-US" sz="32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Bước 5: Đọc, sửa chữa (nếu cần)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6805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3752109" y="757237"/>
            <a:ext cx="4675082"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25" name="Freeform 24"/>
          <p:cNvSpPr/>
          <p:nvPr/>
        </p:nvSpPr>
        <p:spPr>
          <a:xfrm>
            <a:off x="4061079" y="3034746"/>
            <a:ext cx="3501933" cy="3110290"/>
          </a:xfrm>
          <a:custGeom>
            <a:avLst/>
            <a:gdLst/>
            <a:ahLst/>
            <a:cxnLst/>
            <a:rect l="0" t="0" r="0" b="0"/>
            <a:pathLst>
              <a:path>
                <a:moveTo>
                  <a:pt x="1865167" y="3079075"/>
                </a:moveTo>
                <a:arcTo wR="1555145" hR="1555145" stAng="4710053" swAng="1379893"/>
              </a:path>
            </a:pathLst>
          </a:custGeom>
          <a:noFill/>
        </p:spPr>
        <p:style>
          <a:lnRef idx="1">
            <a:schemeClr val="accent3">
              <a:hueOff val="1355300"/>
              <a:satOff val="50000"/>
              <a:lumOff val="-7353"/>
              <a:alphaOff val="0"/>
            </a:schemeClr>
          </a:lnRef>
          <a:fillRef idx="0">
            <a:scrgbClr r="0" g="0" b="0"/>
          </a:fillRef>
          <a:effectRef idx="0">
            <a:scrgbClr r="0" g="0" b="0"/>
          </a:effectRef>
          <a:fontRef idx="minor">
            <a:schemeClr val="tx1">
              <a:hueOff val="0"/>
              <a:satOff val="0"/>
              <a:lumOff val="0"/>
              <a:alphaOff val="0"/>
            </a:schemeClr>
          </a:fontRef>
        </p:style>
      </p:sp>
      <p:sp>
        <p:nvSpPr>
          <p:cNvPr id="6" name="Rectangle 5"/>
          <p:cNvSpPr/>
          <p:nvPr/>
        </p:nvSpPr>
        <p:spPr>
          <a:xfrm>
            <a:off x="3908476" y="15789"/>
            <a:ext cx="4624984"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964755" y="1180195"/>
            <a:ext cx="10130658" cy="587853"/>
          </a:xfrm>
          <a:prstGeom prst="rect">
            <a:avLst/>
          </a:prstGeom>
        </p:spPr>
        <p:txBody>
          <a:bodyPr wrap="none">
            <a:spAutoFit/>
          </a:bodyPr>
          <a:lstStyle/>
          <a:p>
            <a:pPr indent="342265" algn="just">
              <a:lnSpc>
                <a:spcPct val="115000"/>
              </a:lnSpc>
              <a:spcAft>
                <a:spcPts val="0"/>
              </a:spcAft>
            </a:pPr>
            <a:r>
              <a:rPr lang="en-US" sz="2800" dirty="0">
                <a:solidFill>
                  <a:srgbClr val="0070C0"/>
                </a:solidFill>
                <a:latin typeface="Times New Roman" panose="02020603050405020304" pitchFamily="18" charset="0"/>
                <a:ea typeface="Times New Roman" panose="02020603050405020304" pitchFamily="18" charset="0"/>
              </a:rPr>
              <a:t>*</a:t>
            </a:r>
            <a:r>
              <a:rPr lang="en-US" sz="2800" b="1" i="1" dirty="0" err="1">
                <a:solidFill>
                  <a:srgbClr val="0070C0"/>
                </a:solidFill>
                <a:latin typeface="Times New Roman" panose="02020603050405020304" pitchFamily="18" charset="0"/>
                <a:ea typeface="Times New Roman" panose="02020603050405020304" pitchFamily="18" charset="0"/>
              </a:rPr>
              <a:t>Bảng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kiểm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đánh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giá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sản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phẩm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hoạt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động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Vận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dụng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bài</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học</a:t>
            </a:r>
            <a:r>
              <a:rPr lang="en-US" sz="2800" b="1" i="1" dirty="0">
                <a:solidFill>
                  <a:srgbClr val="0070C0"/>
                </a:solidFill>
                <a:latin typeface="Times New Roman" panose="02020603050405020304" pitchFamily="18" charset="0"/>
                <a:ea typeface="Times New Roman" panose="02020603050405020304" pitchFamily="18" charset="0"/>
              </a:rPr>
              <a:t> 10:</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25920809"/>
              </p:ext>
            </p:extLst>
          </p:nvPr>
        </p:nvGraphicFramePr>
        <p:xfrm>
          <a:off x="660400" y="1740984"/>
          <a:ext cx="10858501" cy="4377944"/>
        </p:xfrm>
        <a:graphic>
          <a:graphicData uri="http://schemas.openxmlformats.org/drawingml/2006/table">
            <a:tbl>
              <a:tblPr/>
              <a:tblGrid>
                <a:gridCol w="8837613">
                  <a:extLst>
                    <a:ext uri="{9D8B030D-6E8A-4147-A177-3AD203B41FA5}">
                      <a16:colId xmlns="" xmlns:a16="http://schemas.microsoft.com/office/drawing/2014/main" val="915817941"/>
                    </a:ext>
                  </a:extLst>
                </a:gridCol>
                <a:gridCol w="2020888">
                  <a:extLst>
                    <a:ext uri="{9D8B030D-6E8A-4147-A177-3AD203B41FA5}">
                      <a16:colId xmlns="" xmlns:a16="http://schemas.microsoft.com/office/drawing/2014/main" val="2538448677"/>
                    </a:ext>
                  </a:extLst>
                </a:gridCol>
              </a:tblGrid>
              <a:tr h="0">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741152299"/>
                  </a:ext>
                </a:extLst>
              </a:tr>
              <a:tr h="0">
                <a:tc>
                  <a:txBody>
                    <a:bodyPr/>
                    <a:lstStyle/>
                    <a:p>
                      <a:pPr>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069926789"/>
                  </a:ext>
                </a:extLst>
              </a:tr>
              <a:tr h="0">
                <a:tc>
                  <a:txBody>
                    <a:bodyPr/>
                    <a:lstStyle/>
                    <a:p>
                      <a:pPr>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Sapo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943706774"/>
                  </a:ext>
                </a:extLst>
              </a:tr>
              <a:tr h="0">
                <a:tc>
                  <a:txBody>
                    <a:bodyPr/>
                    <a:lstStyle/>
                    <a:p>
                      <a:pPr>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 tóm tắt có sử dụng các đề mục, số thứ tự hoặc các cỡ chữ, màu sắc chữ khác nhau đề làm nổi bật các thông tin chính; có các hình ảnh mình hoạ.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293168856"/>
                  </a:ext>
                </a:extLst>
              </a:tr>
            </a:tbl>
          </a:graphicData>
        </a:graphic>
      </p:graphicFrame>
    </p:spTree>
    <p:extLst>
      <p:ext uri="{BB962C8B-B14F-4D97-AF65-F5344CB8AC3E}">
        <p14:creationId xmlns:p14="http://schemas.microsoft.com/office/powerpoint/2010/main" val="2258600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171573"/>
            <a:ext cx="881100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Phạm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4" name="Group 23"/>
          <p:cNvGrpSpPr/>
          <p:nvPr/>
        </p:nvGrpSpPr>
        <p:grpSpPr>
          <a:xfrm>
            <a:off x="442458" y="1894670"/>
            <a:ext cx="5420175" cy="3811768"/>
            <a:chOff x="3759479" y="989167"/>
            <a:chExt cx="5420175" cy="3810457"/>
          </a:xfrm>
        </p:grpSpPr>
        <p:pic>
          <p:nvPicPr>
            <p:cNvPr id="21" name="Picture 20"/>
            <p:cNvPicPr>
              <a:picLocks noChangeAspect="1"/>
            </p:cNvPicPr>
            <p:nvPr/>
          </p:nvPicPr>
          <p:blipFill>
            <a:blip r:embed="rId5"/>
            <a:stretch>
              <a:fillRect/>
            </a:stretch>
          </p:blipFill>
          <p:spPr>
            <a:xfrm>
              <a:off x="3759479" y="2095181"/>
              <a:ext cx="2503676" cy="2704443"/>
            </a:xfrm>
            <a:prstGeom prst="rect">
              <a:avLst/>
            </a:prstGeom>
          </p:spPr>
        </p:pic>
        <p:pic>
          <p:nvPicPr>
            <p:cNvPr id="23" name="Picture 22"/>
            <p:cNvPicPr>
              <a:picLocks noChangeAspect="1"/>
            </p:cNvPicPr>
            <p:nvPr/>
          </p:nvPicPr>
          <p:blipFill>
            <a:blip r:embed="rId6"/>
            <a:stretch>
              <a:fillRect/>
            </a:stretch>
          </p:blipFill>
          <p:spPr>
            <a:xfrm>
              <a:off x="5948686" y="989167"/>
              <a:ext cx="3230968" cy="3729076"/>
            </a:xfrm>
            <a:prstGeom prst="rect">
              <a:avLst/>
            </a:prstGeom>
          </p:spPr>
        </p:pic>
      </p:grpSp>
      <p:sp>
        <p:nvSpPr>
          <p:cNvPr id="12" name="Rectangle 11"/>
          <p:cNvSpPr/>
          <p:nvPr/>
        </p:nvSpPr>
        <p:spPr>
          <a:xfrm>
            <a:off x="6053927" y="1823188"/>
            <a:ext cx="5656267" cy="4552015"/>
          </a:xfrm>
          <a:prstGeom prst="rect">
            <a:avLst/>
          </a:prstGeom>
        </p:spPr>
        <p:txBody>
          <a:bodyPr wrap="square">
            <a:spAutoFit/>
          </a:bodyPr>
          <a:lstStyle/>
          <a:p>
            <a:pPr>
              <a:lnSpc>
                <a:spcPct val="115000"/>
              </a:lnSpc>
              <a:spcAft>
                <a:spcPts val="0"/>
              </a:spcAft>
            </a:pP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tộc</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30/4/1975, </a:t>
            </a:r>
            <a:r>
              <a:rPr lang="en-US" sz="2800" dirty="0" err="1">
                <a:latin typeface="Times New Roman" panose="02020603050405020304" pitchFamily="18" charset="0"/>
                <a:ea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to </a:t>
            </a:r>
            <a:r>
              <a:rPr lang="en-US" sz="2800" dirty="0" err="1">
                <a:latin typeface="Times New Roman" panose="02020603050405020304" pitchFamily="18" charset="0"/>
                <a:ea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Chevron 15"/>
          <p:cNvSpPr/>
          <p:nvPr/>
        </p:nvSpPr>
        <p:spPr>
          <a:xfrm>
            <a:off x="5509143" y="2021089"/>
            <a:ext cx="292050" cy="24973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p:cNvSpPr/>
          <p:nvPr/>
        </p:nvSpPr>
        <p:spPr>
          <a:xfrm>
            <a:off x="5761578" y="2021089"/>
            <a:ext cx="292050" cy="24973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64998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171573"/>
            <a:ext cx="881100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Phạm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5"/>
          <a:stretch>
            <a:fillRect/>
          </a:stretch>
        </p:blipFill>
        <p:spPr>
          <a:xfrm>
            <a:off x="3617794" y="3411478"/>
            <a:ext cx="4809703" cy="2824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5" name="Group 24"/>
          <p:cNvGrpSpPr/>
          <p:nvPr/>
        </p:nvGrpSpPr>
        <p:grpSpPr>
          <a:xfrm>
            <a:off x="7515288" y="1881733"/>
            <a:ext cx="4271563" cy="3219368"/>
            <a:chOff x="7515288" y="1881733"/>
            <a:chExt cx="4271563" cy="3219368"/>
          </a:xfrm>
        </p:grpSpPr>
        <p:grpSp>
          <p:nvGrpSpPr>
            <p:cNvPr id="28" name="Group 27"/>
            <p:cNvGrpSpPr/>
            <p:nvPr/>
          </p:nvGrpSpPr>
          <p:grpSpPr>
            <a:xfrm>
              <a:off x="7515288" y="1881733"/>
              <a:ext cx="3974481" cy="3219368"/>
              <a:chOff x="3543344" y="723184"/>
              <a:chExt cx="4785172" cy="4431757"/>
            </a:xfrm>
          </p:grpSpPr>
          <p:sp>
            <p:nvSpPr>
              <p:cNvPr id="29" name="Freeform 28"/>
              <p:cNvSpPr/>
              <p:nvPr/>
            </p:nvSpPr>
            <p:spPr>
              <a:xfrm>
                <a:off x="3543344" y="723184"/>
                <a:ext cx="4716163" cy="3520516"/>
              </a:xfrm>
              <a:custGeom>
                <a:avLst/>
                <a:gdLst>
                  <a:gd name="connsiteX0" fmla="*/ 281641 w 4716163"/>
                  <a:gd name="connsiteY0" fmla="*/ 0 h 3520516"/>
                  <a:gd name="connsiteX1" fmla="*/ 4434522 w 4716163"/>
                  <a:gd name="connsiteY1" fmla="*/ 0 h 3520516"/>
                  <a:gd name="connsiteX2" fmla="*/ 4716163 w 4716163"/>
                  <a:gd name="connsiteY2" fmla="*/ 281641 h 3520516"/>
                  <a:gd name="connsiteX3" fmla="*/ 4716163 w 4716163"/>
                  <a:gd name="connsiteY3" fmla="*/ 3520516 h 3520516"/>
                  <a:gd name="connsiteX4" fmla="*/ 4716163 w 4716163"/>
                  <a:gd name="connsiteY4" fmla="*/ 3520516 h 3520516"/>
                  <a:gd name="connsiteX5" fmla="*/ 0 w 4716163"/>
                  <a:gd name="connsiteY5" fmla="*/ 3520516 h 3520516"/>
                  <a:gd name="connsiteX6" fmla="*/ 0 w 4716163"/>
                  <a:gd name="connsiteY6" fmla="*/ 3520516 h 3520516"/>
                  <a:gd name="connsiteX7" fmla="*/ 0 w 4716163"/>
                  <a:gd name="connsiteY7" fmla="*/ 281641 h 3520516"/>
                  <a:gd name="connsiteX8" fmla="*/ 281641 w 4716163"/>
                  <a:gd name="connsiteY8" fmla="*/ 0 h 352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163" h="3520516">
                    <a:moveTo>
                      <a:pt x="281641" y="0"/>
                    </a:moveTo>
                    <a:lnTo>
                      <a:pt x="4434522" y="0"/>
                    </a:lnTo>
                    <a:cubicBezTo>
                      <a:pt x="4590068" y="0"/>
                      <a:pt x="4716163" y="126095"/>
                      <a:pt x="4716163" y="281641"/>
                    </a:cubicBezTo>
                    <a:lnTo>
                      <a:pt x="4716163" y="3520516"/>
                    </a:lnTo>
                    <a:lnTo>
                      <a:pt x="4716163" y="3520516"/>
                    </a:lnTo>
                    <a:lnTo>
                      <a:pt x="0" y="3520516"/>
                    </a:lnTo>
                    <a:lnTo>
                      <a:pt x="0" y="3520516"/>
                    </a:lnTo>
                    <a:lnTo>
                      <a:pt x="0" y="281641"/>
                    </a:lnTo>
                    <a:cubicBezTo>
                      <a:pt x="0" y="126095"/>
                      <a:pt x="126095" y="0"/>
                      <a:pt x="281641" y="0"/>
                    </a:cubicBezTo>
                    <a:close/>
                  </a:path>
                </a:pathLst>
              </a:custGeom>
              <a:ln w="28575">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370" tIns="250130" rIns="138370" bIns="55880" numCol="1" spcCol="1270" anchor="t" anchorCtr="0">
                <a:noAutofit/>
              </a:bodyPr>
              <a:lstStyle/>
              <a:p>
                <a:pPr marL="285750" lvl="1" indent="-285750" algn="l" defTabSz="1955800">
                  <a:lnSpc>
                    <a:spcPct val="90000"/>
                  </a:lnSpc>
                  <a:spcBef>
                    <a:spcPct val="0"/>
                  </a:spcBef>
                  <a:spcAft>
                    <a:spcPct val="15000"/>
                  </a:spcAft>
                  <a:buChar char="••"/>
                </a:pPr>
                <a:endParaRPr lang="en-US" sz="3200" kern="1200" dirty="0">
                  <a:latin typeface="Times New Roman" panose="02020603050405020304" pitchFamily="18" charset="0"/>
                  <a:cs typeface="Times New Roman" panose="02020603050405020304" pitchFamily="18" charset="0"/>
                </a:endParaRPr>
              </a:p>
            </p:txBody>
          </p:sp>
          <p:sp>
            <p:nvSpPr>
              <p:cNvPr id="33" name="Freeform 32"/>
              <p:cNvSpPr/>
              <p:nvPr/>
            </p:nvSpPr>
            <p:spPr>
              <a:xfrm>
                <a:off x="5529227" y="4106147"/>
                <a:ext cx="2799289" cy="1048794"/>
              </a:xfrm>
              <a:custGeom>
                <a:avLst/>
                <a:gdLst>
                  <a:gd name="connsiteX0" fmla="*/ 0 w 4716163"/>
                  <a:gd name="connsiteY0" fmla="*/ 0 h 1513822"/>
                  <a:gd name="connsiteX1" fmla="*/ 4716163 w 4716163"/>
                  <a:gd name="connsiteY1" fmla="*/ 0 h 1513822"/>
                  <a:gd name="connsiteX2" fmla="*/ 4716163 w 4716163"/>
                  <a:gd name="connsiteY2" fmla="*/ 1513822 h 1513822"/>
                  <a:gd name="connsiteX3" fmla="*/ 0 w 4716163"/>
                  <a:gd name="connsiteY3" fmla="*/ 1513822 h 1513822"/>
                  <a:gd name="connsiteX4" fmla="*/ 0 w 4716163"/>
                  <a:gd name="connsiteY4" fmla="*/ 0 h 151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163" h="1513822">
                    <a:moveTo>
                      <a:pt x="0" y="0"/>
                    </a:moveTo>
                    <a:lnTo>
                      <a:pt x="4716163" y="0"/>
                    </a:lnTo>
                    <a:lnTo>
                      <a:pt x="4716163" y="1513822"/>
                    </a:lnTo>
                    <a:lnTo>
                      <a:pt x="0" y="1513822"/>
                    </a:lnTo>
                    <a:lnTo>
                      <a:pt x="0" y="0"/>
                    </a:lnTo>
                    <a:close/>
                  </a:path>
                </a:pathLst>
              </a:custGeom>
              <a:ln w="28575">
                <a:solidFill>
                  <a:schemeClr val="accent4">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650" tIns="0" rIns="1477472" bIns="0" numCol="1" spcCol="1270" anchor="ctr" anchorCtr="0">
                <a:noAutofit/>
              </a:bodyPr>
              <a:lstStyle/>
              <a:p>
                <a:pPr lvl="0" algn="ctr" defTabSz="2889250">
                  <a:lnSpc>
                    <a:spcPct val="90000"/>
                  </a:lnSpc>
                  <a:spcBef>
                    <a:spcPct val="0"/>
                  </a:spcBef>
                  <a:spcAft>
                    <a:spcPct val="35000"/>
                  </a:spcAft>
                </a:pPr>
                <a:r>
                  <a:rPr lang="en-US" sz="3200" b="1" i="1"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grpSp>
        <p:sp>
          <p:nvSpPr>
            <p:cNvPr id="19" name="Rectangle 18"/>
            <p:cNvSpPr/>
            <p:nvPr/>
          </p:nvSpPr>
          <p:spPr>
            <a:xfrm>
              <a:off x="9716267" y="4454420"/>
              <a:ext cx="1410964" cy="523220"/>
            </a:xfrm>
            <a:prstGeom prst="rect">
              <a:avLst/>
            </a:prstGeom>
          </p:spPr>
          <p:txBody>
            <a:bodyPr wrap="none">
              <a:spAutoFit/>
            </a:bodyPr>
            <a:lstStyle/>
            <a:p>
              <a:r>
                <a:rPr lang="en-US" sz="2800" b="1" i="1" dirty="0" err="1">
                  <a:solidFill>
                    <a:schemeClr val="bg1"/>
                  </a:solidFill>
                  <a:latin typeface="Times New Roman" panose="02020603050405020304" pitchFamily="18" charset="0"/>
                  <a:ea typeface="Times New Roman" panose="02020603050405020304" pitchFamily="18" charset="0"/>
                </a:rPr>
                <a:t>Thể</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loại</a:t>
              </a:r>
              <a:endParaRPr lang="en-US" sz="2800" dirty="0">
                <a:solidFill>
                  <a:schemeClr val="bg1"/>
                </a:solidFill>
              </a:endParaRPr>
            </a:p>
          </p:txBody>
        </p:sp>
        <p:sp>
          <p:nvSpPr>
            <p:cNvPr id="20" name="Rectangle 19"/>
            <p:cNvSpPr/>
            <p:nvPr/>
          </p:nvSpPr>
          <p:spPr>
            <a:xfrm>
              <a:off x="7820509" y="1981656"/>
              <a:ext cx="3966342" cy="2357568"/>
            </a:xfrm>
            <a:prstGeom prst="rect">
              <a:avLst/>
            </a:prstGeom>
          </p:spPr>
          <p:txBody>
            <a:bodyPr wrap="square">
              <a:spAutoFit/>
            </a:bodyPr>
            <a:lstStyle/>
            <a:p>
              <a:pPr>
                <a:lnSpc>
                  <a:spcPct val="115000"/>
                </a:lnSpc>
                <a:spcAft>
                  <a:spcPts val="0"/>
                </a:spcAft>
              </a:pP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thuật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nhân-kết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quả</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pSp>
      <p:grpSp>
        <p:nvGrpSpPr>
          <p:cNvPr id="36" name="Group 35"/>
          <p:cNvGrpSpPr/>
          <p:nvPr/>
        </p:nvGrpSpPr>
        <p:grpSpPr>
          <a:xfrm>
            <a:off x="507555" y="1840728"/>
            <a:ext cx="3917163" cy="3340064"/>
            <a:chOff x="507555" y="1840728"/>
            <a:chExt cx="3917163" cy="3340064"/>
          </a:xfrm>
        </p:grpSpPr>
        <p:sp>
          <p:nvSpPr>
            <p:cNvPr id="11" name="Freeform 10"/>
            <p:cNvSpPr/>
            <p:nvPr/>
          </p:nvSpPr>
          <p:spPr>
            <a:xfrm>
              <a:off x="507555" y="1840728"/>
              <a:ext cx="3917163" cy="2557414"/>
            </a:xfrm>
            <a:custGeom>
              <a:avLst/>
              <a:gdLst>
                <a:gd name="connsiteX0" fmla="*/ 281641 w 4716163"/>
                <a:gd name="connsiteY0" fmla="*/ 0 h 3520516"/>
                <a:gd name="connsiteX1" fmla="*/ 4434522 w 4716163"/>
                <a:gd name="connsiteY1" fmla="*/ 0 h 3520516"/>
                <a:gd name="connsiteX2" fmla="*/ 4716163 w 4716163"/>
                <a:gd name="connsiteY2" fmla="*/ 281641 h 3520516"/>
                <a:gd name="connsiteX3" fmla="*/ 4716163 w 4716163"/>
                <a:gd name="connsiteY3" fmla="*/ 3520516 h 3520516"/>
                <a:gd name="connsiteX4" fmla="*/ 4716163 w 4716163"/>
                <a:gd name="connsiteY4" fmla="*/ 3520516 h 3520516"/>
                <a:gd name="connsiteX5" fmla="*/ 0 w 4716163"/>
                <a:gd name="connsiteY5" fmla="*/ 3520516 h 3520516"/>
                <a:gd name="connsiteX6" fmla="*/ 0 w 4716163"/>
                <a:gd name="connsiteY6" fmla="*/ 3520516 h 3520516"/>
                <a:gd name="connsiteX7" fmla="*/ 0 w 4716163"/>
                <a:gd name="connsiteY7" fmla="*/ 281641 h 3520516"/>
                <a:gd name="connsiteX8" fmla="*/ 281641 w 4716163"/>
                <a:gd name="connsiteY8" fmla="*/ 0 h 352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163" h="3520516">
                  <a:moveTo>
                    <a:pt x="281641" y="0"/>
                  </a:moveTo>
                  <a:lnTo>
                    <a:pt x="4434522" y="0"/>
                  </a:lnTo>
                  <a:cubicBezTo>
                    <a:pt x="4590068" y="0"/>
                    <a:pt x="4716163" y="126095"/>
                    <a:pt x="4716163" y="281641"/>
                  </a:cubicBezTo>
                  <a:lnTo>
                    <a:pt x="4716163" y="3520516"/>
                  </a:lnTo>
                  <a:lnTo>
                    <a:pt x="4716163" y="3520516"/>
                  </a:lnTo>
                  <a:lnTo>
                    <a:pt x="0" y="3520516"/>
                  </a:lnTo>
                  <a:lnTo>
                    <a:pt x="0" y="3520516"/>
                  </a:lnTo>
                  <a:lnTo>
                    <a:pt x="0" y="281641"/>
                  </a:lnTo>
                  <a:cubicBezTo>
                    <a:pt x="0" y="126095"/>
                    <a:pt x="126095" y="0"/>
                    <a:pt x="281641" y="0"/>
                  </a:cubicBezTo>
                  <a:close/>
                </a:path>
              </a:pathLst>
            </a:custGeom>
            <a:ln w="28575">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370" tIns="250130" rIns="138370" bIns="55880" numCol="1" spcCol="1270" anchor="t" anchorCtr="0">
              <a:noAutofit/>
            </a:bodyPr>
            <a:lstStyle/>
            <a:p>
              <a:pPr marL="285750" lvl="1" indent="-285750" algn="l" defTabSz="1955800">
                <a:lnSpc>
                  <a:spcPct val="90000"/>
                </a:lnSpc>
                <a:spcBef>
                  <a:spcPct val="0"/>
                </a:spcBef>
                <a:spcAft>
                  <a:spcPct val="15000"/>
                </a:spcAft>
                <a:buChar char="••"/>
              </a:pPr>
              <a:r>
                <a:rPr lang="en-US" sz="3200" kern="1200" dirty="0" err="1" smtClean="0">
                  <a:latin typeface="Times New Roman" panose="02020603050405020304" pitchFamily="18" charset="0"/>
                  <a:cs typeface="Times New Roman" panose="02020603050405020304" pitchFamily="18" charset="0"/>
                </a:rPr>
                <a:t>Thuật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ghi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quá</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trình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ra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đời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bài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hát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Như</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có</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Hồ</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trong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ngày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vui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thắng</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26180" y="4418915"/>
              <a:ext cx="2325041" cy="761877"/>
              <a:chOff x="526180" y="4418915"/>
              <a:chExt cx="2325041" cy="761877"/>
            </a:xfrm>
          </p:grpSpPr>
          <p:sp>
            <p:nvSpPr>
              <p:cNvPr id="34" name="Freeform 33"/>
              <p:cNvSpPr/>
              <p:nvPr/>
            </p:nvSpPr>
            <p:spPr>
              <a:xfrm>
                <a:off x="526180" y="4418915"/>
                <a:ext cx="2325041" cy="761877"/>
              </a:xfrm>
              <a:custGeom>
                <a:avLst/>
                <a:gdLst>
                  <a:gd name="connsiteX0" fmla="*/ 0 w 4716163"/>
                  <a:gd name="connsiteY0" fmla="*/ 0 h 1513822"/>
                  <a:gd name="connsiteX1" fmla="*/ 4716163 w 4716163"/>
                  <a:gd name="connsiteY1" fmla="*/ 0 h 1513822"/>
                  <a:gd name="connsiteX2" fmla="*/ 4716163 w 4716163"/>
                  <a:gd name="connsiteY2" fmla="*/ 1513822 h 1513822"/>
                  <a:gd name="connsiteX3" fmla="*/ 0 w 4716163"/>
                  <a:gd name="connsiteY3" fmla="*/ 1513822 h 1513822"/>
                  <a:gd name="connsiteX4" fmla="*/ 0 w 4716163"/>
                  <a:gd name="connsiteY4" fmla="*/ 0 h 151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163" h="1513822">
                    <a:moveTo>
                      <a:pt x="0" y="0"/>
                    </a:moveTo>
                    <a:lnTo>
                      <a:pt x="4716163" y="0"/>
                    </a:lnTo>
                    <a:lnTo>
                      <a:pt x="4716163" y="1513822"/>
                    </a:lnTo>
                    <a:lnTo>
                      <a:pt x="0" y="1513822"/>
                    </a:lnTo>
                    <a:lnTo>
                      <a:pt x="0" y="0"/>
                    </a:lnTo>
                    <a:close/>
                  </a:path>
                </a:pathLst>
              </a:custGeom>
              <a:ln w="28575">
                <a:solidFill>
                  <a:schemeClr val="accent4">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650" tIns="0" rIns="1477472" bIns="0" numCol="1" spcCol="1270" anchor="ctr" anchorCtr="0">
                <a:noAutofit/>
              </a:bodyPr>
              <a:lstStyle/>
              <a:p>
                <a:pPr lvl="0" algn="ctr" defTabSz="2889250">
                  <a:lnSpc>
                    <a:spcPct val="90000"/>
                  </a:lnSpc>
                  <a:spcBef>
                    <a:spcPct val="0"/>
                  </a:spcBef>
                  <a:spcAft>
                    <a:spcPct val="35000"/>
                  </a:spcAft>
                </a:pPr>
                <a:r>
                  <a:rPr lang="en-US" sz="3200" b="1" i="1"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
            <p:nvSpPr>
              <p:cNvPr id="35" name="Rectangle 34"/>
              <p:cNvSpPr/>
              <p:nvPr/>
            </p:nvSpPr>
            <p:spPr>
              <a:xfrm>
                <a:off x="1034412" y="4577881"/>
                <a:ext cx="1348446" cy="523220"/>
              </a:xfrm>
              <a:prstGeom prst="rect">
                <a:avLst/>
              </a:prstGeom>
            </p:spPr>
            <p:txBody>
              <a:bodyPr wrap="none">
                <a:spAutoFit/>
              </a:bodyPr>
              <a:lstStyle/>
              <a:p>
                <a:r>
                  <a:rPr lang="en-US" sz="2800" b="1" i="1" dirty="0" err="1" smtClean="0">
                    <a:solidFill>
                      <a:schemeClr val="bg1"/>
                    </a:solidFill>
                    <a:latin typeface="Times New Roman" panose="02020603050405020304" pitchFamily="18" charset="0"/>
                    <a:cs typeface="Times New Roman" panose="02020603050405020304" pitchFamily="18" charset="0"/>
                  </a:rPr>
                  <a:t>Sự</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kiện</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sp>
        <p:nvSpPr>
          <p:cNvPr id="37" name="Rectangle 36"/>
          <p:cNvSpPr/>
          <p:nvPr/>
        </p:nvSpPr>
        <p:spPr>
          <a:xfrm>
            <a:off x="6137283" y="5648980"/>
            <a:ext cx="5484194" cy="5232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none">
            <a:spAutoFit/>
          </a:bodyPr>
          <a:lstStyle/>
          <a:p>
            <a:r>
              <a:rPr lang="en-US" sz="2800" b="1" i="1" dirty="0" err="1">
                <a:latin typeface="Times New Roman" panose="02020603050405020304" pitchFamily="18" charset="0"/>
                <a:ea typeface="Times New Roman" panose="02020603050405020304" pitchFamily="18" charset="0"/>
              </a:rPr>
              <a:t>Phương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thức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biểu</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đạt</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minh</a:t>
            </a:r>
            <a:endParaRPr lang="en-US" sz="2800" dirty="0"/>
          </a:p>
        </p:txBody>
      </p:sp>
    </p:spTree>
    <p:extLst>
      <p:ext uri="{BB962C8B-B14F-4D97-AF65-F5344CB8AC3E}">
        <p14:creationId xmlns:p14="http://schemas.microsoft.com/office/powerpoint/2010/main" val="481692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07555" y="629212"/>
            <a:ext cx="7735389" cy="88827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lIns="91440" tIns="45720" rIns="91440" bIns="45720">
            <a:prstTxWarp prst="textWave1">
              <a:avLst>
                <a:gd name="adj1" fmla="val 12500"/>
                <a:gd name="adj2" fmla="val -80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5400" b="0"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10. VĂN BẢN THÔNG TIN</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Right Triangle 9"/>
          <p:cNvSpPr/>
          <p:nvPr/>
        </p:nvSpPr>
        <p:spPr>
          <a:xfrm rot="10800000">
            <a:off x="11277600" y="-22860"/>
            <a:ext cx="914400" cy="914400"/>
          </a:xfrm>
          <a:prstGeom prst="r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p:cNvSpPr/>
          <p:nvPr/>
        </p:nvSpPr>
        <p:spPr>
          <a:xfrm rot="10800000">
            <a:off x="11720978" y="5943600"/>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 name="connsiteX3" fmla="*/ 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0" y="0"/>
                </a:moveTo>
                <a:cubicBezTo>
                  <a:pt x="252505" y="0"/>
                  <a:pt x="457200" y="204695"/>
                  <a:pt x="457200" y="457200"/>
                </a:cubicBezTo>
                <a:cubicBezTo>
                  <a:pt x="457200" y="709705"/>
                  <a:pt x="252505" y="914400"/>
                  <a:pt x="0" y="914400"/>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1069" y="0"/>
            <a:ext cx="4220025" cy="6858000"/>
            <a:chOff x="-11069" y="0"/>
            <a:chExt cx="4220025" cy="6858000"/>
          </a:xfrm>
        </p:grpSpPr>
        <p:grpSp>
          <p:nvGrpSpPr>
            <p:cNvPr id="7" name="Group 6"/>
            <p:cNvGrpSpPr/>
            <p:nvPr/>
          </p:nvGrpSpPr>
          <p:grpSpPr>
            <a:xfrm>
              <a:off x="-11069" y="0"/>
              <a:ext cx="3294555" cy="6858000"/>
              <a:chOff x="-11684" y="0"/>
              <a:chExt cx="3477696" cy="6858000"/>
            </a:xfrm>
          </p:grpSpPr>
          <p:sp>
            <p:nvSpPr>
              <p:cNvPr id="2" name="Rectangle 1"/>
              <p:cNvSpPr/>
              <p:nvPr/>
            </p:nvSpPr>
            <p:spPr>
              <a:xfrm>
                <a:off x="0" y="0"/>
                <a:ext cx="3466012"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Triangle 2"/>
              <p:cNvSpPr/>
              <p:nvPr/>
            </p:nvSpPr>
            <p:spPr>
              <a:xfrm rot="10800000">
                <a:off x="-11684" y="6937"/>
                <a:ext cx="3466012" cy="2643189"/>
              </a:xfrm>
              <a:prstGeom prst="rtTriangl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ight Triangle 8"/>
            <p:cNvSpPr/>
            <p:nvPr/>
          </p:nvSpPr>
          <p:spPr>
            <a:xfrm>
              <a:off x="3294556" y="5943600"/>
              <a:ext cx="914400" cy="914400"/>
            </a:xfrm>
            <a:prstGeom prst="r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p:cNvSpPr/>
            <p:nvPr/>
          </p:nvSpPr>
          <p:spPr>
            <a:xfrm rot="10800000">
              <a:off x="3291630" y="6938"/>
              <a:ext cx="457200" cy="914400"/>
            </a:xfrm>
            <a:custGeom>
              <a:avLst/>
              <a:gdLst>
                <a:gd name="connsiteX0" fmla="*/ 457200 w 457200"/>
                <a:gd name="connsiteY0" fmla="*/ 0 h 914400"/>
                <a:gd name="connsiteX1" fmla="*/ 457200 w 457200"/>
                <a:gd name="connsiteY1" fmla="*/ 914400 h 914400"/>
                <a:gd name="connsiteX2" fmla="*/ 0 w 457200"/>
                <a:gd name="connsiteY2" fmla="*/ 457200 h 914400"/>
                <a:gd name="connsiteX3" fmla="*/ 45720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457200" y="0"/>
                  </a:moveTo>
                  <a:lnTo>
                    <a:pt x="457200" y="914400"/>
                  </a:lnTo>
                  <a:cubicBezTo>
                    <a:pt x="204695" y="914400"/>
                    <a:pt x="0" y="709705"/>
                    <a:pt x="0" y="457200"/>
                  </a:cubicBezTo>
                  <a:cubicBezTo>
                    <a:pt x="0" y="204695"/>
                    <a:pt x="204695" y="0"/>
                    <a:pt x="457200" y="0"/>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513030" y="2650127"/>
              <a:ext cx="2257425" cy="2223748"/>
            </a:xfrm>
            <a:prstGeom prst="ellipse">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NGỮ VĂN 6</a:t>
              </a:r>
              <a:endPar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18" name="Rounded Rectangle 17"/>
          <p:cNvSpPr/>
          <p:nvPr/>
        </p:nvSpPr>
        <p:spPr>
          <a:xfrm>
            <a:off x="341579" y="5086351"/>
            <a:ext cx="2428876" cy="671512"/>
          </a:xfrm>
          <a:prstGeom prst="roundRect">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CÁNH</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DIỀU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8"/>
          <a:stretch>
            <a:fillRect/>
          </a:stretch>
        </p:blipFill>
        <p:spPr>
          <a:xfrm>
            <a:off x="4852676" y="1914725"/>
            <a:ext cx="5276974" cy="4278705"/>
          </a:xfrm>
          <a:prstGeom prst="ellipse">
            <a:avLst/>
          </a:prstGeom>
          <a:ln>
            <a:noFill/>
          </a:ln>
          <a:effectLst>
            <a:softEdge rad="112500"/>
          </a:effectLst>
        </p:spPr>
      </p:pic>
    </p:spTree>
    <p:extLst>
      <p:ext uri="{BB962C8B-B14F-4D97-AF65-F5344CB8AC3E}">
        <p14:creationId xmlns:p14="http://schemas.microsoft.com/office/powerpoint/2010/main" val="11786330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171573"/>
            <a:ext cx="881100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Phạm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2004830" y="2218544"/>
            <a:ext cx="8169640" cy="3867501"/>
            <a:chOff x="2004830" y="2218545"/>
            <a:chExt cx="8169640" cy="3297836"/>
          </a:xfrm>
        </p:grpSpPr>
        <p:sp>
          <p:nvSpPr>
            <p:cNvPr id="9" name="Rounded Rectangle 8"/>
            <p:cNvSpPr/>
            <p:nvPr/>
          </p:nvSpPr>
          <p:spPr>
            <a:xfrm>
              <a:off x="2004830" y="2218545"/>
              <a:ext cx="8169640" cy="3297836"/>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Rectangle 9"/>
            <p:cNvSpPr/>
            <p:nvPr/>
          </p:nvSpPr>
          <p:spPr>
            <a:xfrm>
              <a:off x="6059670" y="2218545"/>
              <a:ext cx="59960" cy="3297836"/>
            </a:xfrm>
            <a:prstGeom prst="round1Rect">
              <a:avLst/>
            </a:prstGeom>
            <a:solidFill>
              <a:schemeClr val="accent2">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iamond 15"/>
          <p:cNvSpPr/>
          <p:nvPr/>
        </p:nvSpPr>
        <p:spPr>
          <a:xfrm>
            <a:off x="4089376" y="1759426"/>
            <a:ext cx="4000548" cy="928580"/>
          </a:xfrm>
          <a:prstGeom prst="diamond">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Bố</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cục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40842" y="2697509"/>
            <a:ext cx="3587586" cy="2530680"/>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b="1" dirty="0" err="1">
                <a:solidFill>
                  <a:schemeClr val="tx1"/>
                </a:solidFill>
                <a:latin typeface="Times New Roman" panose="02020603050405020304" pitchFamily="18" charset="0"/>
                <a:ea typeface="Times New Roman" panose="02020603050405020304" pitchFamily="18" charset="0"/>
              </a:rPr>
              <a:t>Phần</a:t>
            </a:r>
            <a:r>
              <a:rPr lang="en-US" sz="2400" b="1" dirty="0">
                <a:solidFill>
                  <a:schemeClr val="tx1"/>
                </a:solidFill>
                <a:latin typeface="Times New Roman" panose="02020603050405020304" pitchFamily="18" charset="0"/>
                <a:ea typeface="Times New Roman" panose="02020603050405020304" pitchFamily="18" charset="0"/>
              </a:rPr>
              <a:t> 1:</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thiệu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thuật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thắng</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8" name="Rounded Rectangle 37"/>
          <p:cNvSpPr/>
          <p:nvPr/>
        </p:nvSpPr>
        <p:spPr>
          <a:xfrm>
            <a:off x="4617453" y="3399977"/>
            <a:ext cx="2944393" cy="2530680"/>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a:solidFill>
                  <a:schemeClr val="tx1"/>
                </a:solidFill>
                <a:latin typeface="Times New Roman" panose="02020603050405020304" pitchFamily="18" charset="0"/>
                <a:ea typeface="Times New Roman" panose="02020603050405020304" pitchFamily="18" charset="0"/>
              </a:rPr>
              <a:t>Phần 2:</a:t>
            </a:r>
            <a:r>
              <a:rPr lang="en-US" sz="2800">
                <a:solidFill>
                  <a:schemeClr val="tx1"/>
                </a:solidFill>
                <a:latin typeface="Times New Roman" panose="02020603050405020304" pitchFamily="18" charset="0"/>
                <a:ea typeface="Times New Roman" panose="02020603050405020304" pitchFamily="18" charset="0"/>
              </a:rPr>
              <a:t> Nguyên nhân, diễn biến và kết quả của sự kiện</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39" name="Rounded Rectangle 38"/>
          <p:cNvSpPr/>
          <p:nvPr/>
        </p:nvSpPr>
        <p:spPr>
          <a:xfrm>
            <a:off x="7950871" y="2697509"/>
            <a:ext cx="3587586" cy="2530680"/>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err="1">
                <a:solidFill>
                  <a:schemeClr val="tx1"/>
                </a:solidFill>
                <a:latin typeface="Times New Roman" panose="02020603050405020304" pitchFamily="18" charset="0"/>
                <a:ea typeface="Times New Roman" panose="02020603050405020304" pitchFamily="18" charset="0"/>
              </a:rPr>
              <a:t>Phần</a:t>
            </a:r>
            <a:r>
              <a:rPr lang="en-US" sz="2800" b="1" dirty="0">
                <a:solidFill>
                  <a:schemeClr val="tx1"/>
                </a:solidFill>
                <a:latin typeface="Times New Roman" panose="02020603050405020304" pitchFamily="18" charset="0"/>
                <a:ea typeface="Times New Roman" panose="02020603050405020304" pitchFamily="18" charset="0"/>
              </a:rPr>
              <a:t> 3</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suy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trị</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hát</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87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in)">
                                      <p:cBhvr>
                                        <p:cTn id="1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7" name="Rectangle 6"/>
          <p:cNvSpPr/>
          <p:nvPr/>
        </p:nvSpPr>
        <p:spPr>
          <a:xfrm>
            <a:off x="442458" y="937997"/>
            <a:ext cx="10858500" cy="1578894"/>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văn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b="1" dirty="0">
                <a:solidFill>
                  <a:srgbClr val="0070C0"/>
                </a:solidFill>
                <a:latin typeface="Times New Roman" panose="02020603050405020304" pitchFamily="18" charset="0"/>
                <a:ea typeface="MS Mincho"/>
              </a:rPr>
              <a:t>1. </a:t>
            </a:r>
            <a:r>
              <a:rPr lang="vi-VN" sz="2800" b="1" dirty="0">
                <a:solidFill>
                  <a:srgbClr val="0070C0"/>
                </a:solidFill>
                <a:latin typeface="Times New Roman" panose="02020603050405020304" pitchFamily="18" charset="0"/>
                <a:ea typeface="Times New Roman" panose="02020603050405020304" pitchFamily="18" charset="0"/>
              </a:rPr>
              <a:t>Ý</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nghĩa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dụng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phần</a:t>
            </a:r>
            <a:r>
              <a:rPr lang="en-US" sz="2800" b="1" dirty="0">
                <a:solidFill>
                  <a:srgbClr val="0070C0"/>
                </a:solidFill>
                <a:latin typeface="Times New Roman" panose="02020603050405020304" pitchFamily="18" charset="0"/>
                <a:ea typeface="Times New Roman" panose="02020603050405020304" pitchFamily="18" charset="0"/>
              </a:rPr>
              <a:t> in </a:t>
            </a:r>
            <a:r>
              <a:rPr lang="en-US" sz="2800" b="1" dirty="0" err="1">
                <a:solidFill>
                  <a:srgbClr val="0070C0"/>
                </a:solidFill>
                <a:latin typeface="Times New Roman" panose="02020603050405020304" pitchFamily="18" charset="0"/>
                <a:ea typeface="Times New Roman" panose="02020603050405020304" pitchFamily="18" charset="0"/>
              </a:rPr>
              <a:t>đậm</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507555" y="3391725"/>
            <a:ext cx="2862536" cy="2862536"/>
          </a:xfrm>
          <a:prstGeom prst="ellipse">
            <a:avLst/>
          </a:prstGeom>
          <a:ln>
            <a:noFill/>
          </a:ln>
          <a:effectLst>
            <a:softEdge rad="112500"/>
          </a:effectLst>
        </p:spPr>
      </p:pic>
      <p:sp>
        <p:nvSpPr>
          <p:cNvPr id="18" name="Cloud Callout 17"/>
          <p:cNvSpPr/>
          <p:nvPr/>
        </p:nvSpPr>
        <p:spPr>
          <a:xfrm>
            <a:off x="3644668" y="1949512"/>
            <a:ext cx="7240250" cy="3706705"/>
          </a:xfrm>
          <a:prstGeom prst="cloudCallout">
            <a:avLst>
              <a:gd name="adj1" fmla="val -53287"/>
              <a:gd name="adj2" fmla="val 53246"/>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pPr>
            <a:r>
              <a:rPr lang="pt-BR" sz="3200" dirty="0">
                <a:solidFill>
                  <a:srgbClr val="0D0D0D"/>
                </a:solidFill>
                <a:latin typeface="Times New Roman" panose="02020603050405020304" pitchFamily="18" charset="0"/>
                <a:ea typeface="Times New Roman" panose="02020603050405020304" pitchFamily="18" charset="0"/>
              </a:rPr>
              <a:t>+ Đọc lại phần in đậm (sa pô) của văn bản.</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pt-BR" sz="3200" dirty="0">
                <a:solidFill>
                  <a:srgbClr val="0D0D0D"/>
                </a:solidFill>
                <a:latin typeface="Times New Roman" panose="02020603050405020304" pitchFamily="18" charset="0"/>
                <a:ea typeface="Times New Roman" panose="02020603050405020304" pitchFamily="18" charset="0"/>
              </a:rPr>
              <a:t>+ Cho biết tác dụng, ý nghĩa của phần in đậm </a:t>
            </a:r>
            <a:r>
              <a:rPr lang="pt-BR" sz="3200" dirty="0" smtClean="0">
                <a:solidFill>
                  <a:srgbClr val="0D0D0D"/>
                </a:solidFill>
                <a:latin typeface="Times New Roman" panose="02020603050405020304" pitchFamily="18" charset="0"/>
                <a:ea typeface="Times New Roman" panose="02020603050405020304" pitchFamily="18" charset="0"/>
              </a:rPr>
              <a:t>này.</a:t>
            </a:r>
          </a:p>
          <a:p>
            <a:pPr>
              <a:lnSpc>
                <a:spcPct val="115000"/>
              </a:lnSpc>
              <a:spcAft>
                <a:spcPts val="0"/>
              </a:spcAft>
            </a:pPr>
            <a:r>
              <a:rPr lang="pt-BR" dirty="0" smtClean="0">
                <a:solidFill>
                  <a:schemeClr val="bg1"/>
                </a:solidFill>
                <a:latin typeface="Times New Roman" panose="02020603050405020304" pitchFamily="18" charset="0"/>
                <a:ea typeface="Times New Roman" panose="02020603050405020304" pitchFamily="18" charset="0"/>
              </a:rPr>
              <a:t>Phạm Thị Tươi – 0977948099- thcs Hoàng Diệu</a:t>
            </a:r>
          </a:p>
        </p:txBody>
      </p:sp>
    </p:spTree>
    <p:extLst>
      <p:ext uri="{BB962C8B-B14F-4D97-AF65-F5344CB8AC3E}">
        <p14:creationId xmlns:p14="http://schemas.microsoft.com/office/powerpoint/2010/main" val="908929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7" name="Rectangle 6"/>
          <p:cNvSpPr/>
          <p:nvPr/>
        </p:nvSpPr>
        <p:spPr>
          <a:xfrm>
            <a:off x="442458" y="937997"/>
            <a:ext cx="10858500" cy="157889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in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đậm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1776166" y="2091764"/>
            <a:ext cx="8626967" cy="3184634"/>
            <a:chOff x="2239246" y="2515439"/>
            <a:chExt cx="7560428" cy="3460171"/>
          </a:xfrm>
        </p:grpSpPr>
        <p:sp>
          <p:nvSpPr>
            <p:cNvPr id="10" name="Round Diagonal Corner Rectangle 9"/>
            <p:cNvSpPr/>
            <p:nvPr/>
          </p:nvSpPr>
          <p:spPr>
            <a:xfrm>
              <a:off x="2994924" y="2697389"/>
              <a:ext cx="6095999" cy="3278220"/>
            </a:xfrm>
            <a:prstGeom prst="round2DiagRect">
              <a:avLst>
                <a:gd name="adj1" fmla="val 0"/>
                <a:gd name="adj2" fmla="val 1667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Straight Connector 11"/>
            <p:cNvSpPr/>
            <p:nvPr/>
          </p:nvSpPr>
          <p:spPr>
            <a:xfrm>
              <a:off x="6065044" y="3045079"/>
              <a:ext cx="812" cy="2582840"/>
            </a:xfrm>
            <a:prstGeom prst="line">
              <a:avLst/>
            </a:prstGeom>
          </p:spPr>
          <p:style>
            <a:lnRef idx="2">
              <a:schemeClr val="accent3">
                <a:tint val="5000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039164" y="2945739"/>
              <a:ext cx="2822680" cy="2781520"/>
            </a:xfrm>
            <a:custGeom>
              <a:avLst/>
              <a:gdLst>
                <a:gd name="connsiteX0" fmla="*/ 0 w 2641600"/>
                <a:gd name="connsiteY0" fmla="*/ 0 h 2781520"/>
                <a:gd name="connsiteX1" fmla="*/ 2641600 w 2641600"/>
                <a:gd name="connsiteY1" fmla="*/ 0 h 2781520"/>
                <a:gd name="connsiteX2" fmla="*/ 2641600 w 2641600"/>
                <a:gd name="connsiteY2" fmla="*/ 2781520 h 2781520"/>
                <a:gd name="connsiteX3" fmla="*/ 0 w 2641600"/>
                <a:gd name="connsiteY3" fmla="*/ 2781520 h 2781520"/>
                <a:gd name="connsiteX4" fmla="*/ 0 w 2641600"/>
                <a:gd name="connsiteY4" fmla="*/ 0 h 278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781520">
                  <a:moveTo>
                    <a:pt x="0" y="0"/>
                  </a:moveTo>
                  <a:lnTo>
                    <a:pt x="2641600" y="0"/>
                  </a:lnTo>
                  <a:lnTo>
                    <a:pt x="2641600" y="2781520"/>
                  </a:lnTo>
                  <a:lnTo>
                    <a:pt x="0" y="27815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vi-VN" sz="2800" kern="1200" dirty="0" smtClean="0">
                  <a:solidFill>
                    <a:schemeClr val="bg1"/>
                  </a:solidFill>
                  <a:latin typeface="Times New Roman" panose="02020603050405020304" pitchFamily="18" charset="0"/>
                  <a:cs typeface="Times New Roman" panose="02020603050405020304" pitchFamily="18" charset="0"/>
                </a:rPr>
                <a:t>Thu hút người đọc, xác định chủ đề của bài báo: sự kiện ra đời của bài hát “</a:t>
              </a:r>
              <a:r>
                <a:rPr lang="vi-VN" sz="2800" i="1" kern="1200" dirty="0" smtClean="0">
                  <a:solidFill>
                    <a:schemeClr val="bg1"/>
                  </a:solidFill>
                  <a:latin typeface="Times New Roman" panose="02020603050405020304" pitchFamily="18" charset="0"/>
                  <a:cs typeface="Times New Roman" panose="02020603050405020304" pitchFamily="18" charset="0"/>
                </a:rPr>
                <a:t>Như có Bác trong ngày đại thắng</a:t>
              </a:r>
              <a:r>
                <a:rPr lang="vi-VN" sz="2800" kern="1200" dirty="0" smtClean="0">
                  <a:solidFill>
                    <a:schemeClr val="bg1"/>
                  </a:solidFill>
                  <a:latin typeface="Times New Roman" panose="02020603050405020304" pitchFamily="18" charset="0"/>
                  <a:cs typeface="Times New Roman" panose="02020603050405020304" pitchFamily="18" charset="0"/>
                </a:rPr>
                <a:t>”.</a:t>
              </a:r>
              <a:endParaRPr lang="en-US" sz="2800" kern="1200" dirty="0">
                <a:solidFill>
                  <a:schemeClr val="bg1"/>
                </a:solidFill>
                <a:latin typeface="Times New Roman" panose="02020603050405020304" pitchFamily="18" charset="0"/>
                <a:cs typeface="Times New Roman" panose="02020603050405020304" pitchFamily="18" charset="0"/>
              </a:endParaRPr>
            </a:p>
          </p:txBody>
        </p:sp>
        <p:sp>
          <p:nvSpPr>
            <p:cNvPr id="17" name="Freeform 16"/>
            <p:cNvSpPr/>
            <p:nvPr/>
          </p:nvSpPr>
          <p:spPr>
            <a:xfrm>
              <a:off x="6427203" y="2968396"/>
              <a:ext cx="2641600" cy="2781520"/>
            </a:xfrm>
            <a:custGeom>
              <a:avLst/>
              <a:gdLst>
                <a:gd name="connsiteX0" fmla="*/ 0 w 2641600"/>
                <a:gd name="connsiteY0" fmla="*/ 0 h 2781520"/>
                <a:gd name="connsiteX1" fmla="*/ 2641600 w 2641600"/>
                <a:gd name="connsiteY1" fmla="*/ 0 h 2781520"/>
                <a:gd name="connsiteX2" fmla="*/ 2641600 w 2641600"/>
                <a:gd name="connsiteY2" fmla="*/ 2781520 h 2781520"/>
                <a:gd name="connsiteX3" fmla="*/ 0 w 2641600"/>
                <a:gd name="connsiteY3" fmla="*/ 2781520 h 2781520"/>
                <a:gd name="connsiteX4" fmla="*/ 0 w 2641600"/>
                <a:gd name="connsiteY4" fmla="*/ 0 h 278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781520">
                  <a:moveTo>
                    <a:pt x="0" y="0"/>
                  </a:moveTo>
                  <a:lnTo>
                    <a:pt x="2641600" y="0"/>
                  </a:lnTo>
                  <a:lnTo>
                    <a:pt x="2641600" y="2781520"/>
                  </a:lnTo>
                  <a:lnTo>
                    <a:pt x="0" y="278152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3200" kern="1200" dirty="0" err="1" smtClean="0">
                  <a:solidFill>
                    <a:schemeClr val="bg1"/>
                  </a:solidFill>
                  <a:latin typeface="Times New Roman" panose="02020603050405020304" pitchFamily="18" charset="0"/>
                  <a:cs typeface="Times New Roman" panose="02020603050405020304" pitchFamily="18" charset="0"/>
                </a:rPr>
                <a:t>Nhấn</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mạnh</a:t>
              </a:r>
              <a:r>
                <a:rPr lang="en-US" sz="3200" kern="1200" dirty="0" smtClean="0">
                  <a:solidFill>
                    <a:schemeClr val="bg1"/>
                  </a:solidFill>
                  <a:latin typeface="Times New Roman" panose="02020603050405020304" pitchFamily="18" charset="0"/>
                  <a:cs typeface="Times New Roman" panose="02020603050405020304" pitchFamily="18" charset="0"/>
                </a:rPr>
                <a:t> ý </a:t>
              </a:r>
              <a:r>
                <a:rPr lang="en-US" sz="3200" kern="1200" dirty="0" err="1" smtClean="0">
                  <a:solidFill>
                    <a:schemeClr val="bg1"/>
                  </a:solidFill>
                  <a:latin typeface="Times New Roman" panose="02020603050405020304" pitchFamily="18" charset="0"/>
                  <a:cs typeface="Times New Roman" panose="02020603050405020304" pitchFamily="18" charset="0"/>
                </a:rPr>
                <a:t>nghĩa</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của</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bài</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hát</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định</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hướng</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nội</a:t>
              </a:r>
              <a:r>
                <a:rPr lang="en-US" sz="3200" kern="1200" dirty="0" smtClean="0">
                  <a:solidFill>
                    <a:schemeClr val="bg1"/>
                  </a:solidFill>
                  <a:latin typeface="Times New Roman" panose="02020603050405020304" pitchFamily="18" charset="0"/>
                  <a:cs typeface="Times New Roman" panose="02020603050405020304" pitchFamily="18" charset="0"/>
                </a:rPr>
                <a:t> dung </a:t>
              </a:r>
              <a:r>
                <a:rPr lang="en-US" sz="3200" kern="1200" dirty="0" err="1" smtClean="0">
                  <a:solidFill>
                    <a:schemeClr val="bg1"/>
                  </a:solidFill>
                  <a:latin typeface="Times New Roman" panose="02020603050405020304" pitchFamily="18" charset="0"/>
                  <a:cs typeface="Times New Roman" panose="02020603050405020304" pitchFamily="18" charset="0"/>
                </a:rPr>
                <a:t>của</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bài</a:t>
              </a:r>
              <a:r>
                <a:rPr lang="en-US" sz="3200" kern="1200" dirty="0" smtClean="0">
                  <a:solidFill>
                    <a:schemeClr val="bg1"/>
                  </a:solidFill>
                  <a:latin typeface="Times New Roman" panose="02020603050405020304" pitchFamily="18" charset="0"/>
                  <a:cs typeface="Times New Roman" panose="02020603050405020304" pitchFamily="18" charset="0"/>
                </a:rPr>
                <a:t> </a:t>
              </a:r>
              <a:r>
                <a:rPr lang="en-US" sz="3200" kern="1200" dirty="0" err="1" smtClean="0">
                  <a:solidFill>
                    <a:schemeClr val="bg1"/>
                  </a:solidFill>
                  <a:latin typeface="Times New Roman" panose="02020603050405020304" pitchFamily="18" charset="0"/>
                  <a:cs typeface="Times New Roman" panose="02020603050405020304" pitchFamily="18" charset="0"/>
                </a:rPr>
                <a:t>báo</a:t>
              </a:r>
              <a:r>
                <a:rPr lang="en-US" sz="3200" kern="1200" dirty="0" smtClean="0">
                  <a:solidFill>
                    <a:schemeClr val="bg1"/>
                  </a:solidFill>
                  <a:latin typeface="Times New Roman" panose="02020603050405020304" pitchFamily="18" charset="0"/>
                  <a:cs typeface="Times New Roman" panose="02020603050405020304" pitchFamily="18" charset="0"/>
                </a:rPr>
                <a:t>.</a:t>
              </a:r>
              <a:br>
                <a:rPr lang="en-US" sz="3200" kern="1200" dirty="0" smtClean="0">
                  <a:solidFill>
                    <a:schemeClr val="bg1"/>
                  </a:solidFill>
                  <a:latin typeface="Times New Roman" panose="02020603050405020304" pitchFamily="18" charset="0"/>
                  <a:cs typeface="Times New Roman" panose="02020603050405020304" pitchFamily="18" charset="0"/>
                </a:rPr>
              </a:br>
              <a:endParaRPr lang="en-US" sz="3200" kern="1200" dirty="0">
                <a:solidFill>
                  <a:schemeClr val="bg1"/>
                </a:solidFill>
                <a:latin typeface="Times New Roman" panose="02020603050405020304" pitchFamily="18" charset="0"/>
                <a:cs typeface="Times New Roman" panose="02020603050405020304" pitchFamily="18" charset="0"/>
              </a:endParaRPr>
            </a:p>
          </p:txBody>
        </p:sp>
        <p:sp>
          <p:nvSpPr>
            <p:cNvPr id="19" name="Freeform 18"/>
            <p:cNvSpPr/>
            <p:nvPr/>
          </p:nvSpPr>
          <p:spPr>
            <a:xfrm rot="16200000">
              <a:off x="1193767" y="3560918"/>
              <a:ext cx="2731849" cy="640891"/>
            </a:xfrm>
            <a:custGeom>
              <a:avLst/>
              <a:gdLst>
                <a:gd name="connsiteX0" fmla="*/ 0 w 3576240"/>
                <a:gd name="connsiteY0" fmla="*/ 254863 h 1015999"/>
                <a:gd name="connsiteX1" fmla="*/ 2959935 w 3576240"/>
                <a:gd name="connsiteY1" fmla="*/ 254863 h 1015999"/>
                <a:gd name="connsiteX2" fmla="*/ 2959935 w 3576240"/>
                <a:gd name="connsiteY2" fmla="*/ 0 h 1015999"/>
                <a:gd name="connsiteX3" fmla="*/ 3576240 w 3576240"/>
                <a:gd name="connsiteY3" fmla="*/ 508000 h 1015999"/>
                <a:gd name="connsiteX4" fmla="*/ 2959935 w 3576240"/>
                <a:gd name="connsiteY4" fmla="*/ 1015999 h 1015999"/>
                <a:gd name="connsiteX5" fmla="*/ 2959935 w 3576240"/>
                <a:gd name="connsiteY5" fmla="*/ 761136 h 1015999"/>
                <a:gd name="connsiteX6" fmla="*/ 0 w 3576240"/>
                <a:gd name="connsiteY6" fmla="*/ 761136 h 1015999"/>
                <a:gd name="connsiteX7" fmla="*/ 0 w 3576240"/>
                <a:gd name="connsiteY7" fmla="*/ 254863 h 10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5999">
                  <a:moveTo>
                    <a:pt x="0" y="254863"/>
                  </a:moveTo>
                  <a:lnTo>
                    <a:pt x="2959935" y="254863"/>
                  </a:lnTo>
                  <a:lnTo>
                    <a:pt x="2959935" y="0"/>
                  </a:lnTo>
                  <a:lnTo>
                    <a:pt x="3576240" y="508000"/>
                  </a:lnTo>
                  <a:lnTo>
                    <a:pt x="2959935" y="1015999"/>
                  </a:lnTo>
                  <a:lnTo>
                    <a:pt x="2959935" y="761136"/>
                  </a:lnTo>
                  <a:lnTo>
                    <a:pt x="0" y="761136"/>
                  </a:lnTo>
                  <a:lnTo>
                    <a:pt x="0" y="25486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87629" tIns="342493" rIns="394736" bIns="342493" numCol="1" spcCol="1270" anchor="ctr" anchorCtr="0">
              <a:noAutofit/>
            </a:bodyPr>
            <a:lstStyle/>
            <a:p>
              <a:pPr lvl="0" algn="r" defTabSz="1022350">
                <a:lnSpc>
                  <a:spcPct val="90000"/>
                </a:lnSpc>
                <a:spcBef>
                  <a:spcPct val="0"/>
                </a:spcBef>
                <a:spcAft>
                  <a:spcPct val="35000"/>
                </a:spcAft>
              </a:pPr>
              <a:endParaRPr lang="en-US" sz="2300" kern="1200"/>
            </a:p>
          </p:txBody>
        </p:sp>
        <p:sp>
          <p:nvSpPr>
            <p:cNvPr id="20" name="Freeform 19"/>
            <p:cNvSpPr/>
            <p:nvPr/>
          </p:nvSpPr>
          <p:spPr>
            <a:xfrm rot="5400000">
              <a:off x="8188149" y="4364086"/>
              <a:ext cx="2514297" cy="708752"/>
            </a:xfrm>
            <a:custGeom>
              <a:avLst/>
              <a:gdLst>
                <a:gd name="connsiteX0" fmla="*/ 0 w 3576240"/>
                <a:gd name="connsiteY0" fmla="*/ 254863 h 1015999"/>
                <a:gd name="connsiteX1" fmla="*/ 2959935 w 3576240"/>
                <a:gd name="connsiteY1" fmla="*/ 254863 h 1015999"/>
                <a:gd name="connsiteX2" fmla="*/ 2959935 w 3576240"/>
                <a:gd name="connsiteY2" fmla="*/ 0 h 1015999"/>
                <a:gd name="connsiteX3" fmla="*/ 3576240 w 3576240"/>
                <a:gd name="connsiteY3" fmla="*/ 508000 h 1015999"/>
                <a:gd name="connsiteX4" fmla="*/ 2959935 w 3576240"/>
                <a:gd name="connsiteY4" fmla="*/ 1015999 h 1015999"/>
                <a:gd name="connsiteX5" fmla="*/ 2959935 w 3576240"/>
                <a:gd name="connsiteY5" fmla="*/ 761136 h 1015999"/>
                <a:gd name="connsiteX6" fmla="*/ 0 w 3576240"/>
                <a:gd name="connsiteY6" fmla="*/ 761136 h 1015999"/>
                <a:gd name="connsiteX7" fmla="*/ 0 w 3576240"/>
                <a:gd name="connsiteY7" fmla="*/ 254863 h 10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5999">
                  <a:moveTo>
                    <a:pt x="0" y="254863"/>
                  </a:moveTo>
                  <a:lnTo>
                    <a:pt x="2959935" y="254863"/>
                  </a:lnTo>
                  <a:lnTo>
                    <a:pt x="2959935" y="0"/>
                  </a:lnTo>
                  <a:lnTo>
                    <a:pt x="3576240" y="508000"/>
                  </a:lnTo>
                  <a:lnTo>
                    <a:pt x="2959935" y="1015999"/>
                  </a:lnTo>
                  <a:lnTo>
                    <a:pt x="2959935" y="761136"/>
                  </a:lnTo>
                  <a:lnTo>
                    <a:pt x="0" y="761136"/>
                  </a:lnTo>
                  <a:lnTo>
                    <a:pt x="0" y="25486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tint val="50000"/>
                <a:hueOff val="1955669"/>
                <a:satOff val="100000"/>
                <a:lumOff val="10532"/>
                <a:alphaOff val="0"/>
              </a:schemeClr>
            </a:fillRef>
            <a:effectRef idx="0">
              <a:schemeClr val="accent3">
                <a:tint val="50000"/>
                <a:hueOff val="1955669"/>
                <a:satOff val="100000"/>
                <a:lumOff val="10532"/>
                <a:alphaOff val="0"/>
              </a:schemeClr>
            </a:effectRef>
            <a:fontRef idx="minor">
              <a:schemeClr val="lt1">
                <a:hueOff val="0"/>
                <a:satOff val="0"/>
                <a:lumOff val="0"/>
                <a:alphaOff val="0"/>
              </a:schemeClr>
            </a:fontRef>
          </p:style>
          <p:txBody>
            <a:bodyPr spcFirstLastPara="0" vert="horz" wrap="square" lIns="106681" tIns="361542" rIns="413784" bIns="361544" numCol="1" spcCol="1270" anchor="ctr" anchorCtr="0">
              <a:noAutofit/>
            </a:bodyPr>
            <a:lstStyle/>
            <a:p>
              <a:pPr lvl="0" algn="r" defTabSz="1244600">
                <a:lnSpc>
                  <a:spcPct val="90000"/>
                </a:lnSpc>
                <a:spcBef>
                  <a:spcPct val="0"/>
                </a:spcBef>
                <a:spcAft>
                  <a:spcPct val="35000"/>
                </a:spcAft>
              </a:pPr>
              <a:endParaRPr lang="en-US" sz="2800" kern="1200"/>
            </a:p>
          </p:txBody>
        </p:sp>
      </p:grpSp>
    </p:spTree>
    <p:extLst>
      <p:ext uri="{BB962C8B-B14F-4D97-AF65-F5344CB8AC3E}">
        <p14:creationId xmlns:p14="http://schemas.microsoft.com/office/powerpoint/2010/main" val="954570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4608632"/>
              </p:ext>
            </p:extLst>
          </p:nvPr>
        </p:nvGraphicFramePr>
        <p:xfrm>
          <a:off x="723134" y="1909344"/>
          <a:ext cx="10733032" cy="4300956"/>
        </p:xfrm>
        <a:graphic>
          <a:graphicData uri="http://schemas.openxmlformats.org/drawingml/2006/table">
            <a:tbl>
              <a:tblPr firstRow="1" firstCol="1" bandRow="1"/>
              <a:tblGrid>
                <a:gridCol w="1451118">
                  <a:extLst>
                    <a:ext uri="{9D8B030D-6E8A-4147-A177-3AD203B41FA5}">
                      <a16:colId xmlns="" xmlns:a16="http://schemas.microsoft.com/office/drawing/2014/main" val="2826885772"/>
                    </a:ext>
                  </a:extLst>
                </a:gridCol>
                <a:gridCol w="2074199">
                  <a:extLst>
                    <a:ext uri="{9D8B030D-6E8A-4147-A177-3AD203B41FA5}">
                      <a16:colId xmlns="" xmlns:a16="http://schemas.microsoft.com/office/drawing/2014/main" val="2706147153"/>
                    </a:ext>
                  </a:extLst>
                </a:gridCol>
                <a:gridCol w="1763069">
                  <a:extLst>
                    <a:ext uri="{9D8B030D-6E8A-4147-A177-3AD203B41FA5}">
                      <a16:colId xmlns="" xmlns:a16="http://schemas.microsoft.com/office/drawing/2014/main" val="1786649786"/>
                    </a:ext>
                  </a:extLst>
                </a:gridCol>
                <a:gridCol w="3282564">
                  <a:extLst>
                    <a:ext uri="{9D8B030D-6E8A-4147-A177-3AD203B41FA5}">
                      <a16:colId xmlns="" xmlns:a16="http://schemas.microsoft.com/office/drawing/2014/main" val="1592103140"/>
                    </a:ext>
                  </a:extLst>
                </a:gridCol>
                <a:gridCol w="2084291">
                  <a:extLst>
                    <a:ext uri="{9D8B030D-6E8A-4147-A177-3AD203B41FA5}">
                      <a16:colId xmlns="" xmlns:a16="http://schemas.microsoft.com/office/drawing/2014/main" val="3305220891"/>
                    </a:ext>
                  </a:extLst>
                </a:gridCol>
                <a:gridCol w="77791">
                  <a:extLst>
                    <a:ext uri="{9D8B030D-6E8A-4147-A177-3AD203B41FA5}">
                      <a16:colId xmlns="" xmlns:a16="http://schemas.microsoft.com/office/drawing/2014/main" val="4104790627"/>
                    </a:ext>
                  </a:extLst>
                </a:gridCol>
              </a:tblGrid>
              <a:tr h="307260">
                <a:tc>
                  <a:txBody>
                    <a:bodyPr/>
                    <a:lstStyle/>
                    <a:p>
                      <a:pPr marR="47625" algn="ctr">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48640" algn="ctr">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48640" algn="ctr">
                        <a:lnSpc>
                          <a:spcPct val="115000"/>
                        </a:lnSpc>
                        <a:spcAft>
                          <a:spcPts val="0"/>
                        </a:spcAft>
                        <a:tabLst>
                          <a:tab pos="1576070" algn="l"/>
                        </a:tabLs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48640" algn="ctr">
                        <a:lnSpc>
                          <a:spcPct val="115000"/>
                        </a:lnSpc>
                        <a:spcAft>
                          <a:spcPts val="0"/>
                        </a:spcAft>
                        <a:tabLst>
                          <a:tab pos="1576070" algn="l"/>
                        </a:tabLs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05410" algn="ctr">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2209005242"/>
                  </a:ext>
                </a:extLst>
              </a:tr>
              <a:tr h="921780">
                <a:tc rowSpan="2">
                  <a:txBody>
                    <a:bodyPr/>
                    <a:lstStyle/>
                    <a:p>
                      <a:pPr marR="276225" algn="ctr">
                        <a:lnSpc>
                          <a:spcPct val="115000"/>
                        </a:lnSpc>
                        <a:spcAft>
                          <a:spcPts val="0"/>
                        </a:spcAft>
                        <a:tabLst>
                          <a:tab pos="285750" algn="l"/>
                        </a:tabLs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48640" algn="ctr">
                        <a:lnSpc>
                          <a:spcPct val="115000"/>
                        </a:lnSpc>
                        <a:spcAft>
                          <a:spcPts val="0"/>
                        </a:spcAft>
                        <a:tabLst>
                          <a:tab pos="1456690" algn="l"/>
                          <a:tab pos="1568450" algn="l"/>
                        </a:tabLst>
                      </a:pP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 2 văn bản /tr 92 - sgk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 2 văn bản/tr 92-sgk</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92, 93 -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050" algn="ctr">
                        <a:lnSpc>
                          <a:spcPct val="115000"/>
                        </a:lnSpc>
                        <a:spcAft>
                          <a:spcPts val="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93 -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90800042"/>
                  </a:ext>
                </a:extLst>
              </a:tr>
              <a:tr h="2898876">
                <a:tc vMerge="1">
                  <a:txBody>
                    <a:bodyPr/>
                    <a:lstStyle/>
                    <a:p>
                      <a:endParaRPr lang="en-US"/>
                    </a:p>
                  </a:txBody>
                  <a:tcPr/>
                </a:tc>
                <a:tc>
                  <a:txBody>
                    <a:bodyPr/>
                    <a:lstStyle/>
                    <a:p>
                      <a:pPr marR="21590">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0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0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1" marR="523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4194301819"/>
                  </a:ext>
                </a:extLst>
              </a:tr>
            </a:tbl>
          </a:graphicData>
        </a:graphic>
      </p:graphicFrame>
      <p:sp>
        <p:nvSpPr>
          <p:cNvPr id="5" name="Rectangle 4"/>
          <p:cNvSpPr/>
          <p:nvPr/>
        </p:nvSpPr>
        <p:spPr>
          <a:xfrm>
            <a:off x="495506" y="179231"/>
            <a:ext cx="11460060" cy="548099"/>
          </a:xfrm>
          <a:prstGeom prst="rect">
            <a:avLst/>
          </a:prstGeom>
        </p:spPr>
        <p:txBody>
          <a:bodyPr wrap="non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mối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quan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hệ</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nguyên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nhân</a:t>
            </a:r>
            <a:r>
              <a:rPr lang="en-US" sz="2800" b="1" dirty="0">
                <a:solidFill>
                  <a:srgbClr val="0070C0"/>
                </a:solidFill>
                <a:latin typeface="Times New Roman" panose="02020603050405020304" pitchFamily="18" charset="0"/>
                <a:ea typeface="Times New Roman" panose="02020603050405020304" pitchFamily="18" charset="0"/>
              </a:rPr>
              <a:t> – </a:t>
            </a:r>
            <a:r>
              <a:rPr lang="en-US" sz="2800" b="1" dirty="0" err="1">
                <a:solidFill>
                  <a:srgbClr val="0070C0"/>
                </a:solidFill>
                <a:latin typeface="Times New Roman" panose="02020603050405020304" pitchFamily="18" charset="0"/>
                <a:ea typeface="Times New Roman" panose="02020603050405020304" pitchFamily="18" charset="0"/>
              </a:rPr>
              <a:t>kết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sự</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kiện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báo</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727330"/>
            <a:ext cx="10858500" cy="1539139"/>
          </a:xfrm>
          <a:prstGeom prst="rect">
            <a:avLst/>
          </a:prstGeom>
        </p:spPr>
        <p:txBody>
          <a:bodyPr>
            <a:spAutoFit/>
          </a:bodyPr>
          <a:lstStyle/>
          <a:p>
            <a:pPr algn="ctr">
              <a:lnSpc>
                <a:spcPct val="115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SỐ 01</a:t>
            </a:r>
            <a:r>
              <a:rPr lang="pt-BR"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văn bản “Phạm Tuyên và ca khúc mừng chiến thắng”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22467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396393" y="1123611"/>
            <a:ext cx="11460060" cy="548099"/>
          </a:xfrm>
          <a:prstGeom prst="rect">
            <a:avLst/>
          </a:prstGeom>
        </p:spPr>
        <p:txBody>
          <a:bodyPr wrap="non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mối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quan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hệ</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nguyên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nhân</a:t>
            </a:r>
            <a:r>
              <a:rPr lang="en-US" sz="2800" b="1" dirty="0">
                <a:solidFill>
                  <a:srgbClr val="0070C0"/>
                </a:solidFill>
                <a:latin typeface="Times New Roman" panose="02020603050405020304" pitchFamily="18" charset="0"/>
                <a:ea typeface="Times New Roman" panose="02020603050405020304" pitchFamily="18" charset="0"/>
              </a:rPr>
              <a:t> – </a:t>
            </a:r>
            <a:r>
              <a:rPr lang="en-US" sz="2800" b="1" dirty="0" err="1">
                <a:solidFill>
                  <a:srgbClr val="0070C0"/>
                </a:solidFill>
                <a:latin typeface="Times New Roman" panose="02020603050405020304" pitchFamily="18" charset="0"/>
                <a:ea typeface="Times New Roman" panose="02020603050405020304" pitchFamily="18" charset="0"/>
              </a:rPr>
              <a:t>kết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sự</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kiện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báo</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96393" y="1593072"/>
            <a:ext cx="10858500" cy="587853"/>
          </a:xfrm>
          <a:prstGeom prst="rect">
            <a:avLst/>
          </a:prstGeom>
        </p:spPr>
        <p:txBody>
          <a:bodyPr>
            <a:spAutoFit/>
          </a:bodyPr>
          <a:lstStyle/>
          <a:p>
            <a:pPr>
              <a:lnSpc>
                <a:spcPct val="115000"/>
              </a:lnSpc>
              <a:spcAft>
                <a:spcPts val="0"/>
              </a:spcAft>
            </a:pPr>
            <a:r>
              <a:rPr lang="en-US" sz="2800" b="1" dirty="0">
                <a:solidFill>
                  <a:srgbClr val="7030A0"/>
                </a:solidFill>
                <a:latin typeface="Times New Roman" panose="02020603050405020304" pitchFamily="18" charset="0"/>
                <a:ea typeface="Times New Roman" panose="02020603050405020304" pitchFamily="18" charset="0"/>
              </a:rPr>
              <a:t>2.1</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Nguyên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nhân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ra</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đời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bài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hát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Như</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có</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Bác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trong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ngày</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đại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thắng</a:t>
            </a:r>
            <a:r>
              <a:rPr lang="en-US" sz="2800" b="1" dirty="0" smtClean="0">
                <a:solidFill>
                  <a:srgbClr val="7030A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2368634" y="3025560"/>
            <a:ext cx="3548592" cy="304832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99568" rIns="99567" bIns="99568" numCol="1" spcCol="1270" anchor="ctr" anchorCtr="0">
            <a:noAutofit/>
          </a:bodyPr>
          <a:lstStyle/>
          <a:p>
            <a:pPr lvl="0" algn="l" defTabSz="622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tháng</a:t>
            </a:r>
            <a:r>
              <a:rPr lang="en-US" sz="2800" kern="1200" dirty="0" smtClean="0">
                <a:latin typeface="Times New Roman" panose="02020603050405020304" pitchFamily="18" charset="0"/>
                <a:cs typeface="Times New Roman" panose="02020603050405020304" pitchFamily="18" charset="0"/>
              </a:rPr>
              <a:t> 4/1975, tin </a:t>
            </a:r>
            <a:r>
              <a:rPr lang="en-US" sz="2800" kern="1200" dirty="0" err="1" smtClean="0">
                <a:latin typeface="Times New Roman" panose="02020603050405020304" pitchFamily="18" charset="0"/>
                <a:cs typeface="Times New Roman" panose="02020603050405020304" pitchFamily="18" charset="0"/>
              </a:rPr>
              <a:t>chiến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phía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Tây</a:t>
            </a:r>
            <a:r>
              <a:rPr lang="en-US" sz="2800" kern="1200" dirty="0" smtClean="0">
                <a:latin typeface="Times New Roman" panose="02020603050405020304" pitchFamily="18" charset="0"/>
                <a:cs typeface="Times New Roman" panose="02020603050405020304" pitchFamily="18" charset="0"/>
              </a:rPr>
              <a:t> Nam </a:t>
            </a:r>
            <a:r>
              <a:rPr lang="en-US" sz="2800" kern="1200" dirty="0" err="1" smtClean="0">
                <a:latin typeface="Times New Roman" panose="02020603050405020304" pitchFamily="18" charset="0"/>
                <a:cs typeface="Times New Roman" panose="02020603050405020304" pitchFamily="18" charset="0"/>
              </a:rPr>
              <a:t>liên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r>
              <a:rPr lang="en-US" sz="2800" kern="1200" dirty="0" smtClean="0">
                <a:latin typeface="Times New Roman" panose="02020603050405020304" pitchFamily="18" charset="0"/>
                <a:cs typeface="Times New Roman" panose="02020603050405020304" pitchFamily="18" charset="0"/>
              </a:rPr>
              <a:t> bay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989225" y="2315434"/>
            <a:ext cx="1692671" cy="169267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8669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Gián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tiếp</a:t>
            </a:r>
            <a:endParaRPr lang="en-US" sz="3200" kern="12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6590878" y="2622103"/>
            <a:ext cx="4636957" cy="31275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1009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396393" y="1123611"/>
            <a:ext cx="1146006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96393" y="1593072"/>
            <a:ext cx="108585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2.1</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ra</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hát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Như</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có</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Bác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ngày</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đại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thắng</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Freeform 19"/>
          <p:cNvSpPr/>
          <p:nvPr/>
        </p:nvSpPr>
        <p:spPr>
          <a:xfrm>
            <a:off x="2138516" y="3032984"/>
            <a:ext cx="3985392" cy="304832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99568" rIns="99568" bIns="99568" numCol="1" spcCol="1270" anchor="ctr" anchorCtr="0">
            <a:noAutofit/>
          </a:bodyPr>
          <a:lstStyle/>
          <a:p>
            <a:pPr lvl="0" algn="l" defTabSz="622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chiều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ngày</a:t>
            </a:r>
            <a:r>
              <a:rPr lang="en-US" sz="2800" kern="1200" dirty="0" smtClean="0">
                <a:latin typeface="Times New Roman" panose="02020603050405020304" pitchFamily="18" charset="0"/>
                <a:cs typeface="Times New Roman" panose="02020603050405020304" pitchFamily="18" charset="0"/>
              </a:rPr>
              <a:t> 28/04/1975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oanh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sân</a:t>
            </a:r>
            <a:r>
              <a:rPr lang="en-US" sz="2800" kern="1200" dirty="0" smtClean="0">
                <a:latin typeface="Times New Roman" panose="02020603050405020304" pitchFamily="18" charset="0"/>
                <a:cs typeface="Times New Roman" panose="02020603050405020304" pitchFamily="18" charset="0"/>
              </a:rPr>
              <a:t> bay </a:t>
            </a:r>
            <a:r>
              <a:rPr lang="en-US" sz="2800" kern="1200" dirty="0" err="1" smtClean="0">
                <a:latin typeface="Times New Roman" panose="02020603050405020304" pitchFamily="18" charset="0"/>
                <a:cs typeface="Times New Roman" panose="02020603050405020304" pitchFamily="18" charset="0"/>
              </a:rPr>
              <a:t>Tân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phi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hát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804611" y="2216645"/>
            <a:ext cx="1692671" cy="169267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8669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Trực</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tiếp</a:t>
            </a:r>
            <a:endParaRPr lang="en-US" sz="3200" kern="12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a:stretch>
            <a:fillRect/>
          </a:stretch>
        </p:blipFill>
        <p:spPr>
          <a:xfrm>
            <a:off x="6809666" y="2609566"/>
            <a:ext cx="4259935" cy="27735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680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396393" y="1123611"/>
            <a:ext cx="1146006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02716" y="1750291"/>
            <a:ext cx="6793848" cy="523220"/>
          </a:xfrm>
          <a:prstGeom prst="rect">
            <a:avLst/>
          </a:prstGeom>
        </p:spPr>
        <p:txBody>
          <a:bodyPr wrap="none">
            <a:spAutoFit/>
          </a:bodyPr>
          <a:lstStyle/>
          <a:p>
            <a:r>
              <a:rPr lang="en-US" sz="2800" b="1" dirty="0">
                <a:solidFill>
                  <a:srgbClr val="7030A0"/>
                </a:solidFill>
                <a:latin typeface="Times New Roman" panose="02020603050405020304" pitchFamily="18" charset="0"/>
                <a:ea typeface="Times New Roman" panose="02020603050405020304" pitchFamily="18" charset="0"/>
              </a:rPr>
              <a:t>2.2. </a:t>
            </a:r>
            <a:r>
              <a:rPr lang="en-US" sz="2800" b="1" dirty="0" err="1">
                <a:solidFill>
                  <a:srgbClr val="7030A0"/>
                </a:solidFill>
                <a:latin typeface="Times New Roman" panose="02020603050405020304" pitchFamily="18" charset="0"/>
                <a:ea typeface="Times New Roman" panose="02020603050405020304" pitchFamily="18" charset="0"/>
              </a:rPr>
              <a:t>Quá</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trình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sáng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tác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và</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phổ</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bài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hát</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11" name="Bevel 10"/>
          <p:cNvSpPr/>
          <p:nvPr/>
        </p:nvSpPr>
        <p:spPr>
          <a:xfrm>
            <a:off x="660400" y="2934987"/>
            <a:ext cx="6531795" cy="2902630"/>
          </a:xfrm>
          <a:prstGeom prst="bevel">
            <a:avLst>
              <a:gd name="adj" fmla="val 1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rgbClr val="7030A0"/>
                </a:solidFill>
                <a:latin typeface="Times New Roman" panose="02020603050405020304" pitchFamily="18" charset="0"/>
                <a:ea typeface="Times New Roman" panose="02020603050405020304" pitchFamily="18" charset="0"/>
              </a:rPr>
              <a:t>Chiều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ngày</a:t>
            </a:r>
            <a:r>
              <a:rPr lang="en-US" sz="2800" dirty="0">
                <a:solidFill>
                  <a:srgbClr val="7030A0"/>
                </a:solidFill>
                <a:latin typeface="Times New Roman" panose="02020603050405020304" pitchFamily="18" charset="0"/>
                <a:ea typeface="Times New Roman" panose="02020603050405020304" pitchFamily="18" charset="0"/>
              </a:rPr>
              <a:t> 28/4/1975, </a:t>
            </a:r>
            <a:r>
              <a:rPr lang="en-US" sz="2800" dirty="0" err="1">
                <a:solidFill>
                  <a:srgbClr val="7030A0"/>
                </a:solidFill>
                <a:latin typeface="Times New Roman" panose="02020603050405020304" pitchFamily="18" charset="0"/>
                <a:ea typeface="Times New Roman" panose="02020603050405020304" pitchFamily="18" charset="0"/>
              </a:rPr>
              <a:t>sau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khi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nghe</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bản</a:t>
            </a:r>
            <a:r>
              <a:rPr lang="en-US" sz="2800" dirty="0">
                <a:solidFill>
                  <a:srgbClr val="7030A0"/>
                </a:solidFill>
                <a:latin typeface="Times New Roman" panose="02020603050405020304" pitchFamily="18" charset="0"/>
                <a:ea typeface="Times New Roman" panose="02020603050405020304" pitchFamily="18" charset="0"/>
              </a:rPr>
              <a:t> tin </a:t>
            </a:r>
            <a:r>
              <a:rPr lang="en-US" sz="2800" dirty="0" err="1">
                <a:solidFill>
                  <a:srgbClr val="7030A0"/>
                </a:solidFill>
                <a:latin typeface="Times New Roman" panose="02020603050405020304" pitchFamily="18" charset="0"/>
                <a:ea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Đài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tiếng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nói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nguồn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cảm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hứng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dạt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dào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sau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hai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tiếng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đồng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hồ</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Phạm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Tuyên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hoàn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thành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bài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hát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không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cần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sửa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một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câu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một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chữ</a:t>
            </a:r>
            <a:r>
              <a:rPr lang="en-US" sz="2800" dirty="0">
                <a:solidFill>
                  <a:srgbClr val="7030A0"/>
                </a:solidFill>
                <a:latin typeface="Times New Roman" panose="02020603050405020304" pitchFamily="18" charset="0"/>
                <a:ea typeface="Times New Roman" panose="02020603050405020304" pitchFamily="18" charset="0"/>
              </a:rPr>
              <a:t>” </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sp>
        <p:nvSpPr>
          <p:cNvPr id="12" name="Double Wave 11"/>
          <p:cNvSpPr/>
          <p:nvPr/>
        </p:nvSpPr>
        <p:spPr>
          <a:xfrm>
            <a:off x="1417586" y="2680193"/>
            <a:ext cx="5128747" cy="510191"/>
          </a:xfrm>
          <a:prstGeom prst="doubleWave">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Thời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hoàn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7307888" y="2061132"/>
            <a:ext cx="4438962" cy="2325170"/>
          </a:xfrm>
          <a:prstGeom prst="rect">
            <a:avLst/>
          </a:prstGeom>
        </p:spPr>
      </p:pic>
      <p:pic>
        <p:nvPicPr>
          <p:cNvPr id="17" name="Picture 16"/>
          <p:cNvPicPr>
            <a:picLocks noChangeAspect="1"/>
          </p:cNvPicPr>
          <p:nvPr/>
        </p:nvPicPr>
        <p:blipFill>
          <a:blip r:embed="rId5"/>
          <a:stretch>
            <a:fillRect/>
          </a:stretch>
        </p:blipFill>
        <p:spPr>
          <a:xfrm>
            <a:off x="8067123" y="4349991"/>
            <a:ext cx="2959437" cy="1784109"/>
          </a:xfrm>
          <a:prstGeom prst="rect">
            <a:avLst/>
          </a:prstGeom>
        </p:spPr>
      </p:pic>
    </p:spTree>
    <p:extLst>
      <p:ext uri="{BB962C8B-B14F-4D97-AF65-F5344CB8AC3E}">
        <p14:creationId xmlns:p14="http://schemas.microsoft.com/office/powerpoint/2010/main" val="2207981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396393" y="1123611"/>
            <a:ext cx="1146006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Cube 6"/>
          <p:cNvSpPr/>
          <p:nvPr/>
        </p:nvSpPr>
        <p:spPr>
          <a:xfrm>
            <a:off x="507555" y="2766240"/>
            <a:ext cx="3180026" cy="3565680"/>
          </a:xfrm>
          <a:prstGeom prst="cube">
            <a:avLst>
              <a:gd name="adj" fmla="val 1559"/>
            </a:avLst>
          </a:prstGeom>
          <a:blipFill>
            <a:blip r:embed="rId5"/>
            <a:tile tx="0" ty="0" sx="100000" sy="100000" flip="none" algn="tl"/>
          </a:blip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Ngày</a:t>
            </a:r>
            <a:r>
              <a:rPr lang="en-US" sz="2800" dirty="0">
                <a:solidFill>
                  <a:schemeClr val="tx1"/>
                </a:solidFill>
                <a:latin typeface="Times New Roman" panose="02020603050405020304" pitchFamily="18" charset="0"/>
                <a:ea typeface="Times New Roman" panose="02020603050405020304" pitchFamily="18" charset="0"/>
              </a:rPr>
              <a:t> 29/4: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hát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đồng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duyệt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quyết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định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7/5 </a:t>
            </a:r>
            <a:r>
              <a:rPr lang="en-US" sz="2800" dirty="0" err="1">
                <a:solidFill>
                  <a:schemeClr val="tx1"/>
                </a:solidFill>
                <a:latin typeface="Times New Roman" panose="02020603050405020304" pitchFamily="18" charset="0"/>
                <a:ea typeface="Times New Roman" panose="02020603050405020304" pitchFamily="18" charset="0"/>
              </a:rPr>
              <a:t>kỉ</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niệm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Phủ</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dựng</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1" name="Cube 20"/>
          <p:cNvSpPr/>
          <p:nvPr/>
        </p:nvSpPr>
        <p:spPr>
          <a:xfrm>
            <a:off x="4024419" y="2763314"/>
            <a:ext cx="3343687" cy="3532346"/>
          </a:xfrm>
          <a:prstGeom prst="cube">
            <a:avLst>
              <a:gd name="adj" fmla="val 1559"/>
            </a:avLst>
          </a:prstGeom>
          <a:blipFill>
            <a:blip r:embed="rId5"/>
            <a:tile tx="0" ty="0" sx="100000" sy="100000" flip="none" algn="tl"/>
          </a:blip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smtClean="0">
                <a:solidFill>
                  <a:schemeClr val="tx1"/>
                </a:solidFill>
                <a:latin typeface="Times New Roman" panose="02020603050405020304" pitchFamily="18" charset="0"/>
                <a:ea typeface="Times New Roman" panose="02020603050405020304" pitchFamily="18" charset="0"/>
              </a:rPr>
              <a:t>Khi</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bất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ngờ</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ngày</a:t>
            </a:r>
            <a:r>
              <a:rPr lang="en-US" sz="2800" dirty="0">
                <a:solidFill>
                  <a:schemeClr val="tx1"/>
                </a:solidFill>
                <a:latin typeface="Times New Roman" panose="02020603050405020304" pitchFamily="18" charset="0"/>
                <a:ea typeface="Times New Roman" panose="02020603050405020304" pitchFamily="18" charset="0"/>
              </a:rPr>
              <a:t> 30/4,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hát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dựng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ngay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kịp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truyền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cùng</a:t>
            </a:r>
            <a:r>
              <a:rPr lang="en-US" sz="2800" dirty="0">
                <a:solidFill>
                  <a:schemeClr val="tx1"/>
                </a:solidFill>
                <a:latin typeface="Times New Roman" panose="02020603050405020304" pitchFamily="18" charset="0"/>
                <a:ea typeface="Times New Roman" panose="02020603050405020304" pitchFamily="18" charset="0"/>
              </a:rPr>
              <a:t> tin </a:t>
            </a:r>
            <a:r>
              <a:rPr lang="en-US" sz="2800" dirty="0" err="1">
                <a:solidFill>
                  <a:schemeClr val="tx1"/>
                </a:solidFill>
                <a:latin typeface="Times New Roman" panose="02020603050405020304" pitchFamily="18" charset="0"/>
                <a:ea typeface="Times New Roman" panose="02020603050405020304" pitchFamily="18" charset="0"/>
              </a:rPr>
              <a:t>thắng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toàn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3" name="Cube 22"/>
          <p:cNvSpPr/>
          <p:nvPr/>
        </p:nvSpPr>
        <p:spPr>
          <a:xfrm>
            <a:off x="7704944" y="2758189"/>
            <a:ext cx="3966802" cy="3473971"/>
          </a:xfrm>
          <a:prstGeom prst="cube">
            <a:avLst>
              <a:gd name="adj" fmla="val 1559"/>
            </a:avLst>
          </a:prstGeom>
          <a:blipFill>
            <a:blip r:embed="rId5"/>
            <a:tile tx="0" ty="0" sx="100000" sy="100000" flip="none" algn="tl"/>
          </a:blip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Đêm</a:t>
            </a:r>
            <a:r>
              <a:rPr lang="en-US" sz="2800" dirty="0">
                <a:solidFill>
                  <a:schemeClr val="tx1"/>
                </a:solidFill>
                <a:latin typeface="Times New Roman" panose="02020603050405020304" pitchFamily="18" charset="0"/>
                <a:ea typeface="Times New Roman" panose="02020603050405020304" pitchFamily="18" charset="0"/>
              </a:rPr>
              <a:t> 30/4, </a:t>
            </a:r>
            <a:r>
              <a:rPr lang="en-US" sz="2800" dirty="0" err="1">
                <a:solidFill>
                  <a:schemeClr val="tx1"/>
                </a:solidFill>
                <a:latin typeface="Times New Roman" panose="02020603050405020304" pitchFamily="18" charset="0"/>
                <a:ea typeface="Times New Roman" panose="02020603050405020304" pitchFamily="18" charset="0"/>
              </a:rPr>
              <a:t>ngày</a:t>
            </a:r>
            <a:r>
              <a:rPr lang="en-US" sz="2800" dirty="0">
                <a:solidFill>
                  <a:schemeClr val="tx1"/>
                </a:solidFill>
                <a:latin typeface="Times New Roman" panose="02020603050405020304" pitchFamily="18" charset="0"/>
                <a:ea typeface="Times New Roman" panose="02020603050405020304" pitchFamily="18" charset="0"/>
              </a:rPr>
              <a:t> 1/5: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hát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truyền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rPr>
              <a:t> qua </a:t>
            </a:r>
            <a:r>
              <a:rPr lang="en-US" sz="2800" dirty="0" err="1">
                <a:solidFill>
                  <a:schemeClr val="tx1"/>
                </a:solidFill>
                <a:latin typeface="Times New Roman" panose="02020603050405020304" pitchFamily="18" charset="0"/>
                <a:ea typeface="Times New Roman" panose="02020603050405020304" pitchFamily="18" charset="0"/>
              </a:rPr>
              <a:t>loa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phát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thổi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rền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vang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xe</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mui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khắp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đường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phố</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mừng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cùng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dân</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2928937" y="1758798"/>
            <a:ext cx="5936104" cy="614597"/>
          </a:xfrm>
          <a:prstGeom prst="round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b="1">
                <a:solidFill>
                  <a:schemeClr val="tx1"/>
                </a:solidFill>
                <a:latin typeface="Times New Roman" panose="02020603050405020304" pitchFamily="18" charset="0"/>
                <a:ea typeface="Times New Roman" panose="02020603050405020304" pitchFamily="18" charset="0"/>
              </a:rPr>
              <a:t>b. Quá trình phổ biến bài hát</a:t>
            </a:r>
            <a:endParaRPr lang="en-US" sz="3200">
              <a:solidFill>
                <a:schemeClr val="tx1"/>
              </a:solidFill>
              <a:effectLst/>
              <a:latin typeface="Times New Roman" panose="02020603050405020304" pitchFamily="18" charset="0"/>
              <a:ea typeface="Times New Roman" panose="02020603050405020304" pitchFamily="18" charset="0"/>
            </a:endParaRPr>
          </a:p>
        </p:txBody>
      </p:sp>
      <p:sp>
        <p:nvSpPr>
          <p:cNvPr id="28" name="Freeform 27"/>
          <p:cNvSpPr/>
          <p:nvPr/>
        </p:nvSpPr>
        <p:spPr>
          <a:xfrm>
            <a:off x="1749998" y="2432528"/>
            <a:ext cx="8109677" cy="303072"/>
          </a:xfrm>
          <a:custGeom>
            <a:avLst/>
            <a:gdLst>
              <a:gd name="connsiteX0" fmla="*/ 104930 w 8109677"/>
              <a:gd name="connsiteY0" fmla="*/ 0 h 303072"/>
              <a:gd name="connsiteX1" fmla="*/ 8004747 w 8109677"/>
              <a:gd name="connsiteY1" fmla="*/ 0 h 303072"/>
              <a:gd name="connsiteX2" fmla="*/ 8004747 w 8109677"/>
              <a:gd name="connsiteY2" fmla="*/ 89941 h 303072"/>
              <a:gd name="connsiteX3" fmla="*/ 8004746 w 8109677"/>
              <a:gd name="connsiteY3" fmla="*/ 89941 h 303072"/>
              <a:gd name="connsiteX4" fmla="*/ 8004746 w 8109677"/>
              <a:gd name="connsiteY4" fmla="*/ 160211 h 303072"/>
              <a:gd name="connsiteX5" fmla="*/ 8109677 w 8109677"/>
              <a:gd name="connsiteY5" fmla="*/ 160211 h 303072"/>
              <a:gd name="connsiteX6" fmla="*/ 7899815 w 8109677"/>
              <a:gd name="connsiteY6" fmla="*/ 303072 h 303072"/>
              <a:gd name="connsiteX7" fmla="*/ 7689952 w 8109677"/>
              <a:gd name="connsiteY7" fmla="*/ 160211 h 303072"/>
              <a:gd name="connsiteX8" fmla="*/ 7794883 w 8109677"/>
              <a:gd name="connsiteY8" fmla="*/ 160211 h 303072"/>
              <a:gd name="connsiteX9" fmla="*/ 7794883 w 8109677"/>
              <a:gd name="connsiteY9" fmla="*/ 89941 h 303072"/>
              <a:gd name="connsiteX10" fmla="*/ 4159770 w 8109677"/>
              <a:gd name="connsiteY10" fmla="*/ 89941 h 303072"/>
              <a:gd name="connsiteX11" fmla="*/ 4159770 w 8109677"/>
              <a:gd name="connsiteY11" fmla="*/ 160211 h 303072"/>
              <a:gd name="connsiteX12" fmla="*/ 4264701 w 8109677"/>
              <a:gd name="connsiteY12" fmla="*/ 160211 h 303072"/>
              <a:gd name="connsiteX13" fmla="*/ 4054839 w 8109677"/>
              <a:gd name="connsiteY13" fmla="*/ 303072 h 303072"/>
              <a:gd name="connsiteX14" fmla="*/ 3844976 w 8109677"/>
              <a:gd name="connsiteY14" fmla="*/ 160211 h 303072"/>
              <a:gd name="connsiteX15" fmla="*/ 3949907 w 8109677"/>
              <a:gd name="connsiteY15" fmla="*/ 160211 h 303072"/>
              <a:gd name="connsiteX16" fmla="*/ 3949907 w 8109677"/>
              <a:gd name="connsiteY16" fmla="*/ 89941 h 303072"/>
              <a:gd name="connsiteX17" fmla="*/ 314794 w 8109677"/>
              <a:gd name="connsiteY17" fmla="*/ 89941 h 303072"/>
              <a:gd name="connsiteX18" fmla="*/ 314794 w 8109677"/>
              <a:gd name="connsiteY18" fmla="*/ 160211 h 303072"/>
              <a:gd name="connsiteX19" fmla="*/ 419725 w 8109677"/>
              <a:gd name="connsiteY19" fmla="*/ 160211 h 303072"/>
              <a:gd name="connsiteX20" fmla="*/ 209863 w 8109677"/>
              <a:gd name="connsiteY20" fmla="*/ 303072 h 303072"/>
              <a:gd name="connsiteX21" fmla="*/ 0 w 8109677"/>
              <a:gd name="connsiteY21" fmla="*/ 160211 h 303072"/>
              <a:gd name="connsiteX22" fmla="*/ 104931 w 8109677"/>
              <a:gd name="connsiteY22" fmla="*/ 160211 h 303072"/>
              <a:gd name="connsiteX23" fmla="*/ 104931 w 8109677"/>
              <a:gd name="connsiteY23" fmla="*/ 89941 h 303072"/>
              <a:gd name="connsiteX24" fmla="*/ 104930 w 8109677"/>
              <a:gd name="connsiteY24" fmla="*/ 89941 h 30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9677" h="303072">
                <a:moveTo>
                  <a:pt x="104930" y="0"/>
                </a:moveTo>
                <a:lnTo>
                  <a:pt x="8004747" y="0"/>
                </a:lnTo>
                <a:lnTo>
                  <a:pt x="8004747" y="89941"/>
                </a:lnTo>
                <a:lnTo>
                  <a:pt x="8004746" y="89941"/>
                </a:lnTo>
                <a:lnTo>
                  <a:pt x="8004746" y="160211"/>
                </a:lnTo>
                <a:lnTo>
                  <a:pt x="8109677" y="160211"/>
                </a:lnTo>
                <a:lnTo>
                  <a:pt x="7899815" y="303072"/>
                </a:lnTo>
                <a:lnTo>
                  <a:pt x="7689952" y="160211"/>
                </a:lnTo>
                <a:lnTo>
                  <a:pt x="7794883" y="160211"/>
                </a:lnTo>
                <a:lnTo>
                  <a:pt x="7794883" y="89941"/>
                </a:lnTo>
                <a:lnTo>
                  <a:pt x="4159770" y="89941"/>
                </a:lnTo>
                <a:lnTo>
                  <a:pt x="4159770" y="160211"/>
                </a:lnTo>
                <a:lnTo>
                  <a:pt x="4264701" y="160211"/>
                </a:lnTo>
                <a:lnTo>
                  <a:pt x="4054839" y="303072"/>
                </a:lnTo>
                <a:lnTo>
                  <a:pt x="3844976" y="160211"/>
                </a:lnTo>
                <a:lnTo>
                  <a:pt x="3949907" y="160211"/>
                </a:lnTo>
                <a:lnTo>
                  <a:pt x="3949907" y="89941"/>
                </a:lnTo>
                <a:lnTo>
                  <a:pt x="314794" y="89941"/>
                </a:lnTo>
                <a:lnTo>
                  <a:pt x="314794" y="160211"/>
                </a:lnTo>
                <a:lnTo>
                  <a:pt x="419725" y="160211"/>
                </a:lnTo>
                <a:lnTo>
                  <a:pt x="209863" y="303072"/>
                </a:lnTo>
                <a:lnTo>
                  <a:pt x="0" y="160211"/>
                </a:lnTo>
                <a:lnTo>
                  <a:pt x="104931" y="160211"/>
                </a:lnTo>
                <a:lnTo>
                  <a:pt x="104931" y="89941"/>
                </a:lnTo>
                <a:lnTo>
                  <a:pt x="104930" y="89941"/>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43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3"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7" name="Cube 6"/>
          <p:cNvSpPr/>
          <p:nvPr/>
        </p:nvSpPr>
        <p:spPr>
          <a:xfrm>
            <a:off x="987158" y="2820654"/>
            <a:ext cx="3180026" cy="3313446"/>
          </a:xfrm>
          <a:prstGeom prst="cube">
            <a:avLst>
              <a:gd name="adj" fmla="val 1559"/>
            </a:avLst>
          </a:prstGeom>
          <a:blipFill>
            <a:blip r:embed="rId5"/>
            <a:tile tx="0" ty="0" sx="100000" sy="100000" flip="none" algn="tl"/>
          </a:blip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a:solidFill>
                  <a:srgbClr val="FF0000"/>
                </a:solidFill>
                <a:latin typeface="Times New Roman" panose="02020603050405020304" pitchFamily="18" charset="0"/>
                <a:ea typeface="Times New Roman" panose="02020603050405020304" pitchFamily="18" charset="0"/>
              </a:rPr>
              <a:t>Vui sướng, hào hứng, cảm xúc dạt dào trước chiến thắng vẻ vang, dồn dập của quân ta; tin vào thắng lợi cuối cùng của quân ta.</a:t>
            </a:r>
            <a:endParaRPr lang="en-US" sz="2400">
              <a:solidFill>
                <a:srgbClr val="FF0000"/>
              </a:solidFill>
              <a:effectLst/>
              <a:latin typeface="Times New Roman" panose="02020603050405020304" pitchFamily="18" charset="0"/>
              <a:ea typeface="Times New Roman" panose="02020603050405020304" pitchFamily="18" charset="0"/>
            </a:endParaRPr>
          </a:p>
        </p:txBody>
      </p:sp>
      <p:sp>
        <p:nvSpPr>
          <p:cNvPr id="23" name="Cube 22"/>
          <p:cNvSpPr/>
          <p:nvPr/>
        </p:nvSpPr>
        <p:spPr>
          <a:xfrm>
            <a:off x="7879316" y="2856608"/>
            <a:ext cx="3312826" cy="3353692"/>
          </a:xfrm>
          <a:prstGeom prst="cube">
            <a:avLst>
              <a:gd name="adj" fmla="val 1559"/>
            </a:avLst>
          </a:prstGeom>
          <a:blipFill>
            <a:blip r:embed="rId5"/>
            <a:tile tx="0" ty="0" sx="100000" sy="100000" flip="none" algn="tl"/>
          </a:blip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pPr>
            <a:r>
              <a:rPr lang="en-US" sz="3200" dirty="0" err="1">
                <a:solidFill>
                  <a:srgbClr val="FF0000"/>
                </a:solidFill>
                <a:latin typeface="Times New Roman" panose="02020603050405020304" pitchFamily="18" charset="0"/>
                <a:ea typeface="Times New Roman" panose="02020603050405020304" pitchFamily="18" charset="0"/>
              </a:rPr>
              <a:t>Muốn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viết</a:t>
            </a:r>
            <a:r>
              <a:rPr lang="en-US" sz="3200" dirty="0">
                <a:solidFill>
                  <a:srgbClr val="FF0000"/>
                </a:solidFill>
                <a:latin typeface="Times New Roman" panose="02020603050405020304" pitchFamily="18" charset="0"/>
                <a:ea typeface="Times New Roman" panose="02020603050405020304" pitchFamily="18" charset="0"/>
              </a:rPr>
              <a:t> ca </a:t>
            </a:r>
            <a:r>
              <a:rPr lang="en-US" sz="3200" dirty="0" err="1">
                <a:solidFill>
                  <a:srgbClr val="FF0000"/>
                </a:solidFill>
                <a:latin typeface="Times New Roman" panose="02020603050405020304" pitchFamily="18" charset="0"/>
                <a:ea typeface="Times New Roman" panose="02020603050405020304" pitchFamily="18" charset="0"/>
              </a:rPr>
              <a:t>khúc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hoành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tráng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để</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ngợi</a:t>
            </a:r>
            <a:r>
              <a:rPr lang="en-US" sz="3200" dirty="0">
                <a:solidFill>
                  <a:srgbClr val="FF0000"/>
                </a:solidFill>
                <a:latin typeface="Times New Roman" panose="02020603050405020304" pitchFamily="18" charset="0"/>
                <a:ea typeface="Times New Roman" panose="02020603050405020304" pitchFamily="18" charset="0"/>
              </a:rPr>
              <a:t> ca </a:t>
            </a:r>
            <a:r>
              <a:rPr lang="en-US" sz="3200" dirty="0" err="1">
                <a:solidFill>
                  <a:srgbClr val="FF0000"/>
                </a:solidFill>
                <a:latin typeface="Times New Roman" panose="02020603050405020304" pitchFamily="18" charset="0"/>
                <a:ea typeface="Times New Roman" panose="02020603050405020304" pitchFamily="18" charset="0"/>
              </a:rPr>
              <a:t>chiến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thắng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vĩ</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đại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của</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dân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tộc</a:t>
            </a:r>
            <a:r>
              <a:rPr lang="en-US" sz="3200" dirty="0">
                <a:solidFill>
                  <a:srgbClr val="FF0000"/>
                </a:solidFill>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9" name="Rounded Rectangle 8"/>
          <p:cNvSpPr/>
          <p:nvPr/>
        </p:nvSpPr>
        <p:spPr>
          <a:xfrm>
            <a:off x="2928937" y="1758798"/>
            <a:ext cx="5936104" cy="614597"/>
          </a:xfrm>
          <a:prstGeom prst="round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pPr>
            <a:r>
              <a:rPr lang="en-US" sz="3200">
                <a:solidFill>
                  <a:srgbClr val="FF0000"/>
                </a:solidFill>
                <a:latin typeface="Times New Roman" panose="02020603050405020304" pitchFamily="18" charset="0"/>
                <a:ea typeface="Times New Roman" panose="02020603050405020304" pitchFamily="18" charset="0"/>
              </a:rPr>
              <a:t>Trong khi sáng tác ca khúc: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10" name="Rectangle 9"/>
          <p:cNvSpPr/>
          <p:nvPr/>
        </p:nvSpPr>
        <p:spPr>
          <a:xfrm>
            <a:off x="406516" y="1107298"/>
            <a:ext cx="8440452" cy="658642"/>
          </a:xfrm>
          <a:prstGeom prst="rect">
            <a:avLst/>
          </a:prstGeom>
        </p:spPr>
        <p:txBody>
          <a:bodyPr wrap="none">
            <a:spAutoFit/>
          </a:bodyPr>
          <a:lstStyle/>
          <a:p>
            <a:pPr>
              <a:lnSpc>
                <a:spcPct val="115000"/>
              </a:lnSpc>
              <a:spcAft>
                <a:spcPts val="0"/>
              </a:spcAft>
            </a:pPr>
            <a:r>
              <a:rPr lang="en-US" sz="3200" b="1" dirty="0">
                <a:latin typeface="Times New Roman" panose="02020603050405020304" pitchFamily="18" charset="0"/>
                <a:ea typeface="Times New Roman" panose="02020603050405020304" pitchFamily="18" charset="0"/>
              </a:rPr>
              <a:t>c. </a:t>
            </a:r>
            <a:r>
              <a:rPr lang="en-US" sz="3200" b="1" dirty="0" err="1">
                <a:latin typeface="Times New Roman" panose="02020603050405020304" pitchFamily="18" charset="0"/>
                <a:ea typeface="Times New Roman" panose="02020603050405020304" pitchFamily="18" charset="0"/>
              </a:rPr>
              <a:t>Tâm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trạng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cảm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xúc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Phạm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Tuyên</a:t>
            </a:r>
            <a:endParaRPr lang="en-US" sz="3200" dirty="0">
              <a:effectLst/>
              <a:latin typeface="Times New Roman" panose="02020603050405020304" pitchFamily="18" charset="0"/>
              <a:ea typeface="Times New Roman" panose="02020603050405020304" pitchFamily="18" charset="0"/>
            </a:endParaRPr>
          </a:p>
        </p:txBody>
      </p:sp>
      <p:sp>
        <p:nvSpPr>
          <p:cNvPr id="26" name="Freeform 25"/>
          <p:cNvSpPr/>
          <p:nvPr/>
        </p:nvSpPr>
        <p:spPr>
          <a:xfrm>
            <a:off x="2481709" y="2503356"/>
            <a:ext cx="7215881" cy="353252"/>
          </a:xfrm>
          <a:custGeom>
            <a:avLst/>
            <a:gdLst>
              <a:gd name="connsiteX0" fmla="*/ 119920 w 6284401"/>
              <a:gd name="connsiteY0" fmla="*/ 0 h 332250"/>
              <a:gd name="connsiteX1" fmla="*/ 6164481 w 6284401"/>
              <a:gd name="connsiteY1" fmla="*/ 0 h 332250"/>
              <a:gd name="connsiteX2" fmla="*/ 6164481 w 6284401"/>
              <a:gd name="connsiteY2" fmla="*/ 40345 h 332250"/>
              <a:gd name="connsiteX3" fmla="*/ 6168227 w 6284401"/>
              <a:gd name="connsiteY3" fmla="*/ 40345 h 332250"/>
              <a:gd name="connsiteX4" fmla="*/ 6168227 w 6284401"/>
              <a:gd name="connsiteY4" fmla="*/ 186298 h 332250"/>
              <a:gd name="connsiteX5" fmla="*/ 6284401 w 6284401"/>
              <a:gd name="connsiteY5" fmla="*/ 186298 h 332250"/>
              <a:gd name="connsiteX6" fmla="*/ 6052054 w 6284401"/>
              <a:gd name="connsiteY6" fmla="*/ 332250 h 332250"/>
              <a:gd name="connsiteX7" fmla="*/ 5819706 w 6284401"/>
              <a:gd name="connsiteY7" fmla="*/ 186298 h 332250"/>
              <a:gd name="connsiteX8" fmla="*/ 5935880 w 6284401"/>
              <a:gd name="connsiteY8" fmla="*/ 186298 h 332250"/>
              <a:gd name="connsiteX9" fmla="*/ 5935880 w 6284401"/>
              <a:gd name="connsiteY9" fmla="*/ 108278 h 332250"/>
              <a:gd name="connsiteX10" fmla="*/ 348521 w 6284401"/>
              <a:gd name="connsiteY10" fmla="*/ 108278 h 332250"/>
              <a:gd name="connsiteX11" fmla="*/ 348521 w 6284401"/>
              <a:gd name="connsiteY11" fmla="*/ 186298 h 332250"/>
              <a:gd name="connsiteX12" fmla="*/ 464695 w 6284401"/>
              <a:gd name="connsiteY12" fmla="*/ 186298 h 332250"/>
              <a:gd name="connsiteX13" fmla="*/ 232348 w 6284401"/>
              <a:gd name="connsiteY13" fmla="*/ 332250 h 332250"/>
              <a:gd name="connsiteX14" fmla="*/ 0 w 6284401"/>
              <a:gd name="connsiteY14" fmla="*/ 186298 h 332250"/>
              <a:gd name="connsiteX15" fmla="*/ 116174 w 6284401"/>
              <a:gd name="connsiteY15" fmla="*/ 186298 h 332250"/>
              <a:gd name="connsiteX16" fmla="*/ 116174 w 6284401"/>
              <a:gd name="connsiteY16" fmla="*/ 40345 h 332250"/>
              <a:gd name="connsiteX17" fmla="*/ 119920 w 6284401"/>
              <a:gd name="connsiteY17" fmla="*/ 40345 h 33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84401" h="332250">
                <a:moveTo>
                  <a:pt x="119920" y="0"/>
                </a:moveTo>
                <a:lnTo>
                  <a:pt x="6164481" y="0"/>
                </a:lnTo>
                <a:lnTo>
                  <a:pt x="6164481" y="40345"/>
                </a:lnTo>
                <a:lnTo>
                  <a:pt x="6168227" y="40345"/>
                </a:lnTo>
                <a:lnTo>
                  <a:pt x="6168227" y="186298"/>
                </a:lnTo>
                <a:lnTo>
                  <a:pt x="6284401" y="186298"/>
                </a:lnTo>
                <a:lnTo>
                  <a:pt x="6052054" y="332250"/>
                </a:lnTo>
                <a:lnTo>
                  <a:pt x="5819706" y="186298"/>
                </a:lnTo>
                <a:lnTo>
                  <a:pt x="5935880" y="186298"/>
                </a:lnTo>
                <a:lnTo>
                  <a:pt x="5935880" y="108278"/>
                </a:lnTo>
                <a:lnTo>
                  <a:pt x="348521" y="108278"/>
                </a:lnTo>
                <a:lnTo>
                  <a:pt x="348521" y="186298"/>
                </a:lnTo>
                <a:lnTo>
                  <a:pt x="464695" y="186298"/>
                </a:lnTo>
                <a:lnTo>
                  <a:pt x="232348" y="332250"/>
                </a:lnTo>
                <a:lnTo>
                  <a:pt x="0" y="186298"/>
                </a:lnTo>
                <a:lnTo>
                  <a:pt x="116174" y="186298"/>
                </a:lnTo>
                <a:lnTo>
                  <a:pt x="116174" y="40345"/>
                </a:lnTo>
                <a:lnTo>
                  <a:pt x="119920" y="40345"/>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stretch>
            <a:fillRect/>
          </a:stretch>
        </p:blipFill>
        <p:spPr>
          <a:xfrm>
            <a:off x="4220225" y="3298208"/>
            <a:ext cx="3606050" cy="23942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7" name="Vertical Scroll 16"/>
          <p:cNvSpPr/>
          <p:nvPr/>
        </p:nvSpPr>
        <p:spPr>
          <a:xfrm>
            <a:off x="5781320" y="2511152"/>
            <a:ext cx="616659" cy="787056"/>
          </a:xfrm>
          <a:prstGeom prst="verticalScroll">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20" name="Rectangle 19"/>
          <p:cNvSpPr/>
          <p:nvPr/>
        </p:nvSpPr>
        <p:spPr>
          <a:xfrm>
            <a:off x="471520" y="1075482"/>
            <a:ext cx="8440452" cy="658642"/>
          </a:xfrm>
          <a:prstGeom prst="rect">
            <a:avLst/>
          </a:prstGeom>
        </p:spPr>
        <p:txBody>
          <a:bodyPr wrap="none">
            <a:spAutoFit/>
          </a:bodyPr>
          <a:lstStyle/>
          <a:p>
            <a:pPr>
              <a:lnSpc>
                <a:spcPct val="115000"/>
              </a:lnSpc>
              <a:spcAft>
                <a:spcPts val="0"/>
              </a:spcAft>
            </a:pPr>
            <a:r>
              <a:rPr lang="en-US" sz="3200" b="1" dirty="0">
                <a:latin typeface="Times New Roman" panose="02020603050405020304" pitchFamily="18" charset="0"/>
                <a:ea typeface="Times New Roman" panose="02020603050405020304" pitchFamily="18" charset="0"/>
              </a:rPr>
              <a:t>c. </a:t>
            </a:r>
            <a:r>
              <a:rPr lang="en-US" sz="3200" b="1" dirty="0" err="1">
                <a:latin typeface="Times New Roman" panose="02020603050405020304" pitchFamily="18" charset="0"/>
                <a:ea typeface="Times New Roman" panose="02020603050405020304" pitchFamily="18" charset="0"/>
              </a:rPr>
              <a:t>Tâm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trạng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cảm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xúc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Phạm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Tuyên</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32245" y="1634393"/>
            <a:ext cx="10858500" cy="4656724"/>
          </a:xfrm>
          <a:prstGeom prst="rect">
            <a:avLst/>
          </a:prstGeom>
        </p:spPr>
        <p:txBody>
          <a:bodyPr>
            <a:spAutoFit/>
          </a:bodyPr>
          <a:lstStyle/>
          <a:p>
            <a:pPr marL="457200" indent="-457200">
              <a:lnSpc>
                <a:spcPct val="115000"/>
              </a:lnSpc>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Viết</a:t>
            </a:r>
            <a:r>
              <a:rPr lang="en-US" sz="2600" dirty="0" smtClean="0">
                <a:latin typeface="Times New Roman" panose="02020603050405020304" pitchFamily="18" charset="0"/>
                <a:ea typeface="Times New Roman" panose="02020603050405020304" pitchFamily="18" charset="0"/>
              </a:rPr>
              <a:t> </a:t>
            </a:r>
            <a:r>
              <a:rPr lang="en-US" sz="2600" dirty="0">
                <a:latin typeface="Times New Roman" panose="02020603050405020304" pitchFamily="18" charset="0"/>
                <a:ea typeface="Times New Roman" panose="02020603050405020304" pitchFamily="18" charset="0"/>
              </a:rPr>
              <a:t>ca </a:t>
            </a:r>
            <a:r>
              <a:rPr lang="en-US" sz="2600" dirty="0" err="1">
                <a:latin typeface="Times New Roman" panose="02020603050405020304" pitchFamily="18" charset="0"/>
                <a:ea typeface="Times New Roman" panose="02020603050405020304" pitchFamily="18" charset="0"/>
              </a:rPr>
              <a:t>khúc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trong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thăng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hoa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cảm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xúc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cảm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xúc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dào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niềm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vui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thắng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tộc</a:t>
            </a:r>
            <a:r>
              <a:rPr lang="en-US" sz="26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Khi</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nghe</a:t>
            </a:r>
            <a:r>
              <a:rPr lang="en-US" sz="2600" dirty="0">
                <a:latin typeface="Times New Roman" panose="02020603050405020304" pitchFamily="18" charset="0"/>
                <a:ea typeface="Times New Roman" panose="02020603050405020304" pitchFamily="18" charset="0"/>
              </a:rPr>
              <a:t> ca </a:t>
            </a:r>
            <a:r>
              <a:rPr lang="en-US" sz="2600" dirty="0" err="1">
                <a:latin typeface="Times New Roman" panose="02020603050405020304" pitchFamily="18" charset="0"/>
                <a:ea typeface="Times New Roman" panose="02020603050405020304" pitchFamily="18" charset="0"/>
              </a:rPr>
              <a:t>khúc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tiếp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tiếng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nói</a:t>
            </a:r>
            <a:r>
              <a:rPr lang="en-US" sz="26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ü"/>
            </a:pPr>
            <a:r>
              <a:rPr lang="en-US" sz="2600" dirty="0" err="1" smtClean="0">
                <a:latin typeface="Times New Roman" panose="02020603050405020304" pitchFamily="18" charset="0"/>
                <a:ea typeface="Times New Roman" panose="02020603050405020304" pitchFamily="18" charset="0"/>
              </a:rPr>
              <a:t>Cả</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hai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chồng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đều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bồi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hồi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xúc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ü"/>
            </a:pPr>
            <a:r>
              <a:rPr lang="en-US" sz="2600" dirty="0" smtClean="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trước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nghe</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được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sóng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tôi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sĩ</a:t>
            </a:r>
            <a:r>
              <a:rPr lang="en-US" sz="2600" dirty="0">
                <a:latin typeface="Times New Roman" panose="02020603050405020304" pitchFamily="18" charset="0"/>
                <a:ea typeface="Times New Roman" panose="02020603050405020304" pitchFamily="18" charset="0"/>
              </a:rPr>
              <a:t>) hay </a:t>
            </a:r>
            <a:r>
              <a:rPr lang="en-US" sz="2600" dirty="0" err="1">
                <a:latin typeface="Times New Roman" panose="02020603050405020304" pitchFamily="18" charset="0"/>
                <a:ea typeface="Times New Roman" panose="02020603050405020304" pitchFamily="18" charset="0"/>
              </a:rPr>
              <a:t>chú</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rPr>
              <a:t> ca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điệu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đúng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chưa</a:t>
            </a:r>
            <a:r>
              <a:rPr lang="en-US" sz="2600" dirty="0">
                <a:latin typeface="Times New Roman" panose="02020603050405020304" pitchFamily="18" charset="0"/>
                <a:ea typeface="Times New Roman" panose="02020603050405020304" pitchFamily="18" charset="0"/>
              </a:rPr>
              <a:t>.”</a:t>
            </a:r>
          </a:p>
          <a:p>
            <a:pPr>
              <a:lnSpc>
                <a:spcPct val="115000"/>
              </a:lnSpc>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thì</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cảm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như</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sẵn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đâu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rồi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cũng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thay</a:t>
            </a:r>
            <a:r>
              <a:rPr lang="en-US" sz="2600" dirty="0">
                <a:latin typeface="Times New Roman" panose="02020603050405020304" pitchFamily="18" charset="0"/>
                <a:ea typeface="Times New Roman" panose="02020603050405020304" pitchFamily="18" charset="0"/>
              </a:rPr>
              <a:t>.”</a:t>
            </a:r>
          </a:p>
          <a:p>
            <a:pPr>
              <a:lnSpc>
                <a:spcPct val="115000"/>
              </a:lnSpc>
              <a:spcAft>
                <a:spcPts val="0"/>
              </a:spcAft>
            </a:pPr>
            <a:r>
              <a:rPr lang="en-US" sz="2600" dirty="0">
                <a:latin typeface="Times New Roman" panose="02020603050405020304" pitchFamily="18" charset="0"/>
                <a:ea typeface="Times New Roman" panose="02020603050405020304" pitchFamily="18" charset="0"/>
              </a:rPr>
              <a:t> </a:t>
            </a: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Nhạc</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thấy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vui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sướng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vì</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tròn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mệnh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nghệ</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thuật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lời</a:t>
            </a:r>
            <a:r>
              <a:rPr lang="en-US" sz="2600" dirty="0">
                <a:latin typeface="Times New Roman" panose="02020603050405020304" pitchFamily="18" charset="0"/>
                <a:ea typeface="Times New Roman" panose="02020603050405020304" pitchFamily="18" charset="0"/>
              </a:rPr>
              <a:t> ca </a:t>
            </a:r>
            <a:r>
              <a:rPr lang="en-US" sz="2600" dirty="0" err="1">
                <a:latin typeface="Times New Roman" panose="02020603050405020304" pitchFamily="18" charset="0"/>
                <a:ea typeface="Times New Roman" panose="02020603050405020304" pitchFamily="18" charset="0"/>
              </a:rPr>
              <a:t>hoà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khí</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thắng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tộc</a:t>
            </a:r>
            <a:r>
              <a:rPr lang="en-US"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
        <p:nvSpPr>
          <p:cNvPr id="11" name="Chevron 10"/>
          <p:cNvSpPr/>
          <p:nvPr/>
        </p:nvSpPr>
        <p:spPr>
          <a:xfrm>
            <a:off x="471520" y="5380784"/>
            <a:ext cx="307969" cy="271565"/>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a:off x="714440" y="5399405"/>
            <a:ext cx="307969" cy="271565"/>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190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0">
                                            <p:txEl>
                                              <p:pRg st="5" end="5"/>
                                            </p:txEl>
                                          </p:spTgt>
                                        </p:tgtEl>
                                        <p:attrNameLst>
                                          <p:attrName>style.visibility</p:attrName>
                                        </p:attrNameLst>
                                      </p:cBhvr>
                                      <p:to>
                                        <p:strVal val="visible"/>
                                      </p:to>
                                    </p:set>
                                    <p:animEffect transition="in" filter="wipe(down)">
                                      <p:cBhvr>
                                        <p:cTn id="5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10" name="Rectangle 9"/>
          <p:cNvSpPr/>
          <p:nvPr/>
        </p:nvSpPr>
        <p:spPr>
          <a:xfrm>
            <a:off x="4113853" y="40198"/>
            <a:ext cx="3951595" cy="548099"/>
          </a:xfrm>
          <a:prstGeom prst="rect">
            <a:avLst/>
          </a:prstGeom>
        </p:spPr>
        <p:txBody>
          <a:bodyPr wrap="none">
            <a:spAutoFit/>
          </a:bodyPr>
          <a:lstStyle/>
          <a:p>
            <a:pPr algn="ctr">
              <a:lnSpc>
                <a:spcPct val="115000"/>
              </a:lnSpc>
              <a:spcAft>
                <a:spcPts val="0"/>
              </a:spcAft>
            </a:pPr>
            <a:r>
              <a:rPr lang="en-US" sz="2800" b="1" dirty="0" smtClean="0">
                <a:solidFill>
                  <a:srgbClr val="C00000"/>
                </a:solidFill>
                <a:effectLst/>
                <a:latin typeface="Times New Roman" panose="02020603050405020304" pitchFamily="18" charset="0"/>
                <a:ea typeface="Times New Roman" panose="02020603050405020304" pitchFamily="18" charset="0"/>
              </a:rPr>
              <a:t>VĂN BẢN THÔNG TIN</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4185122" y="754724"/>
            <a:ext cx="3809056" cy="461665"/>
          </a:xfrm>
          <a:prstGeom prst="rect">
            <a:avLst/>
          </a:prstGeom>
        </p:spPr>
        <p:txBody>
          <a:bodyPr wrap="none">
            <a:spAutoFit/>
          </a:bodyPr>
          <a:lstStyle/>
          <a:p>
            <a:r>
              <a:rPr lang="fr-FR" sz="2400" b="1" dirty="0" smtClean="0">
                <a:effectLst/>
                <a:latin typeface="Times New Roman" panose="02020603050405020304" pitchFamily="18" charset="0"/>
                <a:ea typeface="Times New Roman" panose="02020603050405020304" pitchFamily="18" charset="0"/>
              </a:rPr>
              <a:t>KHỞI ĐỘNG BÀI HỌC 10</a:t>
            </a:r>
            <a:endParaRPr lang="en-US" sz="2400" dirty="0"/>
          </a:p>
        </p:txBody>
      </p:sp>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6720" t="12771" r="5692" b="15953"/>
          <a:stretch/>
        </p:blipFill>
        <p:spPr>
          <a:xfrm>
            <a:off x="217545" y="2498326"/>
            <a:ext cx="2857936" cy="2325689"/>
          </a:xfrm>
          <a:prstGeom prst="ellipse">
            <a:avLst/>
          </a:prstGeom>
          <a:ln>
            <a:noFill/>
          </a:ln>
          <a:effectLst>
            <a:softEdge rad="112500"/>
          </a:effectLst>
        </p:spPr>
      </p:pic>
      <p:sp>
        <p:nvSpPr>
          <p:cNvPr id="16" name="Rectangle 15"/>
          <p:cNvSpPr/>
          <p:nvPr/>
        </p:nvSpPr>
        <p:spPr>
          <a:xfrm>
            <a:off x="2928937" y="1256813"/>
            <a:ext cx="8503514" cy="5047536"/>
          </a:xfrm>
          <a:prstGeom prst="rect">
            <a:avLst/>
          </a:prstGeom>
        </p:spPr>
        <p:txBody>
          <a:bodyPr wrap="square">
            <a:spAutoFit/>
          </a:bodyPr>
          <a:lstStyle/>
          <a:p>
            <a:pPr algn="just">
              <a:lnSpc>
                <a:spcPct val="115000"/>
              </a:lnSpc>
              <a:spcAft>
                <a:spcPts val="0"/>
              </a:spcAft>
            </a:pP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Cánh</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diều</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I),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nữa</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hoạ</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thao</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khoa</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dirty="0" smtClean="0">
                <a:solidFill>
                  <a:srgbClr val="1F1E1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066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20" name="Rectangle 19"/>
          <p:cNvSpPr/>
          <p:nvPr/>
        </p:nvSpPr>
        <p:spPr>
          <a:xfrm>
            <a:off x="471520" y="1075482"/>
            <a:ext cx="8440452" cy="65864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Tuyên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776986"/>
            <a:ext cx="11241088" cy="3908762"/>
          </a:xfrm>
          <a:prstGeom prst="rect">
            <a:avLst/>
          </a:prstGeom>
        </p:spPr>
        <p:txBody>
          <a:bodyPr wrap="square">
            <a:spAutoFit/>
          </a:bodyPr>
          <a:lstStyle/>
          <a:p>
            <a:pPr>
              <a:lnSpc>
                <a:spcPct val="115000"/>
              </a:lnSpc>
              <a:spcAft>
                <a:spcPts val="0"/>
              </a:spcAft>
            </a:pPr>
            <a:r>
              <a:rPr lang="en-US" sz="3200" dirty="0">
                <a:latin typeface="Times New Roman" panose="02020603050405020304" pitchFamily="18" charset="0"/>
                <a:ea typeface="Times New Roman" panose="02020603050405020304" pitchFamily="18" charset="0"/>
                <a:sym typeface="Wingdings" panose="05000000000000000000" pitchFamily="2" charset="2"/>
              </a:rPr>
              <a:t></a:t>
            </a:r>
            <a:r>
              <a:rPr lang="en-US" sz="3200" b="1" dirty="0" err="1">
                <a:latin typeface="Times New Roman" panose="02020603050405020304" pitchFamily="18" charset="0"/>
                <a:ea typeface="Times New Roman" panose="02020603050405020304" pitchFamily="18" charset="0"/>
              </a:rPr>
              <a:t>Nhận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xét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về</a:t>
            </a:r>
            <a:r>
              <a:rPr lang="en-US" sz="3200" b="1" dirty="0">
                <a:latin typeface="Times New Roman" panose="02020603050405020304" pitchFamily="18" charset="0"/>
                <a:ea typeface="Times New Roman" panose="02020603050405020304" pitchFamily="18" charset="0"/>
              </a:rPr>
              <a:t> con </a:t>
            </a:r>
            <a:r>
              <a:rPr lang="en-US" sz="3200" b="1" dirty="0" err="1">
                <a:latin typeface="Times New Roman" panose="02020603050405020304" pitchFamily="18" charset="0"/>
                <a:ea typeface="Times New Roman" panose="02020603050405020304" pitchFamily="18" charset="0"/>
              </a:rPr>
              <a:t>người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Phạm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Tuyên</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chia </a:t>
            </a:r>
            <a:r>
              <a:rPr lang="en-US" sz="3200" dirty="0" err="1">
                <a:latin typeface="Times New Roman" panose="02020603050405020304" pitchFamily="18" charset="0"/>
                <a:ea typeface="Times New Roman" panose="02020603050405020304" pitchFamily="18" charset="0"/>
              </a:rPr>
              <a:t>sẻ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rPr>
              <a:t> ca </a:t>
            </a:r>
            <a:r>
              <a:rPr lang="en-US" sz="3200" dirty="0" err="1">
                <a:latin typeface="Times New Roman" panose="02020603050405020304" pitchFamily="18" charset="0"/>
                <a:ea typeface="Times New Roman" panose="02020603050405020304" pitchFamily="18" charset="0"/>
              </a:rPr>
              <a:t>khúc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mừng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rPr>
              <a:t>thấy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đẹp</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Phạm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Tuyên</a:t>
            </a:r>
            <a:r>
              <a:rPr lang="en-US" sz="32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ü"/>
            </a:pPr>
            <a:r>
              <a:rPr lang="en-US" sz="3200" dirty="0" err="1" smtClean="0">
                <a:latin typeface="Times New Roman" panose="02020603050405020304" pitchFamily="18" charset="0"/>
                <a:ea typeface="Times New Roman" panose="02020603050405020304" pitchFamily="18" charset="0"/>
              </a:rPr>
              <a:t>Nghệ</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huyết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a:t>
            </a:r>
            <a:r>
              <a:rPr lang="en-US" sz="32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ü"/>
            </a:pPr>
            <a:r>
              <a:rPr lang="en-US" sz="3200" dirty="0" err="1" smtClean="0">
                <a:latin typeface="Times New Roman" panose="02020603050405020304" pitchFamily="18" charset="0"/>
                <a:ea typeface="Times New Roman" panose="02020603050405020304" pitchFamily="18" charset="0"/>
              </a:rPr>
              <a:t>Nghệ</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khiêm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nhiệm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nghề</a:t>
            </a:r>
            <a:r>
              <a:rPr lang="en-US" sz="3200" dirty="0">
                <a:latin typeface="Times New Roman" panose="02020603050405020304" pitchFamily="18" charset="0"/>
                <a:ea typeface="Times New Roman" panose="02020603050405020304" pitchFamily="18" charset="0"/>
              </a:rPr>
              <a:t> .</a:t>
            </a:r>
          </a:p>
          <a:p>
            <a:r>
              <a:rPr lang="en-US" sz="32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ca </a:t>
            </a:r>
            <a:r>
              <a:rPr lang="en-US" sz="3200" dirty="0" err="1">
                <a:latin typeface="Times New Roman" panose="02020603050405020304" pitchFamily="18" charset="0"/>
                <a:ea typeface="Times New Roman" panose="02020603050405020304" pitchFamily="18" charset="0"/>
              </a:rPr>
              <a:t>khúc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ca </a:t>
            </a:r>
            <a:r>
              <a:rPr lang="en-US" sz="3200" dirty="0" err="1">
                <a:latin typeface="Times New Roman" panose="02020603050405020304" pitchFamily="18" charset="0"/>
                <a:ea typeface="Times New Roman" panose="02020603050405020304" pitchFamily="18" charset="0"/>
              </a:rPr>
              <a:t>khúc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tháng</a:t>
            </a:r>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144260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7" name="Rectangle 6"/>
          <p:cNvSpPr/>
          <p:nvPr/>
        </p:nvSpPr>
        <p:spPr>
          <a:xfrm>
            <a:off x="573951" y="1243012"/>
            <a:ext cx="10858500" cy="1539139"/>
          </a:xfrm>
          <a:prstGeom prst="rect">
            <a:avLst/>
          </a:prstGeom>
        </p:spPr>
        <p:txBody>
          <a:bodyPr>
            <a:spAutoFit/>
          </a:bodyPr>
          <a:lstStyle/>
          <a:p>
            <a:pPr>
              <a:lnSpc>
                <a:spcPct val="115000"/>
              </a:lnSpc>
              <a:spcAft>
                <a:spcPts val="0"/>
              </a:spcAft>
            </a:pPr>
            <a:r>
              <a:rPr lang="en-US" sz="2800" b="1" dirty="0">
                <a:solidFill>
                  <a:srgbClr val="7030A0"/>
                </a:solidFill>
                <a:latin typeface="Times New Roman" panose="02020603050405020304" pitchFamily="18" charset="0"/>
                <a:ea typeface="Times New Roman" panose="02020603050405020304" pitchFamily="18" charset="0"/>
              </a:rPr>
              <a:t>2.3. </a:t>
            </a:r>
            <a:r>
              <a:rPr lang="en-US" sz="2800" b="1" dirty="0" err="1">
                <a:solidFill>
                  <a:srgbClr val="7030A0"/>
                </a:solidFill>
                <a:latin typeface="Times New Roman" panose="02020603050405020304" pitchFamily="18" charset="0"/>
                <a:ea typeface="Times New Roman" panose="02020603050405020304" pitchFamily="18" charset="0"/>
              </a:rPr>
              <a:t>Số</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phận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đặc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biệt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và</a:t>
            </a:r>
            <a:r>
              <a:rPr lang="en-US" sz="2800" b="1" dirty="0">
                <a:solidFill>
                  <a:srgbClr val="7030A0"/>
                </a:solidFill>
                <a:latin typeface="Times New Roman" panose="02020603050405020304" pitchFamily="18" charset="0"/>
                <a:ea typeface="Times New Roman" panose="02020603050405020304" pitchFamily="18" charset="0"/>
              </a:rPr>
              <a:t> ý </a:t>
            </a:r>
            <a:r>
              <a:rPr lang="en-US" sz="2800" b="1" dirty="0" err="1">
                <a:solidFill>
                  <a:srgbClr val="7030A0"/>
                </a:solidFill>
                <a:latin typeface="Times New Roman" panose="02020603050405020304" pitchFamily="18" charset="0"/>
                <a:ea typeface="Times New Roman" panose="02020603050405020304" pitchFamily="18" charset="0"/>
              </a:rPr>
              <a:t>nghĩa</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của</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bài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hát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đặc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biệt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58381" y="2275858"/>
            <a:ext cx="6994177" cy="4016741"/>
          </a:xfrm>
          <a:prstGeom prst="rect">
            <a:avLst/>
          </a:prstGeom>
        </p:spPr>
        <p:txBody>
          <a:bodyPr wrap="square">
            <a:spAutoFit/>
          </a:bodyPr>
          <a:lstStyle/>
          <a:p>
            <a:pPr marL="457200" indent="-457200">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vượt</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thử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Ở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giã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1" name="Right Brace 10"/>
          <p:cNvSpPr/>
          <p:nvPr/>
        </p:nvSpPr>
        <p:spPr>
          <a:xfrm>
            <a:off x="7152739" y="2547011"/>
            <a:ext cx="745170" cy="3474433"/>
          </a:xfrm>
          <a:prstGeom prst="rightBrace">
            <a:avLst>
              <a:gd name="adj1" fmla="val 70694"/>
              <a:gd name="adj2" fmla="val 50000"/>
            </a:avLst>
          </a:prstGeom>
          <a:solidFill>
            <a:schemeClr val="bg1">
              <a:lumMod val="95000"/>
            </a:schemeClr>
          </a:solid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8202976" y="2782151"/>
            <a:ext cx="3393445" cy="2923877"/>
          </a:xfrm>
          <a:prstGeom prst="rect">
            <a:avLst/>
          </a:prstGeom>
        </p:spPr>
        <p:txBody>
          <a:bodyPr wrap="square">
            <a:spAutoFit/>
          </a:bodyPr>
          <a:lstStyle/>
          <a:p>
            <a:pPr>
              <a:lnSpc>
                <a:spcPct val="115000"/>
              </a:lnSpc>
              <a:spcAft>
                <a:spcPts val="0"/>
              </a:spcAft>
            </a:pPr>
            <a:r>
              <a:rPr lang="en-US" sz="3200" dirty="0" err="1">
                <a:latin typeface="Times New Roman" panose="02020603050405020304" pitchFamily="18" charset="0"/>
                <a:ea typeface="Times New Roman" panose="02020603050405020304" pitchFamily="18" charset="0"/>
              </a:rPr>
              <a:t>Đây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vẹn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hôm</a:t>
            </a:r>
            <a:r>
              <a:rPr lang="en-US" sz="3200" dirty="0">
                <a:latin typeface="Times New Roman" panose="02020603050405020304" pitchFamily="18" charset="0"/>
                <a:ea typeface="Times New Roman" panose="02020603050405020304" pitchFamily="18" charset="0"/>
              </a:rPr>
              <a:t> nay.</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39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496123" y="1200150"/>
            <a:ext cx="7705699" cy="613245"/>
          </a:xfrm>
          <a:prstGeom prst="rect">
            <a:avLst/>
          </a:prstGeom>
        </p:spPr>
        <p:txBody>
          <a:bodyPr wrap="none">
            <a:spAutoFit/>
          </a:bodyPr>
          <a:lstStyle/>
          <a:p>
            <a:pPr>
              <a:lnSpc>
                <a:spcPct val="115000"/>
              </a:lnSpc>
              <a:spcAft>
                <a:spcPts val="0"/>
              </a:spcAft>
            </a:pPr>
            <a:r>
              <a:rPr lang="en-US" sz="3200" b="1" dirty="0">
                <a:latin typeface="Times New Roman" panose="02020603050405020304" pitchFamily="18" charset="0"/>
                <a:ea typeface="Times New Roman" panose="02020603050405020304" pitchFamily="18" charset="0"/>
              </a:rPr>
              <a:t>b. Ý </a:t>
            </a:r>
            <a:r>
              <a:rPr lang="en-US" sz="3200" b="1" dirty="0" err="1">
                <a:latin typeface="Times New Roman" panose="02020603050405020304" pitchFamily="18" charset="0"/>
                <a:ea typeface="Times New Roman" panose="02020603050405020304" pitchFamily="18" charset="0"/>
              </a:rPr>
              <a:t>nghĩa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nói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nhạc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sĩ</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Phạm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Tuyên</a:t>
            </a:r>
            <a:endParaRPr lang="en-US" sz="32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60400" y="1798222"/>
            <a:ext cx="10858500" cy="4512261"/>
          </a:xfrm>
          <a:prstGeom prst="rect">
            <a:avLst/>
          </a:prstGeom>
        </p:spPr>
        <p:txBody>
          <a:bodyPr>
            <a:spAutoFit/>
          </a:bodyPr>
          <a:lstStyle/>
          <a:p>
            <a:pPr marL="457200" indent="-457200">
              <a:lnSpc>
                <a:spcPct val="115000"/>
              </a:lnSpc>
              <a:spcAft>
                <a:spcPts val="0"/>
              </a:spcAft>
              <a:buFont typeface="Wingdings" panose="05000000000000000000" pitchFamily="2" charset="2"/>
              <a:buChar char="ü"/>
            </a:pPr>
            <a:r>
              <a:rPr lang="en-US" sz="2800" i="1" dirty="0" smtClean="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Để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được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như</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hôm</a:t>
            </a:r>
            <a:r>
              <a:rPr lang="en-US" sz="2800" i="1" dirty="0">
                <a:latin typeface="Times New Roman" panose="02020603050405020304" pitchFamily="18" charset="0"/>
                <a:ea typeface="Times New Roman" panose="02020603050405020304" pitchFamily="18" charset="0"/>
              </a:rPr>
              <a:t> nay, </a:t>
            </a:r>
            <a:r>
              <a:rPr lang="en-US" sz="2800" i="1" dirty="0" err="1">
                <a:latin typeface="Times New Roman" panose="02020603050405020304" pitchFamily="18" charset="0"/>
                <a:ea typeface="Times New Roman" panose="02020603050405020304" pitchFamily="18" charset="0"/>
              </a:rPr>
              <a:t>chúng</a:t>
            </a:r>
            <a:r>
              <a:rPr lang="en-US" sz="2800" i="1" dirty="0">
                <a:latin typeface="Times New Roman" panose="02020603050405020304" pitchFamily="18" charset="0"/>
                <a:ea typeface="Times New Roman" panose="02020603050405020304" pitchFamily="18" charset="0"/>
              </a:rPr>
              <a:t> ta </a:t>
            </a:r>
            <a:r>
              <a:rPr lang="en-US" sz="2800" i="1" dirty="0" err="1">
                <a:latin typeface="Times New Roman" panose="02020603050405020304" pitchFamily="18" charset="0"/>
                <a:ea typeface="Times New Roman" panose="02020603050405020304" pitchFamily="18" charset="0"/>
              </a:rPr>
              <a:t>đã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bằng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máu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mắt</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hôm</a:t>
            </a:r>
            <a:r>
              <a:rPr lang="en-US" sz="2800" dirty="0">
                <a:latin typeface="Times New Roman" panose="02020603050405020304" pitchFamily="18" charset="0"/>
                <a:ea typeface="Times New Roman" panose="02020603050405020304" pitchFamily="18" charset="0"/>
              </a:rPr>
              <a:t> nay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hi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ở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trận</a:t>
            </a:r>
            <a:r>
              <a:rPr lang="en-US" sz="2800" dirty="0">
                <a:latin typeface="Times New Roman" panose="02020603050405020304" pitchFamily="18" charset="0"/>
                <a:ea typeface="Times New Roman" panose="02020603050405020304" pitchFamily="18" charset="0"/>
              </a:rPr>
              <a:t>.</a:t>
            </a:r>
          </a:p>
          <a:p>
            <a:pPr>
              <a:lnSpc>
                <a:spcPct val="115000"/>
              </a:lnSpc>
              <a:spcAft>
                <a:spcPts val="0"/>
              </a:spcAft>
            </a:pPr>
            <a:r>
              <a:rPr lang="en-US" sz="2800" dirty="0">
                <a:latin typeface="Times New Roman" panose="02020603050405020304" pitchFamily="18" charset="0"/>
                <a:ea typeface="Times New Roman" panose="02020603050405020304" pitchFamily="18" charset="0"/>
                <a:sym typeface="Wingdings" panose="05000000000000000000" pitchFamily="2" charset="2"/>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xúc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òa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đẫm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hôm</a:t>
            </a:r>
            <a:r>
              <a:rPr lang="en-US" sz="2800" dirty="0">
                <a:latin typeface="Times New Roman" panose="02020603050405020304" pitchFamily="18" charset="0"/>
                <a:ea typeface="Times New Roman" panose="02020603050405020304" pitchFamily="18" charset="0"/>
              </a:rPr>
              <a:t> nay, </a:t>
            </a:r>
            <a:r>
              <a:rPr lang="en-US" sz="2800" dirty="0" err="1">
                <a:latin typeface="Times New Roman" panose="02020603050405020304" pitchFamily="18" charset="0"/>
                <a:ea typeface="Times New Roman" panose="02020603050405020304" pitchFamily="18" charset="0"/>
              </a:rPr>
              <a:t>khiến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nghẹn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dâng</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8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496123" y="1200150"/>
            <a:ext cx="7705699"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Tuyên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1813395"/>
            <a:ext cx="10858500" cy="4622804"/>
          </a:xfrm>
          <a:prstGeom prst="rect">
            <a:avLst/>
          </a:prstGeom>
        </p:spPr>
        <p:txBody>
          <a:bodyPr>
            <a:spAutoFit/>
          </a:bodyPr>
          <a:lstStyle/>
          <a:p>
            <a:pPr marL="457200" marR="0" lvl="0" indent="-457200" algn="l"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hồ</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hồ</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khẩn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nhanh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chóng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dồn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nhẫn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nại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bền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bỉ</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sắt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son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đợi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chờ</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tưởng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suốt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quãng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ngày</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khổ</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nuôi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vọng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phóng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sum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22643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ectangle 5"/>
          <p:cNvSpPr/>
          <p:nvPr/>
        </p:nvSpPr>
        <p:spPr>
          <a:xfrm>
            <a:off x="496123" y="1200150"/>
            <a:ext cx="7705699"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Tuyên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07555" y="1813395"/>
            <a:ext cx="11169783" cy="4392741"/>
          </a:xfrm>
          <a:prstGeom prst="rect">
            <a:avLst/>
          </a:prstGeom>
        </p:spPr>
        <p:txBody>
          <a:bodyPr wrap="square">
            <a:spAutoFit/>
          </a:bodyPr>
          <a:lstStyle/>
          <a:p>
            <a:pPr marL="457200" indent="-457200">
              <a:lnSpc>
                <a:spcPct val="115000"/>
              </a:lnSpc>
              <a:spcAft>
                <a:spcPts val="0"/>
              </a:spcAft>
              <a:buFont typeface="Wingdings" panose="05000000000000000000" pitchFamily="2" charset="2"/>
              <a:buChar char="v"/>
            </a:pPr>
            <a:r>
              <a:rPr lang="en-US" sz="2700" dirty="0" err="1" smtClean="0">
                <a:latin typeface="Times New Roman" panose="02020603050405020304" pitchFamily="18" charset="0"/>
                <a:ea typeface="Times New Roman" panose="02020603050405020304" pitchFamily="18" charset="0"/>
              </a:rPr>
              <a:t>Câu</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nói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của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Phạm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Tuyên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khép</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lại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bài</a:t>
            </a:r>
            <a:r>
              <a:rPr lang="en-US" sz="27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ü"/>
            </a:pPr>
            <a:r>
              <a:rPr lang="en-US" sz="2700" dirty="0" err="1" smtClean="0">
                <a:latin typeface="Times New Roman" panose="02020603050405020304" pitchFamily="18" charset="0"/>
                <a:ea typeface="Times New Roman" panose="02020603050405020304" pitchFamily="18" charset="0"/>
              </a:rPr>
              <a:t>Là</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lời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nhạc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sĩ</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tự</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nhắc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khắc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ghi</a:t>
            </a:r>
            <a:r>
              <a:rPr lang="en-US" sz="2700" dirty="0">
                <a:latin typeface="Times New Roman" panose="02020603050405020304" pitchFamily="18" charset="0"/>
                <a:ea typeface="Times New Roman" panose="02020603050405020304" pitchFamily="18" charset="0"/>
              </a:rPr>
              <a:t>, tri </a:t>
            </a:r>
            <a:r>
              <a:rPr lang="en-US" sz="2700" dirty="0" err="1">
                <a:latin typeface="Times New Roman" panose="02020603050405020304" pitchFamily="18" charset="0"/>
                <a:ea typeface="Times New Roman" panose="02020603050405020304" pitchFamily="18" charset="0"/>
              </a:rPr>
              <a:t>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công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ơn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của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các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thế</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hệ</a:t>
            </a:r>
            <a:r>
              <a:rPr lang="en-US" sz="2700" dirty="0">
                <a:latin typeface="Times New Roman" panose="02020603050405020304" pitchFamily="18" charset="0"/>
                <a:ea typeface="Times New Roman" panose="02020603050405020304" pitchFamily="18" charset="0"/>
              </a:rPr>
              <a:t> cha </a:t>
            </a:r>
            <a:r>
              <a:rPr lang="en-US" sz="2700" dirty="0" err="1">
                <a:latin typeface="Times New Roman" panose="02020603050405020304" pitchFamily="18" charset="0"/>
                <a:ea typeface="Times New Roman" panose="02020603050405020304" pitchFamily="18" charset="0"/>
              </a:rPr>
              <a:t>anh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dân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đất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nước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trong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những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ngày</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gian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khó</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đã</a:t>
            </a:r>
            <a:r>
              <a:rPr lang="en-US" sz="2700" dirty="0">
                <a:latin typeface="Times New Roman" panose="02020603050405020304" pitchFamily="18" charset="0"/>
                <a:ea typeface="Times New Roman" panose="02020603050405020304" pitchFamily="18" charset="0"/>
              </a:rPr>
              <a:t> qua; </a:t>
            </a:r>
            <a:r>
              <a:rPr lang="en-US" sz="2700" dirty="0" err="1">
                <a:latin typeface="Times New Roman" panose="02020603050405020304" pitchFamily="18" charset="0"/>
                <a:ea typeface="Times New Roman" panose="02020603050405020304" pitchFamily="18" charset="0"/>
              </a:rPr>
              <a:t>trân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trọng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những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ngày</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tháng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tươi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đẹp</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đang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có</a:t>
            </a:r>
            <a:r>
              <a:rPr lang="en-US" sz="2700" dirty="0">
                <a:latin typeface="Times New Roman" panose="02020603050405020304" pitchFamily="18" charset="0"/>
                <a:ea typeface="Times New Roman" panose="02020603050405020304" pitchFamily="18" charset="0"/>
              </a:rPr>
              <a:t>. </a:t>
            </a:r>
          </a:p>
          <a:p>
            <a:pPr marL="457200" indent="-457200">
              <a:lnSpc>
                <a:spcPct val="115000"/>
              </a:lnSpc>
              <a:spcAft>
                <a:spcPts val="0"/>
              </a:spcAft>
              <a:buFont typeface="Wingdings" panose="05000000000000000000" pitchFamily="2" charset="2"/>
              <a:buChar char="ü"/>
            </a:pPr>
            <a:r>
              <a:rPr lang="en-US" sz="2700" dirty="0" err="1" smtClean="0">
                <a:latin typeface="Times New Roman" panose="02020603050405020304" pitchFamily="18" charset="0"/>
                <a:ea typeface="Times New Roman" panose="02020603050405020304" pitchFamily="18" charset="0"/>
              </a:rPr>
              <a:t>Lời</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nhắc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nhở</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chúng</a:t>
            </a:r>
            <a:r>
              <a:rPr lang="en-US" sz="2700" dirty="0">
                <a:latin typeface="Times New Roman" panose="02020603050405020304" pitchFamily="18" charset="0"/>
                <a:ea typeface="Times New Roman" panose="02020603050405020304" pitchFamily="18" charset="0"/>
              </a:rPr>
              <a:t> ta </a:t>
            </a:r>
            <a:r>
              <a:rPr lang="en-US" sz="2700" dirty="0" err="1">
                <a:latin typeface="Times New Roman" panose="02020603050405020304" pitchFamily="18" charset="0"/>
                <a:ea typeface="Times New Roman" panose="02020603050405020304" pitchFamily="18" charset="0"/>
              </a:rPr>
              <a:t>lẽ</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giản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dị</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được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trong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niềm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vui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hôm</a:t>
            </a:r>
            <a:r>
              <a:rPr lang="en-US" sz="2700" dirty="0">
                <a:latin typeface="Times New Roman" panose="02020603050405020304" pitchFamily="18" charset="0"/>
                <a:ea typeface="Times New Roman" panose="02020603050405020304" pitchFamily="18" charset="0"/>
              </a:rPr>
              <a:t> nay, </a:t>
            </a:r>
            <a:r>
              <a:rPr lang="en-US" sz="2700" dirty="0" err="1">
                <a:latin typeface="Times New Roman" panose="02020603050405020304" pitchFamily="18" charset="0"/>
                <a:ea typeface="Times New Roman" panose="02020603050405020304" pitchFamily="18" charset="0"/>
              </a:rPr>
              <a:t>không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được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lãng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quên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một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thời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quá</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khứ</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nhiều</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gian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khó</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đau</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thương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phải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biết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giữ</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trọn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đạo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lí</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biết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ơn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nghĩa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thủy</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chung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cùng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quá</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khứ</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của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dân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tộc</a:t>
            </a:r>
            <a:r>
              <a:rPr lang="en-US" sz="2700" dirty="0" smtClean="0">
                <a:latin typeface="Times New Roman" panose="02020603050405020304" pitchFamily="18" charset="0"/>
                <a:ea typeface="Times New Roman" panose="02020603050405020304" pitchFamily="18" charset="0"/>
              </a:rPr>
              <a:t>....</a:t>
            </a:r>
          </a:p>
          <a:p>
            <a:pPr>
              <a:lnSpc>
                <a:spcPct val="115000"/>
              </a:lnSpc>
              <a:spcAft>
                <a:spcPts val="0"/>
              </a:spcAft>
            </a:pPr>
            <a:r>
              <a:rPr lang="en-US" sz="2700" dirty="0" smtClean="0">
                <a:latin typeface="Times New Roman" panose="02020603050405020304" pitchFamily="18" charset="0"/>
                <a:ea typeface="Times New Roman" panose="02020603050405020304" pitchFamily="18" charset="0"/>
              </a:rPr>
              <a:t>       	</a:t>
            </a:r>
            <a:r>
              <a:rPr lang="en-US" sz="2700" dirty="0" err="1" smtClean="0">
                <a:latin typeface="Times New Roman" panose="02020603050405020304" pitchFamily="18" charset="0"/>
                <a:ea typeface="Times New Roman" panose="02020603050405020304" pitchFamily="18" charset="0"/>
              </a:rPr>
              <a:t>Đó</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cũng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chính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là</a:t>
            </a:r>
            <a:r>
              <a:rPr lang="en-US" sz="2700" dirty="0">
                <a:latin typeface="Times New Roman" panose="02020603050405020304" pitchFamily="18" charset="0"/>
                <a:ea typeface="Times New Roman" panose="02020603050405020304" pitchFamily="18" charset="0"/>
              </a:rPr>
              <a:t> ý </a:t>
            </a:r>
            <a:r>
              <a:rPr lang="en-US" sz="2700" dirty="0" err="1">
                <a:latin typeface="Times New Roman" panose="02020603050405020304" pitchFamily="18" charset="0"/>
                <a:ea typeface="Times New Roman" panose="02020603050405020304" pitchFamily="18" charset="0"/>
              </a:rPr>
              <a:t>nghĩa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lớn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lao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giúp</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bài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hát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vượt</a:t>
            </a:r>
            <a:r>
              <a:rPr lang="en-US" sz="2700" dirty="0">
                <a:latin typeface="Times New Roman" panose="02020603050405020304" pitchFamily="18" charset="0"/>
                <a:ea typeface="Times New Roman" panose="02020603050405020304" pitchFamily="18" charset="0"/>
              </a:rPr>
              <a:t> qua </a:t>
            </a:r>
            <a:r>
              <a:rPr lang="en-US" sz="2700" dirty="0" err="1">
                <a:latin typeface="Times New Roman" panose="02020603050405020304" pitchFamily="18" charset="0"/>
                <a:ea typeface="Times New Roman" panose="02020603050405020304" pitchFamily="18" charset="0"/>
              </a:rPr>
              <a:t>thử</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thách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của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thời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gian</a:t>
            </a:r>
            <a:r>
              <a:rPr lang="en-US" sz="2700" dirty="0">
                <a:latin typeface="Times New Roman" panose="02020603050405020304" pitchFamily="18" charset="0"/>
                <a:ea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endParaRPr>
          </a:p>
        </p:txBody>
      </p:sp>
      <p:sp>
        <p:nvSpPr>
          <p:cNvPr id="10" name="Chevron 9"/>
          <p:cNvSpPr/>
          <p:nvPr/>
        </p:nvSpPr>
        <p:spPr>
          <a:xfrm>
            <a:off x="805447" y="5246556"/>
            <a:ext cx="337553" cy="329783"/>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a:off x="1084402" y="5250185"/>
            <a:ext cx="337553" cy="329783"/>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170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9" name="Rectangle 8"/>
          <p:cNvSpPr/>
          <p:nvPr/>
        </p:nvSpPr>
        <p:spPr>
          <a:xfrm>
            <a:off x="660400" y="1948639"/>
            <a:ext cx="6892158" cy="4056495"/>
          </a:xfrm>
          <a:prstGeom prst="rect">
            <a:avLst/>
          </a:prstGeom>
        </p:spPr>
        <p:txBody>
          <a:bodyPr wrap="square">
            <a:spAutoFit/>
          </a:bodyPr>
          <a:lstStyle/>
          <a:p>
            <a:pPr>
              <a:lnSpc>
                <a:spcPct val="115000"/>
              </a:lnSpc>
              <a:spcAft>
                <a:spcPts val="0"/>
              </a:spcAft>
            </a:pP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nghiệm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phẩm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thiêng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liêng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đồng</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496123" y="1200150"/>
            <a:ext cx="7705699"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Tuyên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5"/>
          <a:stretch>
            <a:fillRect/>
          </a:stretch>
        </p:blipFill>
        <p:spPr>
          <a:xfrm>
            <a:off x="7552558" y="2518281"/>
            <a:ext cx="3954598" cy="2888948"/>
          </a:xfrm>
          <a:prstGeom prst="roundRect">
            <a:avLst>
              <a:gd name="adj" fmla="val 8318"/>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707931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2549556" y="1599654"/>
            <a:ext cx="5714012" cy="4015627"/>
            <a:chOff x="3040077" y="1809480"/>
            <a:chExt cx="5714012" cy="4321469"/>
          </a:xfrm>
        </p:grpSpPr>
        <p:sp>
          <p:nvSpPr>
            <p:cNvPr id="10" name="Up Arrow 9"/>
            <p:cNvSpPr/>
            <p:nvPr/>
          </p:nvSpPr>
          <p:spPr>
            <a:xfrm>
              <a:off x="3040077" y="2459375"/>
              <a:ext cx="1358671" cy="739667"/>
            </a:xfrm>
            <a:prstGeom prst="upArrow">
              <a:avLst/>
            </a:pr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4202409" y="1809480"/>
              <a:ext cx="4551680" cy="2082966"/>
            </a:xfrm>
            <a:custGeom>
              <a:avLst/>
              <a:gdLst>
                <a:gd name="connsiteX0" fmla="*/ 0 w 4551680"/>
                <a:gd name="connsiteY0" fmla="*/ 0 h 2082966"/>
                <a:gd name="connsiteX1" fmla="*/ 4551680 w 4551680"/>
                <a:gd name="connsiteY1" fmla="*/ 0 h 2082966"/>
                <a:gd name="connsiteX2" fmla="*/ 4551680 w 4551680"/>
                <a:gd name="connsiteY2" fmla="*/ 2082966 h 2082966"/>
                <a:gd name="connsiteX3" fmla="*/ 0 w 4551680"/>
                <a:gd name="connsiteY3" fmla="*/ 2082966 h 2082966"/>
                <a:gd name="connsiteX4" fmla="*/ 0 w 4551680"/>
                <a:gd name="connsiteY4" fmla="*/ 0 h 20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2082966">
                  <a:moveTo>
                    <a:pt x="0" y="0"/>
                  </a:moveTo>
                  <a:lnTo>
                    <a:pt x="4551680" y="0"/>
                  </a:lnTo>
                  <a:lnTo>
                    <a:pt x="4551680" y="2082966"/>
                  </a:lnTo>
                  <a:lnTo>
                    <a:pt x="0" y="20829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7368" tIns="0" rIns="277368" bIns="277368" numCol="1" spcCol="1270" anchor="ctr" anchorCtr="0">
              <a:noAutofit/>
            </a:bodyPr>
            <a:lstStyle/>
            <a:p>
              <a:pPr lvl="0" algn="l" defTabSz="1733550">
                <a:lnSpc>
                  <a:spcPct val="90000"/>
                </a:lnSpc>
                <a:spcBef>
                  <a:spcPct val="0"/>
                </a:spcBef>
                <a:spcAft>
                  <a:spcPct val="35000"/>
                </a:spcAft>
              </a:pPr>
              <a:r>
                <a:rPr lang="en-US" sz="3900" kern="1200" dirty="0" err="1" smtClean="0">
                  <a:latin typeface="Times New Roman" panose="02020603050405020304" pitchFamily="18" charset="0"/>
                  <a:cs typeface="Times New Roman" panose="02020603050405020304" pitchFamily="18" charset="0"/>
                </a:rPr>
                <a:t>Thông</a:t>
              </a:r>
              <a:r>
                <a:rPr lang="en-US" sz="3900" kern="1200" dirty="0" smtClean="0">
                  <a:latin typeface="Times New Roman" panose="02020603050405020304" pitchFamily="18" charset="0"/>
                  <a:cs typeface="Times New Roman" panose="02020603050405020304" pitchFamily="18" charset="0"/>
                </a:rPr>
                <a:t> tin </a:t>
              </a:r>
              <a:r>
                <a:rPr lang="en-US" sz="3900" kern="1200" dirty="0" err="1" smtClean="0">
                  <a:latin typeface="Times New Roman" panose="02020603050405020304" pitchFamily="18" charset="0"/>
                  <a:cs typeface="Times New Roman" panose="02020603050405020304" pitchFamily="18" charset="0"/>
                </a:rPr>
                <a:t>cụ</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thể</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chính</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xác</a:t>
              </a:r>
              <a:endParaRPr lang="en-US" sz="3900" kern="1200" dirty="0">
                <a:latin typeface="Times New Roman" panose="02020603050405020304" pitchFamily="18" charset="0"/>
                <a:cs typeface="Times New Roman" panose="02020603050405020304" pitchFamily="18" charset="0"/>
              </a:endParaRPr>
            </a:p>
          </p:txBody>
        </p:sp>
        <p:sp>
          <p:nvSpPr>
            <p:cNvPr id="12" name="Down Arrow 11"/>
            <p:cNvSpPr/>
            <p:nvPr/>
          </p:nvSpPr>
          <p:spPr>
            <a:xfrm>
              <a:off x="3698416" y="4742770"/>
              <a:ext cx="1298392" cy="789341"/>
            </a:xfrm>
            <a:prstGeom prst="downArrow">
              <a:avLst/>
            </a:pr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4839495" y="4047983"/>
              <a:ext cx="3812396" cy="2082966"/>
            </a:xfrm>
            <a:custGeom>
              <a:avLst/>
              <a:gdLst>
                <a:gd name="connsiteX0" fmla="*/ 0 w 4551680"/>
                <a:gd name="connsiteY0" fmla="*/ 0 h 2082966"/>
                <a:gd name="connsiteX1" fmla="*/ 4551680 w 4551680"/>
                <a:gd name="connsiteY1" fmla="*/ 0 h 2082966"/>
                <a:gd name="connsiteX2" fmla="*/ 4551680 w 4551680"/>
                <a:gd name="connsiteY2" fmla="*/ 2082966 h 2082966"/>
                <a:gd name="connsiteX3" fmla="*/ 0 w 4551680"/>
                <a:gd name="connsiteY3" fmla="*/ 2082966 h 2082966"/>
                <a:gd name="connsiteX4" fmla="*/ 0 w 4551680"/>
                <a:gd name="connsiteY4" fmla="*/ 0 h 20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2082966">
                  <a:moveTo>
                    <a:pt x="0" y="0"/>
                  </a:moveTo>
                  <a:lnTo>
                    <a:pt x="4551680" y="0"/>
                  </a:lnTo>
                  <a:lnTo>
                    <a:pt x="4551680" y="2082966"/>
                  </a:lnTo>
                  <a:lnTo>
                    <a:pt x="0" y="20829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7368" tIns="0" rIns="277368" bIns="277368" numCol="1" spcCol="1270" anchor="ctr" anchorCtr="0">
              <a:noAutofit/>
            </a:bodyPr>
            <a:lstStyle/>
            <a:p>
              <a:pPr lvl="0" algn="l" defTabSz="1733550">
                <a:lnSpc>
                  <a:spcPct val="90000"/>
                </a:lnSpc>
                <a:spcBef>
                  <a:spcPct val="0"/>
                </a:spcBef>
                <a:spcAft>
                  <a:spcPct val="35000"/>
                </a:spcAft>
              </a:pPr>
              <a:r>
                <a:rPr lang="en-US" sz="3900" kern="1200" dirty="0" err="1" smtClean="0">
                  <a:latin typeface="Times New Roman" panose="02020603050405020304" pitchFamily="18" charset="0"/>
                  <a:cs typeface="Times New Roman" panose="02020603050405020304" pitchFamily="18" charset="0"/>
                </a:rPr>
                <a:t>Lời</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văn</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ngắn</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gọn</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rõ</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ràng</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rành</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mạch</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giàu</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cảm</a:t>
              </a:r>
              <a:r>
                <a:rPr lang="en-US" sz="3900" kern="1200" dirty="0" smtClean="0">
                  <a:latin typeface="Times New Roman" panose="02020603050405020304" pitchFamily="18" charset="0"/>
                  <a:cs typeface="Times New Roman" panose="02020603050405020304" pitchFamily="18" charset="0"/>
                </a:rPr>
                <a:t> </a:t>
              </a:r>
              <a:r>
                <a:rPr lang="en-US" sz="3900" kern="1200" dirty="0" err="1" smtClean="0">
                  <a:latin typeface="Times New Roman" panose="02020603050405020304" pitchFamily="18" charset="0"/>
                  <a:cs typeface="Times New Roman" panose="02020603050405020304" pitchFamily="18" charset="0"/>
                </a:rPr>
                <a:t>xúc</a:t>
              </a:r>
              <a:endParaRPr lang="en-US" sz="3900" kern="1200"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660400" y="3124312"/>
            <a:ext cx="2817318" cy="1289155"/>
            <a:chOff x="660400" y="3237875"/>
            <a:chExt cx="2817318" cy="1289155"/>
          </a:xfrm>
        </p:grpSpPr>
        <p:sp>
          <p:nvSpPr>
            <p:cNvPr id="17" name="Pentagon 16"/>
            <p:cNvSpPr/>
            <p:nvPr/>
          </p:nvSpPr>
          <p:spPr>
            <a:xfrm>
              <a:off x="660400" y="3237875"/>
              <a:ext cx="2817318" cy="1289155"/>
            </a:xfrm>
            <a:prstGeom prst="homePlate">
              <a:avLst>
                <a:gd name="adj" fmla="val 2718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7595" y="3511828"/>
              <a:ext cx="2473754" cy="658642"/>
            </a:xfrm>
            <a:prstGeom prst="rect">
              <a:avLst/>
            </a:prstGeom>
          </p:spPr>
          <p:txBody>
            <a:bodyPr wrap="none">
              <a:spAutoFit/>
            </a:bodyPr>
            <a:lstStyle/>
            <a:p>
              <a:pPr>
                <a:lnSpc>
                  <a:spcPct val="115000"/>
                </a:lnSpc>
                <a:spcAft>
                  <a:spcPts val="0"/>
                </a:spcAft>
              </a:pPr>
              <a:r>
                <a:rPr lang="en-US" sz="3200" b="1" dirty="0">
                  <a:latin typeface="Times New Roman" panose="02020603050405020304" pitchFamily="18" charset="0"/>
                  <a:ea typeface="Times New Roman" panose="02020603050405020304" pitchFamily="18" charset="0"/>
                </a:rPr>
                <a:t>*</a:t>
              </a:r>
              <a:r>
                <a:rPr lang="en-US" sz="3200" b="1" dirty="0" err="1">
                  <a:latin typeface="Times New Roman" panose="02020603050405020304" pitchFamily="18" charset="0"/>
                  <a:ea typeface="Times New Roman" panose="02020603050405020304" pitchFamily="18" charset="0"/>
                </a:rPr>
                <a:t>Nghệ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thuật</a:t>
              </a:r>
              <a:r>
                <a:rPr lang="en-US" sz="3200" b="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pSp>
      <p:sp>
        <p:nvSpPr>
          <p:cNvPr id="20" name="Right Brace 19"/>
          <p:cNvSpPr/>
          <p:nvPr/>
        </p:nvSpPr>
        <p:spPr>
          <a:xfrm>
            <a:off x="7860653" y="1976309"/>
            <a:ext cx="637085" cy="3434565"/>
          </a:xfrm>
          <a:prstGeom prst="rightBrace">
            <a:avLst>
              <a:gd name="adj1" fmla="val 78921"/>
              <a:gd name="adj2" fmla="val 50000"/>
            </a:avLst>
          </a:prstGeom>
          <a:solidFill>
            <a:schemeClr val="accent2">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8573529" y="1889673"/>
            <a:ext cx="3044405" cy="3692990"/>
            <a:chOff x="8573529" y="1889673"/>
            <a:chExt cx="3044405" cy="3692990"/>
          </a:xfrm>
        </p:grpSpPr>
        <p:sp>
          <p:nvSpPr>
            <p:cNvPr id="21" name="Folded Corner 20"/>
            <p:cNvSpPr/>
            <p:nvPr/>
          </p:nvSpPr>
          <p:spPr>
            <a:xfrm>
              <a:off x="8573529" y="1889673"/>
              <a:ext cx="3044405" cy="3675826"/>
            </a:xfrm>
            <a:prstGeom prst="foldedCorne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738830" y="2021688"/>
              <a:ext cx="2757773" cy="3560975"/>
            </a:xfrm>
            <a:prstGeom prst="rect">
              <a:avLst/>
            </a:prstGeom>
          </p:spPr>
          <p:txBody>
            <a:bodyPr wrap="square">
              <a:spAutoFit/>
            </a:bodyPr>
            <a:lstStyle/>
            <a:p>
              <a:pPr>
                <a:lnSpc>
                  <a:spcPct val="115000"/>
                </a:lnSpc>
                <a:spcAft>
                  <a:spcPts val="0"/>
                </a:spcAft>
              </a:pP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
        <p:nvSpPr>
          <p:cNvPr id="28" name="Rectangle 27"/>
          <p:cNvSpPr/>
          <p:nvPr/>
        </p:nvSpPr>
        <p:spPr>
          <a:xfrm>
            <a:off x="496123" y="1126053"/>
            <a:ext cx="7705699"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Tuyên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442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ight Arrow 5"/>
          <p:cNvSpPr/>
          <p:nvPr/>
        </p:nvSpPr>
        <p:spPr>
          <a:xfrm>
            <a:off x="637861" y="1031258"/>
            <a:ext cx="2983042" cy="1369277"/>
          </a:xfrm>
          <a:prstGeom prst="rightArrow">
            <a:avLst>
              <a:gd name="adj1" fmla="val 56568"/>
              <a:gd name="adj2" fmla="val 28105"/>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a:solidFill>
                  <a:srgbClr val="FF0000"/>
                </a:solidFill>
                <a:latin typeface="Times New Roman" panose="02020603050405020304" pitchFamily="18" charset="0"/>
                <a:ea typeface="MS Mincho"/>
              </a:rPr>
              <a:t>IV. Tổng kết</a:t>
            </a:r>
            <a:endParaRPr lang="en-US" sz="2800">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4626742" y="1440523"/>
            <a:ext cx="3203585" cy="673090"/>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Times New Roman" panose="02020603050405020304" pitchFamily="18" charset="0"/>
                <a:ea typeface="MS Mincho"/>
              </a:rPr>
              <a:t>1. Nghệ thuật</a:t>
            </a:r>
            <a:endParaRPr lang="en-US" sz="3200"/>
          </a:p>
        </p:txBody>
      </p:sp>
      <p:sp>
        <p:nvSpPr>
          <p:cNvPr id="25" name="Cube 24"/>
          <p:cNvSpPr/>
          <p:nvPr/>
        </p:nvSpPr>
        <p:spPr>
          <a:xfrm>
            <a:off x="637861" y="2680156"/>
            <a:ext cx="3409483" cy="3405890"/>
          </a:xfrm>
          <a:prstGeom prst="cube">
            <a:avLst>
              <a:gd name="adj" fmla="val 827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ea typeface="Times New Roman" panose="02020603050405020304" pitchFamily="18" charset="0"/>
              </a:rPr>
              <a:t>Sa pô: nằm dưới tiêu đề, được in đậm, trích dẫn một câu văn quan trọng của bài viết, thu hút sự chú ý của người đọc.</a:t>
            </a:r>
            <a:endParaRPr lang="en-US" sz="2800">
              <a:solidFill>
                <a:schemeClr val="tx1"/>
              </a:solidFill>
            </a:endParaRPr>
          </a:p>
        </p:txBody>
      </p:sp>
      <p:sp>
        <p:nvSpPr>
          <p:cNvPr id="33" name="Cube 32"/>
          <p:cNvSpPr/>
          <p:nvPr/>
        </p:nvSpPr>
        <p:spPr>
          <a:xfrm>
            <a:off x="4239942" y="2680156"/>
            <a:ext cx="3676877" cy="3405890"/>
          </a:xfrm>
          <a:prstGeom prst="cube">
            <a:avLst>
              <a:gd name="adj" fmla="val 827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Trích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dẫn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nguyên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dấu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ngoặc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kép</a:t>
            </a:r>
            <a:r>
              <a:rPr lang="en-US" sz="2800" dirty="0">
                <a:solidFill>
                  <a:schemeClr val="tx1"/>
                </a:solidFill>
                <a:latin typeface="Times New Roman" panose="02020603050405020304" pitchFamily="18" charset="0"/>
                <a:ea typeface="Times New Roman" panose="02020603050405020304" pitchFamily="18" charset="0"/>
              </a:rPr>
              <a:t>=&gt; </a:t>
            </a:r>
            <a:r>
              <a:rPr lang="en-US" sz="2800" dirty="0" err="1">
                <a:solidFill>
                  <a:schemeClr val="tx1"/>
                </a:solidFill>
                <a:latin typeface="Times New Roman" panose="02020603050405020304" pitchFamily="18" charset="0"/>
                <a:ea typeface="Times New Roman" panose="02020603050405020304" pitchFamily="18" charset="0"/>
              </a:rPr>
              <a:t>tăng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thực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xác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chuyện</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4" name="Cube 33"/>
          <p:cNvSpPr/>
          <p:nvPr/>
        </p:nvSpPr>
        <p:spPr>
          <a:xfrm>
            <a:off x="8109418" y="2680156"/>
            <a:ext cx="3118216" cy="3405890"/>
          </a:xfrm>
          <a:prstGeom prst="cube">
            <a:avLst>
              <a:gd name="adj" fmla="val 827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a:solidFill>
                  <a:schemeClr val="tx1"/>
                </a:solidFill>
                <a:latin typeface="Times New Roman" panose="02020603050405020304" pitchFamily="18" charset="0"/>
                <a:ea typeface="Times New Roman" panose="02020603050405020304" pitchFamily="18" charset="0"/>
              </a:rPr>
              <a:t>Bố cục: rõ ràng, rành mạch, khoa học</a:t>
            </a:r>
            <a:endParaRPr lang="en-US" sz="2400">
              <a:solidFill>
                <a:schemeClr val="tx1"/>
              </a:solidFill>
              <a:effectLst/>
              <a:latin typeface="Times New Roman" panose="02020603050405020304" pitchFamily="18" charset="0"/>
              <a:ea typeface="Times New Roman" panose="02020603050405020304" pitchFamily="18" charset="0"/>
            </a:endParaRPr>
          </a:p>
        </p:txBody>
      </p:sp>
      <p:cxnSp>
        <p:nvCxnSpPr>
          <p:cNvPr id="27" name="Straight Arrow Connector 26"/>
          <p:cNvCxnSpPr>
            <a:stCxn id="9" idx="2"/>
            <a:endCxn id="25" idx="0"/>
          </p:cNvCxnSpPr>
          <p:nvPr/>
        </p:nvCxnSpPr>
        <p:spPr>
          <a:xfrm flipH="1">
            <a:off x="2483538" y="2113613"/>
            <a:ext cx="3744997" cy="566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9" idx="2"/>
            <a:endCxn id="33" idx="0"/>
          </p:cNvCxnSpPr>
          <p:nvPr/>
        </p:nvCxnSpPr>
        <p:spPr>
          <a:xfrm flipH="1">
            <a:off x="6219316" y="2113613"/>
            <a:ext cx="9219" cy="5665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9" idx="2"/>
            <a:endCxn id="34" idx="0"/>
          </p:cNvCxnSpPr>
          <p:nvPr/>
        </p:nvCxnSpPr>
        <p:spPr>
          <a:xfrm>
            <a:off x="6228535" y="2113613"/>
            <a:ext cx="3569023" cy="566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7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in)">
                                      <p:cBhvr>
                                        <p:cTn id="20" dur="2000"/>
                                        <p:tgtEl>
                                          <p:spTgt spid="3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200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ight Arrow 5"/>
          <p:cNvSpPr/>
          <p:nvPr/>
        </p:nvSpPr>
        <p:spPr>
          <a:xfrm>
            <a:off x="637861" y="1031258"/>
            <a:ext cx="2983042" cy="1369277"/>
          </a:xfrm>
          <a:prstGeom prst="rightArrow">
            <a:avLst>
              <a:gd name="adj1" fmla="val 56568"/>
              <a:gd name="adj2" fmla="val 28105"/>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S Mincho"/>
                <a:cs typeface="+mn-cs"/>
              </a:rPr>
              <a:t>IV. Tổng kết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ounded Rectangle 8"/>
          <p:cNvSpPr/>
          <p:nvPr/>
        </p:nvSpPr>
        <p:spPr>
          <a:xfrm>
            <a:off x="4626742" y="1440523"/>
            <a:ext cx="3203585" cy="673090"/>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S Mincho"/>
                <a:cs typeface="+mn-cs"/>
              </a:rPr>
              <a:t>1. Nghệ thuật</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ube 24"/>
          <p:cNvSpPr/>
          <p:nvPr/>
        </p:nvSpPr>
        <p:spPr>
          <a:xfrm>
            <a:off x="637862" y="2680156"/>
            <a:ext cx="2674964" cy="3405890"/>
          </a:xfrm>
          <a:prstGeom prst="cube">
            <a:avLst>
              <a:gd name="adj" fmla="val 827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chemeClr val="tx1"/>
                </a:solidFill>
                <a:latin typeface="Times New Roman" panose="02020603050405020304" pitchFamily="18" charset="0"/>
                <a:ea typeface="Times New Roman" panose="02020603050405020304" pitchFamily="18" charset="0"/>
              </a:rPr>
              <a:t>Lời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ngắn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gọn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rõ</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ràng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xác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giàu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xúc</a:t>
            </a:r>
            <a:r>
              <a:rPr lang="en-US" sz="2800" dirty="0">
                <a:solidFill>
                  <a:schemeClr val="tx1"/>
                </a:solidFill>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Calibri" panose="020F0502020204030204"/>
            </a:endParaRPr>
          </a:p>
        </p:txBody>
      </p:sp>
      <p:sp>
        <p:nvSpPr>
          <p:cNvPr id="33" name="Cube 32"/>
          <p:cNvSpPr/>
          <p:nvPr/>
        </p:nvSpPr>
        <p:spPr>
          <a:xfrm>
            <a:off x="3442690" y="2680156"/>
            <a:ext cx="4930016" cy="3405890"/>
          </a:xfrm>
          <a:prstGeom prst="cube">
            <a:avLst>
              <a:gd name="adj" fmla="val 827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pPr>
            <a:r>
              <a:rPr lang="en-US" sz="2400" dirty="0" err="1">
                <a:solidFill>
                  <a:schemeClr val="tx1"/>
                </a:solidFill>
                <a:latin typeface="Times New Roman" panose="02020603050405020304" pitchFamily="18" charset="0"/>
                <a:ea typeface="Times New Roman" panose="02020603050405020304" pitchFamily="18" charset="0"/>
              </a:rPr>
              <a:t>Hình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ảnh</a:t>
            </a:r>
            <a:r>
              <a:rPr lang="en-US" sz="2400" dirty="0">
                <a:solidFill>
                  <a:schemeClr val="tx1"/>
                </a:solidFill>
                <a:latin typeface="Times New Roman" panose="02020603050405020304" pitchFamily="18" charset="0"/>
                <a:ea typeface="Times New Roman" panose="02020603050405020304" pitchFamily="18" charset="0"/>
              </a:rPr>
              <a:t> minh </a:t>
            </a:r>
            <a:r>
              <a:rPr lang="en-US" sz="2400" dirty="0" err="1">
                <a:solidFill>
                  <a:schemeClr val="tx1"/>
                </a:solidFill>
                <a:latin typeface="Times New Roman" panose="02020603050405020304" pitchFamily="18" charset="0"/>
                <a:ea typeface="Times New Roman" panose="02020603050405020304" pitchFamily="18" charset="0"/>
              </a:rPr>
              <a:t>họa</a:t>
            </a:r>
            <a:r>
              <a:rPr lang="en-US" sz="2400" dirty="0">
                <a:solidFill>
                  <a:schemeClr val="tx1"/>
                </a:solidFill>
                <a:latin typeface="Times New Roman" panose="02020603050405020304" pitchFamily="18" charset="0"/>
                <a:ea typeface="Times New Roman" panose="02020603050405020304" pitchFamily="18" charset="0"/>
              </a:rPr>
              <a:t> - </a:t>
            </a:r>
            <a:r>
              <a:rPr lang="en-US" sz="2400" dirty="0" err="1">
                <a:solidFill>
                  <a:schemeClr val="tx1"/>
                </a:solidFill>
                <a:latin typeface="Times New Roman" panose="02020603050405020304" pitchFamily="18" charset="0"/>
                <a:ea typeface="Times New Roman" panose="02020603050405020304" pitchFamily="18" charset="0"/>
              </a:rPr>
              <a:t>chiếc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xe</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tăng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đầu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tiên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phóng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tiến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Độc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Lập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smtClean="0">
                <a:solidFill>
                  <a:schemeClr val="tx1"/>
                </a:solidFill>
                <a:latin typeface="Times New Roman" panose="02020603050405020304" pitchFamily="18" charset="0"/>
                <a:ea typeface="Times New Roman" panose="02020603050405020304" pitchFamily="18" charset="0"/>
              </a:rPr>
              <a:t>30/04/1975 minh </a:t>
            </a:r>
            <a:r>
              <a:rPr lang="en-US" sz="2400" dirty="0" err="1">
                <a:solidFill>
                  <a:schemeClr val="tx1"/>
                </a:solidFill>
                <a:latin typeface="Times New Roman" panose="02020603050405020304" pitchFamily="18" charset="0"/>
                <a:ea typeface="Times New Roman" panose="02020603050405020304" pitchFamily="18" charset="0"/>
              </a:rPr>
              <a:t>họa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thông</a:t>
            </a:r>
            <a:r>
              <a:rPr lang="en-US" sz="2400" dirty="0">
                <a:solidFill>
                  <a:schemeClr val="tx1"/>
                </a:solidFill>
                <a:latin typeface="Times New Roman" panose="02020603050405020304" pitchFamily="18" charset="0"/>
                <a:ea typeface="Times New Roman" panose="02020603050405020304" pitchFamily="18" charset="0"/>
              </a:rPr>
              <a:t> tin </a:t>
            </a:r>
            <a:r>
              <a:rPr lang="en-US" sz="2400" dirty="0" err="1">
                <a:solidFill>
                  <a:schemeClr val="tx1"/>
                </a:solidFill>
                <a:latin typeface="Times New Roman" panose="02020603050405020304" pitchFamily="18" charset="0"/>
                <a:ea typeface="Times New Roman" panose="02020603050405020304" pitchFamily="18" charset="0"/>
              </a:rPr>
              <a:t>quan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trọng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nghĩa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quyết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định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đến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việc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chọn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ngay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chiều</a:t>
            </a:r>
            <a:r>
              <a:rPr lang="en-US" sz="2400" dirty="0">
                <a:solidFill>
                  <a:schemeClr val="tx1"/>
                </a:solidFill>
                <a:latin typeface="Times New Roman" panose="02020603050405020304" pitchFamily="18" charset="0"/>
                <a:ea typeface="Times New Roman" panose="02020603050405020304" pitchFamily="18" charset="0"/>
              </a:rPr>
              <a:t> 30/4</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34" name="Cube 33"/>
          <p:cNvSpPr/>
          <p:nvPr/>
        </p:nvSpPr>
        <p:spPr>
          <a:xfrm>
            <a:off x="8502570" y="2680156"/>
            <a:ext cx="3118216" cy="3405890"/>
          </a:xfrm>
          <a:prstGeom prst="cube">
            <a:avLst>
              <a:gd name="adj" fmla="val 827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0"/>
              </a:spcAft>
            </a:pPr>
            <a:r>
              <a:rPr lang="vi-VN" sz="2800" dirty="0">
                <a:solidFill>
                  <a:schemeClr val="tx1"/>
                </a:solidFill>
                <a:latin typeface="Times New Roman" panose="02020603050405020304" pitchFamily="18" charset="0"/>
                <a:ea typeface="Times New Roman" panose="02020603050405020304" pitchFamily="18" charset="0"/>
                <a:sym typeface="Wingdings" panose="05000000000000000000" pitchFamily="2" charset="2"/>
              </a:rPr>
              <a:t></a:t>
            </a:r>
            <a:r>
              <a:rPr lang="vi-VN"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tiêu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biểu</a:t>
            </a:r>
            <a:r>
              <a:rPr lang="en-US" sz="2800" dirty="0">
                <a:solidFill>
                  <a:schemeClr val="tx1"/>
                </a:solidFill>
                <a:latin typeface="Times New Roman" panose="02020603050405020304" pitchFamily="18" charset="0"/>
                <a:ea typeface="Times New Roman" panose="02020603050405020304" pitchFamily="18" charset="0"/>
              </a:rPr>
              <a:t>, </a:t>
            </a:r>
            <a:r>
              <a:rPr lang="vi-VN" sz="2800" dirty="0">
                <a:solidFill>
                  <a:schemeClr val="tx1"/>
                </a:solidFill>
                <a:latin typeface="Times New Roman" panose="02020603050405020304" pitchFamily="18" charset="0"/>
                <a:ea typeface="Times New Roman" panose="02020603050405020304" pitchFamily="18" charset="0"/>
              </a:rPr>
              <a:t>làm tăng tính chân thực cho thông tin được kể lại</a:t>
            </a:r>
            <a:r>
              <a:rPr lang="vi-VN" sz="2800"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p:txBody>
      </p:sp>
      <p:cxnSp>
        <p:nvCxnSpPr>
          <p:cNvPr id="27" name="Straight Arrow Connector 26"/>
          <p:cNvCxnSpPr>
            <a:stCxn id="9" idx="2"/>
            <a:endCxn id="25" idx="0"/>
          </p:cNvCxnSpPr>
          <p:nvPr/>
        </p:nvCxnSpPr>
        <p:spPr>
          <a:xfrm flipH="1">
            <a:off x="2483538" y="2113613"/>
            <a:ext cx="3744997" cy="566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9" idx="2"/>
            <a:endCxn id="33" idx="0"/>
          </p:cNvCxnSpPr>
          <p:nvPr/>
        </p:nvCxnSpPr>
        <p:spPr>
          <a:xfrm flipH="1">
            <a:off x="6219316" y="2113613"/>
            <a:ext cx="9219" cy="5665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9" idx="2"/>
            <a:endCxn id="34" idx="0"/>
          </p:cNvCxnSpPr>
          <p:nvPr/>
        </p:nvCxnSpPr>
        <p:spPr>
          <a:xfrm>
            <a:off x="6228535" y="2113613"/>
            <a:ext cx="3569023" cy="566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11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in)">
                                      <p:cBhvr>
                                        <p:cTn id="20" dur="2000"/>
                                        <p:tgtEl>
                                          <p:spTgt spid="3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200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33"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ight Arrow 5"/>
          <p:cNvSpPr/>
          <p:nvPr/>
        </p:nvSpPr>
        <p:spPr>
          <a:xfrm>
            <a:off x="637861" y="1031258"/>
            <a:ext cx="2983042" cy="1369277"/>
          </a:xfrm>
          <a:prstGeom prst="rightArrow">
            <a:avLst>
              <a:gd name="adj1" fmla="val 56568"/>
              <a:gd name="adj2" fmla="val 28105"/>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S Mincho"/>
                <a:cs typeface="+mn-cs"/>
              </a:rPr>
              <a:t>IV. Tổng kết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ounded Rectangle 8"/>
          <p:cNvSpPr/>
          <p:nvPr/>
        </p:nvSpPr>
        <p:spPr>
          <a:xfrm>
            <a:off x="4626742" y="1440523"/>
            <a:ext cx="3203585" cy="673090"/>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S Mincho"/>
                <a:cs typeface="+mn-cs"/>
              </a:rPr>
              <a:t>1. Nghệ thuật</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35794" y="2485340"/>
            <a:ext cx="10858500" cy="2923877"/>
          </a:xfrm>
          <a:prstGeom prst="rect">
            <a:avLst/>
          </a:prstGeom>
        </p:spPr>
        <p:txBody>
          <a:bodyPr>
            <a:spAutoFit/>
          </a:bodyPr>
          <a:lstStyle/>
          <a:p>
            <a:pPr marL="487680" marR="30480" indent="-457200" algn="just">
              <a:lnSpc>
                <a:spcPct val="115000"/>
              </a:lnSpc>
              <a:spcAft>
                <a:spcPts val="0"/>
              </a:spcAft>
              <a:buFont typeface="Wingdings" panose="05000000000000000000" pitchFamily="2" charset="2"/>
              <a:buChar char="à"/>
            </a:pPr>
            <a:r>
              <a:rPr lang="vi-VN" sz="3200" dirty="0" smtClean="0">
                <a:latin typeface="Times New Roman" panose="02020603050405020304" pitchFamily="18" charset="0"/>
                <a:ea typeface="Times New Roman" panose="02020603050405020304" pitchFamily="18" charset="0"/>
              </a:rPr>
              <a:t>Bài </a:t>
            </a:r>
            <a:r>
              <a:rPr lang="vi-VN" sz="3200" dirty="0">
                <a:latin typeface="Times New Roman" panose="02020603050405020304" pitchFamily="18" charset="0"/>
                <a:ea typeface="Times New Roman" panose="02020603050405020304" pitchFamily="18" charset="0"/>
              </a:rPr>
              <a:t>viết có cách đưa thông tin đa dạng, kết hợp kênh chữ với kênh hình (văn bản đa phương thức</a:t>
            </a:r>
            <a:r>
              <a:rPr lang="vi-VN" sz="3200" dirty="0" smtClean="0">
                <a:latin typeface="Times New Roman" panose="02020603050405020304" pitchFamily="18" charset="0"/>
                <a:ea typeface="Times New Roman" panose="02020603050405020304" pitchFamily="18" charset="0"/>
              </a:rPr>
              <a:t>)</a:t>
            </a:r>
            <a:endParaRPr lang="en-US" sz="3200" dirty="0" smtClean="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tabLst>
                <a:tab pos="289560" algn="l"/>
              </a:tabLst>
            </a:pPr>
            <a:r>
              <a:rPr lang="en-US" sz="3200" dirty="0">
                <a:latin typeface="Times New Roman" panose="02020603050405020304" pitchFamily="18" charset="0"/>
                <a:ea typeface="Times New Roman" panose="02020603050405020304" pitchFamily="18" charset="0"/>
                <a:sym typeface="Wingdings" panose="05000000000000000000" pitchFamily="2" charset="2"/>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Phù</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hợp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thuộc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tầng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miền</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74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10" name="Rectangle 9"/>
          <p:cNvSpPr/>
          <p:nvPr/>
        </p:nvSpPr>
        <p:spPr>
          <a:xfrm>
            <a:off x="4113853" y="40198"/>
            <a:ext cx="3951595"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VĂN BẢN THÔNG TIN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4185122" y="754724"/>
            <a:ext cx="38090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KHỞI ĐỘNG BÀI HỌC 10</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5"/>
          <a:stretch>
            <a:fillRect/>
          </a:stretch>
        </p:blipFill>
        <p:spPr>
          <a:xfrm>
            <a:off x="7041169" y="1383860"/>
            <a:ext cx="4668929" cy="4693577"/>
          </a:xfrm>
          <a:prstGeom prst="rect">
            <a:avLst/>
          </a:prstGeom>
        </p:spPr>
      </p:pic>
      <p:sp>
        <p:nvSpPr>
          <p:cNvPr id="5" name="Right Arrow 4"/>
          <p:cNvSpPr/>
          <p:nvPr/>
        </p:nvSpPr>
        <p:spPr>
          <a:xfrm>
            <a:off x="745695" y="1232779"/>
            <a:ext cx="5542845" cy="1394669"/>
          </a:xfrm>
          <a:prstGeom prst="rightArrow">
            <a:avLst>
              <a:gd name="adj1" fmla="val 65238"/>
              <a:gd name="adj2" fmla="val 5000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a:solidFill>
                  <a:schemeClr val="tx1"/>
                </a:solidFill>
                <a:latin typeface="Times New Roman" panose="02020603050405020304" pitchFamily="18" charset="0"/>
                <a:ea typeface="Times New Roman" panose="02020603050405020304" pitchFamily="18" charset="0"/>
              </a:rPr>
              <a:t>1. Văn bản thuật lại một sự kiện</a:t>
            </a:r>
            <a:endParaRPr lang="en-US" sz="2800">
              <a:solidFill>
                <a:schemeClr val="tx1"/>
              </a:solidFill>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299244" y="2454171"/>
            <a:ext cx="8128000" cy="4032354"/>
            <a:chOff x="2015617" y="1943978"/>
            <a:chExt cx="8128000" cy="3251199"/>
          </a:xfrm>
        </p:grpSpPr>
        <p:sp>
          <p:nvSpPr>
            <p:cNvPr id="9" name="Shape 8"/>
            <p:cNvSpPr/>
            <p:nvPr/>
          </p:nvSpPr>
          <p:spPr>
            <a:xfrm>
              <a:off x="2015617" y="1943978"/>
              <a:ext cx="8128000" cy="3251199"/>
            </a:xfrm>
            <a:prstGeom prst="leftRightRibbon">
              <a:avLst>
                <a:gd name="adj1" fmla="val 63960"/>
                <a:gd name="adj2" fmla="val 44052"/>
                <a:gd name="adj3" fmla="val 11463"/>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2904859" y="2676625"/>
              <a:ext cx="2940217" cy="1593088"/>
            </a:xfrm>
            <a:custGeom>
              <a:avLst/>
              <a:gdLst>
                <a:gd name="connsiteX0" fmla="*/ 0 w 2682239"/>
                <a:gd name="connsiteY0" fmla="*/ 0 h 1593088"/>
                <a:gd name="connsiteX1" fmla="*/ 2682239 w 2682239"/>
                <a:gd name="connsiteY1" fmla="*/ 0 h 1593088"/>
                <a:gd name="connsiteX2" fmla="*/ 2682239 w 2682239"/>
                <a:gd name="connsiteY2" fmla="*/ 1593088 h 1593088"/>
                <a:gd name="connsiteX3" fmla="*/ 0 w 2682239"/>
                <a:gd name="connsiteY3" fmla="*/ 1593088 h 1593088"/>
                <a:gd name="connsiteX4" fmla="*/ 0 w 2682239"/>
                <a:gd name="connsiteY4" fmla="*/ 0 h 159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239" h="1593088">
                  <a:moveTo>
                    <a:pt x="0" y="0"/>
                  </a:moveTo>
                  <a:lnTo>
                    <a:pt x="2682239" y="0"/>
                  </a:lnTo>
                  <a:lnTo>
                    <a:pt x="2682239" y="1593088"/>
                  </a:lnTo>
                  <a:lnTo>
                    <a:pt x="0" y="159308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thông</a:t>
              </a:r>
              <a:r>
                <a:rPr lang="en-US" sz="2400" kern="1200" dirty="0" smtClean="0">
                  <a:latin typeface="Times New Roman" panose="02020603050405020304" pitchFamily="18" charset="0"/>
                  <a:cs typeface="Times New Roman" panose="02020603050405020304" pitchFamily="18" charset="0"/>
                </a:rPr>
                <a:t> tin, ở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minh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lịch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khoa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897925" y="3010014"/>
              <a:ext cx="3177156" cy="1593088"/>
            </a:xfrm>
            <a:custGeom>
              <a:avLst/>
              <a:gdLst>
                <a:gd name="connsiteX0" fmla="*/ 0 w 3169920"/>
                <a:gd name="connsiteY0" fmla="*/ 0 h 1593088"/>
                <a:gd name="connsiteX1" fmla="*/ 3169920 w 3169920"/>
                <a:gd name="connsiteY1" fmla="*/ 0 h 1593088"/>
                <a:gd name="connsiteX2" fmla="*/ 3169920 w 3169920"/>
                <a:gd name="connsiteY2" fmla="*/ 1593088 h 1593088"/>
                <a:gd name="connsiteX3" fmla="*/ 0 w 3169920"/>
                <a:gd name="connsiteY3" fmla="*/ 1593088 h 1593088"/>
                <a:gd name="connsiteX4" fmla="*/ 0 w 3169920"/>
                <a:gd name="connsiteY4" fmla="*/ 0 h 159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20" h="1593088">
                  <a:moveTo>
                    <a:pt x="0" y="0"/>
                  </a:moveTo>
                  <a:lnTo>
                    <a:pt x="3169920" y="0"/>
                  </a:lnTo>
                  <a:lnTo>
                    <a:pt x="3169920" y="1593088"/>
                  </a:lnTo>
                  <a:lnTo>
                    <a:pt x="0" y="159308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thông</a:t>
              </a:r>
              <a:r>
                <a:rPr lang="en-US" sz="2400" kern="1200" dirty="0" smtClean="0">
                  <a:latin typeface="Times New Roman" panose="02020603050405020304" pitchFamily="18" charset="0"/>
                  <a:cs typeface="Times New Roman" panose="02020603050405020304" pitchFamily="18" charset="0"/>
                </a:rPr>
                <a:t> tin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quả</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839879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6" name="Right Arrow 5"/>
          <p:cNvSpPr/>
          <p:nvPr/>
        </p:nvSpPr>
        <p:spPr>
          <a:xfrm>
            <a:off x="637861" y="1031258"/>
            <a:ext cx="2983042" cy="1369277"/>
          </a:xfrm>
          <a:prstGeom prst="rightArrow">
            <a:avLst>
              <a:gd name="adj1" fmla="val 56568"/>
              <a:gd name="adj2" fmla="val 28105"/>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S Mincho"/>
                <a:cs typeface="+mn-cs"/>
              </a:rPr>
              <a:t>IV. Tổng kết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616647" y="1500719"/>
            <a:ext cx="10879956" cy="3758291"/>
            <a:chOff x="649672" y="2132494"/>
            <a:chExt cx="10879956" cy="3758291"/>
          </a:xfrm>
        </p:grpSpPr>
        <p:sp>
          <p:nvSpPr>
            <p:cNvPr id="12" name="Freeform 11"/>
            <p:cNvSpPr/>
            <p:nvPr/>
          </p:nvSpPr>
          <p:spPr>
            <a:xfrm>
              <a:off x="5969000" y="2975927"/>
              <a:ext cx="2793999" cy="664845"/>
            </a:xfrm>
            <a:custGeom>
              <a:avLst/>
              <a:gdLst/>
              <a:ahLst/>
              <a:cxnLst/>
              <a:rect l="0" t="0" r="0" b="0"/>
              <a:pathLst>
                <a:path>
                  <a:moveTo>
                    <a:pt x="0" y="0"/>
                  </a:moveTo>
                  <a:lnTo>
                    <a:pt x="0" y="453072"/>
                  </a:lnTo>
                  <a:lnTo>
                    <a:pt x="2793999" y="453072"/>
                  </a:lnTo>
                  <a:lnTo>
                    <a:pt x="2793999"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923280" y="2975927"/>
              <a:ext cx="91440" cy="664845"/>
            </a:xfrm>
            <a:custGeom>
              <a:avLst/>
              <a:gdLst/>
              <a:ahLst/>
              <a:cxnLst/>
              <a:rect l="0" t="0" r="0" b="0"/>
              <a:pathLst>
                <a:path>
                  <a:moveTo>
                    <a:pt x="45720" y="0"/>
                  </a:moveTo>
                  <a:lnTo>
                    <a:pt x="45720"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3175000" y="2975927"/>
              <a:ext cx="2793999" cy="664845"/>
            </a:xfrm>
            <a:custGeom>
              <a:avLst/>
              <a:gdLst/>
              <a:ahLst/>
              <a:cxnLst/>
              <a:rect l="0" t="0" r="0" b="0"/>
              <a:pathLst>
                <a:path>
                  <a:moveTo>
                    <a:pt x="2793999" y="0"/>
                  </a:moveTo>
                  <a:lnTo>
                    <a:pt x="2793999" y="453072"/>
                  </a:lnTo>
                  <a:lnTo>
                    <a:pt x="0" y="453072"/>
                  </a:lnTo>
                  <a:lnTo>
                    <a:pt x="0"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Rounded Rectangle 17"/>
            <p:cNvSpPr/>
            <p:nvPr/>
          </p:nvSpPr>
          <p:spPr>
            <a:xfrm>
              <a:off x="4317999" y="2132494"/>
              <a:ext cx="3048000" cy="804337"/>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4571999" y="2373794"/>
              <a:ext cx="3048000" cy="804337"/>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666" tIns="99666" rIns="99666" bIns="99666" numCol="1" spcCol="1270" anchor="ctr" anchorCtr="0">
              <a:noAutofit/>
            </a:bodyPr>
            <a:lstStyle/>
            <a:p>
              <a:pPr lvl="0" algn="ctr" defTabSz="66675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2. </a:t>
              </a:r>
              <a:r>
                <a:rPr lang="en-US" sz="3200" b="1" kern="1200" dirty="0" err="1" smtClean="0">
                  <a:latin typeface="Times New Roman" panose="02020603050405020304" pitchFamily="18" charset="0"/>
                  <a:cs typeface="Times New Roman" panose="02020603050405020304" pitchFamily="18" charset="0"/>
                </a:rPr>
                <a:t>Nội</a:t>
              </a:r>
              <a:r>
                <a:rPr lang="en-US" sz="3200" b="1" kern="1200" dirty="0" smtClean="0">
                  <a:latin typeface="Times New Roman" panose="02020603050405020304" pitchFamily="18" charset="0"/>
                  <a:cs typeface="Times New Roman" panose="02020603050405020304" pitchFamily="18" charset="0"/>
                </a:rPr>
                <a:t> dung.</a:t>
              </a:r>
              <a:endParaRPr lang="en-US" sz="32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649672" y="3565472"/>
              <a:ext cx="3173603" cy="2084013"/>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903672" y="3806772"/>
              <a:ext cx="3173603" cy="2084013"/>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666" tIns="99666" rIns="99666" bIns="99666"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thông</a:t>
              </a:r>
              <a:r>
                <a:rPr lang="en-US" sz="2400" kern="1200" dirty="0" smtClean="0">
                  <a:latin typeface="Times New Roman" panose="02020603050405020304" pitchFamily="18" charset="0"/>
                  <a:cs typeface="Times New Roman" panose="02020603050405020304" pitchFamily="18" charset="0"/>
                </a:rPr>
                <a:t> tin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thắng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4169737" y="3622045"/>
              <a:ext cx="3078402" cy="2084013"/>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4423737" y="3806772"/>
              <a:ext cx="3078402" cy="2084013"/>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666" tIns="99666" rIns="99666" bIns="99666" numCol="1" spcCol="1270" anchor="ctr" anchorCtr="0">
              <a:noAutofit/>
            </a:bodyPr>
            <a:lstStyle/>
            <a:p>
              <a:pPr lvl="0" algn="ctr" defTabSz="66675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Cho </a:t>
              </a:r>
              <a:r>
                <a:rPr lang="en-US" sz="2400" kern="1200" dirty="0" err="1" smtClean="0">
                  <a:latin typeface="Times New Roman" panose="02020603050405020304" pitchFamily="18" charset="0"/>
                  <a:cs typeface="Times New Roman" panose="02020603050405020304" pitchFamily="18" charset="0"/>
                </a:rPr>
                <a:t>thấy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sắc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Phạm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Tuyên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7717176" y="3640772"/>
              <a:ext cx="3558452" cy="2084013"/>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7971176" y="3806772"/>
              <a:ext cx="3558452" cy="2084013"/>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666" tIns="99666" rIns="99666" bIns="99666"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niềm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Phạm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Tuyên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456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7" name="Rectangle 6"/>
          <p:cNvSpPr/>
          <p:nvPr/>
        </p:nvSpPr>
        <p:spPr>
          <a:xfrm>
            <a:off x="442458" y="1200150"/>
            <a:ext cx="10746853" cy="517065"/>
          </a:xfrm>
          <a:prstGeom prst="rect">
            <a:avLst/>
          </a:prstGeom>
        </p:spPr>
        <p:txBody>
          <a:bodyPr wrap="none">
            <a:spAutoFit/>
          </a:bodyPr>
          <a:lstStyle/>
          <a:p>
            <a:pPr algn="just">
              <a:lnSpc>
                <a:spcPct val="115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rPr>
              <a:t>3. </a:t>
            </a:r>
            <a:r>
              <a:rPr lang="en-US" sz="2400" b="1" dirty="0" err="1">
                <a:solidFill>
                  <a:srgbClr val="0070C0"/>
                </a:solidFill>
                <a:latin typeface="Times New Roman" panose="02020603050405020304" pitchFamily="18" charset="0"/>
                <a:ea typeface="Times New Roman" panose="02020603050405020304" pitchFamily="18" charset="0"/>
              </a:rPr>
              <a:t>Cách</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hiểu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bản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thông</a:t>
            </a:r>
            <a:r>
              <a:rPr lang="en-US" sz="2400" b="1" dirty="0">
                <a:solidFill>
                  <a:srgbClr val="0070C0"/>
                </a:solidFill>
                <a:latin typeface="Times New Roman" panose="02020603050405020304" pitchFamily="18" charset="0"/>
                <a:ea typeface="Times New Roman" panose="02020603050405020304" pitchFamily="18" charset="0"/>
              </a:rPr>
              <a:t> tin </a:t>
            </a:r>
            <a:r>
              <a:rPr lang="en-US" sz="2400" b="1" dirty="0" err="1">
                <a:solidFill>
                  <a:srgbClr val="0070C0"/>
                </a:solidFill>
                <a:latin typeface="Times New Roman" panose="02020603050405020304" pitchFamily="18" charset="0"/>
                <a:ea typeface="Times New Roman" panose="02020603050405020304" pitchFamily="18" charset="0"/>
              </a:rPr>
              <a:t>thuật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lại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sự</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kiện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theo</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nguyên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nhân</a:t>
            </a:r>
            <a:r>
              <a:rPr lang="en-US" sz="2400" b="1" dirty="0">
                <a:solidFill>
                  <a:srgbClr val="0070C0"/>
                </a:solidFill>
                <a:latin typeface="Times New Roman" panose="02020603050405020304" pitchFamily="18" charset="0"/>
                <a:ea typeface="Times New Roman" panose="02020603050405020304" pitchFamily="18" charset="0"/>
              </a:rPr>
              <a:t> – </a:t>
            </a:r>
            <a:r>
              <a:rPr lang="en-US" sz="2400" b="1" dirty="0" err="1">
                <a:solidFill>
                  <a:srgbClr val="0070C0"/>
                </a:solidFill>
                <a:latin typeface="Times New Roman" panose="02020603050405020304" pitchFamily="18" charset="0"/>
                <a:ea typeface="Times New Roman" panose="02020603050405020304" pitchFamily="18" charset="0"/>
              </a:rPr>
              <a:t>kết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quả</a:t>
            </a:r>
            <a:endParaRPr lang="en-US" sz="2400" dirty="0">
              <a:effectLst/>
              <a:latin typeface="Times New Roman" panose="02020603050405020304" pitchFamily="18" charset="0"/>
              <a:ea typeface="Times New Roman" panose="02020603050405020304" pitchFamily="18" charset="0"/>
            </a:endParaRPr>
          </a:p>
        </p:txBody>
      </p:sp>
      <p:sp>
        <p:nvSpPr>
          <p:cNvPr id="27" name="Freeform 26"/>
          <p:cNvSpPr/>
          <p:nvPr/>
        </p:nvSpPr>
        <p:spPr>
          <a:xfrm>
            <a:off x="450850" y="2124561"/>
            <a:ext cx="3051432" cy="2968229"/>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78949" tIns="13335" rIns="452278" bIns="13335" numCol="1" spcCol="1270" anchor="ctr" anchorCtr="0">
            <a:noAutofit/>
          </a:bodyPr>
          <a:lstStyle/>
          <a:p>
            <a:pPr lvl="0" algn="ctr" defTabSz="4445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3197140" y="2124561"/>
            <a:ext cx="3051432" cy="2968229"/>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478949" tIns="13335" rIns="452278" bIns="13335" numCol="1" spcCol="1270" anchor="ctr" anchorCtr="0">
            <a:noAutofit/>
          </a:bodyPr>
          <a:lstStyle/>
          <a:p>
            <a:pPr lvl="0" algn="ctr" defTabSz="4445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5943430" y="2124561"/>
            <a:ext cx="3051432" cy="2968229"/>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478949" tIns="13335" rIns="452278" bIns="13335" numCol="1" spcCol="1270" anchor="ctr" anchorCtr="0">
            <a:noAutofit/>
          </a:bodyPr>
          <a:lstStyle/>
          <a:p>
            <a:pPr lvl="0" algn="ctr" defTabSz="4445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3" name="Freeform 32"/>
          <p:cNvSpPr/>
          <p:nvPr/>
        </p:nvSpPr>
        <p:spPr>
          <a:xfrm>
            <a:off x="8689718" y="2124561"/>
            <a:ext cx="3051432" cy="2968229"/>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478949" tIns="13335" rIns="452278" bIns="13335" numCol="1" spcCol="1270" anchor="ctr" anchorCtr="0">
            <a:noAutofit/>
          </a:bodyPr>
          <a:lstStyle/>
          <a:p>
            <a:pPr lvl="0" algn="ctr"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Hiểu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510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6" name="Rectangle 5"/>
          <p:cNvSpPr/>
          <p:nvPr/>
        </p:nvSpPr>
        <p:spPr>
          <a:xfrm>
            <a:off x="5213448" y="707622"/>
            <a:ext cx="1752404" cy="587853"/>
          </a:xfrm>
          <a:prstGeom prst="rect">
            <a:avLst/>
          </a:prstGeom>
        </p:spPr>
        <p:txBody>
          <a:bodyPr wrap="none">
            <a:spAutoFit/>
          </a:bodyP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35794" y="1257727"/>
            <a:ext cx="10858500" cy="1083374"/>
          </a:xfrm>
          <a:prstGeom prst="rect">
            <a:avLst/>
          </a:prstGeom>
        </p:spPr>
        <p:txBody>
          <a:bodyPr>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Chia </a:t>
            </a:r>
            <a:r>
              <a:rPr lang="en-US" sz="2800" b="1" dirty="0" err="1">
                <a:solidFill>
                  <a:srgbClr val="0070C0"/>
                </a:solidFill>
                <a:latin typeface="Times New Roman" panose="02020603050405020304" pitchFamily="18" charset="0"/>
                <a:ea typeface="MS Mincho"/>
              </a:rPr>
              <a:t>sẻ</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suy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hiểu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biết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về</a:t>
            </a:r>
            <a:r>
              <a:rPr lang="en-US" sz="2800" b="1" dirty="0">
                <a:solidFill>
                  <a:srgbClr val="0070C0"/>
                </a:solidFill>
                <a:latin typeface="Times New Roman" panose="02020603050405020304" pitchFamily="18" charset="0"/>
                <a:ea typeface="MS Mincho"/>
              </a:rPr>
              <a:t> ca </a:t>
            </a:r>
            <a:r>
              <a:rPr lang="en-US" sz="2800" b="1" dirty="0" err="1">
                <a:solidFill>
                  <a:srgbClr val="0070C0"/>
                </a:solidFill>
                <a:latin typeface="Times New Roman" panose="02020603050405020304" pitchFamily="18" charset="0"/>
                <a:ea typeface="MS Mincho"/>
              </a:rPr>
              <a:t>khúc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Như</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có</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Bác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trong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ngày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đại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thắng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nhạc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Phạm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Tuyên</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551275789"/>
              </p:ext>
            </p:extLst>
          </p:nvPr>
        </p:nvGraphicFramePr>
        <p:xfrm>
          <a:off x="660399" y="2332933"/>
          <a:ext cx="10858500" cy="3925824"/>
        </p:xfrm>
        <a:graphic>
          <a:graphicData uri="http://schemas.openxmlformats.org/drawingml/2006/table">
            <a:tbl>
              <a:tblPr firstRow="1" firstCol="1" bandRow="1" bandCol="1"/>
              <a:tblGrid>
                <a:gridCol w="3221336">
                  <a:extLst>
                    <a:ext uri="{9D8B030D-6E8A-4147-A177-3AD203B41FA5}">
                      <a16:colId xmlns="" xmlns:a16="http://schemas.microsoft.com/office/drawing/2014/main" val="1221504259"/>
                    </a:ext>
                  </a:extLst>
                </a:gridCol>
                <a:gridCol w="3808810">
                  <a:extLst>
                    <a:ext uri="{9D8B030D-6E8A-4147-A177-3AD203B41FA5}">
                      <a16:colId xmlns="" xmlns:a16="http://schemas.microsoft.com/office/drawing/2014/main" val="3693639269"/>
                    </a:ext>
                  </a:extLst>
                </a:gridCol>
                <a:gridCol w="3828354">
                  <a:extLst>
                    <a:ext uri="{9D8B030D-6E8A-4147-A177-3AD203B41FA5}">
                      <a16:colId xmlns="" xmlns:a16="http://schemas.microsoft.com/office/drawing/2014/main" val="550146285"/>
                    </a:ext>
                  </a:extLst>
                </a:gridCol>
              </a:tblGrid>
              <a:tr h="0">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đã biết)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muốn biết thêm)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đã học được)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 xmlns:a16="http://schemas.microsoft.com/office/drawing/2014/main" val="180191336"/>
                  </a:ext>
                </a:extLst>
              </a:tr>
              <a:tr h="0">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 điền)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endPar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96088255"/>
                  </a:ext>
                </a:extLst>
              </a:tr>
            </a:tbl>
          </a:graphicData>
        </a:graphic>
      </p:graphicFrame>
    </p:spTree>
    <p:extLst>
      <p:ext uri="{BB962C8B-B14F-4D97-AF65-F5344CB8AC3E}">
        <p14:creationId xmlns:p14="http://schemas.microsoft.com/office/powerpoint/2010/main" val="38229642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5137305" y="673239"/>
            <a:ext cx="1904689" cy="584775"/>
          </a:xfrm>
          <a:prstGeom prst="rect">
            <a:avLst/>
          </a:prstGeom>
        </p:spPr>
        <p:txBody>
          <a:bodyPr wrap="none">
            <a:spAutoFit/>
          </a:bodyPr>
          <a:lstStyle/>
          <a:p>
            <a:r>
              <a:rPr lang="en-US" sz="3200" b="1" dirty="0" err="1">
                <a:solidFill>
                  <a:srgbClr val="7030A0"/>
                </a:solidFill>
                <a:latin typeface="Times New Roman" panose="02020603050405020304" pitchFamily="18" charset="0"/>
                <a:ea typeface="Times New Roman" panose="02020603050405020304" pitchFamily="18" charset="0"/>
              </a:rPr>
              <a:t>Vận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dụng</a:t>
            </a:r>
            <a:endParaRPr lang="en-US" sz="3200" dirty="0"/>
          </a:p>
        </p:txBody>
      </p:sp>
      <p:pic>
        <p:nvPicPr>
          <p:cNvPr id="7" name="Picture 6"/>
          <p:cNvPicPr>
            <a:picLocks noChangeAspect="1"/>
          </p:cNvPicPr>
          <p:nvPr/>
        </p:nvPicPr>
        <p:blipFill>
          <a:blip r:embed="rId5"/>
          <a:stretch>
            <a:fillRect/>
          </a:stretch>
        </p:blipFill>
        <p:spPr>
          <a:xfrm>
            <a:off x="6324690" y="1635039"/>
            <a:ext cx="4052263" cy="4052263"/>
          </a:xfrm>
          <a:prstGeom prst="rect">
            <a:avLst/>
          </a:prstGeom>
        </p:spPr>
      </p:pic>
      <p:sp>
        <p:nvSpPr>
          <p:cNvPr id="11" name="Pentagon 10"/>
          <p:cNvSpPr/>
          <p:nvPr/>
        </p:nvSpPr>
        <p:spPr>
          <a:xfrm>
            <a:off x="1802348" y="2318809"/>
            <a:ext cx="4643089" cy="2582975"/>
          </a:xfrm>
          <a:prstGeom prst="homePlate">
            <a:avLst>
              <a:gd name="adj" fmla="val 26982"/>
            </a:avLst>
          </a:prstGeom>
          <a:solidFill>
            <a:schemeClr val="accent4">
              <a:lumMod val="20000"/>
              <a:lumOff val="80000"/>
            </a:schemeClr>
          </a:solidFill>
          <a:ln w="28575">
            <a:solidFill>
              <a:schemeClr val="accent4">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a:solidFill>
                  <a:srgbClr val="0070C0"/>
                </a:solidFill>
                <a:latin typeface="Times New Roman" panose="02020603050405020304" pitchFamily="18" charset="0"/>
                <a:ea typeface="MS Mincho"/>
              </a:rPr>
              <a:t>Nhiệm vụ 1: Viết đoạn văn viết lại cảm xúc về bài hát “Như có Bác trong ngày đại thắng” (Phạm Tuyên)</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9866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5137305" y="673239"/>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38103" y="1288225"/>
            <a:ext cx="10858500" cy="4552015"/>
          </a:xfrm>
          <a:prstGeom prst="rect">
            <a:avLst/>
          </a:prstGeom>
        </p:spPr>
        <p:txBody>
          <a:bodyPr>
            <a:spAutoFit/>
          </a:bodyPr>
          <a:lstStyle/>
          <a:p>
            <a:pPr marL="71120" algn="ctr">
              <a:lnSpc>
                <a:spcPct val="115000"/>
              </a:lnSpc>
              <a:spcAft>
                <a:spcPts val="0"/>
              </a:spcAft>
            </a:pPr>
            <a:r>
              <a:rPr lang="en-US" sz="2800" b="1" dirty="0" err="1">
                <a:latin typeface="Times New Roman" panose="02020603050405020304" pitchFamily="18" charset="0"/>
                <a:ea typeface="Times New Roman" panose="02020603050405020304" pitchFamily="18" charset="0"/>
              </a:rPr>
              <a:t>Gợi</a:t>
            </a:r>
            <a:r>
              <a:rPr lang="en-US" sz="2800" b="1" dirty="0">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72390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a:t>
            </a:r>
          </a:p>
          <a:p>
            <a:pPr>
              <a:lnSpc>
                <a:spcPct val="115000"/>
              </a:lnSpc>
              <a:spcAft>
                <a:spcPts val="0"/>
              </a:spcAft>
              <a:tabLst>
                <a:tab pos="72390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hướng</a:t>
            </a:r>
            <a:r>
              <a:rPr lang="en-US" sz="28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v"/>
              <a:tabLst>
                <a:tab pos="723900" algn="l"/>
              </a:tabLst>
            </a:pPr>
            <a:r>
              <a:rPr lang="en-US" sz="2800" dirty="0" err="1" smtClean="0">
                <a:latin typeface="Times New Roman" panose="02020603050405020304" pitchFamily="18" charset="0"/>
                <a:ea typeface="Times New Roman" panose="02020603050405020304" pitchFamily="18" charset="0"/>
              </a:rPr>
              <a:t>Bài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ngay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tộc</a:t>
            </a:r>
            <a:r>
              <a:rPr lang="en-US" sz="2800" dirty="0">
                <a:latin typeface="Times New Roman" panose="02020603050405020304" pitchFamily="18" charset="0"/>
                <a:ea typeface="Times New Roman" panose="02020603050405020304" pitchFamily="18" charset="0"/>
              </a:rPr>
              <a:t> ta.</a:t>
            </a:r>
          </a:p>
          <a:p>
            <a:pPr marL="457200" indent="-457200">
              <a:lnSpc>
                <a:spcPct val="115000"/>
              </a:lnSpc>
              <a:spcAft>
                <a:spcPts val="0"/>
              </a:spcAft>
              <a:buFont typeface="Wingdings" panose="05000000000000000000" pitchFamily="2" charset="2"/>
              <a:buChar char="v"/>
              <a:tabLst>
                <a:tab pos="723900" algn="l"/>
              </a:tabLst>
            </a:pPr>
            <a:r>
              <a:rPr lang="en-US" sz="2800" dirty="0" err="1" smtClean="0">
                <a:latin typeface="Times New Roman" panose="02020603050405020304" pitchFamily="18" charset="0"/>
                <a:ea typeface="Times New Roman" panose="02020603050405020304" pitchFamily="18" charset="0"/>
              </a:rPr>
              <a:t>Bài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618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5137305" y="673239"/>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38103" y="1440523"/>
            <a:ext cx="10858500" cy="3982629"/>
          </a:xfrm>
          <a:prstGeom prst="rect">
            <a:avLst/>
          </a:prstGeom>
        </p:spPr>
        <p:txBody>
          <a:bodyPr>
            <a:spAutoFit/>
          </a:bodyPr>
          <a:lstStyle/>
          <a:p>
            <a:pPr marL="457200" indent="-457200">
              <a:lnSpc>
                <a:spcPct val="115000"/>
              </a:lnSpc>
              <a:spcAft>
                <a:spcPts val="0"/>
              </a:spcAft>
              <a:buFont typeface="Wingdings" panose="05000000000000000000" pitchFamily="2" charset="2"/>
              <a:buChar char="v"/>
              <a:tabLst>
                <a:tab pos="723900" algn="l"/>
              </a:tabLst>
            </a:pPr>
            <a:r>
              <a:rPr lang="en-US" sz="3200" dirty="0" err="1" smtClean="0">
                <a:latin typeface="Times New Roman" panose="02020603050405020304" pitchFamily="18" charset="0"/>
                <a:ea typeface="Times New Roman" panose="02020603050405020304" pitchFamily="18" charset="0"/>
              </a:rPr>
              <a:t>Âm</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mạnh</a:t>
            </a:r>
            <a:r>
              <a:rPr lang="en-US" sz="3200" dirty="0">
                <a:latin typeface="Times New Roman" panose="02020603050405020304" pitchFamily="18" charset="0"/>
                <a:ea typeface="Times New Roman" panose="02020603050405020304" pitchFamily="18" charset="0"/>
              </a:rPr>
              <a:t> to </a:t>
            </a:r>
            <a:r>
              <a:rPr lang="en-US" sz="3200" dirty="0" err="1">
                <a:latin typeface="Times New Roman" panose="02020603050405020304" pitchFamily="18" charset="0"/>
                <a:ea typeface="Times New Roman" panose="02020603050405020304" pitchFamily="18" charset="0"/>
              </a:rPr>
              <a:t>lớn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tim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nhịp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reo </a:t>
            </a:r>
            <a:r>
              <a:rPr lang="en-US" sz="3200" dirty="0" err="1">
                <a:latin typeface="Times New Roman" panose="02020603050405020304" pitchFamily="18" charset="0"/>
                <a:ea typeface="Times New Roman" panose="02020603050405020304" pitchFamily="18" charset="0"/>
              </a:rPr>
              <a:t>vang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khúc</a:t>
            </a:r>
            <a:r>
              <a:rPr lang="en-US" sz="3200" dirty="0">
                <a:latin typeface="Times New Roman" panose="02020603050405020304" pitchFamily="18" charset="0"/>
                <a:ea typeface="Times New Roman" panose="02020603050405020304" pitchFamily="18" charset="0"/>
              </a:rPr>
              <a:t> ca </a:t>
            </a:r>
            <a:r>
              <a:rPr lang="en-US" sz="3200" dirty="0" err="1">
                <a:latin typeface="Times New Roman" panose="02020603050405020304" pitchFamily="18" charset="0"/>
                <a:ea typeface="Times New Roman" panose="02020603050405020304" pitchFamily="18" charset="0"/>
              </a:rPr>
              <a:t>mừng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v"/>
              <a:tabLst>
                <a:tab pos="723900" algn="l"/>
              </a:tabLst>
            </a:pPr>
            <a:r>
              <a:rPr lang="en-US" sz="3200" dirty="0" err="1" smtClean="0">
                <a:latin typeface="Times New Roman" panose="02020603050405020304" pitchFamily="18" charset="0"/>
                <a:ea typeface="Times New Roman" panose="02020603050405020304" pitchFamily="18" charset="0"/>
              </a:rPr>
              <a:t>Dù</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tộc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mùa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xuân</a:t>
            </a:r>
            <a:r>
              <a:rPr lang="en-US" sz="3200" dirty="0">
                <a:latin typeface="Times New Roman" panose="02020603050405020304" pitchFamily="18" charset="0"/>
                <a:ea typeface="Times New Roman" panose="02020603050405020304" pitchFamily="18" charset="0"/>
              </a:rPr>
              <a:t> 1975.</a:t>
            </a:r>
          </a:p>
          <a:p>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23865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5137305" y="673239"/>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229489"/>
            <a:ext cx="5713359" cy="587853"/>
          </a:xfrm>
          <a:prstGeom prst="rect">
            <a:avLst/>
          </a:prstGeom>
        </p:spPr>
        <p:txBody>
          <a:bodyPr wrap="none">
            <a:spAutoFit/>
          </a:bodyPr>
          <a:lstStyle/>
          <a:p>
            <a:pPr>
              <a:lnSpc>
                <a:spcPct val="115000"/>
              </a:lnSpc>
              <a:spcAft>
                <a:spcPts val="0"/>
              </a:spcAft>
              <a:tabLst>
                <a:tab pos="1386840" algn="l"/>
              </a:tabLst>
            </a:pPr>
            <a:r>
              <a:rPr lang="en-US" sz="2800" b="1" dirty="0" err="1">
                <a:latin typeface="Times New Roman" panose="02020603050405020304" pitchFamily="18" charset="0"/>
                <a:ea typeface="MS Mincho"/>
              </a:rPr>
              <a:t>Lựa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chọn</a:t>
            </a:r>
            <a:r>
              <a:rPr lang="en-US" sz="2800" b="1" dirty="0">
                <a:latin typeface="Times New Roman" panose="02020603050405020304" pitchFamily="18" charset="0"/>
                <a:ea typeface="MS Mincho"/>
              </a:rPr>
              <a:t> 01 </a:t>
            </a:r>
            <a:r>
              <a:rPr lang="en-US" sz="2800" b="1" dirty="0" err="1">
                <a:latin typeface="Times New Roman" panose="02020603050405020304" pitchFamily="18" charset="0"/>
                <a:ea typeface="MS Mincho"/>
              </a:rPr>
              <a:t>trong</a:t>
            </a:r>
            <a:r>
              <a:rPr lang="en-US" sz="2800" b="1" dirty="0">
                <a:latin typeface="Times New Roman" panose="02020603050405020304" pitchFamily="18" charset="0"/>
                <a:ea typeface="MS Mincho"/>
              </a:rPr>
              <a:t> 02 </a:t>
            </a:r>
            <a:r>
              <a:rPr lang="en-US" sz="2800" b="1" dirty="0" err="1">
                <a:latin typeface="Times New Roman" panose="02020603050405020304" pitchFamily="18" charset="0"/>
                <a:ea typeface="MS Mincho"/>
              </a:rPr>
              <a:t>nhiệm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vụ</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1863970" y="1971108"/>
            <a:ext cx="8451360" cy="4275511"/>
            <a:chOff x="2746291" y="1895923"/>
            <a:chExt cx="8451360" cy="4275511"/>
          </a:xfrm>
        </p:grpSpPr>
        <p:sp>
          <p:nvSpPr>
            <p:cNvPr id="20" name="Up Arrow 19"/>
            <p:cNvSpPr/>
            <p:nvPr/>
          </p:nvSpPr>
          <p:spPr>
            <a:xfrm>
              <a:off x="2746291" y="2211013"/>
              <a:ext cx="2151558" cy="1217309"/>
            </a:xfrm>
            <a:prstGeom prst="upArrow">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4768221" y="1895923"/>
              <a:ext cx="5709904" cy="2052245"/>
            </a:xfrm>
            <a:custGeom>
              <a:avLst/>
              <a:gdLst>
                <a:gd name="connsiteX0" fmla="*/ 0 w 4551680"/>
                <a:gd name="connsiteY0" fmla="*/ 0 h 2052245"/>
                <a:gd name="connsiteX1" fmla="*/ 4551680 w 4551680"/>
                <a:gd name="connsiteY1" fmla="*/ 0 h 2052245"/>
                <a:gd name="connsiteX2" fmla="*/ 4551680 w 4551680"/>
                <a:gd name="connsiteY2" fmla="*/ 2052245 h 2052245"/>
                <a:gd name="connsiteX3" fmla="*/ 0 w 4551680"/>
                <a:gd name="connsiteY3" fmla="*/ 2052245 h 2052245"/>
                <a:gd name="connsiteX4" fmla="*/ 0 w 4551680"/>
                <a:gd name="connsiteY4" fmla="*/ 0 h 2052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2052245">
                  <a:moveTo>
                    <a:pt x="0" y="0"/>
                  </a:moveTo>
                  <a:lnTo>
                    <a:pt x="4551680" y="0"/>
                  </a:lnTo>
                  <a:lnTo>
                    <a:pt x="4551680" y="2052245"/>
                  </a:lnTo>
                  <a:lnTo>
                    <a:pt x="0" y="2052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0" rIns="177800" bIns="177800" numCol="1" spcCol="1270" anchor="ctr" anchorCtr="0">
              <a:noAutofit/>
            </a:bodyPr>
            <a:lstStyle/>
            <a:p>
              <a:pPr lvl="0" algn="l" defTabSz="11112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1. HS </a:t>
              </a: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hát</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Như</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có</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Bác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trong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ngày</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đại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so </a:t>
              </a:r>
              <a:r>
                <a:rPr lang="en-US" sz="2800" kern="1200" dirty="0" err="1" smtClean="0">
                  <a:latin typeface="Times New Roman" panose="02020603050405020304" pitchFamily="18" charset="0"/>
                  <a:cs typeface="Times New Roman" panose="02020603050405020304" pitchFamily="18" charset="0"/>
                </a:rPr>
                <a:t>sánh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báo</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Down Arrow 22"/>
            <p:cNvSpPr/>
            <p:nvPr/>
          </p:nvSpPr>
          <p:spPr>
            <a:xfrm>
              <a:off x="3550963" y="4434279"/>
              <a:ext cx="2151558" cy="1217309"/>
            </a:xfrm>
            <a:prstGeom prst="downArrow">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5572892" y="4119189"/>
              <a:ext cx="5624759" cy="2052245"/>
            </a:xfrm>
            <a:custGeom>
              <a:avLst/>
              <a:gdLst>
                <a:gd name="connsiteX0" fmla="*/ 0 w 4551680"/>
                <a:gd name="connsiteY0" fmla="*/ 0 h 2052245"/>
                <a:gd name="connsiteX1" fmla="*/ 4551680 w 4551680"/>
                <a:gd name="connsiteY1" fmla="*/ 0 h 2052245"/>
                <a:gd name="connsiteX2" fmla="*/ 4551680 w 4551680"/>
                <a:gd name="connsiteY2" fmla="*/ 2052245 h 2052245"/>
                <a:gd name="connsiteX3" fmla="*/ 0 w 4551680"/>
                <a:gd name="connsiteY3" fmla="*/ 2052245 h 2052245"/>
                <a:gd name="connsiteX4" fmla="*/ 0 w 4551680"/>
                <a:gd name="connsiteY4" fmla="*/ 0 h 2052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2052245">
                  <a:moveTo>
                    <a:pt x="0" y="0"/>
                  </a:moveTo>
                  <a:lnTo>
                    <a:pt x="4551680" y="0"/>
                  </a:lnTo>
                  <a:lnTo>
                    <a:pt x="4551680" y="2052245"/>
                  </a:lnTo>
                  <a:lnTo>
                    <a:pt x="0" y="20522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0" tIns="0" rIns="177800" bIns="177800" numCol="1" spcCol="1270" anchor="ctr" anchorCtr="0">
              <a:noAutofit/>
            </a:bodyPr>
            <a:lstStyle/>
            <a:p>
              <a:pPr lvl="0" algn="l" defTabSz="11112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2. </a:t>
              </a:r>
              <a:r>
                <a:rPr lang="en-US" sz="2800" kern="1200" dirty="0" err="1" smtClean="0">
                  <a:latin typeface="Times New Roman" panose="02020603050405020304" pitchFamily="18" charset="0"/>
                  <a:cs typeface="Times New Roman" panose="02020603050405020304" pitchFamily="18" charset="0"/>
                </a:rPr>
                <a:t>Sưu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tầm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quốc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rút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650305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5137305" y="673239"/>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3424737" y="1321525"/>
            <a:ext cx="5280613" cy="523220"/>
          </a:xfrm>
          <a:prstGeom prst="rect">
            <a:avLst/>
          </a:prstGeom>
        </p:spPr>
        <p:txBody>
          <a:bodyPr wrap="none">
            <a:spAutoFit/>
          </a:bodyPr>
          <a:lstStyle/>
          <a:p>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Bảng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kiểm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kĩ</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năng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viết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đoạn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văn</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1660861484"/>
              </p:ext>
            </p:extLst>
          </p:nvPr>
        </p:nvGraphicFramePr>
        <p:xfrm>
          <a:off x="660400" y="1887607"/>
          <a:ext cx="10858500" cy="4416552"/>
        </p:xfrm>
        <a:graphic>
          <a:graphicData uri="http://schemas.openxmlformats.org/drawingml/2006/table">
            <a:tbl>
              <a:tblPr firstRow="1" firstCol="1" bandRow="1"/>
              <a:tblGrid>
                <a:gridCol w="819946">
                  <a:extLst>
                    <a:ext uri="{9D8B030D-6E8A-4147-A177-3AD203B41FA5}">
                      <a16:colId xmlns="" xmlns:a16="http://schemas.microsoft.com/office/drawing/2014/main" val="1789365932"/>
                    </a:ext>
                  </a:extLst>
                </a:gridCol>
                <a:gridCol w="7498762">
                  <a:extLst>
                    <a:ext uri="{9D8B030D-6E8A-4147-A177-3AD203B41FA5}">
                      <a16:colId xmlns="" xmlns:a16="http://schemas.microsoft.com/office/drawing/2014/main" val="1741044727"/>
                    </a:ext>
                  </a:extLst>
                </a:gridCol>
                <a:gridCol w="2539792">
                  <a:extLst>
                    <a:ext uri="{9D8B030D-6E8A-4147-A177-3AD203B41FA5}">
                      <a16:colId xmlns="" xmlns:a16="http://schemas.microsoft.com/office/drawing/2014/main" val="1811440346"/>
                    </a:ext>
                  </a:extLst>
                </a:gridCol>
              </a:tblGrid>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438998651"/>
                  </a:ext>
                </a:extLst>
              </a:tr>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5- 6 dòng.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69077351"/>
                  </a:ext>
                </a:extLst>
              </a:tr>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đúng chủ đề: suy nghĩ, cảm xúc về bài hát “Như có Bác trong ngày đại thắng”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01290581"/>
                  </a:ext>
                </a:extLst>
              </a:tr>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31806800"/>
                  </a:ext>
                </a:extLst>
              </a:tr>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87572746"/>
                  </a:ext>
                </a:extLst>
              </a:tr>
            </a:tbl>
          </a:graphicData>
        </a:graphic>
      </p:graphicFrame>
    </p:spTree>
    <p:extLst>
      <p:ext uri="{BB962C8B-B14F-4D97-AF65-F5344CB8AC3E}">
        <p14:creationId xmlns:p14="http://schemas.microsoft.com/office/powerpoint/2010/main" val="19930912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algn="ctr">
              <a:lnSpc>
                <a:spcPct val="115000"/>
              </a:lnSpc>
              <a:spcAft>
                <a:spcPts val="0"/>
              </a:spcAft>
            </a:pPr>
            <a:r>
              <a:rPr lang="pl-PL" sz="2400" b="1" dirty="0">
                <a:solidFill>
                  <a:srgbClr val="FF0000"/>
                </a:solidFill>
                <a:latin typeface="Times New Roman" panose="02020603050405020304" pitchFamily="18" charset="0"/>
                <a:ea typeface="Times New Roman" panose="02020603050405020304" pitchFamily="18" charset="0"/>
              </a:rPr>
              <a:t>VĂN BẢN 2: </a:t>
            </a:r>
            <a:r>
              <a:rPr lang="pl-PL" sz="2400" b="1" i="1" dirty="0">
                <a:solidFill>
                  <a:srgbClr val="0070C0"/>
                </a:solidFill>
                <a:latin typeface="Times New Roman" panose="02020603050405020304" pitchFamily="18" charset="0"/>
                <a:ea typeface="Times New Roman" panose="02020603050405020304" pitchFamily="18" charset="0"/>
              </a:rPr>
              <a:t>ĐIỀU GÌ GIÚP BÓNG ĐÁ VIỆT NAM CHIẾN THẮNG?</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183793" y="719492"/>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pic>
        <p:nvPicPr>
          <p:cNvPr id="18" name="Pictur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321" y="3325277"/>
            <a:ext cx="4703968" cy="27432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6"/>
          <a:stretch>
            <a:fillRect/>
          </a:stretch>
        </p:blipFill>
        <p:spPr>
          <a:xfrm>
            <a:off x="6065044" y="3307748"/>
            <a:ext cx="4961245" cy="27782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Down Arrow Callout 11"/>
          <p:cNvSpPr/>
          <p:nvPr/>
        </p:nvSpPr>
        <p:spPr>
          <a:xfrm>
            <a:off x="507555" y="1436754"/>
            <a:ext cx="5230734" cy="1870994"/>
          </a:xfrm>
          <a:prstGeom prst="downArrowCallout">
            <a:avLst>
              <a:gd name="adj1" fmla="val 50638"/>
              <a:gd name="adj2" fmla="val 46632"/>
              <a:gd name="adj3" fmla="val 25000"/>
              <a:gd name="adj4" fmla="val 64977"/>
            </a:avLst>
          </a:prstGeom>
          <a:solidFill>
            <a:schemeClr val="accent4">
              <a:lumMod val="20000"/>
              <a:lumOff val="80000"/>
            </a:schemeClr>
          </a:solidFill>
          <a:ln w="19050">
            <a:solidFill>
              <a:schemeClr val="accent4">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00"/>
                </a:solidFill>
                <a:latin typeface="Times New Roman" panose="02020603050405020304" pitchFamily="18" charset="0"/>
                <a:ea typeface="Times New Roman" panose="02020603050405020304" pitchFamily="18" charset="0"/>
              </a:rPr>
              <a:t>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rPr>
              <a:t> 01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nam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Nam </a:t>
            </a:r>
            <a:endParaRPr lang="en-US" sz="2800" dirty="0"/>
          </a:p>
        </p:txBody>
      </p:sp>
      <p:sp>
        <p:nvSpPr>
          <p:cNvPr id="21" name="Down Arrow Callout 20"/>
          <p:cNvSpPr/>
          <p:nvPr/>
        </p:nvSpPr>
        <p:spPr>
          <a:xfrm>
            <a:off x="6132304" y="1454283"/>
            <a:ext cx="5230734" cy="1870994"/>
          </a:xfrm>
          <a:prstGeom prst="downArrowCallout">
            <a:avLst>
              <a:gd name="adj1" fmla="val 50638"/>
              <a:gd name="adj2" fmla="val 46632"/>
              <a:gd name="adj3" fmla="val 25000"/>
              <a:gd name="adj4" fmla="val 64977"/>
            </a:avLst>
          </a:prstGeom>
          <a:solidFill>
            <a:schemeClr val="accent4">
              <a:lumMod val="20000"/>
              <a:lumOff val="80000"/>
            </a:schemeClr>
          </a:solidFill>
          <a:ln w="19050">
            <a:solidFill>
              <a:schemeClr val="accent4">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tuyển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nam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Việt</a:t>
            </a:r>
            <a:r>
              <a:rPr lang="en-US" sz="2400" dirty="0">
                <a:solidFill>
                  <a:srgbClr val="000000"/>
                </a:solidFill>
                <a:latin typeface="Times New Roman" panose="02020603050405020304" pitchFamily="18" charset="0"/>
                <a:ea typeface="Times New Roman" panose="02020603050405020304" pitchFamily="18" charset="0"/>
              </a:rPr>
              <a:t> Nam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xem</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4584646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5" name="Rectangle 4"/>
          <p:cNvSpPr/>
          <p:nvPr/>
        </p:nvSpPr>
        <p:spPr>
          <a:xfrm>
            <a:off x="538254" y="1016334"/>
            <a:ext cx="2912913"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effectLst/>
              <a:latin typeface="Times New Roman" panose="02020603050405020304" pitchFamily="18" charset="0"/>
              <a:ea typeface="Times New Roman" panose="02020603050405020304" pitchFamily="18" charset="0"/>
            </a:endParaRPr>
          </a:p>
        </p:txBody>
      </p:sp>
      <p:grpSp>
        <p:nvGrpSpPr>
          <p:cNvPr id="9" name="Group 8"/>
          <p:cNvGrpSpPr/>
          <p:nvPr/>
        </p:nvGrpSpPr>
        <p:grpSpPr>
          <a:xfrm>
            <a:off x="832748" y="1657527"/>
            <a:ext cx="10513803" cy="4608851"/>
            <a:chOff x="2613421" y="1362013"/>
            <a:chExt cx="10513803" cy="4608851"/>
          </a:xfrm>
        </p:grpSpPr>
        <p:sp>
          <p:nvSpPr>
            <p:cNvPr id="16" name="Freeform 15"/>
            <p:cNvSpPr/>
            <p:nvPr/>
          </p:nvSpPr>
          <p:spPr>
            <a:xfrm>
              <a:off x="2613421" y="1362013"/>
              <a:ext cx="3095624" cy="906125"/>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8674" tIns="80894" rIns="98674" bIns="80894" numCol="1" spcCol="1270" anchor="ctr" anchorCtr="0">
              <a:noAutofit/>
            </a:bodyPr>
            <a:lstStyle/>
            <a:p>
              <a:pPr lvl="0" algn="ctr" defTabSz="1244600">
                <a:lnSpc>
                  <a:spcPct val="90000"/>
                </a:lnSpc>
                <a:spcBef>
                  <a:spcPct val="0"/>
                </a:spcBef>
                <a:spcAft>
                  <a:spcPct val="35000"/>
                </a:spcAft>
              </a:pPr>
              <a:r>
                <a:rPr lang="en-US" sz="2800" i="1" kern="1200" dirty="0" smtClean="0">
                  <a:latin typeface="Times New Roman" panose="02020603050405020304" pitchFamily="18" charset="0"/>
                  <a:cs typeface="Times New Roman" panose="02020603050405020304" pitchFamily="18" charset="0"/>
                </a:rPr>
                <a:t>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Xuất</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xứ</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và</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thời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gian</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ra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đời</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922984" y="2268140"/>
              <a:ext cx="309562" cy="1160859"/>
            </a:xfrm>
            <a:custGeom>
              <a:avLst/>
              <a:gdLst/>
              <a:ahLst/>
              <a:cxnLst/>
              <a:rect l="0" t="0" r="0" b="0"/>
              <a:pathLst>
                <a:path>
                  <a:moveTo>
                    <a:pt x="0" y="0"/>
                  </a:moveTo>
                  <a:lnTo>
                    <a:pt x="0" y="1160859"/>
                  </a:lnTo>
                  <a:lnTo>
                    <a:pt x="309562" y="1160859"/>
                  </a:lnTo>
                </a:path>
              </a:pathLst>
            </a:custGeom>
            <a:noFill/>
            <a:ln w="28575"/>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9" name="Freeform 18"/>
            <p:cNvSpPr/>
            <p:nvPr/>
          </p:nvSpPr>
          <p:spPr>
            <a:xfrm>
              <a:off x="3232546" y="2655093"/>
              <a:ext cx="3250407" cy="1547812"/>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w="28575"/>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74" tIns="80894" rIns="98674" bIns="8089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đăng</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trang</a:t>
              </a:r>
              <a:r>
                <a:rPr lang="en-US" sz="2800" kern="1200" dirty="0" smtClean="0">
                  <a:latin typeface="Times New Roman" panose="02020603050405020304" pitchFamily="18" charset="0"/>
                  <a:cs typeface="Times New Roman" panose="02020603050405020304" pitchFamily="18" charset="0"/>
                </a:rPr>
                <a:t> web: thethaovanhoa.vn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15/12/2019. </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482953" y="1362013"/>
              <a:ext cx="3095624" cy="906126"/>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98674" tIns="80894" rIns="98674" bIns="80894" numCol="1" spcCol="1270" anchor="ctr" anchorCtr="0">
              <a:noAutofit/>
            </a:bodyPr>
            <a:lstStyle/>
            <a:p>
              <a:pPr lvl="0" algn="ctr" defTabSz="1244600">
                <a:lnSpc>
                  <a:spcPct val="90000"/>
                </a:lnSpc>
                <a:spcBef>
                  <a:spcPct val="0"/>
                </a:spcBef>
                <a:spcAft>
                  <a:spcPct val="35000"/>
                </a:spcAft>
              </a:pPr>
              <a:r>
                <a:rPr lang="en-US" sz="2800" b="1" i="1" kern="1200" dirty="0" smtClean="0">
                  <a:latin typeface="Times New Roman" panose="02020603050405020304" pitchFamily="18" charset="0"/>
                  <a:cs typeface="Times New Roman" panose="02020603050405020304" pitchFamily="18" charset="0"/>
                </a:rPr>
                <a:t>b. </a:t>
              </a:r>
              <a:r>
                <a:rPr lang="en-US" sz="2800" b="1" i="1" kern="1200" dirty="0" err="1" smtClean="0">
                  <a:latin typeface="Times New Roman" panose="02020603050405020304" pitchFamily="18" charset="0"/>
                  <a:cs typeface="Times New Roman" panose="02020603050405020304" pitchFamily="18" charset="0"/>
                </a:rPr>
                <a:t>Sự</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kiện</a:t>
              </a:r>
              <a:r>
                <a:rPr lang="en-US" sz="2800" b="1" i="1" kern="1200" dirty="0" smtClean="0">
                  <a:latin typeface="Times New Roman" panose="02020603050405020304" pitchFamily="18" charset="0"/>
                  <a:cs typeface="Times New Roman" panose="02020603050405020304" pitchFamily="18" charset="0"/>
                </a:rPr>
                <a:t> - </a:t>
              </a:r>
              <a:r>
                <a:rPr lang="en-US" sz="2800" b="1" i="1" kern="1200" dirty="0" err="1" smtClean="0">
                  <a:latin typeface="Times New Roman" panose="02020603050405020304" pitchFamily="18" charset="0"/>
                  <a:cs typeface="Times New Roman" panose="02020603050405020304" pitchFamily="18" charset="0"/>
                </a:rPr>
                <a:t>Đề</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tài</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6792515" y="2268140"/>
              <a:ext cx="309562" cy="1160859"/>
            </a:xfrm>
            <a:custGeom>
              <a:avLst/>
              <a:gdLst/>
              <a:ahLst/>
              <a:cxnLst/>
              <a:rect l="0" t="0" r="0" b="0"/>
              <a:pathLst>
                <a:path>
                  <a:moveTo>
                    <a:pt x="0" y="0"/>
                  </a:moveTo>
                  <a:lnTo>
                    <a:pt x="0" y="1160859"/>
                  </a:lnTo>
                  <a:lnTo>
                    <a:pt x="309562" y="1160859"/>
                  </a:lnTo>
                </a:path>
              </a:pathLst>
            </a:custGeom>
            <a:noFill/>
            <a:ln w="28575"/>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4" name="Freeform 23"/>
            <p:cNvSpPr/>
            <p:nvPr/>
          </p:nvSpPr>
          <p:spPr>
            <a:xfrm>
              <a:off x="7102078" y="2655093"/>
              <a:ext cx="6025146" cy="1547812"/>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w="28575"/>
          </p:spPr>
          <p:style>
            <a:lnRef idx="2">
              <a:schemeClr val="accent2">
                <a:hueOff val="-727682"/>
                <a:satOff val="-41964"/>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74" tIns="80894" rIns="98674" bIns="80894" numCol="1" spcCol="1270" anchor="ctr" anchorCtr="0">
              <a:noAutofit/>
            </a:bodyPr>
            <a:lstStyle/>
            <a:p>
              <a:pPr lvl="0" algn="ctr" defTabSz="1244600">
                <a:lnSpc>
                  <a:spcPct val="90000"/>
                </a:lnSpc>
                <a:spcBef>
                  <a:spcPct val="0"/>
                </a:spcBef>
                <a:spcAft>
                  <a:spcPct val="35000"/>
                </a:spcAft>
              </a:pPr>
              <a:r>
                <a:rPr lang="en-US" sz="2800" b="1" i="1" kern="1200" dirty="0" err="1" smtClean="0">
                  <a:latin typeface="Times New Roman" panose="02020603050405020304" pitchFamily="18" charset="0"/>
                  <a:cs typeface="Times New Roman" panose="02020603050405020304" pitchFamily="18" charset="0"/>
                </a:rPr>
                <a:t>Sự</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kiện</a:t>
              </a:r>
              <a:r>
                <a:rPr lang="en-US" sz="2800" b="1"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Bóng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đá</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Việt</a:t>
              </a:r>
              <a:r>
                <a:rPr lang="en-US" sz="2800" i="1" kern="1200" dirty="0" smtClean="0">
                  <a:latin typeface="Times New Roman" panose="02020603050405020304" pitchFamily="18" charset="0"/>
                  <a:cs typeface="Times New Roman" panose="02020603050405020304" pitchFamily="18" charset="0"/>
                </a:rPr>
                <a:t> Nam “</a:t>
              </a:r>
              <a:r>
                <a:rPr lang="en-US" sz="2800" i="1" kern="1200" dirty="0" err="1" smtClean="0">
                  <a:latin typeface="Times New Roman" panose="02020603050405020304" pitchFamily="18" charset="0"/>
                  <a:cs typeface="Times New Roman" panose="02020603050405020304" pitchFamily="18" charset="0"/>
                </a:rPr>
                <a:t>thống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trị</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khu</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vực</a:t>
              </a:r>
              <a:r>
                <a:rPr lang="en-US" sz="2800" i="1" kern="1200" dirty="0" smtClean="0">
                  <a:latin typeface="Times New Roman" panose="02020603050405020304" pitchFamily="18" charset="0"/>
                  <a:cs typeface="Times New Roman" panose="02020603050405020304" pitchFamily="18" charset="0"/>
                </a:rPr>
                <a:t> ĐNA </a:t>
              </a:r>
              <a:r>
                <a:rPr lang="en-US" sz="2800" i="1" kern="1200" dirty="0" err="1" smtClean="0">
                  <a:latin typeface="Times New Roman" panose="02020603050405020304" pitchFamily="18" charset="0"/>
                  <a:cs typeface="Times New Roman" panose="02020603050405020304" pitchFamily="18" charset="0"/>
                </a:rPr>
                <a:t>thời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điểm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mà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bài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viết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đề</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cập</a:t>
              </a:r>
              <a:r>
                <a:rPr lang="en-US" sz="2800"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792515" y="2268140"/>
              <a:ext cx="309562" cy="3095624"/>
            </a:xfrm>
            <a:custGeom>
              <a:avLst/>
              <a:gdLst/>
              <a:ahLst/>
              <a:cxnLst/>
              <a:rect l="0" t="0" r="0" b="0"/>
              <a:pathLst>
                <a:path>
                  <a:moveTo>
                    <a:pt x="0" y="0"/>
                  </a:moveTo>
                  <a:lnTo>
                    <a:pt x="0" y="3095624"/>
                  </a:lnTo>
                  <a:lnTo>
                    <a:pt x="309562" y="3095624"/>
                  </a:lnTo>
                </a:path>
              </a:pathLst>
            </a:custGeom>
            <a:noFill/>
            <a:ln w="28575"/>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7102077" y="4423052"/>
              <a:ext cx="6025146" cy="1547812"/>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w="28575"/>
          </p:spPr>
          <p:style>
            <a:lnRef idx="2">
              <a:schemeClr val="accent2">
                <a:hueOff val="-1455363"/>
                <a:satOff val="-83928"/>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74" tIns="80894" rIns="98674" bIns="80894" numCol="1" spcCol="1270" anchor="ctr" anchorCtr="0">
              <a:noAutofit/>
            </a:bodyPr>
            <a:lstStyle/>
            <a:p>
              <a:pPr lvl="0" algn="ctr" defTabSz="1244600">
                <a:lnSpc>
                  <a:spcPct val="90000"/>
                </a:lnSpc>
                <a:spcBef>
                  <a:spcPct val="0"/>
                </a:spcBef>
                <a:spcAft>
                  <a:spcPct val="35000"/>
                </a:spcAft>
              </a:pPr>
              <a:r>
                <a:rPr lang="en-US" sz="2800" b="1" i="1" kern="1200" dirty="0" err="1" smtClean="0">
                  <a:latin typeface="Times New Roman" panose="02020603050405020304" pitchFamily="18" charset="0"/>
                  <a:cs typeface="Times New Roman" panose="02020603050405020304" pitchFamily="18" charset="0"/>
                </a:rPr>
                <a:t>Đề</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tài</a:t>
              </a:r>
              <a:r>
                <a:rPr lang="en-US" sz="2800" b="1" i="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Smmsport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Lan </a:t>
              </a:r>
              <a:r>
                <a:rPr lang="en-US" sz="2800" kern="1200" dirty="0" err="1" smtClean="0">
                  <a:latin typeface="Times New Roman" panose="02020603050405020304" pitchFamily="18" charset="0"/>
                  <a:cs typeface="Times New Roman" panose="02020603050405020304" pitchFamily="18" charset="0"/>
                </a:rPr>
                <a:t>phân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53497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10" name="Rectangle 9"/>
          <p:cNvSpPr/>
          <p:nvPr/>
        </p:nvSpPr>
        <p:spPr>
          <a:xfrm>
            <a:off x="4113853" y="40198"/>
            <a:ext cx="3951595"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VĂN BẢN THÔNG TIN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4185122" y="754724"/>
            <a:ext cx="38090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KHỞI ĐỘNG BÀI HỌC 10</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5" name="Right Arrow 4"/>
          <p:cNvSpPr/>
          <p:nvPr/>
        </p:nvSpPr>
        <p:spPr>
          <a:xfrm>
            <a:off x="553155" y="1241125"/>
            <a:ext cx="5542845" cy="1394669"/>
          </a:xfrm>
          <a:prstGeom prst="rightArrow">
            <a:avLst>
              <a:gd name="adj1" fmla="val 65238"/>
              <a:gd name="adj2" fmla="val 5000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lnSpc>
                <a:spcPct val="115000"/>
              </a:lnSpc>
              <a:spcAft>
                <a:spcPts val="0"/>
              </a:spcAft>
            </a:pP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thao</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KHKT </a:t>
            </a: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p:cNvGrpSpPr/>
          <p:nvPr/>
        </p:nvGrpSpPr>
        <p:grpSpPr>
          <a:xfrm>
            <a:off x="-2817120" y="1621696"/>
            <a:ext cx="13006587" cy="5529711"/>
            <a:chOff x="-2563963" y="1668503"/>
            <a:chExt cx="13006587" cy="5529711"/>
          </a:xfrm>
        </p:grpSpPr>
        <p:sp>
          <p:nvSpPr>
            <p:cNvPr id="16" name="Block Arc 15"/>
            <p:cNvSpPr/>
            <p:nvPr/>
          </p:nvSpPr>
          <p:spPr>
            <a:xfrm>
              <a:off x="-2563963" y="1668503"/>
              <a:ext cx="5529711" cy="5529711"/>
            </a:xfrm>
            <a:prstGeom prst="blockArc">
              <a:avLst>
                <a:gd name="adj1" fmla="val 18900000"/>
                <a:gd name="adj2" fmla="val 2700000"/>
                <a:gd name="adj3" fmla="val 391"/>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9" name="Freeform 18"/>
            <p:cNvSpPr/>
            <p:nvPr/>
          </p:nvSpPr>
          <p:spPr>
            <a:xfrm>
              <a:off x="2649037" y="2678656"/>
              <a:ext cx="7793586" cy="1045603"/>
            </a:xfrm>
            <a:custGeom>
              <a:avLst/>
              <a:gdLst>
                <a:gd name="connsiteX0" fmla="*/ 0 w 7793586"/>
                <a:gd name="connsiteY0" fmla="*/ 0 h 1045603"/>
                <a:gd name="connsiteX1" fmla="*/ 7793586 w 7793586"/>
                <a:gd name="connsiteY1" fmla="*/ 0 h 1045603"/>
                <a:gd name="connsiteX2" fmla="*/ 7793586 w 7793586"/>
                <a:gd name="connsiteY2" fmla="*/ 1045603 h 1045603"/>
                <a:gd name="connsiteX3" fmla="*/ 0 w 7793586"/>
                <a:gd name="connsiteY3" fmla="*/ 1045603 h 1045603"/>
                <a:gd name="connsiteX4" fmla="*/ 0 w 7793586"/>
                <a:gd name="connsiteY4" fmla="*/ 0 h 1045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3586" h="1045603">
                  <a:moveTo>
                    <a:pt x="0" y="0"/>
                  </a:moveTo>
                  <a:lnTo>
                    <a:pt x="7793586" y="0"/>
                  </a:lnTo>
                  <a:lnTo>
                    <a:pt x="7793586" y="1045603"/>
                  </a:lnTo>
                  <a:lnTo>
                    <a:pt x="0" y="10456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51880" tIns="76200" rIns="76200" bIns="76200" numCol="1" spcCol="1270" anchor="ctr" anchorCtr="0">
              <a:noAutofit/>
            </a:bodyPr>
            <a:lstStyle/>
            <a:p>
              <a:pPr lvl="0" algn="l" defTabSz="13335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Quốc</a:t>
              </a:r>
              <a:r>
                <a:rPr lang="en-US" sz="2800" kern="1200" dirty="0" smtClean="0">
                  <a:latin typeface="Times New Roman" panose="02020603050405020304" pitchFamily="18" charset="0"/>
                  <a:cs typeface="Times New Roman" panose="02020603050405020304" pitchFamily="18" charset="0"/>
                </a:rPr>
                <a:t> ca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20" name="Oval 19"/>
            <p:cNvSpPr/>
            <p:nvPr/>
          </p:nvSpPr>
          <p:spPr>
            <a:xfrm>
              <a:off x="1979675" y="2616203"/>
              <a:ext cx="1184439" cy="1170510"/>
            </a:xfrm>
            <a:prstGeom prst="ellipse">
              <a:avLst/>
            </a:prstGeom>
            <a:blipFill rotWithShape="0">
              <a:blip r:embed="rId5"/>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Freeform 20"/>
            <p:cNvSpPr/>
            <p:nvPr/>
          </p:nvSpPr>
          <p:spPr>
            <a:xfrm>
              <a:off x="2947568" y="3910556"/>
              <a:ext cx="7495056" cy="1045603"/>
            </a:xfrm>
            <a:custGeom>
              <a:avLst/>
              <a:gdLst>
                <a:gd name="connsiteX0" fmla="*/ 0 w 7495056"/>
                <a:gd name="connsiteY0" fmla="*/ 0 h 1045603"/>
                <a:gd name="connsiteX1" fmla="*/ 7495056 w 7495056"/>
                <a:gd name="connsiteY1" fmla="*/ 0 h 1045603"/>
                <a:gd name="connsiteX2" fmla="*/ 7495056 w 7495056"/>
                <a:gd name="connsiteY2" fmla="*/ 1045603 h 1045603"/>
                <a:gd name="connsiteX3" fmla="*/ 0 w 7495056"/>
                <a:gd name="connsiteY3" fmla="*/ 1045603 h 1045603"/>
                <a:gd name="connsiteX4" fmla="*/ 0 w 7495056"/>
                <a:gd name="connsiteY4" fmla="*/ 0 h 1045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056" h="1045603">
                  <a:moveTo>
                    <a:pt x="0" y="0"/>
                  </a:moveTo>
                  <a:lnTo>
                    <a:pt x="7495056" y="0"/>
                  </a:lnTo>
                  <a:lnTo>
                    <a:pt x="7495056" y="1045603"/>
                  </a:lnTo>
                  <a:lnTo>
                    <a:pt x="0" y="10456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651880" tIns="73660" rIns="73660" bIns="73660" numCol="1" spcCol="1270" anchor="ctr" anchorCtr="0">
              <a:noAutofit/>
            </a:bodyPr>
            <a:lstStyle/>
            <a:p>
              <a:pPr lvl="0" algn="l" defTabSz="12890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tuyển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 </a:t>
              </a:r>
              <a:r>
                <a:rPr lang="en-US" sz="2800" kern="1200" dirty="0" err="1" smtClean="0">
                  <a:latin typeface="Times New Roman" panose="02020603050405020304" pitchFamily="18" charset="0"/>
                  <a:cs typeface="Times New Roman" panose="02020603050405020304" pitchFamily="18" charset="0"/>
                </a:rPr>
                <a:t>giành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địch</a:t>
              </a:r>
              <a:r>
                <a:rPr lang="en-US" sz="2800" kern="1200" dirty="0" smtClean="0">
                  <a:latin typeface="Times New Roman" panose="02020603050405020304" pitchFamily="18" charset="0"/>
                  <a:cs typeface="Times New Roman" panose="02020603050405020304" pitchFamily="18" charset="0"/>
                </a:rPr>
                <a:t> ở AFF Cup 2018</a:t>
              </a:r>
              <a:endParaRPr lang="en-US" sz="2800" kern="1200" dirty="0">
                <a:latin typeface="Times New Roman" panose="02020603050405020304" pitchFamily="18" charset="0"/>
                <a:cs typeface="Times New Roman" panose="02020603050405020304" pitchFamily="18" charset="0"/>
              </a:endParaRPr>
            </a:p>
          </p:txBody>
        </p:sp>
        <p:sp>
          <p:nvSpPr>
            <p:cNvPr id="23" name="Oval 22"/>
            <p:cNvSpPr/>
            <p:nvPr/>
          </p:nvSpPr>
          <p:spPr>
            <a:xfrm>
              <a:off x="2278205" y="3848103"/>
              <a:ext cx="1205224" cy="1170510"/>
            </a:xfrm>
            <a:prstGeom prst="ellipse">
              <a:avLst/>
            </a:prstGeom>
            <a:blipFill rotWithShape="0">
              <a:blip r:embed="rId6"/>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hueOff val="-727682"/>
                <a:satOff val="-41964"/>
                <a:lumOff val="4314"/>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4" name="Freeform 23"/>
            <p:cNvSpPr/>
            <p:nvPr/>
          </p:nvSpPr>
          <p:spPr>
            <a:xfrm>
              <a:off x="2649037" y="5142456"/>
              <a:ext cx="7793586" cy="1045603"/>
            </a:xfrm>
            <a:custGeom>
              <a:avLst/>
              <a:gdLst>
                <a:gd name="connsiteX0" fmla="*/ 0 w 7793586"/>
                <a:gd name="connsiteY0" fmla="*/ 0 h 1045603"/>
                <a:gd name="connsiteX1" fmla="*/ 7793586 w 7793586"/>
                <a:gd name="connsiteY1" fmla="*/ 0 h 1045603"/>
                <a:gd name="connsiteX2" fmla="*/ 7793586 w 7793586"/>
                <a:gd name="connsiteY2" fmla="*/ 1045603 h 1045603"/>
                <a:gd name="connsiteX3" fmla="*/ 0 w 7793586"/>
                <a:gd name="connsiteY3" fmla="*/ 1045603 h 1045603"/>
                <a:gd name="connsiteX4" fmla="*/ 0 w 7793586"/>
                <a:gd name="connsiteY4" fmla="*/ 0 h 1045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3586" h="1045603">
                  <a:moveTo>
                    <a:pt x="0" y="0"/>
                  </a:moveTo>
                  <a:lnTo>
                    <a:pt x="7793586" y="0"/>
                  </a:lnTo>
                  <a:lnTo>
                    <a:pt x="7793586" y="1045603"/>
                  </a:lnTo>
                  <a:lnTo>
                    <a:pt x="0" y="10456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651880"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khoa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vacxin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Covid</a:t>
              </a:r>
              <a:r>
                <a:rPr lang="en-US" sz="2800" kern="1200" dirty="0" smtClean="0">
                  <a:latin typeface="Times New Roman" panose="02020603050405020304" pitchFamily="18" charset="0"/>
                  <a:cs typeface="Times New Roman" panose="02020603050405020304" pitchFamily="18" charset="0"/>
                </a:rPr>
                <a:t> 19</a:t>
              </a:r>
              <a:endParaRPr lang="en-US" sz="2800" kern="1200" dirty="0">
                <a:latin typeface="Times New Roman" panose="02020603050405020304" pitchFamily="18" charset="0"/>
                <a:cs typeface="Times New Roman" panose="02020603050405020304" pitchFamily="18" charset="0"/>
              </a:endParaRPr>
            </a:p>
          </p:txBody>
        </p:sp>
        <p:sp>
          <p:nvSpPr>
            <p:cNvPr id="25" name="Oval 24"/>
            <p:cNvSpPr/>
            <p:nvPr/>
          </p:nvSpPr>
          <p:spPr>
            <a:xfrm>
              <a:off x="1979675" y="5080003"/>
              <a:ext cx="1184439" cy="1170510"/>
            </a:xfrm>
            <a:prstGeom prst="ellipse">
              <a:avLst/>
            </a:prstGeom>
            <a:blipFill rotWithShape="0">
              <a:blip r:embed="rId7"/>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05714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38254" y="1016334"/>
            <a:ext cx="291291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1914564" y="1639907"/>
            <a:ext cx="8350172" cy="3876804"/>
            <a:chOff x="1920914" y="2018135"/>
            <a:chExt cx="8350172" cy="3876804"/>
          </a:xfrm>
        </p:grpSpPr>
        <p:sp>
          <p:nvSpPr>
            <p:cNvPr id="11" name="Freeform 10"/>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2">
                <a:tint val="90000"/>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2">
                <a:tint val="90000"/>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301340" y="2018135"/>
              <a:ext cx="3676054" cy="1183613"/>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i="1" kern="1200" dirty="0" smtClean="0">
                  <a:latin typeface="Times New Roman" panose="02020603050405020304" pitchFamily="18" charset="0"/>
                  <a:cs typeface="Times New Roman" panose="02020603050405020304" pitchFamily="18" charset="0"/>
                </a:rPr>
                <a:t>c. </a:t>
              </a:r>
              <a:r>
                <a:rPr lang="en-US" sz="3200" b="1" i="1" kern="1200" dirty="0" err="1" smtClean="0">
                  <a:latin typeface="Times New Roman" panose="02020603050405020304" pitchFamily="18" charset="0"/>
                  <a:cs typeface="Times New Roman" panose="02020603050405020304" pitchFamily="18" charset="0"/>
                </a:rPr>
                <a:t>Thể</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loại</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phương</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thức</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biểu</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đạt</a:t>
              </a:r>
              <a:r>
                <a:rPr lang="en-US" sz="3200" b="1" i="1"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1920914" y="3803799"/>
              <a:ext cx="3902146" cy="2091140"/>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i="1" kern="1200" dirty="0" err="1" smtClean="0">
                  <a:latin typeface="Times New Roman" panose="02020603050405020304" pitchFamily="18" charset="0"/>
                  <a:cs typeface="Times New Roman" panose="02020603050405020304" pitchFamily="18" charset="0"/>
                </a:rPr>
                <a:t>Thể</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loại</a:t>
              </a:r>
              <a:r>
                <a:rPr lang="en-US" sz="3200" b="1" i="1"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Văn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thông</a:t>
              </a:r>
              <a:r>
                <a:rPr lang="en-US" sz="3200" kern="1200" dirty="0" smtClean="0">
                  <a:latin typeface="Times New Roman" panose="02020603050405020304" pitchFamily="18" charset="0"/>
                  <a:cs typeface="Times New Roman" panose="02020603050405020304" pitchFamily="18" charset="0"/>
                </a:rPr>
                <a:t> tin (</a:t>
              </a:r>
              <a:r>
                <a:rPr lang="en-US" sz="3200" kern="1200" dirty="0" err="1" smtClean="0">
                  <a:latin typeface="Times New Roman" panose="02020603050405020304" pitchFamily="18" charset="0"/>
                  <a:cs typeface="Times New Roman" panose="02020603050405020304" pitchFamily="18" charset="0"/>
                </a:rPr>
                <a:t>thuật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sự</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kiện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theo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mối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quan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hệ</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nguyên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nhân-kết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quả</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6368940" y="3803799"/>
              <a:ext cx="3902146" cy="2091140"/>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i="1" kern="1200" dirty="0" err="1" smtClean="0">
                  <a:latin typeface="Times New Roman" panose="02020603050405020304" pitchFamily="18" charset="0"/>
                  <a:cs typeface="Times New Roman" panose="02020603050405020304" pitchFamily="18" charset="0"/>
                </a:rPr>
                <a:t>Phương</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thức</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biểu</a:t>
              </a:r>
              <a:r>
                <a:rPr lang="en-US" sz="3200" b="1" i="1" kern="1200" dirty="0" smtClean="0">
                  <a:latin typeface="Times New Roman" panose="02020603050405020304" pitchFamily="18" charset="0"/>
                  <a:cs typeface="Times New Roman" panose="02020603050405020304" pitchFamily="18" charset="0"/>
                </a:rPr>
                <a:t> </a:t>
              </a:r>
              <a:r>
                <a:rPr lang="en-US" sz="3200" b="1" i="1" kern="1200" dirty="0" err="1" smtClean="0">
                  <a:latin typeface="Times New Roman" panose="02020603050405020304" pitchFamily="18" charset="0"/>
                  <a:cs typeface="Times New Roman" panose="02020603050405020304" pitchFamily="18" charset="0"/>
                </a:rPr>
                <a:t>đạt</a:t>
              </a:r>
              <a:r>
                <a:rPr lang="en-US" sz="3200" i="1"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Thuyết</a:t>
              </a:r>
              <a:r>
                <a:rPr lang="en-US" sz="3200" kern="1200" dirty="0" smtClean="0">
                  <a:latin typeface="Times New Roman" panose="02020603050405020304" pitchFamily="18" charset="0"/>
                  <a:cs typeface="Times New Roman" panose="02020603050405020304" pitchFamily="18" charset="0"/>
                </a:rPr>
                <a:t> minh</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77122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38254" y="1016334"/>
            <a:ext cx="291291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1630076" y="1631033"/>
            <a:ext cx="8919147" cy="4176159"/>
            <a:chOff x="1708879" y="1961059"/>
            <a:chExt cx="8919147" cy="4176159"/>
          </a:xfrm>
        </p:grpSpPr>
        <p:sp>
          <p:nvSpPr>
            <p:cNvPr id="16" name="Freeform 15"/>
            <p:cNvSpPr/>
            <p:nvPr/>
          </p:nvSpPr>
          <p:spPr>
            <a:xfrm>
              <a:off x="5915421" y="2784787"/>
              <a:ext cx="1986359" cy="945326"/>
            </a:xfrm>
            <a:custGeom>
              <a:avLst/>
              <a:gdLst/>
              <a:ahLst/>
              <a:cxnLst/>
              <a:rect l="0" t="0" r="0" b="0"/>
              <a:pathLst>
                <a:path>
                  <a:moveTo>
                    <a:pt x="0" y="0"/>
                  </a:moveTo>
                  <a:lnTo>
                    <a:pt x="0" y="644212"/>
                  </a:lnTo>
                  <a:lnTo>
                    <a:pt x="1986359" y="644212"/>
                  </a:lnTo>
                  <a:lnTo>
                    <a:pt x="1986359" y="94532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3929062" y="2784787"/>
              <a:ext cx="1986359" cy="945326"/>
            </a:xfrm>
            <a:custGeom>
              <a:avLst/>
              <a:gdLst/>
              <a:ahLst/>
              <a:cxnLst/>
              <a:rect l="0" t="0" r="0" b="0"/>
              <a:pathLst>
                <a:path>
                  <a:moveTo>
                    <a:pt x="1986359" y="0"/>
                  </a:moveTo>
                  <a:lnTo>
                    <a:pt x="1986359" y="644212"/>
                  </a:lnTo>
                  <a:lnTo>
                    <a:pt x="0" y="644212"/>
                  </a:lnTo>
                  <a:lnTo>
                    <a:pt x="0" y="94532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Rounded Rectangle 18"/>
            <p:cNvSpPr/>
            <p:nvPr/>
          </p:nvSpPr>
          <p:spPr>
            <a:xfrm>
              <a:off x="3732897" y="1961059"/>
              <a:ext cx="3845386" cy="96012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4056395" y="2167761"/>
              <a:ext cx="3845386" cy="960123"/>
            </a:xfrm>
            <a:custGeom>
              <a:avLst/>
              <a:gdLst>
                <a:gd name="connsiteX0" fmla="*/ 0 w 3250406"/>
                <a:gd name="connsiteY0" fmla="*/ 206401 h 2064007"/>
                <a:gd name="connsiteX1" fmla="*/ 206401 w 3250406"/>
                <a:gd name="connsiteY1" fmla="*/ 0 h 2064007"/>
                <a:gd name="connsiteX2" fmla="*/ 3044005 w 3250406"/>
                <a:gd name="connsiteY2" fmla="*/ 0 h 2064007"/>
                <a:gd name="connsiteX3" fmla="*/ 3250406 w 3250406"/>
                <a:gd name="connsiteY3" fmla="*/ 206401 h 2064007"/>
                <a:gd name="connsiteX4" fmla="*/ 3250406 w 3250406"/>
                <a:gd name="connsiteY4" fmla="*/ 1857606 h 2064007"/>
                <a:gd name="connsiteX5" fmla="*/ 3044005 w 3250406"/>
                <a:gd name="connsiteY5" fmla="*/ 2064007 h 2064007"/>
                <a:gd name="connsiteX6" fmla="*/ 206401 w 3250406"/>
                <a:gd name="connsiteY6" fmla="*/ 2064007 h 2064007"/>
                <a:gd name="connsiteX7" fmla="*/ 0 w 3250406"/>
                <a:gd name="connsiteY7" fmla="*/ 1857606 h 2064007"/>
                <a:gd name="connsiteX8" fmla="*/ 0 w 3250406"/>
                <a:gd name="connsiteY8" fmla="*/ 206401 h 206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06" h="2064007">
                  <a:moveTo>
                    <a:pt x="0" y="206401"/>
                  </a:moveTo>
                  <a:cubicBezTo>
                    <a:pt x="0" y="92409"/>
                    <a:pt x="92409" y="0"/>
                    <a:pt x="206401" y="0"/>
                  </a:cubicBezTo>
                  <a:lnTo>
                    <a:pt x="3044005" y="0"/>
                  </a:lnTo>
                  <a:cubicBezTo>
                    <a:pt x="3157997" y="0"/>
                    <a:pt x="3250406" y="92409"/>
                    <a:pt x="3250406" y="206401"/>
                  </a:cubicBezTo>
                  <a:lnTo>
                    <a:pt x="3250406" y="1857606"/>
                  </a:lnTo>
                  <a:cubicBezTo>
                    <a:pt x="3250406" y="1971598"/>
                    <a:pt x="3157997" y="2064007"/>
                    <a:pt x="3044005" y="2064007"/>
                  </a:cubicBezTo>
                  <a:lnTo>
                    <a:pt x="206401" y="2064007"/>
                  </a:lnTo>
                  <a:cubicBezTo>
                    <a:pt x="92409" y="2064007"/>
                    <a:pt x="0" y="1971598"/>
                    <a:pt x="0" y="1857606"/>
                  </a:cubicBezTo>
                  <a:lnTo>
                    <a:pt x="0" y="20640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9513" tIns="159513" rIns="159513" bIns="159513" numCol="1" spcCol="1270" anchor="ctr" anchorCtr="0">
              <a:noAutofit/>
            </a:bodyPr>
            <a:lstStyle/>
            <a:p>
              <a:pPr lvl="0" algn="ctr" defTabSz="1155700">
                <a:lnSpc>
                  <a:spcPct val="90000"/>
                </a:lnSpc>
                <a:spcBef>
                  <a:spcPct val="0"/>
                </a:spcBef>
                <a:spcAft>
                  <a:spcPct val="35000"/>
                </a:spcAft>
              </a:pPr>
              <a:r>
                <a:rPr lang="en-US" sz="2600" b="1" i="1" kern="1200" dirty="0" smtClean="0">
                  <a:latin typeface="Times New Roman" panose="02020603050405020304" pitchFamily="18" charset="0"/>
                  <a:cs typeface="Times New Roman" panose="02020603050405020304" pitchFamily="18" charset="0"/>
                </a:rPr>
                <a:t>d. </a:t>
              </a:r>
              <a:r>
                <a:rPr lang="en-US" sz="2600" b="1" i="1" kern="1200" dirty="0" err="1" smtClean="0">
                  <a:latin typeface="Times New Roman" panose="02020603050405020304" pitchFamily="18" charset="0"/>
                  <a:cs typeface="Times New Roman" panose="02020603050405020304" pitchFamily="18" charset="0"/>
                </a:rPr>
                <a:t>Bố</a:t>
              </a:r>
              <a:r>
                <a:rPr lang="en-US" sz="2600" b="1" i="1" kern="1200" dirty="0" smtClean="0">
                  <a:latin typeface="Times New Roman" panose="02020603050405020304" pitchFamily="18" charset="0"/>
                  <a:cs typeface="Times New Roman" panose="02020603050405020304" pitchFamily="18" charset="0"/>
                </a:rPr>
                <a:t> </a:t>
              </a:r>
              <a:r>
                <a:rPr lang="en-US" sz="2600" b="1" i="1" kern="1200" dirty="0" err="1" smtClean="0">
                  <a:latin typeface="Times New Roman" panose="02020603050405020304" pitchFamily="18" charset="0"/>
                  <a:cs typeface="Times New Roman" panose="02020603050405020304" pitchFamily="18" charset="0"/>
                </a:rPr>
                <a:t>cục</a:t>
              </a:r>
              <a:r>
                <a:rPr lang="en-US" sz="2600" b="1" i="1" kern="1200" dirty="0" smtClean="0">
                  <a:latin typeface="Times New Roman" panose="02020603050405020304" pitchFamily="18" charset="0"/>
                  <a:cs typeface="Times New Roman" panose="02020603050405020304" pitchFamily="18" charset="0"/>
                </a:rPr>
                <a:t>: </a:t>
              </a:r>
              <a:r>
                <a:rPr lang="en-US" sz="2600" b="1" kern="1200" dirty="0" smtClean="0">
                  <a:latin typeface="Times New Roman" panose="02020603050405020304" pitchFamily="18" charset="0"/>
                  <a:cs typeface="Times New Roman" panose="02020603050405020304" pitchFamily="18" charset="0"/>
                </a:rPr>
                <a:t>2 </a:t>
              </a:r>
              <a:r>
                <a:rPr lang="en-US" sz="3200" b="1" kern="1200" dirty="0" err="1" smtClean="0">
                  <a:latin typeface="Times New Roman" panose="02020603050405020304" pitchFamily="18" charset="0"/>
                  <a:cs typeface="Times New Roman" panose="02020603050405020304" pitchFamily="18" charset="0"/>
                </a:rPr>
                <a:t>phần</a:t>
              </a:r>
              <a:r>
                <a:rPr lang="en-US" sz="2600" b="1"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1708879" y="3730113"/>
              <a:ext cx="3845386" cy="206400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2070035" y="4073211"/>
              <a:ext cx="3845386" cy="2064007"/>
            </a:xfrm>
            <a:custGeom>
              <a:avLst/>
              <a:gdLst>
                <a:gd name="connsiteX0" fmla="*/ 0 w 3250406"/>
                <a:gd name="connsiteY0" fmla="*/ 206401 h 2064007"/>
                <a:gd name="connsiteX1" fmla="*/ 206401 w 3250406"/>
                <a:gd name="connsiteY1" fmla="*/ 0 h 2064007"/>
                <a:gd name="connsiteX2" fmla="*/ 3044005 w 3250406"/>
                <a:gd name="connsiteY2" fmla="*/ 0 h 2064007"/>
                <a:gd name="connsiteX3" fmla="*/ 3250406 w 3250406"/>
                <a:gd name="connsiteY3" fmla="*/ 206401 h 2064007"/>
                <a:gd name="connsiteX4" fmla="*/ 3250406 w 3250406"/>
                <a:gd name="connsiteY4" fmla="*/ 1857606 h 2064007"/>
                <a:gd name="connsiteX5" fmla="*/ 3044005 w 3250406"/>
                <a:gd name="connsiteY5" fmla="*/ 2064007 h 2064007"/>
                <a:gd name="connsiteX6" fmla="*/ 206401 w 3250406"/>
                <a:gd name="connsiteY6" fmla="*/ 2064007 h 2064007"/>
                <a:gd name="connsiteX7" fmla="*/ 0 w 3250406"/>
                <a:gd name="connsiteY7" fmla="*/ 1857606 h 2064007"/>
                <a:gd name="connsiteX8" fmla="*/ 0 w 3250406"/>
                <a:gd name="connsiteY8" fmla="*/ 206401 h 206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06" h="2064007">
                  <a:moveTo>
                    <a:pt x="0" y="206401"/>
                  </a:moveTo>
                  <a:cubicBezTo>
                    <a:pt x="0" y="92409"/>
                    <a:pt x="92409" y="0"/>
                    <a:pt x="206401" y="0"/>
                  </a:cubicBezTo>
                  <a:lnTo>
                    <a:pt x="3044005" y="0"/>
                  </a:lnTo>
                  <a:cubicBezTo>
                    <a:pt x="3157997" y="0"/>
                    <a:pt x="3250406" y="92409"/>
                    <a:pt x="3250406" y="206401"/>
                  </a:cubicBezTo>
                  <a:lnTo>
                    <a:pt x="3250406" y="1857606"/>
                  </a:lnTo>
                  <a:cubicBezTo>
                    <a:pt x="3250406" y="1971598"/>
                    <a:pt x="3157997" y="2064007"/>
                    <a:pt x="3044005" y="2064007"/>
                  </a:cubicBezTo>
                  <a:lnTo>
                    <a:pt x="206401" y="2064007"/>
                  </a:lnTo>
                  <a:cubicBezTo>
                    <a:pt x="92409" y="2064007"/>
                    <a:pt x="0" y="1971598"/>
                    <a:pt x="0" y="1857606"/>
                  </a:cubicBezTo>
                  <a:lnTo>
                    <a:pt x="0" y="20640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9513" tIns="159513" rIns="159513" bIns="159513" numCol="1" spcCol="1270" anchor="ctr" anchorCtr="0">
              <a:noAutofit/>
            </a:bodyPr>
            <a:lstStyle/>
            <a:p>
              <a:pPr lvl="0" algn="ctr" defTabSz="11557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1: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 ở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6276577" y="3730113"/>
              <a:ext cx="3990293" cy="206400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6637733" y="4073211"/>
              <a:ext cx="3990293" cy="2064007"/>
            </a:xfrm>
            <a:custGeom>
              <a:avLst/>
              <a:gdLst>
                <a:gd name="connsiteX0" fmla="*/ 0 w 3250406"/>
                <a:gd name="connsiteY0" fmla="*/ 206401 h 2064007"/>
                <a:gd name="connsiteX1" fmla="*/ 206401 w 3250406"/>
                <a:gd name="connsiteY1" fmla="*/ 0 h 2064007"/>
                <a:gd name="connsiteX2" fmla="*/ 3044005 w 3250406"/>
                <a:gd name="connsiteY2" fmla="*/ 0 h 2064007"/>
                <a:gd name="connsiteX3" fmla="*/ 3250406 w 3250406"/>
                <a:gd name="connsiteY3" fmla="*/ 206401 h 2064007"/>
                <a:gd name="connsiteX4" fmla="*/ 3250406 w 3250406"/>
                <a:gd name="connsiteY4" fmla="*/ 1857606 h 2064007"/>
                <a:gd name="connsiteX5" fmla="*/ 3044005 w 3250406"/>
                <a:gd name="connsiteY5" fmla="*/ 2064007 h 2064007"/>
                <a:gd name="connsiteX6" fmla="*/ 206401 w 3250406"/>
                <a:gd name="connsiteY6" fmla="*/ 2064007 h 2064007"/>
                <a:gd name="connsiteX7" fmla="*/ 0 w 3250406"/>
                <a:gd name="connsiteY7" fmla="*/ 1857606 h 2064007"/>
                <a:gd name="connsiteX8" fmla="*/ 0 w 3250406"/>
                <a:gd name="connsiteY8" fmla="*/ 206401 h 206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406" h="2064007">
                  <a:moveTo>
                    <a:pt x="0" y="206401"/>
                  </a:moveTo>
                  <a:cubicBezTo>
                    <a:pt x="0" y="92409"/>
                    <a:pt x="92409" y="0"/>
                    <a:pt x="206401" y="0"/>
                  </a:cubicBezTo>
                  <a:lnTo>
                    <a:pt x="3044005" y="0"/>
                  </a:lnTo>
                  <a:cubicBezTo>
                    <a:pt x="3157997" y="0"/>
                    <a:pt x="3250406" y="92409"/>
                    <a:pt x="3250406" y="206401"/>
                  </a:cubicBezTo>
                  <a:lnTo>
                    <a:pt x="3250406" y="1857606"/>
                  </a:lnTo>
                  <a:cubicBezTo>
                    <a:pt x="3250406" y="1971598"/>
                    <a:pt x="3157997" y="2064007"/>
                    <a:pt x="3044005" y="2064007"/>
                  </a:cubicBezTo>
                  <a:lnTo>
                    <a:pt x="206401" y="2064007"/>
                  </a:lnTo>
                  <a:cubicBezTo>
                    <a:pt x="92409" y="2064007"/>
                    <a:pt x="0" y="1971598"/>
                    <a:pt x="0" y="1857606"/>
                  </a:cubicBezTo>
                  <a:lnTo>
                    <a:pt x="0" y="20640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9513" tIns="159513" rIns="159513" bIns="159513" numCol="1" spcCol="1270" anchor="ctr" anchorCtr="0">
              <a:noAutofit/>
            </a:bodyPr>
            <a:lstStyle/>
            <a:p>
              <a:pPr lvl="0" algn="ctr" defTabSz="11557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2:</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650466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38254" y="1016334"/>
            <a:ext cx="291291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Down Arrow Callout 6"/>
          <p:cNvSpPr/>
          <p:nvPr/>
        </p:nvSpPr>
        <p:spPr>
          <a:xfrm>
            <a:off x="3516716" y="1604187"/>
            <a:ext cx="5096656" cy="1274164"/>
          </a:xfrm>
          <a:prstGeom prst="downArrowCallout">
            <a:avLst>
              <a:gd name="adj1" fmla="val 53235"/>
              <a:gd name="adj2" fmla="val 70882"/>
              <a:gd name="adj3" fmla="val 25000"/>
              <a:gd name="adj4" fmla="val 64977"/>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a:solidFill>
                  <a:srgbClr val="FF0000"/>
                </a:solidFill>
                <a:latin typeface="Times New Roman" panose="02020603050405020304" pitchFamily="18" charset="0"/>
                <a:ea typeface="MS Mincho"/>
              </a:rPr>
              <a:t>*</a:t>
            </a:r>
            <a:r>
              <a:rPr lang="pt-BR" sz="2800" b="1">
                <a:solidFill>
                  <a:srgbClr val="FF0000"/>
                </a:solidFill>
                <a:latin typeface="Times New Roman" panose="02020603050405020304" pitchFamily="18" charset="0"/>
                <a:ea typeface="Times New Roman" panose="02020603050405020304" pitchFamily="18" charset="0"/>
              </a:rPr>
              <a:t>THẢO LUẬN  THEO CẶP</a:t>
            </a:r>
            <a:endParaRPr lang="en-US" sz="2800">
              <a:effectLst/>
              <a:latin typeface="Times New Roman" panose="02020603050405020304" pitchFamily="18" charset="0"/>
              <a:ea typeface="Times New Roman" panose="02020603050405020304" pitchFamily="18" charset="0"/>
            </a:endParaRPr>
          </a:p>
        </p:txBody>
      </p:sp>
      <p:sp>
        <p:nvSpPr>
          <p:cNvPr id="11" name="Double Wave 10"/>
          <p:cNvSpPr/>
          <p:nvPr/>
        </p:nvSpPr>
        <p:spPr>
          <a:xfrm>
            <a:off x="1713652" y="3021869"/>
            <a:ext cx="3783012" cy="2881234"/>
          </a:xfrm>
          <a:prstGeom prst="doubleWave">
            <a:avLst>
              <a:gd name="adj1" fmla="val 4169"/>
              <a:gd name="adj2" fmla="val 0"/>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4000" dirty="0" smtClean="0">
                <a:solidFill>
                  <a:srgbClr val="0D0D0D"/>
                </a:solidFill>
                <a:latin typeface="Times New Roman" panose="02020603050405020304" pitchFamily="18" charset="0"/>
                <a:ea typeface="Times New Roman" panose="02020603050405020304" pitchFamily="18" charset="0"/>
              </a:rPr>
              <a:t>Đọc </a:t>
            </a:r>
            <a:r>
              <a:rPr lang="pt-BR" sz="4000" dirty="0">
                <a:solidFill>
                  <a:srgbClr val="0D0D0D"/>
                </a:solidFill>
                <a:latin typeface="Times New Roman" panose="02020603050405020304" pitchFamily="18" charset="0"/>
                <a:ea typeface="Times New Roman" panose="02020603050405020304" pitchFamily="18" charset="0"/>
              </a:rPr>
              <a:t>lại phần in đậm (sa pô) của văn bản.</a:t>
            </a:r>
            <a:endParaRPr lang="en-US" sz="4000" dirty="0">
              <a:effectLst/>
              <a:latin typeface="Times New Roman" panose="02020603050405020304" pitchFamily="18" charset="0"/>
              <a:ea typeface="Times New Roman" panose="02020603050405020304" pitchFamily="18" charset="0"/>
            </a:endParaRPr>
          </a:p>
        </p:txBody>
      </p:sp>
      <p:sp>
        <p:nvSpPr>
          <p:cNvPr id="27" name="Double Wave 26"/>
          <p:cNvSpPr/>
          <p:nvPr/>
        </p:nvSpPr>
        <p:spPr>
          <a:xfrm>
            <a:off x="6421828" y="3021869"/>
            <a:ext cx="4043820" cy="2881234"/>
          </a:xfrm>
          <a:prstGeom prst="doubleWave">
            <a:avLst>
              <a:gd name="adj1" fmla="val 4169"/>
              <a:gd name="adj2" fmla="val 0"/>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4000">
                <a:solidFill>
                  <a:srgbClr val="0D0D0D"/>
                </a:solidFill>
                <a:latin typeface="Times New Roman" panose="02020603050405020304" pitchFamily="18" charset="0"/>
                <a:ea typeface="Times New Roman" panose="02020603050405020304" pitchFamily="18" charset="0"/>
              </a:rPr>
              <a:t>Cho biết tác dụng, ý nghĩa của phần in đậm này.</a:t>
            </a:r>
            <a:endParaRPr lang="en-US"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383070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38254" y="1016334"/>
            <a:ext cx="291291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65970" y="1604187"/>
            <a:ext cx="11460060" cy="587853"/>
          </a:xfrm>
          <a:prstGeom prst="rect">
            <a:avLst/>
          </a:prstGeom>
        </p:spPr>
        <p:txBody>
          <a:bodyPr wrap="non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mối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quan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hệ</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nguyên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nhân</a:t>
            </a:r>
            <a:r>
              <a:rPr lang="en-US" sz="2800" b="1" dirty="0">
                <a:solidFill>
                  <a:srgbClr val="0070C0"/>
                </a:solidFill>
                <a:latin typeface="Times New Roman" panose="02020603050405020304" pitchFamily="18" charset="0"/>
                <a:ea typeface="Times New Roman" panose="02020603050405020304" pitchFamily="18" charset="0"/>
              </a:rPr>
              <a:t> – </a:t>
            </a:r>
            <a:r>
              <a:rPr lang="en-US" sz="2800" b="1" dirty="0" err="1">
                <a:solidFill>
                  <a:srgbClr val="0070C0"/>
                </a:solidFill>
                <a:latin typeface="Times New Roman" panose="02020603050405020304" pitchFamily="18" charset="0"/>
                <a:ea typeface="Times New Roman" panose="02020603050405020304" pitchFamily="18" charset="0"/>
              </a:rPr>
              <a:t>kết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sự</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kiện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báo</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65970" y="2073923"/>
            <a:ext cx="9739526" cy="587853"/>
          </a:xfrm>
          <a:prstGeom prst="rect">
            <a:avLst/>
          </a:prstGeom>
        </p:spPr>
        <p:txBody>
          <a:bodyPr wrap="none">
            <a:spAutoFit/>
          </a:bodyPr>
          <a:lstStyle/>
          <a:p>
            <a:pPr>
              <a:lnSpc>
                <a:spcPct val="115000"/>
              </a:lnSpc>
              <a:spcAft>
                <a:spcPts val="0"/>
              </a:spcAft>
            </a:pPr>
            <a:r>
              <a:rPr lang="en-US" sz="2800" b="1" dirty="0">
                <a:solidFill>
                  <a:srgbClr val="7030A0"/>
                </a:solidFill>
                <a:latin typeface="Times New Roman" panose="02020603050405020304" pitchFamily="18" charset="0"/>
                <a:ea typeface="Times New Roman" panose="02020603050405020304" pitchFamily="18" charset="0"/>
              </a:rPr>
              <a:t>2.1</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Kết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quả</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Vị</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thế</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của</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bóng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đá</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Việt</a:t>
            </a:r>
            <a:r>
              <a:rPr lang="en-US" sz="2800" b="1" dirty="0">
                <a:solidFill>
                  <a:srgbClr val="0D0D0D"/>
                </a:solidFill>
                <a:latin typeface="Times New Roman" panose="02020603050405020304" pitchFamily="18" charset="0"/>
                <a:ea typeface="Times New Roman" panose="02020603050405020304" pitchFamily="18" charset="0"/>
              </a:rPr>
              <a:t> Nam ở </a:t>
            </a:r>
            <a:r>
              <a:rPr lang="en-US" sz="2800" b="1" dirty="0" err="1">
                <a:solidFill>
                  <a:srgbClr val="0D0D0D"/>
                </a:solidFill>
                <a:latin typeface="Times New Roman" panose="02020603050405020304" pitchFamily="18" charset="0"/>
                <a:ea typeface="Times New Roman" panose="02020603050405020304" pitchFamily="18" charset="0"/>
              </a:rPr>
              <a:t>thời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điểm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hiện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tại</a:t>
            </a:r>
            <a:endParaRPr lang="en-US" sz="2800" dirty="0">
              <a:effectLst/>
              <a:latin typeface="Times New Roman" panose="02020603050405020304" pitchFamily="18" charset="0"/>
              <a:ea typeface="Times New Roman" panose="02020603050405020304" pitchFamily="18" charset="0"/>
            </a:endParaRPr>
          </a:p>
        </p:txBody>
      </p:sp>
      <p:sp>
        <p:nvSpPr>
          <p:cNvPr id="12" name="Right Arrow Callout 11"/>
          <p:cNvSpPr/>
          <p:nvPr/>
        </p:nvSpPr>
        <p:spPr>
          <a:xfrm>
            <a:off x="1022278" y="2697497"/>
            <a:ext cx="3344198" cy="3436604"/>
          </a:xfrm>
          <a:prstGeom prst="rightArrowCallout">
            <a:avLst>
              <a:gd name="adj1" fmla="val 47200"/>
              <a:gd name="adj2" fmla="val 33204"/>
              <a:gd name="adj3" fmla="val 27896"/>
              <a:gd name="adj4" fmla="val 64977"/>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ea typeface="Times New Roman" panose="02020603050405020304" pitchFamily="18" charset="0"/>
              </a:rPr>
              <a:t>Bóng đá Việt Nam đang “thống trị” khu vực Đông Nam Á (ĐNÁ) ở thời điểm hiện tại</a:t>
            </a:r>
            <a:endParaRPr lang="en-US" sz="2800">
              <a:solidFill>
                <a:schemeClr val="tx1"/>
              </a:solidFill>
            </a:endParaRPr>
          </a:p>
        </p:txBody>
      </p:sp>
      <p:sp>
        <p:nvSpPr>
          <p:cNvPr id="16" name="Rectangle 15"/>
          <p:cNvSpPr/>
          <p:nvPr/>
        </p:nvSpPr>
        <p:spPr>
          <a:xfrm>
            <a:off x="4534519" y="2829261"/>
            <a:ext cx="6622502" cy="960104"/>
          </a:xfrm>
          <a:prstGeom prst="rect">
            <a:avLst/>
          </a:prstGeom>
          <a:solidFill>
            <a:schemeClr val="accent4">
              <a:lumMod val="20000"/>
              <a:lumOff val="8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Đội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tuyển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bóng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nam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vô</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địch</a:t>
            </a:r>
            <a:r>
              <a:rPr lang="en-US" sz="2800" dirty="0">
                <a:solidFill>
                  <a:schemeClr val="tx1"/>
                </a:solidFill>
                <a:latin typeface="Times New Roman" panose="02020603050405020304" pitchFamily="18" charset="0"/>
                <a:ea typeface="Times New Roman" panose="02020603050405020304" pitchFamily="18" charset="0"/>
              </a:rPr>
              <a:t> AFF CUP 2018.</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534519" y="3991820"/>
            <a:ext cx="6622502" cy="960104"/>
          </a:xfrm>
          <a:prstGeom prst="rect">
            <a:avLst/>
          </a:prstGeom>
          <a:solidFill>
            <a:schemeClr val="accent4">
              <a:lumMod val="20000"/>
              <a:lumOff val="8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Đội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tuyển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bóng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nữ</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đăng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quang</a:t>
            </a:r>
            <a:r>
              <a:rPr lang="en-US" sz="2800" dirty="0">
                <a:solidFill>
                  <a:schemeClr val="tx1"/>
                </a:solidFill>
                <a:latin typeface="Times New Roman" panose="02020603050405020304" pitchFamily="18" charset="0"/>
                <a:ea typeface="Times New Roman" panose="02020603050405020304" pitchFamily="18" charset="0"/>
              </a:rPr>
              <a:t> ở </a:t>
            </a:r>
            <a:r>
              <a:rPr lang="en-US" sz="2800" dirty="0" err="1">
                <a:solidFill>
                  <a:schemeClr val="tx1"/>
                </a:solidFill>
                <a:latin typeface="Times New Roman" panose="02020603050405020304" pitchFamily="18" charset="0"/>
                <a:ea typeface="Times New Roman" panose="02020603050405020304" pitchFamily="18" charset="0"/>
              </a:rPr>
              <a:t>giải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vô</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địch</a:t>
            </a:r>
            <a:r>
              <a:rPr lang="en-US" sz="2800" dirty="0">
                <a:solidFill>
                  <a:schemeClr val="tx1"/>
                </a:solidFill>
                <a:latin typeface="Times New Roman" panose="02020603050405020304" pitchFamily="18" charset="0"/>
                <a:ea typeface="Times New Roman" panose="02020603050405020304" pitchFamily="18" charset="0"/>
              </a:rPr>
              <a:t> ĐNÁ </a:t>
            </a:r>
            <a:r>
              <a:rPr lang="en-US" sz="2800" dirty="0" err="1">
                <a:solidFill>
                  <a:schemeClr val="tx1"/>
                </a:solidFill>
                <a:latin typeface="Times New Roman" panose="02020603050405020304" pitchFamily="18" charset="0"/>
                <a:ea typeface="Times New Roman" panose="02020603050405020304" pitchFamily="18" charset="0"/>
              </a:rPr>
              <a:t>năm</a:t>
            </a:r>
            <a:r>
              <a:rPr lang="en-US" sz="2800" dirty="0">
                <a:solidFill>
                  <a:schemeClr val="tx1"/>
                </a:solidFill>
                <a:latin typeface="Times New Roman" panose="02020603050405020304" pitchFamily="18" charset="0"/>
                <a:ea typeface="Times New Roman" panose="02020603050405020304" pitchFamily="18" charset="0"/>
              </a:rPr>
              <a:t> 2019.</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4" name="Rectangle 23"/>
          <p:cNvSpPr/>
          <p:nvPr/>
        </p:nvSpPr>
        <p:spPr>
          <a:xfrm>
            <a:off x="4534519" y="5154378"/>
            <a:ext cx="6622502" cy="960104"/>
          </a:xfrm>
          <a:prstGeom prst="rect">
            <a:avLst/>
          </a:prstGeom>
          <a:solidFill>
            <a:schemeClr val="accent4">
              <a:lumMod val="20000"/>
              <a:lumOff val="8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a:solidFill>
                  <a:schemeClr val="tx1"/>
                </a:solidFill>
                <a:latin typeface="Times New Roman" panose="02020603050405020304" pitchFamily="18" charset="0"/>
                <a:ea typeface="Times New Roman" panose="02020603050405020304" pitchFamily="18" charset="0"/>
              </a:rPr>
              <a:t>U22 </a:t>
            </a:r>
            <a:r>
              <a:rPr lang="en-US" sz="2800" dirty="0" err="1">
                <a:solidFill>
                  <a:schemeClr val="tx1"/>
                </a:solidFill>
                <a:latin typeface="Times New Roman" panose="02020603050405020304" pitchFamily="18" charset="0"/>
                <a:ea typeface="Times New Roman" panose="02020603050405020304" pitchFamily="18" charset="0"/>
              </a:rPr>
              <a:t>Việt</a:t>
            </a:r>
            <a:r>
              <a:rPr lang="en-US" sz="2800" dirty="0">
                <a:solidFill>
                  <a:schemeClr val="tx1"/>
                </a:solidFill>
                <a:latin typeface="Times New Roman" panose="02020603050405020304" pitchFamily="18" charset="0"/>
                <a:ea typeface="Times New Roman" panose="02020603050405020304" pitchFamily="18" charset="0"/>
              </a:rPr>
              <a:t> Nam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tuyển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nữ</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Việt</a:t>
            </a:r>
            <a:r>
              <a:rPr lang="en-US" sz="2800" dirty="0">
                <a:solidFill>
                  <a:schemeClr val="tx1"/>
                </a:solidFill>
                <a:latin typeface="Times New Roman" panose="02020603050405020304" pitchFamily="18" charset="0"/>
                <a:ea typeface="Times New Roman" panose="02020603050405020304" pitchFamily="18" charset="0"/>
              </a:rPr>
              <a:t> Nam </a:t>
            </a:r>
            <a:r>
              <a:rPr lang="en-US" sz="2800" dirty="0" err="1">
                <a:solidFill>
                  <a:schemeClr val="tx1"/>
                </a:solidFill>
                <a:latin typeface="Times New Roman" panose="02020603050405020304" pitchFamily="18" charset="0"/>
                <a:ea typeface="Times New Roman" panose="02020603050405020304" pitchFamily="18" charset="0"/>
              </a:rPr>
              <a:t>đều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Huy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a:t>
            </a:r>
            <a:r>
              <a:rPr lang="vi-VN" sz="2800" dirty="0">
                <a:solidFill>
                  <a:schemeClr val="tx1"/>
                </a:solidFill>
                <a:latin typeface="Times New Roman" panose="02020603050405020304" pitchFamily="18" charset="0"/>
                <a:ea typeface="Times New Roman" panose="02020603050405020304" pitchFamily="18" charset="0"/>
              </a:rPr>
              <a:t>ương Vàng tại Seagame 2019.</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266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42458" y="1207292"/>
            <a:ext cx="973952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2.1</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quả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thế</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ở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07555" y="2088749"/>
            <a:ext cx="7110100" cy="3046988"/>
          </a:xfrm>
          <a:prstGeom prst="rect">
            <a:avLst/>
          </a:prstGeom>
        </p:spPr>
        <p:txBody>
          <a:bodyPr wrap="square">
            <a:spAutoFit/>
          </a:bodyPr>
          <a:lstStyle/>
          <a:p>
            <a:r>
              <a:rPr lang="en-US" sz="3200" dirty="0" err="1">
                <a:latin typeface="Times New Roman" panose="02020603050405020304" pitchFamily="18" charset="0"/>
                <a:ea typeface="Times New Roman" panose="02020603050405020304" pitchFamily="18" charset="0"/>
              </a:rPr>
              <a:t>Nghệ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ngoặc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kép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gốc</a:t>
            </a:r>
            <a:r>
              <a:rPr lang="en-US" sz="3200" dirty="0">
                <a:latin typeface="Times New Roman" panose="02020603050405020304" pitchFamily="18" charset="0"/>
                <a:ea typeface="Times New Roman" panose="02020603050405020304" pitchFamily="18" charset="0"/>
              </a:rPr>
              <a:t>/</a:t>
            </a:r>
            <a:r>
              <a:rPr lang="en-US" sz="3200" dirty="0" err="1">
                <a:latin typeface="Times New Roman" panose="02020603050405020304" pitchFamily="18" charset="0"/>
                <a:ea typeface="Times New Roman" panose="02020603050405020304" pitchFamily="18" charset="0"/>
              </a:rPr>
              <a:t>nghĩa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thường</a:t>
            </a:r>
            <a:r>
              <a:rPr lang="en-US" sz="3200" dirty="0">
                <a:latin typeface="Times New Roman" panose="02020603050405020304" pitchFamily="18" charset="0"/>
                <a:ea typeface="Times New Roman" panose="02020603050405020304" pitchFamily="18" charset="0"/>
              </a:rPr>
              <a:t>: + “</a:t>
            </a:r>
            <a:r>
              <a:rPr lang="en-US" sz="3200" b="1" dirty="0" err="1">
                <a:latin typeface="Times New Roman" panose="02020603050405020304" pitchFamily="18" charset="0"/>
                <a:ea typeface="Times New Roman" panose="02020603050405020304" pitchFamily="18" charset="0"/>
              </a:rPr>
              <a:t>thống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trị</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nghĩa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gốc</a:t>
            </a: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nắm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sử</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dụng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bộ</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máy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chính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quyền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đề</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diều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khiển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quản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lí</a:t>
            </a:r>
            <a:r>
              <a:rPr lang="en-US" sz="3200" i="1" dirty="0">
                <a:latin typeface="Times New Roman" panose="02020603050405020304" pitchFamily="18" charset="0"/>
                <a:ea typeface="Times New Roman" panose="02020603050405020304" pitchFamily="18" charset="0"/>
              </a:rPr>
              <a:t>, chi </a:t>
            </a:r>
            <a:r>
              <a:rPr lang="en-US" sz="3200" i="1" dirty="0" err="1">
                <a:latin typeface="Times New Roman" panose="02020603050405020304" pitchFamily="18" charset="0"/>
                <a:ea typeface="Times New Roman" panose="02020603050405020304" pitchFamily="18" charset="0"/>
              </a:rPr>
              <a:t>phối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mọi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nổi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bật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có</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ảnh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hưởng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lớn</a:t>
            </a:r>
            <a:r>
              <a:rPr lang="en-US" sz="3200" i="1" dirty="0">
                <a:latin typeface="Times New Roman" panose="02020603050405020304" pitchFamily="18" charset="0"/>
                <a:ea typeface="Times New Roman" panose="02020603050405020304" pitchFamily="18" charset="0"/>
              </a:rPr>
              <a:t>.</a:t>
            </a:r>
            <a:endParaRPr lang="en-US" sz="3200" dirty="0"/>
          </a:p>
        </p:txBody>
      </p:sp>
      <p:pic>
        <p:nvPicPr>
          <p:cNvPr id="11" name="Picture 10"/>
          <p:cNvPicPr>
            <a:picLocks noChangeAspect="1"/>
          </p:cNvPicPr>
          <p:nvPr/>
        </p:nvPicPr>
        <p:blipFill>
          <a:blip r:embed="rId5"/>
          <a:stretch>
            <a:fillRect/>
          </a:stretch>
        </p:blipFill>
        <p:spPr>
          <a:xfrm>
            <a:off x="7461887" y="2314490"/>
            <a:ext cx="4367865" cy="2586462"/>
          </a:xfrm>
          <a:prstGeom prst="rect">
            <a:avLst/>
          </a:prstGeom>
        </p:spPr>
      </p:pic>
    </p:spTree>
    <p:extLst>
      <p:ext uri="{BB962C8B-B14F-4D97-AF65-F5344CB8AC3E}">
        <p14:creationId xmlns:p14="http://schemas.microsoft.com/office/powerpoint/2010/main" val="32185217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42458" y="1097864"/>
            <a:ext cx="10989993" cy="1083374"/>
          </a:xfrm>
          <a:prstGeom prst="rect">
            <a:avLst/>
          </a:prstGeom>
        </p:spPr>
        <p:txBody>
          <a:bodyPr wrap="square">
            <a:spAutoFit/>
          </a:bodyPr>
          <a:lstStyle/>
          <a:p>
            <a:pPr>
              <a:lnSpc>
                <a:spcPct val="115000"/>
              </a:lnSpc>
              <a:spcAft>
                <a:spcPts val="0"/>
              </a:spcAft>
            </a:pPr>
            <a:r>
              <a:rPr lang="en-US" sz="2800" b="1" dirty="0">
                <a:solidFill>
                  <a:srgbClr val="7030A0"/>
                </a:solidFill>
                <a:latin typeface="Times New Roman" panose="02020603050405020304" pitchFamily="18" charset="0"/>
                <a:ea typeface="Times New Roman" panose="02020603050405020304" pitchFamily="18" charset="0"/>
              </a:rPr>
              <a:t>2.2. </a:t>
            </a:r>
            <a:r>
              <a:rPr lang="en-US" sz="2800" b="1" dirty="0" err="1">
                <a:solidFill>
                  <a:srgbClr val="7030A0"/>
                </a:solidFill>
                <a:latin typeface="Times New Roman" panose="02020603050405020304" pitchFamily="18" charset="0"/>
                <a:ea typeface="Times New Roman" panose="02020603050405020304" pitchFamily="18" charset="0"/>
              </a:rPr>
              <a:t>Nguyên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nhân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giúp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bóng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đá</a:t>
            </a:r>
            <a:r>
              <a:rPr lang="en-US" sz="2800" b="1" dirty="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Việt</a:t>
            </a:r>
            <a:r>
              <a:rPr lang="en-US" sz="2800" b="1" dirty="0" smtClean="0">
                <a:latin typeface="Times New Roman" panose="02020603050405020304" pitchFamily="18" charset="0"/>
                <a:ea typeface="Times New Roman" panose="02020603050405020304" pitchFamily="18" charset="0"/>
              </a:rPr>
              <a:t> Nam </a:t>
            </a:r>
            <a:r>
              <a:rPr lang="en-US" sz="2800" b="1" dirty="0" err="1">
                <a:latin typeface="Times New Roman" panose="02020603050405020304" pitchFamily="18" charset="0"/>
                <a:ea typeface="Times New Roman" panose="02020603050405020304" pitchFamily="18" charset="0"/>
              </a:rPr>
              <a:t>chiến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thắng</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593397" y="2115773"/>
            <a:ext cx="6185553" cy="4016741"/>
          </a:xfrm>
          <a:prstGeom prst="rect">
            <a:avLst/>
          </a:prstGeom>
        </p:spPr>
        <p:txBody>
          <a:bodyPr wrap="square">
            <a:spAutoFit/>
          </a:bodyPr>
          <a:lstStyle/>
          <a:p>
            <a:pPr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Hãy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tóm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tắt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nguyên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nhân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chính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giúp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bóng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Việt</a:t>
            </a:r>
            <a:r>
              <a:rPr lang="en-US" sz="2800" i="1" dirty="0">
                <a:solidFill>
                  <a:srgbClr val="000000"/>
                </a:solidFill>
                <a:latin typeface="Times New Roman" panose="02020603050405020304" pitchFamily="18" charset="0"/>
                <a:ea typeface="Times New Roman" panose="02020603050405020304" pitchFamily="18" charset="0"/>
              </a:rPr>
              <a:t> Nam </a:t>
            </a:r>
            <a:r>
              <a:rPr lang="en-US" sz="2800" i="1" dirty="0" err="1">
                <a:solidFill>
                  <a:srgbClr val="000000"/>
                </a:solidFill>
                <a:latin typeface="Times New Roman" panose="02020603050405020304" pitchFamily="18" charset="0"/>
                <a:ea typeface="Times New Roman" panose="02020603050405020304" pitchFamily="18" charset="0"/>
              </a:rPr>
              <a:t>chiến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Vì</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sao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bài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viết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dành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phần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lớn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nội</a:t>
            </a:r>
            <a:r>
              <a:rPr lang="en-US" sz="2800" i="1" dirty="0">
                <a:solidFill>
                  <a:srgbClr val="000000"/>
                </a:solidFill>
                <a:latin typeface="Times New Roman" panose="02020603050405020304" pitchFamily="18" charset="0"/>
                <a:ea typeface="Times New Roman" panose="02020603050405020304" pitchFamily="18" charset="0"/>
              </a:rPr>
              <a:t> dung </a:t>
            </a:r>
            <a:r>
              <a:rPr lang="en-US" sz="2800" i="1" dirty="0" err="1">
                <a:solidFill>
                  <a:srgbClr val="000000"/>
                </a:solidFill>
                <a:latin typeface="Times New Roman" panose="02020603050405020304" pitchFamily="18" charset="0"/>
                <a:ea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nguyên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nhân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này</a:t>
            </a:r>
            <a:r>
              <a:rPr lang="en-US" sz="2800" i="1"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Dựa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dẫn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tờ</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Smmsport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hãy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nêu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nhận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xét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độ</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tờ</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bóng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Việt</a:t>
            </a:r>
            <a:r>
              <a:rPr lang="en-US" sz="2800" i="1" dirty="0">
                <a:solidFill>
                  <a:srgbClr val="000000"/>
                </a:solidFill>
                <a:latin typeface="Times New Roman" panose="02020603050405020304" pitchFamily="18" charset="0"/>
                <a:ea typeface="Times New Roman" panose="02020603050405020304" pitchFamily="18" charset="0"/>
              </a:rPr>
              <a:t> Nam.</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6983167" y="2249183"/>
            <a:ext cx="4634224" cy="3656942"/>
          </a:xfrm>
          <a:prstGeom prst="rect">
            <a:avLst/>
          </a:prstGeom>
        </p:spPr>
      </p:pic>
    </p:spTree>
    <p:extLst>
      <p:ext uri="{BB962C8B-B14F-4D97-AF65-F5344CB8AC3E}">
        <p14:creationId xmlns:p14="http://schemas.microsoft.com/office/powerpoint/2010/main" val="31999640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42458" y="1097864"/>
            <a:ext cx="1098999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giúp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Nam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74821" y="2667399"/>
            <a:ext cx="11241088" cy="3560975"/>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pP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rPr>
              <a:t>.</a:t>
            </a:r>
          </a:p>
          <a:p>
            <a:pPr marL="342900" lvl="0" indent="-342900">
              <a:lnSpc>
                <a:spcPct val="115000"/>
              </a:lnSpc>
              <a:spcAft>
                <a:spcPts val="0"/>
              </a:spcAft>
              <a:buFont typeface="Wingdings" panose="05000000000000000000" pitchFamily="2" charset="2"/>
              <a:buChar char=""/>
            </a:pP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thủ</a:t>
            </a:r>
            <a:r>
              <a:rPr lang="en-US" sz="2800" dirty="0">
                <a:latin typeface="Times New Roman" panose="02020603050405020304" pitchFamily="18" charset="0"/>
                <a:ea typeface="Times New Roman" panose="02020603050405020304" pitchFamily="18" charset="0"/>
              </a:rPr>
              <a:t>.</a:t>
            </a:r>
          </a:p>
          <a:p>
            <a:pPr marL="342900" lvl="0" indent="-342900">
              <a:lnSpc>
                <a:spcPct val="115000"/>
              </a:lnSpc>
              <a:spcAft>
                <a:spcPts val="0"/>
              </a:spcAft>
              <a:buFont typeface="Wingdings" panose="05000000000000000000" pitchFamily="2" charset="2"/>
              <a:buChar char=""/>
            </a:pP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V-League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a:t>
            </a:r>
          </a:p>
          <a:p>
            <a:pPr marL="342900" lvl="0" indent="-342900">
              <a:lnSpc>
                <a:spcPct val="115000"/>
              </a:lnSpc>
              <a:spcAft>
                <a:spcPts val="0"/>
              </a:spcAft>
              <a:buFont typeface="Wingdings" panose="05000000000000000000" pitchFamily="2" charset="2"/>
              <a:buChar char=""/>
            </a:pP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sân</a:t>
            </a:r>
            <a:r>
              <a:rPr lang="en-US" sz="2800" dirty="0">
                <a:latin typeface="Times New Roman" panose="02020603050405020304" pitchFamily="18" charset="0"/>
                <a:ea typeface="Times New Roman" panose="02020603050405020304" pitchFamily="18" charset="0"/>
              </a:rPr>
              <a:t>.</a:t>
            </a:r>
          </a:p>
          <a:p>
            <a:pPr marL="342900" lvl="0" indent="-342900">
              <a:lnSpc>
                <a:spcPct val="115000"/>
              </a:lnSpc>
              <a:spcAft>
                <a:spcPts val="0"/>
              </a:spcAft>
              <a:buFont typeface="Wingdings" panose="05000000000000000000" pitchFamily="2" charset="2"/>
              <a:buChar char=""/>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bởi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tưởng</a:t>
            </a:r>
            <a:r>
              <a:rPr lang="en-US" sz="2800" dirty="0" smtClean="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48144" y="2042582"/>
            <a:ext cx="11267765" cy="548099"/>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tờ</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báo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SmmSport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Thái</a:t>
            </a:r>
            <a:r>
              <a:rPr lang="en-US" sz="2800" b="1" dirty="0">
                <a:latin typeface="Times New Roman" panose="02020603050405020304" pitchFamily="18" charset="0"/>
                <a:ea typeface="Times New Roman" panose="02020603050405020304" pitchFamily="18" charset="0"/>
              </a:rPr>
              <a:t> Lan </a:t>
            </a:r>
            <a:r>
              <a:rPr lang="en-US" sz="2800" b="1" dirty="0" err="1">
                <a:latin typeface="Times New Roman" panose="02020603050405020304" pitchFamily="18" charset="0"/>
                <a:ea typeface="Times New Roman" panose="02020603050405020304" pitchFamily="18" charset="0"/>
              </a:rPr>
              <a:t>chỉ</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77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42458" y="1097864"/>
            <a:ext cx="1098999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giúp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Nam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p:cNvPicPr>
            <a:picLocks noChangeAspect="1"/>
          </p:cNvPicPr>
          <p:nvPr/>
        </p:nvPicPr>
        <p:blipFill>
          <a:blip r:embed="rId5"/>
          <a:stretch>
            <a:fillRect/>
          </a:stretch>
        </p:blipFill>
        <p:spPr>
          <a:xfrm>
            <a:off x="459431" y="2725844"/>
            <a:ext cx="4939012" cy="3360202"/>
          </a:xfrm>
          <a:prstGeom prst="rect">
            <a:avLst/>
          </a:prstGeom>
        </p:spPr>
      </p:pic>
      <p:sp>
        <p:nvSpPr>
          <p:cNvPr id="10" name="Rectangle 9"/>
          <p:cNvSpPr/>
          <p:nvPr/>
        </p:nvSpPr>
        <p:spPr>
          <a:xfrm>
            <a:off x="5512693" y="2851673"/>
            <a:ext cx="6006207" cy="3108543"/>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vực</a:t>
            </a:r>
            <a:r>
              <a:rPr lang="en-US" sz="2800" dirty="0">
                <a:latin typeface="Times New Roman" panose="02020603050405020304" pitchFamily="18" charset="0"/>
                <a:ea typeface="Times New Roman" panose="02020603050405020304" pitchFamily="18" charset="0"/>
              </a:rPr>
              <a:t> ĐNA ở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ca </a:t>
            </a:r>
            <a:r>
              <a:rPr lang="en-US" sz="2800" dirty="0" err="1">
                <a:latin typeface="Times New Roman" panose="02020603050405020304" pitchFamily="18" charset="0"/>
                <a:ea typeface="Times New Roman" panose="02020603050405020304" pitchFamily="18" charset="0"/>
              </a:rPr>
              <a:t>ngợi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18" name="Rectangle 17"/>
          <p:cNvSpPr/>
          <p:nvPr/>
        </p:nvSpPr>
        <p:spPr>
          <a:xfrm>
            <a:off x="431161" y="2056053"/>
            <a:ext cx="11267765" cy="548099"/>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tờ</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báo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SmmSport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Thái</a:t>
            </a:r>
            <a:r>
              <a:rPr lang="en-US" sz="2800" b="1" dirty="0">
                <a:latin typeface="Times New Roman" panose="02020603050405020304" pitchFamily="18" charset="0"/>
                <a:ea typeface="Times New Roman" panose="02020603050405020304" pitchFamily="18" charset="0"/>
              </a:rPr>
              <a:t> Lan </a:t>
            </a:r>
            <a:r>
              <a:rPr lang="en-US" sz="2800" b="1" dirty="0" err="1">
                <a:latin typeface="Times New Roman" panose="02020603050405020304" pitchFamily="18" charset="0"/>
                <a:ea typeface="Times New Roman" panose="02020603050405020304" pitchFamily="18" charset="0"/>
              </a:rPr>
              <a:t>chỉ</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67217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42458" y="1097864"/>
            <a:ext cx="1098999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2.2.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giúp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Nam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97990" y="2021560"/>
            <a:ext cx="11603498" cy="587853"/>
          </a:xfrm>
          <a:prstGeom prst="rect">
            <a:avLst/>
          </a:prstGeom>
        </p:spPr>
        <p:txBody>
          <a:bodyPr wrap="none">
            <a:spAutoFit/>
          </a:bodyPr>
          <a:lstStyle/>
          <a:p>
            <a:pPr marL="71120">
              <a:lnSpc>
                <a:spcPct val="115000"/>
              </a:lnSpc>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Thái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tờ</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báo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SmmSport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bóng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Việt</a:t>
            </a:r>
            <a:r>
              <a:rPr lang="en-US" sz="2800" b="1" dirty="0">
                <a:latin typeface="Times New Roman" panose="02020603050405020304" pitchFamily="18" charset="0"/>
                <a:ea typeface="Times New Roman" panose="02020603050405020304" pitchFamily="18" charset="0"/>
              </a:rPr>
              <a:t> Nam</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2027238" y="3056569"/>
            <a:ext cx="8124824" cy="2031206"/>
            <a:chOff x="1875041" y="3244423"/>
            <a:chExt cx="8124824" cy="2031206"/>
          </a:xfrm>
        </p:grpSpPr>
        <p:sp>
          <p:nvSpPr>
            <p:cNvPr id="16" name="Freeform 15"/>
            <p:cNvSpPr/>
            <p:nvPr/>
          </p:nvSpPr>
          <p:spPr>
            <a:xfrm>
              <a:off x="1875041" y="3244423"/>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0"/>
                <a:satOff val="0"/>
                <a:lumOff val="0"/>
                <a:alphaOff val="0"/>
              </a:schemeClr>
            </a:fillRef>
            <a:effectRef idx="0">
              <a:scrgbClr r="0" g="0" b="0"/>
            </a:effectRef>
            <a:fontRef idx="minor">
              <a:schemeClr val="lt1"/>
            </a:fontRef>
          </p:style>
          <p:txBody>
            <a:bodyPr spcFirstLastPara="0" vert="horz" wrap="square" lIns="169982" tIns="169982" rIns="169982" bIns="169982" numCol="1" spcCol="1270" anchor="ctr" anchorCtr="0">
              <a:noAutofit/>
            </a:bodyPr>
            <a:lstStyle/>
            <a:p>
              <a:pPr lvl="0" algn="ctr" defTabSz="1289050">
                <a:lnSpc>
                  <a:spcPct val="90000"/>
                </a:lnSpc>
                <a:spcBef>
                  <a:spcPct val="0"/>
                </a:spcBef>
                <a:spcAft>
                  <a:spcPct val="35000"/>
                </a:spcAft>
              </a:pPr>
              <a:r>
                <a:rPr lang="en-US" sz="2900" kern="1200" dirty="0" smtClean="0">
                  <a:latin typeface="Times New Roman" panose="02020603050405020304" pitchFamily="18" charset="0"/>
                  <a:cs typeface="Times New Roman" panose="02020603050405020304" pitchFamily="18" charset="0"/>
                </a:rPr>
                <a:t>Ca </a:t>
              </a:r>
              <a:r>
                <a:rPr lang="en-US" sz="2900" kern="1200" dirty="0" err="1" smtClean="0">
                  <a:latin typeface="Times New Roman" panose="02020603050405020304" pitchFamily="18" charset="0"/>
                  <a:cs typeface="Times New Roman" panose="02020603050405020304" pitchFamily="18" charset="0"/>
                </a:rPr>
                <a:t>ngợi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các</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cầu</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thủ</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cũng</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như</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huấn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luyện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viên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đội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tuyển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bóng</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đá</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Việt</a:t>
              </a:r>
              <a:r>
                <a:rPr lang="en-US" sz="2900" kern="1200" dirty="0" smtClean="0">
                  <a:latin typeface="Times New Roman" panose="02020603050405020304" pitchFamily="18" charset="0"/>
                  <a:cs typeface="Times New Roman" panose="02020603050405020304" pitchFamily="18" charset="0"/>
                </a:rPr>
                <a:t> Nam.</a:t>
              </a:r>
              <a:endParaRPr lang="en-US" sz="29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5558295" y="3840243"/>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lvl="0" algn="ctr" defTabSz="1066800">
                <a:lnSpc>
                  <a:spcPct val="90000"/>
                </a:lnSpc>
                <a:spcBef>
                  <a:spcPct val="0"/>
                </a:spcBef>
                <a:spcAft>
                  <a:spcPct val="35000"/>
                </a:spcAft>
              </a:pPr>
              <a:endParaRPr lang="en-US" sz="2400" kern="1200"/>
            </a:p>
          </p:txBody>
        </p:sp>
        <p:sp>
          <p:nvSpPr>
            <p:cNvPr id="18" name="Freeform 17"/>
            <p:cNvSpPr/>
            <p:nvPr/>
          </p:nvSpPr>
          <p:spPr>
            <a:xfrm>
              <a:off x="6614522" y="3244423"/>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1455363"/>
                <a:satOff val="-83928"/>
                <a:lumOff val="8628"/>
                <a:alphaOff val="0"/>
              </a:schemeClr>
            </a:fillRef>
            <a:effectRef idx="0">
              <a:scrgbClr r="0" g="0" b="0"/>
            </a:effectRef>
            <a:fontRef idx="minor">
              <a:schemeClr val="lt1"/>
            </a:fontRef>
          </p:style>
          <p:txBody>
            <a:bodyPr spcFirstLastPara="0" vert="horz" wrap="square" lIns="169982" tIns="169982" rIns="169982" bIns="169982" numCol="1" spcCol="1270" anchor="ctr" anchorCtr="0">
              <a:noAutofit/>
            </a:bodyPr>
            <a:lstStyle/>
            <a:p>
              <a:pPr lvl="0" algn="ctr" defTabSz="1289050">
                <a:lnSpc>
                  <a:spcPct val="90000"/>
                </a:lnSpc>
                <a:spcBef>
                  <a:spcPct val="0"/>
                </a:spcBef>
                <a:spcAft>
                  <a:spcPct val="35000"/>
                </a:spcAft>
              </a:pPr>
              <a:r>
                <a:rPr lang="en-US" sz="2900" kern="1200" smtClean="0">
                  <a:latin typeface="Times New Roman" panose="02020603050405020304" pitchFamily="18" charset="0"/>
                  <a:cs typeface="Times New Roman" panose="02020603050405020304" pitchFamily="18" charset="0"/>
                </a:rPr>
                <a:t>Thái độ đúng mực, khách quan, công bằng.</a:t>
              </a:r>
              <a:r>
                <a:rPr lang="en-US" sz="2900" b="1" kern="1200" smtClean="0">
                  <a:latin typeface="Times New Roman" panose="02020603050405020304" pitchFamily="18" charset="0"/>
                  <a:cs typeface="Times New Roman" panose="02020603050405020304" pitchFamily="18" charset="0"/>
                </a:rPr>
                <a:t> </a:t>
              </a:r>
              <a:endParaRPr lang="en-US" sz="29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574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60400" y="3291495"/>
            <a:ext cx="3448380" cy="587853"/>
          </a:xfrm>
          <a:prstGeom prst="rect">
            <a:avLst/>
          </a:prstGeom>
          <a:ln w="38100"/>
        </p:spPr>
        <p:style>
          <a:lnRef idx="2">
            <a:schemeClr val="accent2"/>
          </a:lnRef>
          <a:fillRef idx="1">
            <a:schemeClr val="lt1"/>
          </a:fillRef>
          <a:effectRef idx="0">
            <a:schemeClr val="accent2"/>
          </a:effectRef>
          <a:fontRef idx="minor">
            <a:schemeClr val="dk1"/>
          </a:fontRef>
        </p:style>
        <p:txBody>
          <a:bodyPr wrap="non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Đặc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sắc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nghệ</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thuật</a:t>
            </a:r>
            <a:endParaRPr lang="en-US"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3164297" y="1595283"/>
            <a:ext cx="7111468" cy="4138338"/>
            <a:chOff x="2485303" y="1793038"/>
            <a:chExt cx="7111468" cy="4138338"/>
          </a:xfrm>
        </p:grpSpPr>
        <p:sp>
          <p:nvSpPr>
            <p:cNvPr id="19" name="Up Arrow 18"/>
            <p:cNvSpPr/>
            <p:nvPr/>
          </p:nvSpPr>
          <p:spPr>
            <a:xfrm>
              <a:off x="2485303" y="2223186"/>
              <a:ext cx="1317206" cy="959366"/>
            </a:xfrm>
            <a:prstGeom prst="upArrow">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19"/>
            <p:cNvSpPr/>
            <p:nvPr/>
          </p:nvSpPr>
          <p:spPr>
            <a:xfrm>
              <a:off x="4208871" y="1793038"/>
              <a:ext cx="4551680" cy="2374482"/>
            </a:xfrm>
            <a:custGeom>
              <a:avLst/>
              <a:gdLst>
                <a:gd name="connsiteX0" fmla="*/ 0 w 4551680"/>
                <a:gd name="connsiteY0" fmla="*/ 0 h 2083967"/>
                <a:gd name="connsiteX1" fmla="*/ 4551680 w 4551680"/>
                <a:gd name="connsiteY1" fmla="*/ 0 h 2083967"/>
                <a:gd name="connsiteX2" fmla="*/ 4551680 w 4551680"/>
                <a:gd name="connsiteY2" fmla="*/ 2083967 h 2083967"/>
                <a:gd name="connsiteX3" fmla="*/ 0 w 4551680"/>
                <a:gd name="connsiteY3" fmla="*/ 2083967 h 2083967"/>
                <a:gd name="connsiteX4" fmla="*/ 0 w 4551680"/>
                <a:gd name="connsiteY4" fmla="*/ 0 h 2083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2083967">
                  <a:moveTo>
                    <a:pt x="0" y="0"/>
                  </a:moveTo>
                  <a:lnTo>
                    <a:pt x="4551680" y="0"/>
                  </a:lnTo>
                  <a:lnTo>
                    <a:pt x="4551680" y="2083967"/>
                  </a:lnTo>
                  <a:lnTo>
                    <a:pt x="0" y="2083967"/>
                  </a:lnTo>
                  <a:lnTo>
                    <a:pt x="0" y="0"/>
                  </a:lnTo>
                  <a:close/>
                </a:path>
              </a:pathLst>
            </a:custGeom>
            <a:ln w="28575"/>
          </p:spPr>
          <p:style>
            <a:lnRef idx="2">
              <a:schemeClr val="accent2"/>
            </a:lnRef>
            <a:fillRef idx="1">
              <a:schemeClr val="lt1"/>
            </a:fillRef>
            <a:effectRef idx="0">
              <a:schemeClr val="accent2"/>
            </a:effectRef>
            <a:fontRef idx="minor">
              <a:schemeClr val="dk1"/>
            </a:fontRef>
          </p:style>
          <p:txBody>
            <a:bodyPr spcFirstLastPara="0" vert="horz" wrap="square" lIns="192024" tIns="0" rIns="192024" bIns="192024" numCol="1" spcCol="1270" anchor="ctr" anchorCtr="0">
              <a:noAutofit/>
            </a:bodyPr>
            <a:lstStyle/>
            <a:p>
              <a:pPr lvl="0" algn="l" defTabSz="12001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t>
              </a:r>
              <a:r>
                <a:rPr lang="en-US" sz="2800" kern="1200" dirty="0" smtClean="0">
                  <a:latin typeface="Times New Roman" panose="02020603050405020304" pitchFamily="18" charset="0"/>
                  <a:cs typeface="Times New Roman" panose="02020603050405020304" pitchFamily="18" charset="0"/>
                </a:rPr>
                <a:t> in </a:t>
              </a:r>
              <a:r>
                <a:rPr lang="en-US" sz="2800" kern="1200" dirty="0" err="1" smtClean="0">
                  <a:latin typeface="Times New Roman" panose="02020603050405020304" pitchFamily="18" charset="0"/>
                  <a:cs typeface="Times New Roman" panose="02020603050405020304" pitchFamily="18" charset="0"/>
                </a:rPr>
                <a:t>đậm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bật</a:t>
              </a:r>
              <a:endParaRPr lang="en-US" sz="2800" kern="1200" dirty="0" smtClean="0">
                <a:latin typeface="Times New Roman" panose="02020603050405020304" pitchFamily="18" charset="0"/>
                <a:cs typeface="Times New Roman" panose="02020603050405020304" pitchFamily="18" charset="0"/>
              </a:endParaRPr>
            </a:p>
            <a:p>
              <a:pPr lvl="0" algn="l" defTabSz="12001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=&gt; </a:t>
              </a:r>
              <a:r>
                <a:rPr lang="en-US" sz="2800" kern="1200" dirty="0" err="1" smtClean="0">
                  <a:latin typeface="Times New Roman" panose="02020603050405020304" pitchFamily="18" charset="0"/>
                  <a:cs typeface="Times New Roman" panose="02020603050405020304" pitchFamily="18" charset="0"/>
                </a:rPr>
                <a:t>giúp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Down Arrow 20"/>
            <p:cNvSpPr/>
            <p:nvPr/>
          </p:nvSpPr>
          <p:spPr>
            <a:xfrm>
              <a:off x="3501278" y="4633890"/>
              <a:ext cx="1355535" cy="898794"/>
            </a:xfrm>
            <a:prstGeom prst="downArrow">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a:off x="5045091" y="4576983"/>
              <a:ext cx="4551680" cy="1354393"/>
            </a:xfrm>
            <a:custGeom>
              <a:avLst/>
              <a:gdLst>
                <a:gd name="connsiteX0" fmla="*/ 0 w 4551680"/>
                <a:gd name="connsiteY0" fmla="*/ 0 h 2083967"/>
                <a:gd name="connsiteX1" fmla="*/ 4551680 w 4551680"/>
                <a:gd name="connsiteY1" fmla="*/ 0 h 2083967"/>
                <a:gd name="connsiteX2" fmla="*/ 4551680 w 4551680"/>
                <a:gd name="connsiteY2" fmla="*/ 2083967 h 2083967"/>
                <a:gd name="connsiteX3" fmla="*/ 0 w 4551680"/>
                <a:gd name="connsiteY3" fmla="*/ 2083967 h 2083967"/>
                <a:gd name="connsiteX4" fmla="*/ 0 w 4551680"/>
                <a:gd name="connsiteY4" fmla="*/ 0 h 2083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2083967">
                  <a:moveTo>
                    <a:pt x="0" y="0"/>
                  </a:moveTo>
                  <a:lnTo>
                    <a:pt x="4551680" y="0"/>
                  </a:lnTo>
                  <a:lnTo>
                    <a:pt x="4551680" y="2083967"/>
                  </a:lnTo>
                  <a:lnTo>
                    <a:pt x="0" y="2083967"/>
                  </a:lnTo>
                  <a:lnTo>
                    <a:pt x="0" y="0"/>
                  </a:lnTo>
                  <a:close/>
                </a:path>
              </a:pathLst>
            </a:custGeom>
            <a:ln w="28575"/>
          </p:spPr>
          <p:style>
            <a:lnRef idx="2">
              <a:schemeClr val="accent2"/>
            </a:lnRef>
            <a:fillRef idx="1">
              <a:schemeClr val="lt1"/>
            </a:fillRef>
            <a:effectRef idx="0">
              <a:schemeClr val="accent2"/>
            </a:effectRef>
            <a:fontRef idx="minor">
              <a:schemeClr val="dk1"/>
            </a:fontRef>
          </p:style>
          <p:txBody>
            <a:bodyPr spcFirstLastPara="0" vert="horz" wrap="square" lIns="192024" tIns="0" rIns="192024" bIns="192024" numCol="1" spcCol="1270" anchor="ctr" anchorCtr="0">
              <a:noAutofit/>
            </a:bodyPr>
            <a:lstStyle/>
            <a:p>
              <a:pPr lvl="0" algn="l" defTabSz="12001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kép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4154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3"/>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3"/>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4"/>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5"/>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indent="292100">
              <a:lnSpc>
                <a:spcPct val="115000"/>
              </a:lnSpc>
              <a:spcBef>
                <a:spcPts val="600"/>
              </a:spcBef>
              <a:spcAft>
                <a:spcPts val="0"/>
              </a:spcAft>
            </a:pPr>
            <a:r>
              <a:rPr lang="en-US" sz="2400" b="1" dirty="0" err="1" smtClean="0">
                <a:solidFill>
                  <a:srgbClr val="FF0000"/>
                </a:solidFill>
                <a:effectLst/>
                <a:latin typeface="Times New Roman" panose="02020603050405020304" pitchFamily="18" charset="0"/>
                <a:ea typeface="Segoe UI" panose="020B0502040204020203" pitchFamily="34" charset="0"/>
              </a:rPr>
              <a:t>Văn</a:t>
            </a:r>
            <a:r>
              <a:rPr lang="en-US" sz="2400" b="1" dirty="0" smtClean="0">
                <a:solidFill>
                  <a:srgbClr val="FF0000"/>
                </a:solidFill>
                <a:effectLst/>
                <a:latin typeface="Times New Roman" panose="02020603050405020304" pitchFamily="18" charset="0"/>
                <a:ea typeface="Segoe UI" panose="020B0502040204020203" pitchFamily="34" charset="0"/>
              </a:rPr>
              <a:t> </a:t>
            </a:r>
            <a:r>
              <a:rPr lang="en-US" sz="2400" b="1" dirty="0" err="1" smtClean="0">
                <a:solidFill>
                  <a:srgbClr val="FF0000"/>
                </a:solidFill>
                <a:effectLst/>
                <a:latin typeface="Times New Roman" panose="02020603050405020304" pitchFamily="18" charset="0"/>
                <a:ea typeface="Segoe UI" panose="020B0502040204020203" pitchFamily="34" charset="0"/>
              </a:rPr>
              <a:t>bản</a:t>
            </a:r>
            <a:r>
              <a:rPr lang="en-US" sz="2400" b="1" dirty="0" smtClean="0">
                <a:solidFill>
                  <a:srgbClr val="FF0000"/>
                </a:solidFill>
                <a:effectLst/>
                <a:latin typeface="Times New Roman" panose="02020603050405020304" pitchFamily="18" charset="0"/>
                <a:ea typeface="Segoe UI" panose="020B0502040204020203" pitchFamily="34" charset="0"/>
              </a:rPr>
              <a:t> 1: </a:t>
            </a:r>
            <a:r>
              <a:rPr lang="en-US" sz="2400" b="1" i="1" dirty="0" smtClean="0">
                <a:solidFill>
                  <a:srgbClr val="0070C0"/>
                </a:solidFill>
                <a:effectLst/>
                <a:latin typeface="Times New Roman" panose="02020603050405020304" pitchFamily="18" charset="0"/>
                <a:ea typeface="Segoe UI" panose="020B0502040204020203" pitchFamily="34" charset="0"/>
              </a:rPr>
              <a:t>PHẠM TUYÊN VÀ CA KHÚC MỪNG CHIẾN THẮN </a:t>
            </a:r>
            <a:r>
              <a:rPr lang="en-US" sz="2400" b="1" dirty="0" smtClean="0">
                <a:solidFill>
                  <a:srgbClr val="0070C0"/>
                </a:solidFill>
                <a:effectLst/>
                <a:latin typeface="Times New Roman" panose="02020603050405020304" pitchFamily="18" charset="0"/>
                <a:ea typeface="Times New Roman" panose="02020603050405020304" pitchFamily="18" charset="0"/>
              </a:rPr>
              <a:t>(</a:t>
            </a:r>
            <a:r>
              <a:rPr lang="en-US" sz="2400" b="1" dirty="0" err="1" smtClean="0">
                <a:solidFill>
                  <a:srgbClr val="0070C0"/>
                </a:solidFill>
                <a:effectLst/>
                <a:latin typeface="Times New Roman" panose="02020603050405020304" pitchFamily="18" charset="0"/>
                <a:ea typeface="Times New Roman" panose="02020603050405020304" pitchFamily="18" charset="0"/>
              </a:rPr>
              <a:t>Nguyệt</a:t>
            </a:r>
            <a:r>
              <a:rPr lang="en-US" sz="2400" b="1" dirty="0" smtClean="0">
                <a:solidFill>
                  <a:srgbClr val="0070C0"/>
                </a:solidFill>
                <a:effectLst/>
                <a:latin typeface="Times New Roman" panose="02020603050405020304" pitchFamily="18" charset="0"/>
                <a:ea typeface="Times New Roman" panose="02020603050405020304" pitchFamily="18" charset="0"/>
              </a:rPr>
              <a:t> </a:t>
            </a:r>
            <a:r>
              <a:rPr lang="en-US" sz="2400" b="1" dirty="0" err="1" smtClean="0">
                <a:solidFill>
                  <a:srgbClr val="0070C0"/>
                </a:solidFill>
                <a:effectLst/>
                <a:latin typeface="Times New Roman" panose="02020603050405020304" pitchFamily="18" charset="0"/>
                <a:ea typeface="Times New Roman" panose="02020603050405020304" pitchFamily="18" charset="0"/>
              </a:rPr>
              <a:t>Cát</a:t>
            </a:r>
            <a:r>
              <a:rPr lang="en-US" sz="2400" b="1" dirty="0" smtClean="0">
                <a:solidFill>
                  <a:srgbClr val="0070C0"/>
                </a:solidFill>
                <a:effectLst/>
                <a:latin typeface="Times New Roman" panose="02020603050405020304" pitchFamily="18" charset="0"/>
                <a:ea typeface="Times New Roman" panose="02020603050405020304" pitchFamily="18" charset="0"/>
              </a:rPr>
              <a:t>)</a:t>
            </a:r>
            <a:endParaRPr lang="en-US" sz="2400" b="1" dirty="0">
              <a:effectLst/>
              <a:latin typeface="Segoe UI" panose="020B0502040204020203" pitchFamily="34" charset="0"/>
              <a:ea typeface="Segoe UI" panose="020B0502040204020203" pitchFamily="34" charset="0"/>
            </a:endParaRPr>
          </a:p>
        </p:txBody>
      </p:sp>
      <p:sp>
        <p:nvSpPr>
          <p:cNvPr id="6" name="Rectangle 5"/>
          <p:cNvSpPr/>
          <p:nvPr/>
        </p:nvSpPr>
        <p:spPr>
          <a:xfrm>
            <a:off x="5183793" y="724225"/>
            <a:ext cx="1811714" cy="523220"/>
          </a:xfrm>
          <a:prstGeom prst="rect">
            <a:avLst/>
          </a:prstGeom>
        </p:spPr>
        <p:txBody>
          <a:bodyPr wrap="none">
            <a:spAutoFit/>
          </a:bodyPr>
          <a:lstStyle/>
          <a:p>
            <a:r>
              <a:rPr lang="en-US" sz="2800" b="1" dirty="0" err="1" smtClean="0">
                <a:solidFill>
                  <a:srgbClr val="7030A0"/>
                </a:solidFill>
                <a:effectLst/>
                <a:latin typeface="Times New Roman" panose="02020603050405020304" pitchFamily="18" charset="0"/>
                <a:ea typeface="Times New Roman" panose="02020603050405020304" pitchFamily="18" charset="0"/>
              </a:rPr>
              <a:t>Khởi</a:t>
            </a:r>
            <a:r>
              <a:rPr lang="en-US" sz="2800" b="1" dirty="0" smtClean="0">
                <a:solidFill>
                  <a:srgbClr val="7030A0"/>
                </a:solidFill>
                <a:effectLst/>
                <a:latin typeface="Times New Roman" panose="02020603050405020304" pitchFamily="18" charset="0"/>
                <a:ea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rPr>
              <a:t>động</a:t>
            </a:r>
            <a:endParaRPr lang="en-US" sz="2800" dirty="0"/>
          </a:p>
        </p:txBody>
      </p:sp>
      <p:pic>
        <p:nvPicPr>
          <p:cNvPr id="7" name="Picture 6"/>
          <p:cNvPicPr>
            <a:picLocks noChangeAspect="1"/>
          </p:cNvPicPr>
          <p:nvPr/>
        </p:nvPicPr>
        <p:blipFill>
          <a:blip r:embed="rId6"/>
          <a:stretch>
            <a:fillRect/>
          </a:stretch>
        </p:blipFill>
        <p:spPr>
          <a:xfrm>
            <a:off x="1599501" y="1281228"/>
            <a:ext cx="7193190" cy="4446699"/>
          </a:xfrm>
          <a:prstGeom prst="rect">
            <a:avLst/>
          </a:prstGeom>
        </p:spPr>
      </p:pic>
      <p:pic>
        <p:nvPicPr>
          <p:cNvPr id="9" name="0VU53Tclm9k"/>
          <p:cNvPicPr>
            <a:picLocks noRot="1" noChangeAspect="1"/>
          </p:cNvPicPr>
          <p:nvPr>
            <a:videoFile r:link="rId1"/>
          </p:nvPr>
        </p:nvPicPr>
        <p:blipFill>
          <a:blip r:embed="rId7"/>
          <a:stretch>
            <a:fillRect/>
          </a:stretch>
        </p:blipFill>
        <p:spPr>
          <a:xfrm>
            <a:off x="1766416" y="1364242"/>
            <a:ext cx="6834753" cy="3913742"/>
          </a:xfrm>
          <a:prstGeom prst="rect">
            <a:avLst/>
          </a:prstGeom>
        </p:spPr>
      </p:pic>
      <p:sp>
        <p:nvSpPr>
          <p:cNvPr id="17" name="Rectangle 16"/>
          <p:cNvSpPr/>
          <p:nvPr/>
        </p:nvSpPr>
        <p:spPr>
          <a:xfrm>
            <a:off x="8768084" y="1349135"/>
            <a:ext cx="2726209" cy="4666149"/>
          </a:xfrm>
          <a:prstGeom prst="rect">
            <a:avLst/>
          </a:prstGeom>
        </p:spPr>
        <p:txBody>
          <a:bodyPr wrap="square">
            <a:spAutoFit/>
          </a:bodyPr>
          <a:lstStyle/>
          <a:p>
            <a:pPr marL="342900" lvl="0" indent="-342900" algn="just">
              <a:lnSpc>
                <a:spcPct val="115000"/>
              </a:lnSpc>
              <a:spcBef>
                <a:spcPts val="600"/>
              </a:spcBef>
              <a:spcAft>
                <a:spcPts val="0"/>
              </a:spcAft>
              <a:buFont typeface="Times New Roman" panose="02020603050405020304" pitchFamily="18" charset="0"/>
              <a:buChar char="-"/>
            </a:pPr>
            <a:r>
              <a:rPr lang="en-US" sz="2800" i="1" dirty="0" err="1" smtClean="0">
                <a:effectLst/>
                <a:latin typeface="Times New Roman" panose="02020603050405020304" pitchFamily="18" charset="0"/>
                <a:ea typeface="Times New Roman" panose="02020603050405020304" pitchFamily="18" charset="0"/>
              </a:rPr>
              <a:t>Bài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hát</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nói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về</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sự</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kiện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nào</a:t>
            </a:r>
            <a:r>
              <a:rPr lang="en-US" sz="2800" i="1" dirty="0" smtClean="0">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marL="342900" lvl="0" indent="-342900" algn="just">
              <a:lnSpc>
                <a:spcPct val="115000"/>
              </a:lnSpc>
              <a:spcBef>
                <a:spcPts val="600"/>
              </a:spcBef>
              <a:spcAft>
                <a:spcPts val="0"/>
              </a:spcAft>
              <a:buFont typeface="Times New Roman" panose="02020603050405020304" pitchFamily="18" charset="0"/>
              <a:buChar char="-"/>
            </a:pPr>
            <a:r>
              <a:rPr lang="en-US" sz="2800" i="1" dirty="0" err="1" smtClean="0">
                <a:effectLst/>
                <a:latin typeface="Times New Roman" panose="02020603050405020304" pitchFamily="18" charset="0"/>
                <a:ea typeface="Times New Roman" panose="02020603050405020304" pitchFamily="18" charset="0"/>
              </a:rPr>
              <a:t>Tác</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giả</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bài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hát</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hình</a:t>
            </a:r>
            <a:r>
              <a:rPr lang="en-US" sz="2800" i="1" dirty="0" smtClean="0">
                <a:effectLst/>
                <a:latin typeface="Times New Roman" panose="02020603050405020304" pitchFamily="18" charset="0"/>
                <a:ea typeface="Times New Roman" panose="02020603050405020304" pitchFamily="18" charset="0"/>
              </a:rPr>
              <a:t> dung </a:t>
            </a:r>
            <a:r>
              <a:rPr lang="en-US" sz="2800" i="1" dirty="0" err="1" smtClean="0">
                <a:effectLst/>
                <a:latin typeface="Times New Roman" panose="02020603050405020304" pitchFamily="18" charset="0"/>
                <a:ea typeface="Times New Roman" panose="02020603050405020304" pitchFamily="18" charset="0"/>
              </a:rPr>
              <a:t>ra</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điều</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gì</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khi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sự</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kiện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đó</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xảy</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ra</a:t>
            </a:r>
            <a:r>
              <a:rPr lang="en-US" sz="2800" i="1" dirty="0" smtClean="0">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marL="342900" lvl="0" indent="-342900" algn="just">
              <a:lnSpc>
                <a:spcPct val="115000"/>
              </a:lnSpc>
              <a:spcBef>
                <a:spcPts val="600"/>
              </a:spcBef>
              <a:spcAft>
                <a:spcPts val="0"/>
              </a:spcAft>
              <a:buFont typeface="Times New Roman" panose="02020603050405020304" pitchFamily="18" charset="0"/>
              <a:buChar char="-"/>
            </a:pPr>
            <a:r>
              <a:rPr lang="en-US" sz="2800" i="1" dirty="0" err="1" smtClean="0">
                <a:effectLst/>
                <a:latin typeface="Times New Roman" panose="02020603050405020304" pitchFamily="18" charset="0"/>
                <a:ea typeface="Times New Roman" panose="02020603050405020304" pitchFamily="18" charset="0"/>
              </a:rPr>
              <a:t>Nghe</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xong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bài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hát</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em</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có</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cảm</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xúc</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gì</a:t>
            </a:r>
            <a:r>
              <a:rPr lang="en-US" sz="2800" i="1"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1766416" y="5447672"/>
            <a:ext cx="6822159" cy="830997"/>
          </a:xfrm>
          <a:prstGeom prst="rect">
            <a:avLst/>
          </a:prstGeom>
        </p:spPr>
        <p:txBody>
          <a:bodyPr wrap="square">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rPr>
              <a:t>“</a:t>
            </a:r>
            <a:r>
              <a:rPr lang="en-US" sz="2400" b="1" dirty="0" err="1" smtClean="0">
                <a:solidFill>
                  <a:srgbClr val="FF0000"/>
                </a:solidFill>
                <a:effectLst/>
                <a:latin typeface="Times New Roman" panose="02020603050405020304" pitchFamily="18" charset="0"/>
                <a:ea typeface="Times New Roman" panose="02020603050405020304" pitchFamily="18" charset="0"/>
              </a:rPr>
              <a:t>Như</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có</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Bác</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trong</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ngày</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đại</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thắng</a:t>
            </a:r>
            <a:r>
              <a:rPr lang="en-US" sz="2400" b="1" dirty="0" smtClean="0">
                <a:solidFill>
                  <a:srgbClr val="FF0000"/>
                </a:solidFill>
                <a:effectLst/>
                <a:latin typeface="Times New Roman" panose="02020603050405020304" pitchFamily="18" charset="0"/>
                <a:ea typeface="Times New Roman" panose="02020603050405020304" pitchFamily="18" charset="0"/>
              </a:rPr>
              <a:t>” </a:t>
            </a:r>
          </a:p>
          <a:p>
            <a:pPr algn="ctr"/>
            <a:r>
              <a:rPr lang="en-US" sz="2400" b="1" dirty="0" smtClean="0">
                <a:solidFill>
                  <a:srgbClr val="FF0000"/>
                </a:solidFill>
                <a:effectLst/>
                <a:latin typeface="Times New Roman" panose="02020603050405020304" pitchFamily="18" charset="0"/>
                <a:ea typeface="Times New Roman" panose="02020603050405020304" pitchFamily="18" charset="0"/>
              </a:rPr>
              <a:t>(</a:t>
            </a:r>
            <a:r>
              <a:rPr lang="en-US" sz="2400" b="1" dirty="0" err="1" smtClean="0">
                <a:solidFill>
                  <a:srgbClr val="FF0000"/>
                </a:solidFill>
                <a:effectLst/>
                <a:latin typeface="Times New Roman" panose="02020603050405020304" pitchFamily="18" charset="0"/>
                <a:ea typeface="Times New Roman" panose="02020603050405020304" pitchFamily="18" charset="0"/>
              </a:rPr>
              <a:t>Nhạc</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sĩ</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Phạm</a:t>
            </a:r>
            <a:r>
              <a:rPr lang="en-US" sz="2400" b="1" dirty="0" smtClean="0">
                <a:solidFill>
                  <a:srgbClr val="FF0000"/>
                </a:solidFill>
                <a:effectLst/>
                <a:latin typeface="Times New Roman" panose="02020603050405020304" pitchFamily="18" charset="0"/>
                <a:ea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Times New Roman" panose="02020603050405020304" pitchFamily="18" charset="0"/>
              </a:rPr>
              <a:t>Tuyên</a:t>
            </a:r>
            <a:r>
              <a:rPr lang="en-US" sz="2400" b="1" dirty="0" smtClean="0">
                <a:solidFill>
                  <a:srgbClr val="FF0000"/>
                </a:solidFill>
                <a:effectLst/>
                <a:latin typeface="Times New Roman" panose="02020603050405020304" pitchFamily="18" charset="0"/>
                <a:ea typeface="Times New Roman" panose="02020603050405020304" pitchFamily="18" charset="0"/>
              </a:rPr>
              <a:t>)</a:t>
            </a:r>
            <a:endParaRPr lang="en-US" sz="2400" b="1" dirty="0">
              <a:solidFill>
                <a:srgbClr val="FF0000"/>
              </a:solidFill>
            </a:endParaRPr>
          </a:p>
        </p:txBody>
      </p:sp>
    </p:spTree>
    <p:extLst>
      <p:ext uri="{BB962C8B-B14F-4D97-AF65-F5344CB8AC3E}">
        <p14:creationId xmlns:p14="http://schemas.microsoft.com/office/powerpoint/2010/main" val="14009688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iamond 4"/>
          <p:cNvSpPr/>
          <p:nvPr/>
        </p:nvSpPr>
        <p:spPr>
          <a:xfrm>
            <a:off x="334998" y="823627"/>
            <a:ext cx="4291744" cy="968323"/>
          </a:xfrm>
          <a:prstGeom prst="diamond">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a:solidFill>
                  <a:srgbClr val="FF0000"/>
                </a:solidFill>
                <a:latin typeface="Times New Roman" panose="02020603050405020304" pitchFamily="18" charset="0"/>
                <a:ea typeface="MS Mincho"/>
              </a:rPr>
              <a:t>IV. Tổng kết</a:t>
            </a:r>
            <a:endParaRPr lang="en-US" sz="280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3638799" y="1607686"/>
            <a:ext cx="3391174" cy="2030247"/>
          </a:xfrm>
          <a:custGeom>
            <a:avLst/>
            <a:gdLst>
              <a:gd name="connsiteX0" fmla="*/ 0 w 2631281"/>
              <a:gd name="connsiteY0" fmla="*/ 157877 h 1578768"/>
              <a:gd name="connsiteX1" fmla="*/ 157877 w 2631281"/>
              <a:gd name="connsiteY1" fmla="*/ 0 h 1578768"/>
              <a:gd name="connsiteX2" fmla="*/ 2473404 w 2631281"/>
              <a:gd name="connsiteY2" fmla="*/ 0 h 1578768"/>
              <a:gd name="connsiteX3" fmla="*/ 2631281 w 2631281"/>
              <a:gd name="connsiteY3" fmla="*/ 157877 h 1578768"/>
              <a:gd name="connsiteX4" fmla="*/ 2631281 w 2631281"/>
              <a:gd name="connsiteY4" fmla="*/ 1420891 h 1578768"/>
              <a:gd name="connsiteX5" fmla="*/ 2473404 w 2631281"/>
              <a:gd name="connsiteY5" fmla="*/ 1578768 h 1578768"/>
              <a:gd name="connsiteX6" fmla="*/ 157877 w 2631281"/>
              <a:gd name="connsiteY6" fmla="*/ 1578768 h 1578768"/>
              <a:gd name="connsiteX7" fmla="*/ 0 w 2631281"/>
              <a:gd name="connsiteY7" fmla="*/ 1420891 h 1578768"/>
              <a:gd name="connsiteX8" fmla="*/ 0 w 2631281"/>
              <a:gd name="connsiteY8" fmla="*/ 157877 h 157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1281" h="1578768">
                <a:moveTo>
                  <a:pt x="0" y="157877"/>
                </a:moveTo>
                <a:cubicBezTo>
                  <a:pt x="0" y="70684"/>
                  <a:pt x="70684" y="0"/>
                  <a:pt x="157877" y="0"/>
                </a:cubicBezTo>
                <a:lnTo>
                  <a:pt x="2473404" y="0"/>
                </a:lnTo>
                <a:cubicBezTo>
                  <a:pt x="2560597" y="0"/>
                  <a:pt x="2631281" y="70684"/>
                  <a:pt x="2631281" y="157877"/>
                </a:cubicBezTo>
                <a:lnTo>
                  <a:pt x="2631281" y="1420891"/>
                </a:lnTo>
                <a:cubicBezTo>
                  <a:pt x="2631281" y="1508084"/>
                  <a:pt x="2560597" y="1578768"/>
                  <a:pt x="2473404" y="1578768"/>
                </a:cubicBezTo>
                <a:lnTo>
                  <a:pt x="157877" y="1578768"/>
                </a:lnTo>
                <a:cubicBezTo>
                  <a:pt x="70684" y="1578768"/>
                  <a:pt x="0" y="1508084"/>
                  <a:pt x="0" y="1420891"/>
                </a:cubicBezTo>
                <a:lnTo>
                  <a:pt x="0" y="1578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6251" tIns="126251" rIns="126251" bIns="126251" numCol="1" spcCol="1270" anchor="ctr" anchorCtr="0">
            <a:noAutofit/>
          </a:bodyPr>
          <a:lstStyle/>
          <a:p>
            <a:pPr lvl="0" algn="ctr"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Sa </a:t>
            </a:r>
            <a:r>
              <a:rPr lang="en-US" sz="2800" kern="1200" dirty="0" err="1" smtClean="0">
                <a:latin typeface="Times New Roman" panose="02020603050405020304" pitchFamily="18" charset="0"/>
                <a:cs typeface="Times New Roman" panose="02020603050405020304" pitchFamily="18" charset="0"/>
              </a:rPr>
              <a:t>pô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nằm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dưới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in </a:t>
            </a:r>
            <a:r>
              <a:rPr lang="en-US" sz="2800" kern="1200" dirty="0" err="1" smtClean="0">
                <a:latin typeface="Times New Roman" panose="02020603050405020304" pitchFamily="18" charset="0"/>
                <a:cs typeface="Times New Roman" panose="02020603050405020304" pitchFamily="18" charset="0"/>
              </a:rPr>
              <a:t>đậm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hút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7247692" y="2378717"/>
            <a:ext cx="557831" cy="652557"/>
          </a:xfrm>
          <a:custGeom>
            <a:avLst/>
            <a:gdLst>
              <a:gd name="connsiteX0" fmla="*/ 0 w 557831"/>
              <a:gd name="connsiteY0" fmla="*/ 130511 h 652557"/>
              <a:gd name="connsiteX1" fmla="*/ 278916 w 557831"/>
              <a:gd name="connsiteY1" fmla="*/ 130511 h 652557"/>
              <a:gd name="connsiteX2" fmla="*/ 278916 w 557831"/>
              <a:gd name="connsiteY2" fmla="*/ 0 h 652557"/>
              <a:gd name="connsiteX3" fmla="*/ 557831 w 557831"/>
              <a:gd name="connsiteY3" fmla="*/ 326279 h 652557"/>
              <a:gd name="connsiteX4" fmla="*/ 278916 w 557831"/>
              <a:gd name="connsiteY4" fmla="*/ 652557 h 652557"/>
              <a:gd name="connsiteX5" fmla="*/ 278916 w 557831"/>
              <a:gd name="connsiteY5" fmla="*/ 522046 h 652557"/>
              <a:gd name="connsiteX6" fmla="*/ 0 w 557831"/>
              <a:gd name="connsiteY6" fmla="*/ 522046 h 652557"/>
              <a:gd name="connsiteX7" fmla="*/ 0 w 557831"/>
              <a:gd name="connsiteY7" fmla="*/ 130511 h 65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831" h="652557">
                <a:moveTo>
                  <a:pt x="0" y="130511"/>
                </a:moveTo>
                <a:lnTo>
                  <a:pt x="278916" y="130511"/>
                </a:lnTo>
                <a:lnTo>
                  <a:pt x="278916" y="0"/>
                </a:lnTo>
                <a:lnTo>
                  <a:pt x="557831" y="326279"/>
                </a:lnTo>
                <a:lnTo>
                  <a:pt x="278916" y="652557"/>
                </a:lnTo>
                <a:lnTo>
                  <a:pt x="278916" y="522046"/>
                </a:lnTo>
                <a:lnTo>
                  <a:pt x="0" y="522046"/>
                </a:lnTo>
                <a:lnTo>
                  <a:pt x="0" y="1305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30511" rIns="167349" bIns="130511" numCol="1" spcCol="1270" anchor="ctr" anchorCtr="0">
            <a:noAutofit/>
          </a:bodyPr>
          <a:lstStyle/>
          <a:p>
            <a:pPr lvl="0" algn="ctr" defTabSz="75565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7" name="Freeform 16"/>
          <p:cNvSpPr/>
          <p:nvPr/>
        </p:nvSpPr>
        <p:spPr>
          <a:xfrm>
            <a:off x="8041277" y="1607686"/>
            <a:ext cx="3391174" cy="1919273"/>
          </a:xfrm>
          <a:custGeom>
            <a:avLst/>
            <a:gdLst>
              <a:gd name="connsiteX0" fmla="*/ 0 w 2631281"/>
              <a:gd name="connsiteY0" fmla="*/ 157877 h 1578768"/>
              <a:gd name="connsiteX1" fmla="*/ 157877 w 2631281"/>
              <a:gd name="connsiteY1" fmla="*/ 0 h 1578768"/>
              <a:gd name="connsiteX2" fmla="*/ 2473404 w 2631281"/>
              <a:gd name="connsiteY2" fmla="*/ 0 h 1578768"/>
              <a:gd name="connsiteX3" fmla="*/ 2631281 w 2631281"/>
              <a:gd name="connsiteY3" fmla="*/ 157877 h 1578768"/>
              <a:gd name="connsiteX4" fmla="*/ 2631281 w 2631281"/>
              <a:gd name="connsiteY4" fmla="*/ 1420891 h 1578768"/>
              <a:gd name="connsiteX5" fmla="*/ 2473404 w 2631281"/>
              <a:gd name="connsiteY5" fmla="*/ 1578768 h 1578768"/>
              <a:gd name="connsiteX6" fmla="*/ 157877 w 2631281"/>
              <a:gd name="connsiteY6" fmla="*/ 1578768 h 1578768"/>
              <a:gd name="connsiteX7" fmla="*/ 0 w 2631281"/>
              <a:gd name="connsiteY7" fmla="*/ 1420891 h 1578768"/>
              <a:gd name="connsiteX8" fmla="*/ 0 w 2631281"/>
              <a:gd name="connsiteY8" fmla="*/ 157877 h 157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1281" h="1578768">
                <a:moveTo>
                  <a:pt x="0" y="157877"/>
                </a:moveTo>
                <a:cubicBezTo>
                  <a:pt x="0" y="70684"/>
                  <a:pt x="70684" y="0"/>
                  <a:pt x="157877" y="0"/>
                </a:cubicBezTo>
                <a:lnTo>
                  <a:pt x="2473404" y="0"/>
                </a:lnTo>
                <a:cubicBezTo>
                  <a:pt x="2560597" y="0"/>
                  <a:pt x="2631281" y="70684"/>
                  <a:pt x="2631281" y="157877"/>
                </a:cubicBezTo>
                <a:lnTo>
                  <a:pt x="2631281" y="1420891"/>
                </a:lnTo>
                <a:cubicBezTo>
                  <a:pt x="2631281" y="1508084"/>
                  <a:pt x="2560597" y="1578768"/>
                  <a:pt x="2473404" y="1578768"/>
                </a:cubicBezTo>
                <a:lnTo>
                  <a:pt x="157877" y="1578768"/>
                </a:lnTo>
                <a:cubicBezTo>
                  <a:pt x="70684" y="1578768"/>
                  <a:pt x="0" y="1508084"/>
                  <a:pt x="0" y="1420891"/>
                </a:cubicBezTo>
                <a:lnTo>
                  <a:pt x="0" y="1578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26251" tIns="126251" rIns="126251" bIns="126251"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SmmSport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kép</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9410585" y="3637933"/>
            <a:ext cx="652557" cy="557831"/>
          </a:xfrm>
          <a:custGeom>
            <a:avLst/>
            <a:gdLst>
              <a:gd name="connsiteX0" fmla="*/ 0 w 557831"/>
              <a:gd name="connsiteY0" fmla="*/ 130511 h 652557"/>
              <a:gd name="connsiteX1" fmla="*/ 278916 w 557831"/>
              <a:gd name="connsiteY1" fmla="*/ 130511 h 652557"/>
              <a:gd name="connsiteX2" fmla="*/ 278916 w 557831"/>
              <a:gd name="connsiteY2" fmla="*/ 0 h 652557"/>
              <a:gd name="connsiteX3" fmla="*/ 557831 w 557831"/>
              <a:gd name="connsiteY3" fmla="*/ 326279 h 652557"/>
              <a:gd name="connsiteX4" fmla="*/ 278916 w 557831"/>
              <a:gd name="connsiteY4" fmla="*/ 652557 h 652557"/>
              <a:gd name="connsiteX5" fmla="*/ 278916 w 557831"/>
              <a:gd name="connsiteY5" fmla="*/ 522046 h 652557"/>
              <a:gd name="connsiteX6" fmla="*/ 0 w 557831"/>
              <a:gd name="connsiteY6" fmla="*/ 522046 h 652557"/>
              <a:gd name="connsiteX7" fmla="*/ 0 w 557831"/>
              <a:gd name="connsiteY7" fmla="*/ 130511 h 65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831" h="652557">
                <a:moveTo>
                  <a:pt x="446265" y="0"/>
                </a:moveTo>
                <a:lnTo>
                  <a:pt x="446265" y="326279"/>
                </a:lnTo>
                <a:lnTo>
                  <a:pt x="557831" y="326279"/>
                </a:lnTo>
                <a:lnTo>
                  <a:pt x="278915" y="652557"/>
                </a:lnTo>
                <a:lnTo>
                  <a:pt x="0" y="326279"/>
                </a:lnTo>
                <a:lnTo>
                  <a:pt x="111566" y="326279"/>
                </a:lnTo>
                <a:lnTo>
                  <a:pt x="111566" y="0"/>
                </a:lnTo>
                <a:lnTo>
                  <a:pt x="446265"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30512" tIns="0" rIns="130510" bIns="167349" numCol="1" spcCol="1270" anchor="ctr" anchorCtr="0">
            <a:noAutofit/>
          </a:bodyPr>
          <a:lstStyle/>
          <a:p>
            <a:pPr lvl="0" algn="ctr" defTabSz="755650">
              <a:lnSpc>
                <a:spcPct val="90000"/>
              </a:lnSpc>
              <a:spcBef>
                <a:spcPct val="0"/>
              </a:spcBef>
              <a:spcAft>
                <a:spcPct val="35000"/>
              </a:spcAft>
            </a:pPr>
            <a:endParaRPr lang="en-US" sz="1700" kern="1200"/>
          </a:p>
        </p:txBody>
      </p:sp>
      <p:sp>
        <p:nvSpPr>
          <p:cNvPr id="24" name="Freeform 23"/>
          <p:cNvSpPr/>
          <p:nvPr/>
        </p:nvSpPr>
        <p:spPr>
          <a:xfrm>
            <a:off x="8041277" y="4224454"/>
            <a:ext cx="3391174" cy="2030247"/>
          </a:xfrm>
          <a:custGeom>
            <a:avLst/>
            <a:gdLst>
              <a:gd name="connsiteX0" fmla="*/ 0 w 2631281"/>
              <a:gd name="connsiteY0" fmla="*/ 157877 h 1578768"/>
              <a:gd name="connsiteX1" fmla="*/ 157877 w 2631281"/>
              <a:gd name="connsiteY1" fmla="*/ 0 h 1578768"/>
              <a:gd name="connsiteX2" fmla="*/ 2473404 w 2631281"/>
              <a:gd name="connsiteY2" fmla="*/ 0 h 1578768"/>
              <a:gd name="connsiteX3" fmla="*/ 2631281 w 2631281"/>
              <a:gd name="connsiteY3" fmla="*/ 157877 h 1578768"/>
              <a:gd name="connsiteX4" fmla="*/ 2631281 w 2631281"/>
              <a:gd name="connsiteY4" fmla="*/ 1420891 h 1578768"/>
              <a:gd name="connsiteX5" fmla="*/ 2473404 w 2631281"/>
              <a:gd name="connsiteY5" fmla="*/ 1578768 h 1578768"/>
              <a:gd name="connsiteX6" fmla="*/ 157877 w 2631281"/>
              <a:gd name="connsiteY6" fmla="*/ 1578768 h 1578768"/>
              <a:gd name="connsiteX7" fmla="*/ 0 w 2631281"/>
              <a:gd name="connsiteY7" fmla="*/ 1420891 h 1578768"/>
              <a:gd name="connsiteX8" fmla="*/ 0 w 2631281"/>
              <a:gd name="connsiteY8" fmla="*/ 157877 h 157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1281" h="1578768">
                <a:moveTo>
                  <a:pt x="0" y="157877"/>
                </a:moveTo>
                <a:cubicBezTo>
                  <a:pt x="0" y="70684"/>
                  <a:pt x="70684" y="0"/>
                  <a:pt x="157877" y="0"/>
                </a:cubicBezTo>
                <a:lnTo>
                  <a:pt x="2473404" y="0"/>
                </a:lnTo>
                <a:cubicBezTo>
                  <a:pt x="2560597" y="0"/>
                  <a:pt x="2631281" y="70684"/>
                  <a:pt x="2631281" y="157877"/>
                </a:cubicBezTo>
                <a:lnTo>
                  <a:pt x="2631281" y="1420891"/>
                </a:lnTo>
                <a:cubicBezTo>
                  <a:pt x="2631281" y="1508084"/>
                  <a:pt x="2560597" y="1578768"/>
                  <a:pt x="2473404" y="1578768"/>
                </a:cubicBezTo>
                <a:lnTo>
                  <a:pt x="157877" y="1578768"/>
                </a:lnTo>
                <a:cubicBezTo>
                  <a:pt x="70684" y="1578768"/>
                  <a:pt x="0" y="1508084"/>
                  <a:pt x="0" y="1420891"/>
                </a:cubicBezTo>
                <a:lnTo>
                  <a:pt x="0" y="1578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26251" tIns="126251" rIns="126251" bIns="126251"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t>
            </a:r>
            <a:r>
              <a:rPr lang="en-US" sz="2800" kern="1200" dirty="0" smtClean="0">
                <a:latin typeface="Times New Roman" panose="02020603050405020304" pitchFamily="18" charset="0"/>
                <a:cs typeface="Times New Roman" panose="02020603050405020304" pitchFamily="18" charset="0"/>
              </a:rPr>
              <a:t> in </a:t>
            </a:r>
            <a:r>
              <a:rPr lang="en-US" sz="2800" kern="1200" dirty="0" err="1" smtClean="0">
                <a:latin typeface="Times New Roman" panose="02020603050405020304" pitchFamily="18" charset="0"/>
                <a:cs typeface="Times New Roman" panose="02020603050405020304" pitchFamily="18" charset="0"/>
              </a:rPr>
              <a:t>đậm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bật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7247692" y="4784706"/>
            <a:ext cx="557831" cy="652558"/>
          </a:xfrm>
          <a:custGeom>
            <a:avLst/>
            <a:gdLst>
              <a:gd name="connsiteX0" fmla="*/ 0 w 557831"/>
              <a:gd name="connsiteY0" fmla="*/ 130511 h 652557"/>
              <a:gd name="connsiteX1" fmla="*/ 278916 w 557831"/>
              <a:gd name="connsiteY1" fmla="*/ 130511 h 652557"/>
              <a:gd name="connsiteX2" fmla="*/ 278916 w 557831"/>
              <a:gd name="connsiteY2" fmla="*/ 0 h 652557"/>
              <a:gd name="connsiteX3" fmla="*/ 557831 w 557831"/>
              <a:gd name="connsiteY3" fmla="*/ 326279 h 652557"/>
              <a:gd name="connsiteX4" fmla="*/ 278916 w 557831"/>
              <a:gd name="connsiteY4" fmla="*/ 652557 h 652557"/>
              <a:gd name="connsiteX5" fmla="*/ 278916 w 557831"/>
              <a:gd name="connsiteY5" fmla="*/ 522046 h 652557"/>
              <a:gd name="connsiteX6" fmla="*/ 0 w 557831"/>
              <a:gd name="connsiteY6" fmla="*/ 522046 h 652557"/>
              <a:gd name="connsiteX7" fmla="*/ 0 w 557831"/>
              <a:gd name="connsiteY7" fmla="*/ 130511 h 65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831" h="652557">
                <a:moveTo>
                  <a:pt x="557831" y="522046"/>
                </a:moveTo>
                <a:lnTo>
                  <a:pt x="278915" y="522046"/>
                </a:lnTo>
                <a:lnTo>
                  <a:pt x="278915" y="652557"/>
                </a:lnTo>
                <a:lnTo>
                  <a:pt x="0" y="326278"/>
                </a:lnTo>
                <a:lnTo>
                  <a:pt x="278915" y="0"/>
                </a:lnTo>
                <a:lnTo>
                  <a:pt x="278915" y="130511"/>
                </a:lnTo>
                <a:lnTo>
                  <a:pt x="557831" y="130511"/>
                </a:lnTo>
                <a:lnTo>
                  <a:pt x="557831" y="52204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67349" tIns="130512" rIns="0" bIns="130511" numCol="1" spcCol="1270" anchor="ctr" anchorCtr="0">
            <a:noAutofit/>
          </a:bodyPr>
          <a:lstStyle/>
          <a:p>
            <a:pPr lvl="0" algn="ctr" defTabSz="75565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26" name="Freeform 25"/>
          <p:cNvSpPr/>
          <p:nvPr/>
        </p:nvSpPr>
        <p:spPr>
          <a:xfrm>
            <a:off x="3638799" y="4231826"/>
            <a:ext cx="3391174" cy="2030247"/>
          </a:xfrm>
          <a:custGeom>
            <a:avLst/>
            <a:gdLst>
              <a:gd name="connsiteX0" fmla="*/ 0 w 2631281"/>
              <a:gd name="connsiteY0" fmla="*/ 157877 h 1578768"/>
              <a:gd name="connsiteX1" fmla="*/ 157877 w 2631281"/>
              <a:gd name="connsiteY1" fmla="*/ 0 h 1578768"/>
              <a:gd name="connsiteX2" fmla="*/ 2473404 w 2631281"/>
              <a:gd name="connsiteY2" fmla="*/ 0 h 1578768"/>
              <a:gd name="connsiteX3" fmla="*/ 2631281 w 2631281"/>
              <a:gd name="connsiteY3" fmla="*/ 157877 h 1578768"/>
              <a:gd name="connsiteX4" fmla="*/ 2631281 w 2631281"/>
              <a:gd name="connsiteY4" fmla="*/ 1420891 h 1578768"/>
              <a:gd name="connsiteX5" fmla="*/ 2473404 w 2631281"/>
              <a:gd name="connsiteY5" fmla="*/ 1578768 h 1578768"/>
              <a:gd name="connsiteX6" fmla="*/ 157877 w 2631281"/>
              <a:gd name="connsiteY6" fmla="*/ 1578768 h 1578768"/>
              <a:gd name="connsiteX7" fmla="*/ 0 w 2631281"/>
              <a:gd name="connsiteY7" fmla="*/ 1420891 h 1578768"/>
              <a:gd name="connsiteX8" fmla="*/ 0 w 2631281"/>
              <a:gd name="connsiteY8" fmla="*/ 157877 h 157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1281" h="1578768">
                <a:moveTo>
                  <a:pt x="0" y="157877"/>
                </a:moveTo>
                <a:cubicBezTo>
                  <a:pt x="0" y="70684"/>
                  <a:pt x="70684" y="0"/>
                  <a:pt x="157877" y="0"/>
                </a:cubicBezTo>
                <a:lnTo>
                  <a:pt x="2473404" y="0"/>
                </a:lnTo>
                <a:cubicBezTo>
                  <a:pt x="2560597" y="0"/>
                  <a:pt x="2631281" y="70684"/>
                  <a:pt x="2631281" y="157877"/>
                </a:cubicBezTo>
                <a:lnTo>
                  <a:pt x="2631281" y="1420891"/>
                </a:lnTo>
                <a:cubicBezTo>
                  <a:pt x="2631281" y="1508084"/>
                  <a:pt x="2560597" y="1578768"/>
                  <a:pt x="2473404" y="1578768"/>
                </a:cubicBezTo>
                <a:lnTo>
                  <a:pt x="157877" y="1578768"/>
                </a:lnTo>
                <a:cubicBezTo>
                  <a:pt x="70684" y="1578768"/>
                  <a:pt x="0" y="1508084"/>
                  <a:pt x="0" y="1420891"/>
                </a:cubicBezTo>
                <a:lnTo>
                  <a:pt x="0" y="1578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26251" tIns="126251" rIns="126251" bIns="126251"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quả</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7" name="Right Arrow 26"/>
          <p:cNvSpPr/>
          <p:nvPr/>
        </p:nvSpPr>
        <p:spPr>
          <a:xfrm>
            <a:off x="539154" y="3031274"/>
            <a:ext cx="2895490" cy="1678736"/>
          </a:xfrm>
          <a:prstGeom prst="rightArrow">
            <a:avLst>
              <a:gd name="adj1" fmla="val 62106"/>
              <a:gd name="adj2" fmla="val 27759"/>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Times New Roman" panose="02020603050405020304" pitchFamily="18" charset="0"/>
                <a:ea typeface="MS Mincho"/>
              </a:rPr>
              <a:t>1. Nghệ thuật</a:t>
            </a:r>
            <a:endParaRPr lang="en-US" sz="3200"/>
          </a:p>
        </p:txBody>
      </p:sp>
    </p:spTree>
    <p:extLst>
      <p:ext uri="{BB962C8B-B14F-4D97-AF65-F5344CB8AC3E}">
        <p14:creationId xmlns:p14="http://schemas.microsoft.com/office/powerpoint/2010/main" val="6616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right)">
                                      <p:cBhvr>
                                        <p:cTn id="28" dur="500"/>
                                        <p:tgtEl>
                                          <p:spTgt spid="2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circle(in)">
                                      <p:cBhvr>
                                        <p:cTn id="3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24" grpId="0" animBg="1"/>
      <p:bldP spid="25" grpId="0" animBg="1"/>
      <p:bldP spid="26" grpId="0" animBg="1"/>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01340" y="75472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iamond 4"/>
          <p:cNvSpPr/>
          <p:nvPr/>
        </p:nvSpPr>
        <p:spPr>
          <a:xfrm>
            <a:off x="334998" y="823627"/>
            <a:ext cx="4291744" cy="968323"/>
          </a:xfrm>
          <a:prstGeom prst="diamond">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S Mincho"/>
                <a:cs typeface="+mn-cs"/>
              </a:rPr>
              <a:t>IV. Tổng kết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2011916" y="1619364"/>
            <a:ext cx="8155468" cy="3682407"/>
            <a:chOff x="2171053" y="2439054"/>
            <a:chExt cx="8155468" cy="3682407"/>
          </a:xfrm>
        </p:grpSpPr>
        <p:sp>
          <p:nvSpPr>
            <p:cNvPr id="10" name="Freeform 9"/>
            <p:cNvSpPr/>
            <p:nvPr/>
          </p:nvSpPr>
          <p:spPr>
            <a:xfrm>
              <a:off x="5939432" y="3230874"/>
              <a:ext cx="1722239" cy="819629"/>
            </a:xfrm>
            <a:custGeom>
              <a:avLst/>
              <a:gdLst/>
              <a:ahLst/>
              <a:cxnLst/>
              <a:rect l="0" t="0" r="0" b="0"/>
              <a:pathLst>
                <a:path>
                  <a:moveTo>
                    <a:pt x="0" y="0"/>
                  </a:moveTo>
                  <a:lnTo>
                    <a:pt x="0" y="558553"/>
                  </a:lnTo>
                  <a:lnTo>
                    <a:pt x="1722239" y="558553"/>
                  </a:lnTo>
                  <a:lnTo>
                    <a:pt x="1722239" y="81962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217193" y="3230874"/>
              <a:ext cx="1722239" cy="819629"/>
            </a:xfrm>
            <a:custGeom>
              <a:avLst/>
              <a:gdLst/>
              <a:ahLst/>
              <a:cxnLst/>
              <a:rect l="0" t="0" r="0" b="0"/>
              <a:pathLst>
                <a:path>
                  <a:moveTo>
                    <a:pt x="1722239" y="0"/>
                  </a:moveTo>
                  <a:lnTo>
                    <a:pt x="1722239" y="558553"/>
                  </a:lnTo>
                  <a:lnTo>
                    <a:pt x="0" y="558553"/>
                  </a:lnTo>
                  <a:lnTo>
                    <a:pt x="0" y="81962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Rounded Rectangle 18"/>
            <p:cNvSpPr/>
            <p:nvPr/>
          </p:nvSpPr>
          <p:spPr>
            <a:xfrm>
              <a:off x="4385486" y="2439054"/>
              <a:ext cx="2818209" cy="938149"/>
            </a:xfrm>
            <a:prstGeom prst="roundRect">
              <a:avLst>
                <a:gd name="adj" fmla="val 10000"/>
              </a:avLst>
            </a:pr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4614474" y="2558503"/>
              <a:ext cx="2818209" cy="938149"/>
            </a:xfrm>
            <a:custGeom>
              <a:avLst/>
              <a:gdLst>
                <a:gd name="connsiteX0" fmla="*/ 0 w 2818209"/>
                <a:gd name="connsiteY0" fmla="*/ 178956 h 1789562"/>
                <a:gd name="connsiteX1" fmla="*/ 178956 w 2818209"/>
                <a:gd name="connsiteY1" fmla="*/ 0 h 1789562"/>
                <a:gd name="connsiteX2" fmla="*/ 2639253 w 2818209"/>
                <a:gd name="connsiteY2" fmla="*/ 0 h 1789562"/>
                <a:gd name="connsiteX3" fmla="*/ 2818209 w 2818209"/>
                <a:gd name="connsiteY3" fmla="*/ 178956 h 1789562"/>
                <a:gd name="connsiteX4" fmla="*/ 2818209 w 2818209"/>
                <a:gd name="connsiteY4" fmla="*/ 1610606 h 1789562"/>
                <a:gd name="connsiteX5" fmla="*/ 2639253 w 2818209"/>
                <a:gd name="connsiteY5" fmla="*/ 1789562 h 1789562"/>
                <a:gd name="connsiteX6" fmla="*/ 178956 w 2818209"/>
                <a:gd name="connsiteY6" fmla="*/ 1789562 h 1789562"/>
                <a:gd name="connsiteX7" fmla="*/ 0 w 2818209"/>
                <a:gd name="connsiteY7" fmla="*/ 1610606 h 1789562"/>
                <a:gd name="connsiteX8" fmla="*/ 0 w 2818209"/>
                <a:gd name="connsiteY8" fmla="*/ 178956 h 17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209" h="1789562">
                  <a:moveTo>
                    <a:pt x="0" y="178956"/>
                  </a:moveTo>
                  <a:cubicBezTo>
                    <a:pt x="0" y="80121"/>
                    <a:pt x="80121" y="0"/>
                    <a:pt x="178956" y="0"/>
                  </a:cubicBezTo>
                  <a:lnTo>
                    <a:pt x="2639253" y="0"/>
                  </a:lnTo>
                  <a:cubicBezTo>
                    <a:pt x="2738088" y="0"/>
                    <a:pt x="2818209" y="80121"/>
                    <a:pt x="2818209" y="178956"/>
                  </a:cubicBezTo>
                  <a:lnTo>
                    <a:pt x="2818209" y="1610606"/>
                  </a:lnTo>
                  <a:cubicBezTo>
                    <a:pt x="2818209" y="1709441"/>
                    <a:pt x="2738088" y="1789562"/>
                    <a:pt x="2639253" y="1789562"/>
                  </a:cubicBezTo>
                  <a:lnTo>
                    <a:pt x="178956" y="1789562"/>
                  </a:lnTo>
                  <a:cubicBezTo>
                    <a:pt x="80121" y="1789562"/>
                    <a:pt x="0" y="1709441"/>
                    <a:pt x="0" y="1610606"/>
                  </a:cubicBezTo>
                  <a:lnTo>
                    <a:pt x="0" y="1789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9094" tIns="159094" rIns="159094" bIns="159094"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a:t>
              </a:r>
              <a:endParaRPr lang="en-US" sz="2800" kern="1200" dirty="0">
                <a:latin typeface="Times New Roman" panose="02020603050405020304" pitchFamily="18" charset="0"/>
                <a:cs typeface="Times New Roman" panose="02020603050405020304" pitchFamily="18" charset="0"/>
              </a:endParaRPr>
            </a:p>
          </p:txBody>
        </p:sp>
        <p:sp>
          <p:nvSpPr>
            <p:cNvPr id="21" name="Rounded Rectangle 20"/>
            <p:cNvSpPr/>
            <p:nvPr/>
          </p:nvSpPr>
          <p:spPr>
            <a:xfrm>
              <a:off x="2171053" y="4041903"/>
              <a:ext cx="3527675" cy="1890180"/>
            </a:xfrm>
            <a:prstGeom prst="roundRect">
              <a:avLst>
                <a:gd name="adj" fmla="val 10000"/>
              </a:avLst>
            </a:pr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2411757" y="4195866"/>
              <a:ext cx="3527675" cy="1890180"/>
            </a:xfrm>
            <a:custGeom>
              <a:avLst/>
              <a:gdLst>
                <a:gd name="connsiteX0" fmla="*/ 0 w 2818209"/>
                <a:gd name="connsiteY0" fmla="*/ 178956 h 1789562"/>
                <a:gd name="connsiteX1" fmla="*/ 178956 w 2818209"/>
                <a:gd name="connsiteY1" fmla="*/ 0 h 1789562"/>
                <a:gd name="connsiteX2" fmla="*/ 2639253 w 2818209"/>
                <a:gd name="connsiteY2" fmla="*/ 0 h 1789562"/>
                <a:gd name="connsiteX3" fmla="*/ 2818209 w 2818209"/>
                <a:gd name="connsiteY3" fmla="*/ 178956 h 1789562"/>
                <a:gd name="connsiteX4" fmla="*/ 2818209 w 2818209"/>
                <a:gd name="connsiteY4" fmla="*/ 1610606 h 1789562"/>
                <a:gd name="connsiteX5" fmla="*/ 2639253 w 2818209"/>
                <a:gd name="connsiteY5" fmla="*/ 1789562 h 1789562"/>
                <a:gd name="connsiteX6" fmla="*/ 178956 w 2818209"/>
                <a:gd name="connsiteY6" fmla="*/ 1789562 h 1789562"/>
                <a:gd name="connsiteX7" fmla="*/ 0 w 2818209"/>
                <a:gd name="connsiteY7" fmla="*/ 1610606 h 1789562"/>
                <a:gd name="connsiteX8" fmla="*/ 0 w 2818209"/>
                <a:gd name="connsiteY8" fmla="*/ 178956 h 17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209" h="1789562">
                  <a:moveTo>
                    <a:pt x="0" y="178956"/>
                  </a:moveTo>
                  <a:cubicBezTo>
                    <a:pt x="0" y="80121"/>
                    <a:pt x="80121" y="0"/>
                    <a:pt x="178956" y="0"/>
                  </a:cubicBezTo>
                  <a:lnTo>
                    <a:pt x="2639253" y="0"/>
                  </a:lnTo>
                  <a:cubicBezTo>
                    <a:pt x="2738088" y="0"/>
                    <a:pt x="2818209" y="80121"/>
                    <a:pt x="2818209" y="178956"/>
                  </a:cubicBezTo>
                  <a:lnTo>
                    <a:pt x="2818209" y="1610606"/>
                  </a:lnTo>
                  <a:cubicBezTo>
                    <a:pt x="2818209" y="1709441"/>
                    <a:pt x="2738088" y="1789562"/>
                    <a:pt x="2639253" y="1789562"/>
                  </a:cubicBezTo>
                  <a:lnTo>
                    <a:pt x="178956" y="1789562"/>
                  </a:lnTo>
                  <a:cubicBezTo>
                    <a:pt x="80121" y="1789562"/>
                    <a:pt x="0" y="1709441"/>
                    <a:pt x="0" y="1610606"/>
                  </a:cubicBezTo>
                  <a:lnTo>
                    <a:pt x="0" y="1789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9094" tIns="159094" rIns="159094" bIns="15909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giúp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 </a:t>
              </a:r>
              <a:r>
                <a:rPr lang="en-US" sz="2800" kern="1200" dirty="0" err="1" smtClean="0">
                  <a:latin typeface="Times New Roman" panose="02020603050405020304" pitchFamily="18" charset="0"/>
                  <a:cs typeface="Times New Roman" panose="02020603050405020304" pitchFamily="18" charset="0"/>
                </a:rPr>
                <a:t>chiến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thắng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6252566" y="4007578"/>
              <a:ext cx="3822483" cy="1968520"/>
            </a:xfrm>
            <a:prstGeom prst="roundRect">
              <a:avLst>
                <a:gd name="adj" fmla="val 10000"/>
              </a:avLst>
            </a:pr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reeform 28"/>
            <p:cNvSpPr/>
            <p:nvPr/>
          </p:nvSpPr>
          <p:spPr>
            <a:xfrm>
              <a:off x="6504038" y="4152941"/>
              <a:ext cx="3822483" cy="1968520"/>
            </a:xfrm>
            <a:custGeom>
              <a:avLst/>
              <a:gdLst>
                <a:gd name="connsiteX0" fmla="*/ 0 w 2818209"/>
                <a:gd name="connsiteY0" fmla="*/ 178956 h 1789562"/>
                <a:gd name="connsiteX1" fmla="*/ 178956 w 2818209"/>
                <a:gd name="connsiteY1" fmla="*/ 0 h 1789562"/>
                <a:gd name="connsiteX2" fmla="*/ 2639253 w 2818209"/>
                <a:gd name="connsiteY2" fmla="*/ 0 h 1789562"/>
                <a:gd name="connsiteX3" fmla="*/ 2818209 w 2818209"/>
                <a:gd name="connsiteY3" fmla="*/ 178956 h 1789562"/>
                <a:gd name="connsiteX4" fmla="*/ 2818209 w 2818209"/>
                <a:gd name="connsiteY4" fmla="*/ 1610606 h 1789562"/>
                <a:gd name="connsiteX5" fmla="*/ 2639253 w 2818209"/>
                <a:gd name="connsiteY5" fmla="*/ 1789562 h 1789562"/>
                <a:gd name="connsiteX6" fmla="*/ 178956 w 2818209"/>
                <a:gd name="connsiteY6" fmla="*/ 1789562 h 1789562"/>
                <a:gd name="connsiteX7" fmla="*/ 0 w 2818209"/>
                <a:gd name="connsiteY7" fmla="*/ 1610606 h 1789562"/>
                <a:gd name="connsiteX8" fmla="*/ 0 w 2818209"/>
                <a:gd name="connsiteY8" fmla="*/ 178956 h 17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8209" h="1789562">
                  <a:moveTo>
                    <a:pt x="0" y="178956"/>
                  </a:moveTo>
                  <a:cubicBezTo>
                    <a:pt x="0" y="80121"/>
                    <a:pt x="80121" y="0"/>
                    <a:pt x="178956" y="0"/>
                  </a:cubicBezTo>
                  <a:lnTo>
                    <a:pt x="2639253" y="0"/>
                  </a:lnTo>
                  <a:cubicBezTo>
                    <a:pt x="2738088" y="0"/>
                    <a:pt x="2818209" y="80121"/>
                    <a:pt x="2818209" y="178956"/>
                  </a:cubicBezTo>
                  <a:lnTo>
                    <a:pt x="2818209" y="1610606"/>
                  </a:lnTo>
                  <a:cubicBezTo>
                    <a:pt x="2818209" y="1709441"/>
                    <a:pt x="2738088" y="1789562"/>
                    <a:pt x="2639253" y="1789562"/>
                  </a:cubicBezTo>
                  <a:lnTo>
                    <a:pt x="178956" y="1789562"/>
                  </a:lnTo>
                  <a:cubicBezTo>
                    <a:pt x="80121" y="1789562"/>
                    <a:pt x="0" y="1709441"/>
                    <a:pt x="0" y="1610606"/>
                  </a:cubicBezTo>
                  <a:lnTo>
                    <a:pt x="0" y="1789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9094" tIns="159094" rIns="159094" bIns="15909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Smmsport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Việt</a:t>
              </a:r>
              <a:r>
                <a:rPr lang="en-US" sz="2800" kern="1200" dirty="0" smtClean="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0824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213448" y="694575"/>
            <a:ext cx="175240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p>
        </p:txBody>
      </p:sp>
      <p:pic>
        <p:nvPicPr>
          <p:cNvPr id="34" name="Picture 33"/>
          <p:cNvPicPr>
            <a:picLocks noChangeAspect="1"/>
          </p:cNvPicPr>
          <p:nvPr/>
        </p:nvPicPr>
        <p:blipFill>
          <a:blip r:embed="rId5"/>
          <a:srcRect/>
          <a:stretch>
            <a:fillRect/>
          </a:stretch>
        </p:blipFill>
        <p:spPr>
          <a:xfrm>
            <a:off x="455048" y="1278360"/>
            <a:ext cx="7515381" cy="4714194"/>
          </a:xfrm>
          <a:custGeom>
            <a:avLst/>
            <a:gdLst>
              <a:gd name="connsiteX0" fmla="*/ 0 w 7515381"/>
              <a:gd name="connsiteY0" fmla="*/ 0 h 4714194"/>
              <a:gd name="connsiteX1" fmla="*/ 7515381 w 7515381"/>
              <a:gd name="connsiteY1" fmla="*/ 0 h 4714194"/>
              <a:gd name="connsiteX2" fmla="*/ 7515381 w 7515381"/>
              <a:gd name="connsiteY2" fmla="*/ 826136 h 4714194"/>
              <a:gd name="connsiteX3" fmla="*/ 7475087 w 7515381"/>
              <a:gd name="connsiteY3" fmla="*/ 839969 h 4714194"/>
              <a:gd name="connsiteX4" fmla="*/ 6294051 w 7515381"/>
              <a:gd name="connsiteY4" fmla="*/ 2511241 h 4714194"/>
              <a:gd name="connsiteX5" fmla="*/ 7475087 w 7515381"/>
              <a:gd name="connsiteY5" fmla="*/ 4182513 h 4714194"/>
              <a:gd name="connsiteX6" fmla="*/ 7515381 w 7515381"/>
              <a:gd name="connsiteY6" fmla="*/ 4196346 h 4714194"/>
              <a:gd name="connsiteX7" fmla="*/ 7515381 w 7515381"/>
              <a:gd name="connsiteY7" fmla="*/ 4714194 h 4714194"/>
              <a:gd name="connsiteX8" fmla="*/ 0 w 7515381"/>
              <a:gd name="connsiteY8" fmla="*/ 4714194 h 4714194"/>
              <a:gd name="connsiteX9" fmla="*/ 0 w 7515381"/>
              <a:gd name="connsiteY9" fmla="*/ 0 h 471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15381" h="4714194">
                <a:moveTo>
                  <a:pt x="0" y="0"/>
                </a:moveTo>
                <a:lnTo>
                  <a:pt x="7515381" y="0"/>
                </a:lnTo>
                <a:lnTo>
                  <a:pt x="7515381" y="826136"/>
                </a:lnTo>
                <a:lnTo>
                  <a:pt x="7475087" y="839969"/>
                </a:lnTo>
                <a:cubicBezTo>
                  <a:pt x="6781042" y="1115321"/>
                  <a:pt x="6294051" y="1759936"/>
                  <a:pt x="6294051" y="2511241"/>
                </a:cubicBezTo>
                <a:cubicBezTo>
                  <a:pt x="6294051" y="3262546"/>
                  <a:pt x="6781042" y="3907162"/>
                  <a:pt x="7475087" y="4182513"/>
                </a:cubicBezTo>
                <a:lnTo>
                  <a:pt x="7515381" y="4196346"/>
                </a:lnTo>
                <a:lnTo>
                  <a:pt x="7515381" y="4714194"/>
                </a:lnTo>
                <a:lnTo>
                  <a:pt x="0" y="4714194"/>
                </a:lnTo>
                <a:lnTo>
                  <a:pt x="0" y="0"/>
                </a:lnTo>
                <a:close/>
              </a:path>
            </a:pathLst>
          </a:custGeom>
        </p:spPr>
      </p:pic>
      <p:sp>
        <p:nvSpPr>
          <p:cNvPr id="245" name="Flowchart: Display 244"/>
          <p:cNvSpPr/>
          <p:nvPr/>
        </p:nvSpPr>
        <p:spPr>
          <a:xfrm>
            <a:off x="6672591" y="2591014"/>
            <a:ext cx="5143318" cy="2473690"/>
          </a:xfrm>
          <a:prstGeom prst="flowChartDisplay">
            <a:avLst/>
          </a:prstGeom>
          <a:solidFill>
            <a:schemeClr val="accent2">
              <a:lumMod val="20000"/>
              <a:lumOff val="80000"/>
            </a:schemeClr>
          </a:solidFill>
          <a:ln w="1270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a:solidFill>
                  <a:srgbClr val="0D0D0D"/>
                </a:solidFill>
                <a:latin typeface="Times New Roman" panose="02020603050405020304" pitchFamily="18" charset="0"/>
                <a:ea typeface="Times New Roman" panose="02020603050405020304" pitchFamily="18" charset="0"/>
              </a:rPr>
              <a:t>Vẽ sơ đồ tư duy tóm tắt các thông tin chính của văn bản “Điều gì giúp bóng đá Việt Nam chiến thắng?”</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47406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7374" y="0"/>
            <a:ext cx="8304551" cy="6753802"/>
          </a:xfrm>
          <a:prstGeom prst="rect">
            <a:avLst/>
          </a:prstGeom>
        </p:spPr>
      </p:pic>
    </p:spTree>
    <p:extLst>
      <p:ext uri="{BB962C8B-B14F-4D97-AF65-F5344CB8AC3E}">
        <p14:creationId xmlns:p14="http://schemas.microsoft.com/office/powerpoint/2010/main" val="10089867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5242302" y="719492"/>
            <a:ext cx="1694695" cy="523220"/>
          </a:xfrm>
          <a:prstGeom prst="rect">
            <a:avLst/>
          </a:prstGeom>
        </p:spPr>
        <p:txBody>
          <a:bodyPr wrap="none">
            <a:spAutoFit/>
          </a:bodyPr>
          <a:lstStyle/>
          <a:p>
            <a:r>
              <a:rPr lang="en-US" sz="2800" b="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endParaRPr lang="en-US" sz="2800" dirty="0"/>
          </a:p>
        </p:txBody>
      </p:sp>
      <p:sp>
        <p:nvSpPr>
          <p:cNvPr id="9" name="Cloud Callout 8"/>
          <p:cNvSpPr/>
          <p:nvPr/>
        </p:nvSpPr>
        <p:spPr>
          <a:xfrm>
            <a:off x="2710612" y="1335094"/>
            <a:ext cx="9071581" cy="3774409"/>
          </a:xfrm>
          <a:prstGeom prst="cloudCallout">
            <a:avLst>
              <a:gd name="adj1" fmla="val -43655"/>
              <a:gd name="adj2" fmla="val 49773"/>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a:t>
            </a:r>
            <a:r>
              <a:rPr lang="en-US" sz="2800" i="1">
                <a:solidFill>
                  <a:srgbClr val="000000"/>
                </a:solidFill>
                <a:latin typeface="Times New Roman" panose="02020603050405020304" pitchFamily="18" charset="0"/>
                <a:ea typeface="Times New Roman" panose="02020603050405020304" pitchFamily="18" charset="0"/>
              </a:rPr>
              <a:t>Trong các nguyên nhân ở trên, em thích nguyên nhân nào nhất? Vì sao?</a:t>
            </a:r>
            <a:endParaRPr lang="en-US" sz="280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i="1">
                <a:solidFill>
                  <a:srgbClr val="000000"/>
                </a:solidFill>
                <a:latin typeface="Times New Roman" panose="02020603050405020304" pitchFamily="18" charset="0"/>
                <a:ea typeface="Times New Roman" panose="02020603050405020304" pitchFamily="18" charset="0"/>
              </a:rPr>
              <a:t>? </a:t>
            </a:r>
            <a:r>
              <a:rPr lang="en-US" sz="2800" i="1">
                <a:solidFill>
                  <a:srgbClr val="000000"/>
                </a:solidFill>
                <a:latin typeface="Times New Roman" panose="02020603050405020304" pitchFamily="18" charset="0"/>
                <a:ea typeface="Times New Roman" panose="02020603050405020304" pitchFamily="18" charset="0"/>
              </a:rPr>
              <a:t>Từ những nguyên nhân chính dẫn giúp bóng đã Việt Nam chiến thắng, em rút ra được bài học gì cho mình.</a:t>
            </a:r>
            <a:endParaRPr lang="en-US" sz="280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5"/>
          <a:srcRect l="15904" t="12075" r="19571" b="21301"/>
          <a:stretch/>
        </p:blipFill>
        <p:spPr>
          <a:xfrm>
            <a:off x="660400" y="3718399"/>
            <a:ext cx="2413417" cy="2491901"/>
          </a:xfrm>
          <a:prstGeom prst="rect">
            <a:avLst/>
          </a:prstGeom>
        </p:spPr>
      </p:pic>
    </p:spTree>
    <p:extLst>
      <p:ext uri="{BB962C8B-B14F-4D97-AF65-F5344CB8AC3E}">
        <p14:creationId xmlns:p14="http://schemas.microsoft.com/office/powerpoint/2010/main" val="26310730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6" name="Rectangle 5"/>
          <p:cNvSpPr/>
          <p:nvPr/>
        </p:nvSpPr>
        <p:spPr>
          <a:xfrm>
            <a:off x="1385574" y="71232"/>
            <a:ext cx="9408153" cy="51706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ĐÁ VIỆT NAM CHIẾN THẮNG?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5242302" y="71949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938529" y="1250943"/>
            <a:ext cx="1681871"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1" name="Group 20"/>
          <p:cNvGrpSpPr/>
          <p:nvPr/>
        </p:nvGrpSpPr>
        <p:grpSpPr>
          <a:xfrm>
            <a:off x="2034837" y="1028699"/>
            <a:ext cx="8109627" cy="5105399"/>
            <a:chOff x="1918793" y="833305"/>
            <a:chExt cx="8004696" cy="5300794"/>
          </a:xfrm>
        </p:grpSpPr>
        <p:grpSp>
          <p:nvGrpSpPr>
            <p:cNvPr id="11" name="Group 10"/>
            <p:cNvGrpSpPr/>
            <p:nvPr/>
          </p:nvGrpSpPr>
          <p:grpSpPr>
            <a:xfrm>
              <a:off x="1918793" y="833305"/>
              <a:ext cx="8004696" cy="5300794"/>
              <a:chOff x="4788096" y="1537194"/>
              <a:chExt cx="3706501" cy="4608294"/>
            </a:xfrm>
          </p:grpSpPr>
          <p:sp>
            <p:nvSpPr>
              <p:cNvPr id="12" name="Circular Arrow 11"/>
              <p:cNvSpPr/>
              <p:nvPr/>
            </p:nvSpPr>
            <p:spPr>
              <a:xfrm>
                <a:off x="5428026" y="1537194"/>
                <a:ext cx="3066571" cy="3066659"/>
              </a:xfrm>
              <a:prstGeom prst="circularArrow">
                <a:avLst>
                  <a:gd name="adj1" fmla="val 5152"/>
                  <a:gd name="adj2" fmla="val 2382095"/>
                  <a:gd name="adj3" fmla="val 4786513"/>
                  <a:gd name="adj4" fmla="val 10601767"/>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6105305" y="2647448"/>
                <a:ext cx="1710905" cy="855351"/>
              </a:xfrm>
              <a:custGeom>
                <a:avLst/>
                <a:gdLst>
                  <a:gd name="connsiteX0" fmla="*/ 0 w 1710905"/>
                  <a:gd name="connsiteY0" fmla="*/ 0 h 855351"/>
                  <a:gd name="connsiteX1" fmla="*/ 1710905 w 1710905"/>
                  <a:gd name="connsiteY1" fmla="*/ 0 h 855351"/>
                  <a:gd name="connsiteX2" fmla="*/ 1710905 w 1710905"/>
                  <a:gd name="connsiteY2" fmla="*/ 855351 h 855351"/>
                  <a:gd name="connsiteX3" fmla="*/ 0 w 1710905"/>
                  <a:gd name="connsiteY3" fmla="*/ 855351 h 855351"/>
                  <a:gd name="connsiteX4" fmla="*/ 0 w 1710905"/>
                  <a:gd name="connsiteY4" fmla="*/ 0 h 85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905" h="855351">
                    <a:moveTo>
                      <a:pt x="0" y="0"/>
                    </a:moveTo>
                    <a:lnTo>
                      <a:pt x="1710905" y="0"/>
                    </a:lnTo>
                    <a:lnTo>
                      <a:pt x="1710905" y="855351"/>
                    </a:lnTo>
                    <a:lnTo>
                      <a:pt x="0" y="8553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7" name="Block Arc 16"/>
              <p:cNvSpPr/>
              <p:nvPr/>
            </p:nvSpPr>
            <p:spPr>
              <a:xfrm>
                <a:off x="4788096" y="3704347"/>
                <a:ext cx="2634418" cy="2441141"/>
              </a:xfrm>
              <a:prstGeom prst="blockArc">
                <a:avLst>
                  <a:gd name="adj1" fmla="val 0"/>
                  <a:gd name="adj2" fmla="val 18216765"/>
                  <a:gd name="adj3" fmla="val 6105"/>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5249853" y="4412905"/>
                <a:ext cx="1710905" cy="855351"/>
              </a:xfrm>
              <a:custGeom>
                <a:avLst/>
                <a:gdLst>
                  <a:gd name="connsiteX0" fmla="*/ 0 w 1710905"/>
                  <a:gd name="connsiteY0" fmla="*/ 0 h 855351"/>
                  <a:gd name="connsiteX1" fmla="*/ 1710905 w 1710905"/>
                  <a:gd name="connsiteY1" fmla="*/ 0 h 855351"/>
                  <a:gd name="connsiteX2" fmla="*/ 1710905 w 1710905"/>
                  <a:gd name="connsiteY2" fmla="*/ 855351 h 855351"/>
                  <a:gd name="connsiteX3" fmla="*/ 0 w 1710905"/>
                  <a:gd name="connsiteY3" fmla="*/ 855351 h 855351"/>
                  <a:gd name="connsiteX4" fmla="*/ 0 w 1710905"/>
                  <a:gd name="connsiteY4" fmla="*/ 0 h 85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905" h="855351">
                    <a:moveTo>
                      <a:pt x="0" y="0"/>
                    </a:moveTo>
                    <a:lnTo>
                      <a:pt x="1710905" y="0"/>
                    </a:lnTo>
                    <a:lnTo>
                      <a:pt x="1710905" y="855351"/>
                    </a:lnTo>
                    <a:lnTo>
                      <a:pt x="0" y="8553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marR="0" lvl="0" indent="0" algn="ctr"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9" name="Rectangle 18"/>
            <p:cNvSpPr/>
            <p:nvPr/>
          </p:nvSpPr>
          <p:spPr>
            <a:xfrm>
              <a:off x="4563638" y="1610382"/>
              <a:ext cx="4375237" cy="1745863"/>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HS chia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sẻ</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nguyên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nhân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mà</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HS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ấn</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tượng</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đưa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lí</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2853514" y="3711870"/>
              <a:ext cx="436213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Gợi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ý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rút</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tin,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vọng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mẽ</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777653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069179" y="679514"/>
            <a:ext cx="20409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Khởi</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động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76131" y="1826664"/>
            <a:ext cx="6220085" cy="405649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Mất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rồi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cháy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Một người sắp đi chơi xa, dặn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Hễ</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Ðứa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bé</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bỏ</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tờ</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túi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áo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sẵn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ngọn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đèn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nó</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lấy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xem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chẳng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may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vô</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tờ</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cháy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mất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Hôm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5"/>
          <a:stretch>
            <a:fillRect/>
          </a:stretch>
        </p:blipFill>
        <p:spPr>
          <a:xfrm>
            <a:off x="6975210" y="2887812"/>
            <a:ext cx="4120647" cy="2484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p:cNvSpPr/>
          <p:nvPr/>
        </p:nvSpPr>
        <p:spPr>
          <a:xfrm>
            <a:off x="576131" y="1247777"/>
            <a:ext cx="9871613" cy="658642"/>
          </a:xfrm>
          <a:prstGeom prst="rect">
            <a:avLst/>
          </a:prstGeom>
        </p:spPr>
        <p:txBody>
          <a:bodyPr wrap="none">
            <a:spAutoFit/>
          </a:bodyPr>
          <a:lstStyle/>
          <a:p>
            <a:pPr>
              <a:lnSpc>
                <a:spcPct val="115000"/>
              </a:lnSpc>
              <a:spcAft>
                <a:spcPts val="0"/>
              </a:spcAft>
              <a:tabLst>
                <a:tab pos="1386840" algn="l"/>
              </a:tabLst>
            </a:pPr>
            <a:r>
              <a:rPr lang="en-US" sz="3200" b="1">
                <a:solidFill>
                  <a:srgbClr val="0D0D0D"/>
                </a:solidFill>
                <a:latin typeface="Times New Roman" panose="02020603050405020304" pitchFamily="18" charset="0"/>
                <a:ea typeface="Times New Roman" panose="02020603050405020304" pitchFamily="18" charset="0"/>
              </a:rPr>
              <a:t>Đọc</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truyện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cười</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sau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và</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thực</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hiện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các</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yêu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cầu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bên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dưới</a:t>
            </a:r>
            <a:r>
              <a:rPr lang="en-US" sz="3200" b="1"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41763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algn="ctr">
              <a:lnSpc>
                <a:spcPct val="115000"/>
              </a:lnSpc>
              <a:spcAft>
                <a:spcPts val="0"/>
              </a:spcAft>
            </a:pPr>
            <a:r>
              <a:rPr lang="en-US" sz="2400" b="1" dirty="0">
                <a:solidFill>
                  <a:srgbClr val="C00000"/>
                </a:solidFill>
                <a:latin typeface="Times New Roman" panose="02020603050405020304" pitchFamily="18" charset="0"/>
                <a:ea typeface="Times New Roman" panose="02020603050405020304" pitchFamily="18" charset="0"/>
              </a:rPr>
              <a:t>THỰC HÀNH TIẾNG VIỆT: </a:t>
            </a:r>
            <a:endParaRPr lang="en-US" sz="2400" dirty="0">
              <a:latin typeface="Times New Roman" panose="02020603050405020304" pitchFamily="18" charset="0"/>
              <a:ea typeface="Times New Roman" panose="02020603050405020304" pitchFamily="18" charset="0"/>
            </a:endParaRPr>
          </a:p>
          <a:p>
            <a:pPr algn="ctr">
              <a:lnSpc>
                <a:spcPct val="115000"/>
              </a:lnSpc>
              <a:spcAft>
                <a:spcPts val="0"/>
              </a:spcAft>
            </a:pP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rPr>
              <a:t>LỰA CHỌN TỪ NGỮ VÀ CẤU TRÚC CÂU PHÙ HỢP</a:t>
            </a:r>
            <a:endParaRPr lang="en-US" sz="24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5069179" y="679514"/>
            <a:ext cx="2040943" cy="584775"/>
          </a:xfrm>
          <a:prstGeom prst="rect">
            <a:avLst/>
          </a:prstGeom>
        </p:spPr>
        <p:txBody>
          <a:bodyPr wrap="none">
            <a:spAutoFit/>
          </a:bodyPr>
          <a:lstStyle/>
          <a:p>
            <a:r>
              <a:rPr lang="en-US" sz="3200" b="1" dirty="0" err="1">
                <a:solidFill>
                  <a:srgbClr val="7030A0"/>
                </a:solidFill>
                <a:latin typeface="Times New Roman" panose="02020603050405020304" pitchFamily="18" charset="0"/>
                <a:ea typeface="Arial" panose="020B0604020202020204" pitchFamily="34" charset="0"/>
              </a:rPr>
              <a:t>Khởi</a:t>
            </a:r>
            <a:r>
              <a:rPr lang="en-US" sz="3200" b="1" dirty="0">
                <a:solidFill>
                  <a:srgbClr val="7030A0"/>
                </a:solidFill>
                <a:latin typeface="Times New Roman" panose="02020603050405020304" pitchFamily="18" charset="0"/>
                <a:ea typeface="Arial" panose="020B0604020202020204" pitchFamily="34" charset="0"/>
              </a:rPr>
              <a:t> </a:t>
            </a:r>
            <a:r>
              <a:rPr lang="en-US" sz="3200" b="1" dirty="0" err="1">
                <a:solidFill>
                  <a:srgbClr val="7030A0"/>
                </a:solidFill>
                <a:latin typeface="Times New Roman" panose="02020603050405020304" pitchFamily="18" charset="0"/>
                <a:ea typeface="Arial" panose="020B0604020202020204" pitchFamily="34" charset="0"/>
              </a:rPr>
              <a:t>động</a:t>
            </a:r>
            <a:endParaRPr lang="en-US" sz="3200" dirty="0"/>
          </a:p>
        </p:txBody>
      </p:sp>
      <p:sp>
        <p:nvSpPr>
          <p:cNvPr id="10" name="Rectangle 9"/>
          <p:cNvSpPr/>
          <p:nvPr/>
        </p:nvSpPr>
        <p:spPr>
          <a:xfrm>
            <a:off x="694748" y="1171573"/>
            <a:ext cx="10858500" cy="4552015"/>
          </a:xfrm>
          <a:prstGeom prst="rect">
            <a:avLst/>
          </a:prstGeom>
        </p:spPr>
        <p:txBody>
          <a:bodyPr>
            <a:spAutoFit/>
          </a:bodyPr>
          <a:lstStyle/>
          <a:p>
            <a:pPr algn="ctr">
              <a:lnSpc>
                <a:spcPct val="115000"/>
              </a:lnSpc>
              <a:spcAft>
                <a:spcPts val="0"/>
              </a:spcAft>
            </a:pPr>
            <a:r>
              <a:rPr lang="en-US" sz="2800" b="1" i="1" dirty="0" err="1">
                <a:solidFill>
                  <a:srgbClr val="0070C0"/>
                </a:solidFill>
                <a:latin typeface="Times New Roman" panose="02020603050405020304" pitchFamily="18" charset="0"/>
                <a:ea typeface="Times New Roman" panose="02020603050405020304" pitchFamily="18" charset="0"/>
              </a:rPr>
              <a:t>Mất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rồi</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cháy</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cháu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err="1">
                <a:solidFill>
                  <a:srgbClr val="000000"/>
                </a:solidFill>
                <a:latin typeface="Times New Roman" panose="02020603050405020304" pitchFamily="18" charset="0"/>
                <a:ea typeface="Times New Roman" panose="02020603050405020304" pitchFamily="18" charset="0"/>
              </a:rPr>
              <a:t>Sực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nhớ</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đến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tờ</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buồn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rầu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đáp</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rồi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err="1">
                <a:solidFill>
                  <a:srgbClr val="000000"/>
                </a:solidFill>
                <a:latin typeface="Times New Roman" panose="02020603050405020304" pitchFamily="18" charset="0"/>
                <a:ea typeface="Times New Roman" panose="02020603050405020304" pitchFamily="18" charset="0"/>
              </a:rPr>
              <a:t>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giật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hỏi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bao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giờ</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hôm</a:t>
            </a:r>
            <a:r>
              <a:rPr lang="en-US" sz="2800" i="1" dirty="0">
                <a:solidFill>
                  <a:srgbClr val="000000"/>
                </a:solidFill>
                <a:latin typeface="Times New Roman" panose="02020603050405020304" pitchFamily="18" charset="0"/>
                <a:ea typeface="Times New Roman" panose="02020603050405020304" pitchFamily="18" charset="0"/>
              </a:rPr>
              <a:t> qua.</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00000"/>
                </a:solidFill>
                <a:latin typeface="Times New Roman" panose="02020603050405020304" pitchFamily="18" charset="0"/>
                <a:ea typeface="Times New Roman" panose="02020603050405020304" pitchFamily="18" charset="0"/>
              </a:rPr>
              <a:t>- Sao </a:t>
            </a:r>
            <a:r>
              <a:rPr lang="en-US" sz="2800" i="1" dirty="0" err="1">
                <a:solidFill>
                  <a:srgbClr val="000000"/>
                </a:solidFill>
                <a:latin typeface="Times New Roman" panose="02020603050405020304" pitchFamily="18" charset="0"/>
                <a:ea typeface="Times New Roman" panose="02020603050405020304" pitchFamily="18" charset="0"/>
              </a:rPr>
              <a:t>mà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mất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Cháy</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3" name="Picture 22"/>
          <p:cNvPicPr>
            <a:picLocks noChangeAspect="1"/>
          </p:cNvPicPr>
          <p:nvPr/>
        </p:nvPicPr>
        <p:blipFill>
          <a:blip r:embed="rId5"/>
          <a:stretch>
            <a:fillRect/>
          </a:stretch>
        </p:blipFill>
        <p:spPr>
          <a:xfrm>
            <a:off x="6504039" y="1724430"/>
            <a:ext cx="4450054" cy="24873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Double Wave 23"/>
          <p:cNvSpPr/>
          <p:nvPr/>
        </p:nvSpPr>
        <p:spPr>
          <a:xfrm>
            <a:off x="3882452" y="4467069"/>
            <a:ext cx="7614151" cy="1637987"/>
          </a:xfrm>
          <a:prstGeom prst="doubleWav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i="1" dirty="0">
                <a:solidFill>
                  <a:srgbClr val="1A0DAB"/>
                </a:solidFill>
                <a:latin typeface="Times New Roman" panose="02020603050405020304" pitchFamily="18" charset="0"/>
                <a:ea typeface="Times New Roman" panose="02020603050405020304" pitchFamily="18" charset="0"/>
              </a:rPr>
              <a:t>? </a:t>
            </a:r>
            <a:r>
              <a:rPr lang="vi-VN" sz="2800" i="1" dirty="0">
                <a:solidFill>
                  <a:srgbClr val="1A0DAB"/>
                </a:solidFill>
                <a:latin typeface="Times New Roman" panose="02020603050405020304" pitchFamily="18" charset="0"/>
                <a:ea typeface="Times New Roman" panose="02020603050405020304" pitchFamily="18" charset="0"/>
              </a:rPr>
              <a:t>Vì sao cậu bé và người khách trong câu chuyện trên hiểu lầm nhau? Qua câu chuyện em rút ra được bài học gì?</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028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069179" y="679514"/>
            <a:ext cx="20409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Khởi</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động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8103" y="1291156"/>
            <a:ext cx="10858500" cy="4764381"/>
          </a:xfrm>
          <a:prstGeom prst="rect">
            <a:avLst/>
          </a:prstGeom>
        </p:spPr>
        <p:txBody>
          <a:bodyPr>
            <a:spAutoFit/>
          </a:bodyPr>
          <a:lstStyle/>
          <a:p>
            <a:pPr>
              <a:lnSpc>
                <a:spcPct val="115000"/>
              </a:lnSpc>
            </a:pPr>
            <a:r>
              <a:rPr lang="vi-VN" sz="2400" dirty="0">
                <a:solidFill>
                  <a:srgbClr val="000000"/>
                </a:solidFill>
                <a:latin typeface="Times New Roman" panose="02020603050405020304" pitchFamily="18" charset="0"/>
                <a:ea typeface="Times New Roman" panose="02020603050405020304" pitchFamily="18" charset="0"/>
              </a:rPr>
              <a:t>Cậu bé và người khách hiểu lầm nhau bởi vì cậu bé trả lời người khách đã dùng ba câu rút gọn </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lốc</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khiến người khách hiểu sai ý nghĩa</a:t>
            </a:r>
            <a:r>
              <a:rPr lang="vi-VN" sz="2400" dirty="0" smtClean="0">
                <a:solidFill>
                  <a:srgbClr val="000000"/>
                </a:solidFill>
                <a:latin typeface="Times New Roman" panose="02020603050405020304" pitchFamily="18" charset="0"/>
                <a:ea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endParaRPr>
          </a:p>
          <a:p>
            <a:pPr marL="342900" indent="-342900">
              <a:lnSpc>
                <a:spcPct val="115000"/>
              </a:lnSpc>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rồi</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tờ</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rồi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chết</a:t>
            </a:r>
            <a:r>
              <a:rPr lang="en-US" sz="2400" dirty="0" smtClean="0">
                <a:solidFill>
                  <a:srgbClr val="000000"/>
                </a:solidFill>
                <a:latin typeface="Times New Roman" panose="02020603050405020304" pitchFamily="18" charset="0"/>
                <a:ea typeface="Times New Roman" panose="02020603050405020304" pitchFamily="18" charset="0"/>
              </a:rPr>
              <a:t>).</a:t>
            </a:r>
          </a:p>
          <a:p>
            <a:pPr marL="342900" indent="-342900">
              <a:lnSpc>
                <a:spcPct val="115000"/>
              </a:lnSpc>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Thưa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hôm</a:t>
            </a:r>
            <a:r>
              <a:rPr lang="en-US" sz="2400" dirty="0">
                <a:solidFill>
                  <a:srgbClr val="000000"/>
                </a:solidFill>
                <a:latin typeface="Times New Roman" panose="02020603050405020304" pitchFamily="18" charset="0"/>
                <a:ea typeface="Times New Roman" panose="02020603050405020304" pitchFamily="18" charset="0"/>
              </a:rPr>
              <a:t> qua”: ý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tờ</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hôm</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hôm</a:t>
            </a:r>
            <a:r>
              <a:rPr lang="en-US" sz="2400" dirty="0">
                <a:solidFill>
                  <a:srgbClr val="000000"/>
                </a:solidFill>
                <a:latin typeface="Times New Roman" panose="02020603050405020304" pitchFamily="18" charset="0"/>
                <a:ea typeface="Times New Roman" panose="02020603050405020304" pitchFamily="18" charset="0"/>
              </a:rPr>
              <a:t> qua</a:t>
            </a:r>
            <a:r>
              <a:rPr lang="en-US" sz="2400" dirty="0" smtClean="0">
                <a:solidFill>
                  <a:srgbClr val="000000"/>
                </a:solidFill>
                <a:latin typeface="Times New Roman" panose="02020603050405020304" pitchFamily="18" charset="0"/>
                <a:ea typeface="Times New Roman" panose="02020603050405020304" pitchFamily="18" charset="0"/>
              </a:rPr>
              <a:t>.</a:t>
            </a:r>
          </a:p>
          <a:p>
            <a:pPr marL="342900" indent="-342900">
              <a:lnSpc>
                <a:spcPct val="115000"/>
              </a:lnSpc>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Cháy</a:t>
            </a:r>
            <a:r>
              <a:rPr lang="en-US" sz="2400" dirty="0">
                <a:solidFill>
                  <a:srgbClr val="000000"/>
                </a:solidFill>
                <a:latin typeface="Times New Roman" panose="02020603050405020304" pitchFamily="18" charset="0"/>
                <a:ea typeface="Times New Roman" panose="02020603050405020304" pitchFamily="18" charset="0"/>
              </a:rPr>
              <a:t> ạ”: ý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tờ</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cháy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cháy</a:t>
            </a:r>
            <a:r>
              <a:rPr lang="en-US" sz="2400" dirty="0">
                <a:solidFill>
                  <a:srgbClr val="000000"/>
                </a:solidFill>
                <a:latin typeface="Times New Roman" panose="02020603050405020304" pitchFamily="18" charset="0"/>
                <a:ea typeface="Times New Roman" panose="02020603050405020304" pitchFamily="18" charset="0"/>
              </a:rPr>
              <a:t>.</a:t>
            </a:r>
          </a:p>
          <a:p>
            <a:pPr>
              <a:lnSpc>
                <a:spcPct val="115000"/>
              </a:lnSpc>
            </a:pPr>
            <a:r>
              <a:rPr lang="vi-VN" sz="2400" dirty="0">
                <a:solidFill>
                  <a:srgbClr val="000000"/>
                </a:solidFill>
                <a:latin typeface="Times New Roman" panose="02020603050405020304" pitchFamily="18" charset="0"/>
                <a:ea typeface="Times New Roman" panose="02020603050405020304" pitchFamily="18" charset="0"/>
              </a:rPr>
              <a:t>Ba câu trên đều rút gọn chủ ngữ là “tờ giấy”, khiến ông khách hiểu nhầm là bố cậu bé.</a:t>
            </a:r>
            <a:endParaRPr lang="en-US" sz="2400" dirty="0">
              <a:latin typeface="Times New Roman" panose="02020603050405020304" pitchFamily="18" charset="0"/>
              <a:ea typeface="Times New Roman" panose="02020603050405020304" pitchFamily="18" charset="0"/>
            </a:endParaRPr>
          </a:p>
          <a:p>
            <a:pPr>
              <a:lnSpc>
                <a:spcPct val="115000"/>
              </a:lnSpc>
            </a:pPr>
            <a:r>
              <a:rPr lang="en-US" sz="2400"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&gt; Bài học: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vi-VN" sz="2400" dirty="0">
                <a:solidFill>
                  <a:srgbClr val="000000"/>
                </a:solidFill>
                <a:latin typeface="Times New Roman" panose="02020603050405020304" pitchFamily="18" charset="0"/>
                <a:ea typeface="Times New Roman" panose="02020603050405020304" pitchFamily="18" charset="0"/>
              </a:rPr>
              <a:t>, tránh gây hiểu lầm nghiêm trọng.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019690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Hình thành kiến thức </a:t>
            </a:r>
            <a:endParaRPr lang="en-US" sz="2800" dirty="0"/>
          </a:p>
        </p:txBody>
      </p:sp>
      <p:sp>
        <p:nvSpPr>
          <p:cNvPr id="16" name="Cloud Callout 15"/>
          <p:cNvSpPr/>
          <p:nvPr/>
        </p:nvSpPr>
        <p:spPr>
          <a:xfrm>
            <a:off x="2710613" y="2308485"/>
            <a:ext cx="7167906" cy="2801018"/>
          </a:xfrm>
          <a:prstGeom prst="cloudCallout">
            <a:avLst>
              <a:gd name="adj1" fmla="val -43655"/>
              <a:gd name="adj2" fmla="val 49773"/>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750"/>
              </a:spcAft>
            </a:pPr>
            <a:r>
              <a:rPr lang="en-US" sz="2800">
                <a:latin typeface="Times New Roman" panose="02020603050405020304" pitchFamily="18" charset="0"/>
                <a:ea typeface="Times New Roman" panose="02020603050405020304" pitchFamily="18" charset="0"/>
              </a:rPr>
              <a:t>? </a:t>
            </a:r>
            <a:r>
              <a:rPr lang="en-US" sz="2800" i="1">
                <a:latin typeface="Times New Roman" panose="02020603050405020304" pitchFamily="18" charset="0"/>
                <a:ea typeface="Times New Roman" panose="02020603050405020304" pitchFamily="18" charset="0"/>
              </a:rPr>
              <a:t>Việc lựa chọn từ ngữ và cấu trúc câu cần đảm bảo những yêu cầu gì?</a:t>
            </a:r>
            <a:endParaRPr lang="en-US" sz="240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rotWithShape="1">
          <a:blip r:embed="rId5"/>
          <a:srcRect l="15904" t="12075" r="19571" b="21301"/>
          <a:stretch/>
        </p:blipFill>
        <p:spPr>
          <a:xfrm>
            <a:off x="660400" y="3718399"/>
            <a:ext cx="2413417" cy="2491901"/>
          </a:xfrm>
          <a:prstGeom prst="rect">
            <a:avLst/>
          </a:prstGeom>
        </p:spPr>
      </p:pic>
      <p:sp>
        <p:nvSpPr>
          <p:cNvPr id="6" name="Rectangle 5"/>
          <p:cNvSpPr/>
          <p:nvPr/>
        </p:nvSpPr>
        <p:spPr>
          <a:xfrm>
            <a:off x="462076" y="936916"/>
            <a:ext cx="6096000" cy="1224951"/>
          </a:xfrm>
          <a:prstGeom prst="rect">
            <a:avLst/>
          </a:prstGeom>
        </p:spPr>
        <p:txBody>
          <a:bodyPr>
            <a:spAutoFit/>
          </a:bodyPr>
          <a:lstStyle/>
          <a:p>
            <a:pPr algn="just">
              <a:lnSpc>
                <a:spcPct val="115000"/>
              </a:lnSpc>
              <a:spcAft>
                <a:spcPts val="0"/>
              </a:spcAft>
            </a:pPr>
            <a:r>
              <a:rPr lang="en-US" sz="3200" b="1" dirty="0">
                <a:solidFill>
                  <a:srgbClr val="0070C0"/>
                </a:solidFill>
                <a:latin typeface="Times New Roman" panose="02020603050405020304" pitchFamily="18" charset="0"/>
                <a:ea typeface="Times New Roman" panose="02020603050405020304" pitchFamily="18" charset="0"/>
              </a:rPr>
              <a:t>I. </a:t>
            </a:r>
            <a:r>
              <a:rPr lang="en-US" sz="3200" b="1" dirty="0" err="1">
                <a:solidFill>
                  <a:srgbClr val="0070C0"/>
                </a:solidFill>
                <a:latin typeface="Times New Roman" panose="02020603050405020304" pitchFamily="18" charset="0"/>
                <a:ea typeface="Times New Roman" panose="02020603050405020304" pitchFamily="18" charset="0"/>
              </a:rPr>
              <a:t>Lí</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thuyết</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3200" b="1" dirty="0">
                <a:solidFill>
                  <a:srgbClr val="7030A0"/>
                </a:solidFill>
                <a:latin typeface="Times New Roman" panose="02020603050405020304" pitchFamily="18" charset="0"/>
                <a:ea typeface="Times New Roman" panose="02020603050405020304" pitchFamily="18" charset="0"/>
              </a:rPr>
              <a:t>1. L</a:t>
            </a:r>
            <a:r>
              <a:rPr lang="vi-VN" sz="3200" b="1" dirty="0">
                <a:solidFill>
                  <a:srgbClr val="7030A0"/>
                </a:solidFill>
                <a:latin typeface="Times New Roman" panose="02020603050405020304" pitchFamily="18" charset="0"/>
                <a:ea typeface="Times New Roman" panose="02020603050405020304" pitchFamily="18" charset="0"/>
              </a:rPr>
              <a:t>ựa chọn từ ngữ trong câu</a:t>
            </a:r>
            <a:r>
              <a:rPr lang="en-US" sz="3200" b="1" dirty="0">
                <a:solidFill>
                  <a:srgbClr val="7030A0"/>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3973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pic>
        <p:nvPicPr>
          <p:cNvPr id="5" name="Picture 4"/>
          <p:cNvPicPr>
            <a:picLocks noChangeAspect="1"/>
          </p:cNvPicPr>
          <p:nvPr/>
        </p:nvPicPr>
        <p:blipFill rotWithShape="1">
          <a:blip r:embed="rId5"/>
          <a:srcRect l="11034" t="2933" r="2323"/>
          <a:stretch/>
        </p:blipFill>
        <p:spPr>
          <a:xfrm>
            <a:off x="454518" y="1754000"/>
            <a:ext cx="5051416" cy="3730241"/>
          </a:xfrm>
          <a:prstGeom prst="rect">
            <a:avLst/>
          </a:prstGeom>
        </p:spPr>
      </p:pic>
      <p:sp>
        <p:nvSpPr>
          <p:cNvPr id="10" name="Flowchart: Stored Data 9"/>
          <p:cNvSpPr/>
          <p:nvPr/>
        </p:nvSpPr>
        <p:spPr>
          <a:xfrm>
            <a:off x="5558970" y="1391860"/>
            <a:ext cx="6110515" cy="1464580"/>
          </a:xfrm>
          <a:prstGeom prst="flowChartOnlineStorag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thắng</a:t>
            </a:r>
            <a:r>
              <a:rPr lang="en-US" sz="2400" dirty="0">
                <a:solidFill>
                  <a:schemeClr val="tx1"/>
                </a:solidFill>
                <a:latin typeface="Times New Roman" panose="02020603050405020304" pitchFamily="18" charset="0"/>
                <a:ea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rPr>
              <a:t>30/4/1975</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nhất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đất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nước</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0" name="Flowchart: Stored Data 19"/>
          <p:cNvSpPr/>
          <p:nvPr/>
        </p:nvSpPr>
        <p:spPr>
          <a:xfrm>
            <a:off x="5132087" y="2957234"/>
            <a:ext cx="6618515" cy="1670409"/>
          </a:xfrm>
          <a:prstGeom prst="flowChartOnlineStorag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dirty="0" err="1" smtClean="0">
                <a:solidFill>
                  <a:schemeClr val="tx1"/>
                </a:solidFill>
                <a:effectLst/>
                <a:latin typeface="Times New Roman" panose="02020603050405020304" pitchFamily="18" charset="0"/>
                <a:ea typeface="Times New Roman" panose="02020603050405020304" pitchFamily="18" charset="0"/>
              </a:rPr>
              <a:t>Tác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giả</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hình</a:t>
            </a:r>
            <a:r>
              <a:rPr lang="en-US" sz="2400" dirty="0" smtClean="0">
                <a:solidFill>
                  <a:schemeClr val="tx1"/>
                </a:solidFill>
                <a:effectLst/>
                <a:latin typeface="Times New Roman" panose="02020603050405020304" pitchFamily="18" charset="0"/>
                <a:ea typeface="Times New Roman" panose="02020603050405020304" pitchFamily="18" charset="0"/>
              </a:rPr>
              <a:t> dung </a:t>
            </a:r>
            <a:r>
              <a:rPr lang="en-US" sz="2400" dirty="0" err="1" smtClean="0">
                <a:solidFill>
                  <a:schemeClr val="tx1"/>
                </a:solidFill>
                <a:effectLst/>
                <a:latin typeface="Times New Roman" panose="02020603050405020304" pitchFamily="18" charset="0"/>
                <a:ea typeface="Times New Roman" panose="02020603050405020304" pitchFamily="18" charset="0"/>
              </a:rPr>
              <a:t>Bác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Hồ</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như</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đang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vui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cùng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niềm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vui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lớn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dân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tộc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khi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mong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ước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Bác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lúc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sinh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thời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đã</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trở</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thành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hiện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thực</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21" name="Flowchart: Stored Data 20"/>
          <p:cNvSpPr/>
          <p:nvPr/>
        </p:nvSpPr>
        <p:spPr>
          <a:xfrm>
            <a:off x="5386088" y="4728437"/>
            <a:ext cx="6110515" cy="1201751"/>
          </a:xfrm>
          <a:prstGeom prst="flowChartOnlineStorag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smtClean="0">
                <a:solidFill>
                  <a:schemeClr val="tx1"/>
                </a:solidFill>
                <a:effectLst/>
                <a:latin typeface="Times New Roman" panose="02020603050405020304" pitchFamily="18" charset="0"/>
                <a:ea typeface="Times New Roman" panose="02020603050405020304" pitchFamily="18" charset="0"/>
              </a:rPr>
              <a:t>Cảm xúc của HS: vui sướng, tự hào, hân hoan,…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5183793" y="724225"/>
            <a:ext cx="1811714" cy="523220"/>
          </a:xfrm>
          <a:prstGeom prst="rect">
            <a:avLst/>
          </a:prstGeom>
        </p:spPr>
        <p:txBody>
          <a:bodyPr wrap="none">
            <a:spAutoFit/>
          </a:bodyPr>
          <a:lstStyle/>
          <a:p>
            <a:r>
              <a:rPr lang="en-US" sz="2800" b="1" dirty="0" err="1" smtClean="0">
                <a:solidFill>
                  <a:srgbClr val="7030A0"/>
                </a:solidFill>
                <a:effectLst/>
                <a:latin typeface="Times New Roman" panose="02020603050405020304" pitchFamily="18" charset="0"/>
                <a:ea typeface="Times New Roman" panose="02020603050405020304" pitchFamily="18" charset="0"/>
              </a:rPr>
              <a:t>Khởi</a:t>
            </a:r>
            <a:r>
              <a:rPr lang="en-US" sz="2800" b="1" dirty="0" smtClean="0">
                <a:solidFill>
                  <a:srgbClr val="7030A0"/>
                </a:solidFill>
                <a:effectLst/>
                <a:latin typeface="Times New Roman" panose="02020603050405020304" pitchFamily="18" charset="0"/>
                <a:ea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rPr>
              <a:t>động</a:t>
            </a:r>
            <a:endParaRPr lang="en-US" sz="2800" dirty="0"/>
          </a:p>
        </p:txBody>
      </p:sp>
    </p:spTree>
    <p:extLst>
      <p:ext uri="{BB962C8B-B14F-4D97-AF65-F5344CB8AC3E}">
        <p14:creationId xmlns:p14="http://schemas.microsoft.com/office/powerpoint/2010/main" val="29237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62076" y="936916"/>
            <a:ext cx="6096000" cy="1224951"/>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thuyết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1. L</a:t>
            </a: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ựa chọn từ ngữ trong 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2161867"/>
            <a:ext cx="10858500" cy="1083374"/>
          </a:xfrm>
          <a:prstGeom prst="rect">
            <a:avLst/>
          </a:prstGeom>
        </p:spPr>
        <p:txBody>
          <a:bodyPr>
            <a:spAutoFit/>
          </a:bodyPr>
          <a:lstStyle/>
          <a:p>
            <a:pPr marL="457200" indent="-457200">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21254" y="3113072"/>
            <a:ext cx="4615366" cy="548099"/>
          </a:xfrm>
          <a:prstGeom prst="rect">
            <a:avLst/>
          </a:prstGeom>
        </p:spPr>
        <p:txBody>
          <a:bodyPr wrap="none">
            <a:spAutoFit/>
          </a:bodyPr>
          <a:lstStyle/>
          <a:p>
            <a:pPr marL="457200" indent="-457200">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2032794" y="3727467"/>
            <a:ext cx="2135187" cy="2489661"/>
          </a:xfrm>
          <a:custGeom>
            <a:avLst/>
            <a:gdLst>
              <a:gd name="connsiteX0" fmla="*/ 0 w 2135187"/>
              <a:gd name="connsiteY0" fmla="*/ 213519 h 2489661"/>
              <a:gd name="connsiteX1" fmla="*/ 213519 w 2135187"/>
              <a:gd name="connsiteY1" fmla="*/ 0 h 2489661"/>
              <a:gd name="connsiteX2" fmla="*/ 1921668 w 2135187"/>
              <a:gd name="connsiteY2" fmla="*/ 0 h 2489661"/>
              <a:gd name="connsiteX3" fmla="*/ 2135187 w 2135187"/>
              <a:gd name="connsiteY3" fmla="*/ 213519 h 2489661"/>
              <a:gd name="connsiteX4" fmla="*/ 2135187 w 2135187"/>
              <a:gd name="connsiteY4" fmla="*/ 2276142 h 2489661"/>
              <a:gd name="connsiteX5" fmla="*/ 1921668 w 2135187"/>
              <a:gd name="connsiteY5" fmla="*/ 2489661 h 2489661"/>
              <a:gd name="connsiteX6" fmla="*/ 213519 w 2135187"/>
              <a:gd name="connsiteY6" fmla="*/ 2489661 h 2489661"/>
              <a:gd name="connsiteX7" fmla="*/ 0 w 2135187"/>
              <a:gd name="connsiteY7" fmla="*/ 2276142 h 2489661"/>
              <a:gd name="connsiteX8" fmla="*/ 0 w 2135187"/>
              <a:gd name="connsiteY8" fmla="*/ 213519 h 248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2489661">
                <a:moveTo>
                  <a:pt x="0" y="213519"/>
                </a:moveTo>
                <a:cubicBezTo>
                  <a:pt x="0" y="95596"/>
                  <a:pt x="95596" y="0"/>
                  <a:pt x="213519" y="0"/>
                </a:cubicBezTo>
                <a:lnTo>
                  <a:pt x="1921668" y="0"/>
                </a:lnTo>
                <a:cubicBezTo>
                  <a:pt x="2039591" y="0"/>
                  <a:pt x="2135187" y="95596"/>
                  <a:pt x="2135187" y="213519"/>
                </a:cubicBezTo>
                <a:lnTo>
                  <a:pt x="2135187" y="2276142"/>
                </a:lnTo>
                <a:cubicBezTo>
                  <a:pt x="2135187" y="2394065"/>
                  <a:pt x="2039591" y="2489661"/>
                  <a:pt x="1921668" y="2489661"/>
                </a:cubicBezTo>
                <a:lnTo>
                  <a:pt x="213519" y="2489661"/>
                </a:lnTo>
                <a:cubicBezTo>
                  <a:pt x="95596" y="2489661"/>
                  <a:pt x="0" y="2394065"/>
                  <a:pt x="0" y="2276142"/>
                </a:cubicBezTo>
                <a:lnTo>
                  <a:pt x="0" y="21351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4457" tIns="184457" rIns="184457" bIns="184457"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Phù</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hợp</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với</a:t>
            </a:r>
            <a:r>
              <a:rPr lang="en-US" sz="3200"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đề</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tài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của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văn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bản</a:t>
            </a:r>
            <a:endParaRPr lang="en-US" sz="32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361573" y="4465161"/>
            <a:ext cx="452659" cy="1217374"/>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sp>
        <p:nvSpPr>
          <p:cNvPr id="19" name="Freeform 18"/>
          <p:cNvSpPr/>
          <p:nvPr/>
        </p:nvSpPr>
        <p:spPr>
          <a:xfrm>
            <a:off x="5022057" y="3727467"/>
            <a:ext cx="2135187" cy="2489661"/>
          </a:xfrm>
          <a:custGeom>
            <a:avLst/>
            <a:gdLst>
              <a:gd name="connsiteX0" fmla="*/ 0 w 2135187"/>
              <a:gd name="connsiteY0" fmla="*/ 213519 h 2489661"/>
              <a:gd name="connsiteX1" fmla="*/ 213519 w 2135187"/>
              <a:gd name="connsiteY1" fmla="*/ 0 h 2489661"/>
              <a:gd name="connsiteX2" fmla="*/ 1921668 w 2135187"/>
              <a:gd name="connsiteY2" fmla="*/ 0 h 2489661"/>
              <a:gd name="connsiteX3" fmla="*/ 2135187 w 2135187"/>
              <a:gd name="connsiteY3" fmla="*/ 213519 h 2489661"/>
              <a:gd name="connsiteX4" fmla="*/ 2135187 w 2135187"/>
              <a:gd name="connsiteY4" fmla="*/ 2276142 h 2489661"/>
              <a:gd name="connsiteX5" fmla="*/ 1921668 w 2135187"/>
              <a:gd name="connsiteY5" fmla="*/ 2489661 h 2489661"/>
              <a:gd name="connsiteX6" fmla="*/ 213519 w 2135187"/>
              <a:gd name="connsiteY6" fmla="*/ 2489661 h 2489661"/>
              <a:gd name="connsiteX7" fmla="*/ 0 w 2135187"/>
              <a:gd name="connsiteY7" fmla="*/ 2276142 h 2489661"/>
              <a:gd name="connsiteX8" fmla="*/ 0 w 2135187"/>
              <a:gd name="connsiteY8" fmla="*/ 213519 h 248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2489661">
                <a:moveTo>
                  <a:pt x="0" y="213519"/>
                </a:moveTo>
                <a:cubicBezTo>
                  <a:pt x="0" y="95596"/>
                  <a:pt x="95596" y="0"/>
                  <a:pt x="213519" y="0"/>
                </a:cubicBezTo>
                <a:lnTo>
                  <a:pt x="1921668" y="0"/>
                </a:lnTo>
                <a:cubicBezTo>
                  <a:pt x="2039591" y="0"/>
                  <a:pt x="2135187" y="95596"/>
                  <a:pt x="2135187" y="213519"/>
                </a:cubicBezTo>
                <a:lnTo>
                  <a:pt x="2135187" y="2276142"/>
                </a:lnTo>
                <a:cubicBezTo>
                  <a:pt x="2135187" y="2394065"/>
                  <a:pt x="2039591" y="2489661"/>
                  <a:pt x="1921668" y="2489661"/>
                </a:cubicBezTo>
                <a:lnTo>
                  <a:pt x="213519" y="2489661"/>
                </a:lnTo>
                <a:cubicBezTo>
                  <a:pt x="95596" y="2489661"/>
                  <a:pt x="0" y="2394065"/>
                  <a:pt x="0" y="2276142"/>
                </a:cubicBezTo>
                <a:lnTo>
                  <a:pt x="0" y="21351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84457" tIns="184457" rIns="184457" bIns="184457"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Phù</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hợp</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với</a:t>
            </a:r>
            <a:r>
              <a:rPr lang="en-US" sz="3200"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tính</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chất</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của</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loại</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văn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bản</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7350835" y="4465161"/>
            <a:ext cx="452659" cy="1217374"/>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0" tIns="105905" rIns="135798" bIns="105905" numCol="1" spcCol="1270" anchor="ctr" anchorCtr="0">
            <a:noAutofit/>
          </a:bodyPr>
          <a:lstStyle/>
          <a:p>
            <a:pPr lvl="0" algn="ct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sp>
        <p:nvSpPr>
          <p:cNvPr id="21" name="Freeform 20"/>
          <p:cNvSpPr/>
          <p:nvPr/>
        </p:nvSpPr>
        <p:spPr>
          <a:xfrm>
            <a:off x="8011319" y="3727467"/>
            <a:ext cx="2135187" cy="2489661"/>
          </a:xfrm>
          <a:custGeom>
            <a:avLst/>
            <a:gdLst>
              <a:gd name="connsiteX0" fmla="*/ 0 w 2135187"/>
              <a:gd name="connsiteY0" fmla="*/ 213519 h 2489661"/>
              <a:gd name="connsiteX1" fmla="*/ 213519 w 2135187"/>
              <a:gd name="connsiteY1" fmla="*/ 0 h 2489661"/>
              <a:gd name="connsiteX2" fmla="*/ 1921668 w 2135187"/>
              <a:gd name="connsiteY2" fmla="*/ 0 h 2489661"/>
              <a:gd name="connsiteX3" fmla="*/ 2135187 w 2135187"/>
              <a:gd name="connsiteY3" fmla="*/ 213519 h 2489661"/>
              <a:gd name="connsiteX4" fmla="*/ 2135187 w 2135187"/>
              <a:gd name="connsiteY4" fmla="*/ 2276142 h 2489661"/>
              <a:gd name="connsiteX5" fmla="*/ 1921668 w 2135187"/>
              <a:gd name="connsiteY5" fmla="*/ 2489661 h 2489661"/>
              <a:gd name="connsiteX6" fmla="*/ 213519 w 2135187"/>
              <a:gd name="connsiteY6" fmla="*/ 2489661 h 2489661"/>
              <a:gd name="connsiteX7" fmla="*/ 0 w 2135187"/>
              <a:gd name="connsiteY7" fmla="*/ 2276142 h 2489661"/>
              <a:gd name="connsiteX8" fmla="*/ 0 w 2135187"/>
              <a:gd name="connsiteY8" fmla="*/ 213519 h 248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2489661">
                <a:moveTo>
                  <a:pt x="0" y="213519"/>
                </a:moveTo>
                <a:cubicBezTo>
                  <a:pt x="0" y="95596"/>
                  <a:pt x="95596" y="0"/>
                  <a:pt x="213519" y="0"/>
                </a:cubicBezTo>
                <a:lnTo>
                  <a:pt x="1921668" y="0"/>
                </a:lnTo>
                <a:cubicBezTo>
                  <a:pt x="2039591" y="0"/>
                  <a:pt x="2135187" y="95596"/>
                  <a:pt x="2135187" y="213519"/>
                </a:cubicBezTo>
                <a:lnTo>
                  <a:pt x="2135187" y="2276142"/>
                </a:lnTo>
                <a:cubicBezTo>
                  <a:pt x="2135187" y="2394065"/>
                  <a:pt x="2039591" y="2489661"/>
                  <a:pt x="1921668" y="2489661"/>
                </a:cubicBezTo>
                <a:lnTo>
                  <a:pt x="213519" y="2489661"/>
                </a:lnTo>
                <a:cubicBezTo>
                  <a:pt x="95596" y="2489661"/>
                  <a:pt x="0" y="2394065"/>
                  <a:pt x="0" y="2276142"/>
                </a:cubicBezTo>
                <a:lnTo>
                  <a:pt x="0" y="21351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84457" tIns="184457" rIns="184457" bIns="184457"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Phù</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hợp</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với</a:t>
            </a:r>
            <a:r>
              <a:rPr lang="en-US" sz="3200"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bạn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đọc</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3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P spid="20"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507555" y="1247068"/>
            <a:ext cx="5493683" cy="548099"/>
          </a:xfrm>
          <a:prstGeom prst="rect">
            <a:avLst/>
          </a:prstGeom>
        </p:spPr>
        <p:txBody>
          <a:bodyPr wrap="none">
            <a:spAutoFit/>
          </a:bodyPr>
          <a:lstStyle/>
          <a:p>
            <a:pPr algn="just">
              <a:lnSpc>
                <a:spcPct val="115000"/>
              </a:lnSpc>
            </a:pPr>
            <a:r>
              <a:rPr lang="en-US" sz="2800" b="1" dirty="0">
                <a:solidFill>
                  <a:srgbClr val="7030A0"/>
                </a:solidFill>
                <a:latin typeface="Times New Roman" panose="02020603050405020304" pitchFamily="18" charset="0"/>
                <a:ea typeface="Times New Roman" panose="02020603050405020304" pitchFamily="18" charset="0"/>
              </a:rPr>
              <a:t>2. </a:t>
            </a:r>
            <a:r>
              <a:rPr lang="en-US" sz="2800" b="1" dirty="0" err="1">
                <a:solidFill>
                  <a:srgbClr val="7030A0"/>
                </a:solidFill>
                <a:latin typeface="Times New Roman" panose="02020603050405020304" pitchFamily="18" charset="0"/>
                <a:ea typeface="Times New Roman" panose="02020603050405020304" pitchFamily="18" charset="0"/>
              </a:rPr>
              <a:t>Lựa</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chọn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cấu</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trúc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câu</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trong</a:t>
            </a:r>
            <a:r>
              <a:rPr lang="en-US" sz="2800" b="1" dirty="0">
                <a:solidFill>
                  <a:srgbClr val="7030A0"/>
                </a:solidFill>
                <a:latin typeface="Times New Roman" panose="02020603050405020304" pitchFamily="18" charset="0"/>
                <a:ea typeface="Times New Roman" panose="02020603050405020304" pitchFamily="18" charset="0"/>
              </a:rPr>
              <a:t> VB</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60400" y="1750183"/>
            <a:ext cx="10858500" cy="4358116"/>
          </a:xfrm>
          <a:prstGeom prst="rect">
            <a:avLst/>
          </a:prstGeom>
        </p:spPr>
        <p:txBody>
          <a:bodyPr>
            <a:spAutoFit/>
          </a:bodyPr>
          <a:lstStyle/>
          <a:p>
            <a:pPr marL="457200" indent="-457200">
              <a:lnSpc>
                <a:spcPct val="115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Bên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Đặt</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p>
          <a:p>
            <a:pPr>
              <a:lnSpc>
                <a:spcPct val="115000"/>
              </a:lnSpc>
              <a:spcAft>
                <a:spcPts val="0"/>
              </a:spcAft>
            </a:pPr>
            <a:r>
              <a:rPr lang="en-US" sz="2800" dirty="0" err="1">
                <a:latin typeface="Times New Roman" panose="02020603050405020304" pitchFamily="18" charset="0"/>
                <a:ea typeface="Times New Roman" panose="02020603050405020304" pitchFamily="18" charset="0"/>
              </a:rPr>
              <a:t>Ví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kiểu</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Ngày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xửa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xưa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Việc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0554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6782785"/>
              </p:ext>
            </p:extLst>
          </p:nvPr>
        </p:nvGraphicFramePr>
        <p:xfrm>
          <a:off x="239841" y="1864818"/>
          <a:ext cx="11737300" cy="5012436"/>
        </p:xfrm>
        <a:graphic>
          <a:graphicData uri="http://schemas.openxmlformats.org/drawingml/2006/table">
            <a:tbl>
              <a:tblPr firstRow="1" firstCol="1" bandRow="1"/>
              <a:tblGrid>
                <a:gridCol w="1802623">
                  <a:extLst>
                    <a:ext uri="{9D8B030D-6E8A-4147-A177-3AD203B41FA5}">
                      <a16:colId xmlns="" xmlns:a16="http://schemas.microsoft.com/office/drawing/2014/main" val="266574392"/>
                    </a:ext>
                  </a:extLst>
                </a:gridCol>
                <a:gridCol w="5002913">
                  <a:extLst>
                    <a:ext uri="{9D8B030D-6E8A-4147-A177-3AD203B41FA5}">
                      <a16:colId xmlns="" xmlns:a16="http://schemas.microsoft.com/office/drawing/2014/main" val="209517131"/>
                    </a:ext>
                  </a:extLst>
                </a:gridCol>
                <a:gridCol w="4931764">
                  <a:extLst>
                    <a:ext uri="{9D8B030D-6E8A-4147-A177-3AD203B41FA5}">
                      <a16:colId xmlns="" xmlns:a16="http://schemas.microsoft.com/office/drawing/2014/main" val="3125524878"/>
                    </a:ext>
                  </a:extLst>
                </a:gridCol>
              </a:tblGrid>
              <a:tr h="367581">
                <a:tc>
                  <a:txBody>
                    <a:bodyPr/>
                    <a:lstStyle/>
                    <a:p>
                      <a:pPr algn="ctr">
                        <a:lnSpc>
                          <a:spcPct val="115000"/>
                        </a:lnSpc>
                        <a:spcAft>
                          <a:spcPts val="0"/>
                        </a:spcAft>
                        <a:tabLst>
                          <a:tab pos="1386840" algn="l"/>
                        </a:tabLst>
                      </a:pPr>
                      <a:r>
                        <a:rPr lang="en-US" sz="26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6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vụ</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tc>
                  <a:txBody>
                    <a:bodyPr/>
                    <a:lstStyle/>
                    <a:p>
                      <a:pPr algn="ctr">
                        <a:lnSpc>
                          <a:spcPct val="115000"/>
                        </a:lnSpc>
                        <a:spcAft>
                          <a:spcPts val="0"/>
                        </a:spcAft>
                        <a:tabLst>
                          <a:tab pos="1386840" algn="l"/>
                        </a:tabLst>
                      </a:pPr>
                      <a:r>
                        <a:rPr lang="en-US" sz="2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 1, 2</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tc>
                  <a:txBody>
                    <a:bodyPr/>
                    <a:lstStyle/>
                    <a:p>
                      <a:pPr algn="ctr">
                        <a:lnSpc>
                          <a:spcPct val="115000"/>
                        </a:lnSpc>
                        <a:spcAft>
                          <a:spcPts val="0"/>
                        </a:spcAft>
                        <a:tabLst>
                          <a:tab pos="1386840" algn="l"/>
                        </a:tabLst>
                      </a:pPr>
                      <a:r>
                        <a:rPr lang="en-US" sz="2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 3, 4</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extLst>
                  <a:ext uri="{0D108BD9-81ED-4DB2-BD59-A6C34878D82A}">
                    <a16:rowId xmlns="" xmlns:a16="http://schemas.microsoft.com/office/drawing/2014/main" val="17975765"/>
                  </a:ext>
                </a:extLst>
              </a:tr>
              <a:tr h="367581">
                <a:tc>
                  <a:txBody>
                    <a:bodyPr/>
                    <a:lstStyle/>
                    <a:p>
                      <a:pPr algn="ctr">
                        <a:lnSpc>
                          <a:spcPct val="115000"/>
                        </a:lnSpc>
                        <a:spcAft>
                          <a:spcPts val="0"/>
                        </a:spcAft>
                        <a:tabLst>
                          <a:tab pos="1386840" algn="l"/>
                        </a:tabLst>
                      </a:pPr>
                      <a:r>
                        <a:rPr lang="en-US" sz="2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 tập</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2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 tập 1/ Tr 97-SGK</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en-US" sz="2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Tr 97 - SGK</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84516232"/>
                  </a:ext>
                </a:extLst>
              </a:tr>
              <a:tr h="2924742">
                <a:tc>
                  <a:txBody>
                    <a:bodyPr/>
                    <a:lstStyle/>
                    <a:p>
                      <a:pPr algn="ctr">
                        <a:lnSpc>
                          <a:spcPct val="115000"/>
                        </a:lnSpc>
                        <a:spcAft>
                          <a:spcPts val="0"/>
                        </a:spcAft>
                        <a:tabLst>
                          <a:tab pos="1386840" algn="l"/>
                        </a:tabLst>
                      </a:pPr>
                      <a:r>
                        <a:rPr lang="en-US" sz="26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29330662"/>
                  </a:ext>
                </a:extLst>
              </a:tr>
              <a:tr h="741166">
                <a:tc>
                  <a:txBody>
                    <a:bodyPr/>
                    <a:lstStyle/>
                    <a:p>
                      <a:pPr algn="ctr">
                        <a:lnSpc>
                          <a:spcPct val="115000"/>
                        </a:lnSpc>
                        <a:spcAft>
                          <a:spcPts val="0"/>
                        </a:spcAft>
                        <a:tabLst>
                          <a:tab pos="1386840" algn="l"/>
                        </a:tabLst>
                      </a:pPr>
                      <a:r>
                        <a:rPr lang="en-US" sz="2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01887018"/>
                  </a:ext>
                </a:extLst>
              </a:tr>
            </a:tbl>
          </a:graphicData>
        </a:graphic>
      </p:graphicFrame>
      <p:sp>
        <p:nvSpPr>
          <p:cNvPr id="5" name="Rectangle 4"/>
          <p:cNvSpPr/>
          <p:nvPr/>
        </p:nvSpPr>
        <p:spPr>
          <a:xfrm>
            <a:off x="239841" y="-64471"/>
            <a:ext cx="10858500" cy="1578894"/>
          </a:xfrm>
          <a:prstGeom prst="rect">
            <a:avLst/>
          </a:prstGeom>
        </p:spPr>
        <p:txBody>
          <a:bodyPr>
            <a:spAutoFit/>
          </a:bodyPr>
          <a:lstStyle/>
          <a:p>
            <a:pPr>
              <a:lnSpc>
                <a:spcPct val="115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1: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i="1" dirty="0">
                <a:solidFill>
                  <a:srgbClr val="0070C0"/>
                </a:solidFill>
                <a:latin typeface="Times New Roman" panose="02020603050405020304" pitchFamily="18" charset="0"/>
                <a:ea typeface="Times New Roman" panose="02020603050405020304" pitchFamily="18" charset="0"/>
              </a:rPr>
              <a:t>“</a:t>
            </a:r>
            <a:r>
              <a:rPr lang="en-US" sz="2800" b="1" i="1" dirty="0" err="1">
                <a:solidFill>
                  <a:srgbClr val="0070C0"/>
                </a:solidFill>
                <a:latin typeface="Times New Roman" panose="02020603050405020304" pitchFamily="18" charset="0"/>
                <a:ea typeface="Times New Roman" panose="02020603050405020304" pitchFamily="18" charset="0"/>
              </a:rPr>
              <a:t>Phạm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Tuyên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và</a:t>
            </a:r>
            <a:r>
              <a:rPr lang="en-US" sz="2800" b="1" i="1" dirty="0">
                <a:solidFill>
                  <a:srgbClr val="0070C0"/>
                </a:solidFill>
                <a:latin typeface="Times New Roman" panose="02020603050405020304" pitchFamily="18" charset="0"/>
                <a:ea typeface="Times New Roman" panose="02020603050405020304" pitchFamily="18" charset="0"/>
              </a:rPr>
              <a:t> ca </a:t>
            </a:r>
            <a:r>
              <a:rPr lang="en-US" sz="2800" b="1" i="1" dirty="0" err="1">
                <a:solidFill>
                  <a:srgbClr val="0070C0"/>
                </a:solidFill>
                <a:latin typeface="Times New Roman" panose="02020603050405020304" pitchFamily="18" charset="0"/>
                <a:ea typeface="Times New Roman" panose="02020603050405020304" pitchFamily="18" charset="0"/>
              </a:rPr>
              <a:t>khúc</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mừng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chiến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thắng</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920051"/>
            <a:ext cx="10858500" cy="1539139"/>
          </a:xfrm>
          <a:prstGeom prst="rect">
            <a:avLst/>
          </a:prstGeom>
        </p:spPr>
        <p:txBody>
          <a:bodyPr>
            <a:spAutoFit/>
          </a:bodyPr>
          <a:lstStyle/>
          <a:p>
            <a:pPr algn="ctr">
              <a:lnSpc>
                <a:spcPct val="115000"/>
              </a:lnSpc>
              <a:spcAft>
                <a:spcPts val="0"/>
              </a:spcAft>
              <a:tabLst>
                <a:tab pos="1386840" algn="l"/>
              </a:tabLst>
            </a:pPr>
            <a:r>
              <a:rPr lang="en-US" sz="2800" b="1" dirty="0">
                <a:solidFill>
                  <a:srgbClr val="FF0000"/>
                </a:solidFill>
                <a:latin typeface="Times New Roman" panose="02020603050405020304" pitchFamily="18" charset="0"/>
                <a:ea typeface="Times New Roman" panose="02020603050405020304" pitchFamily="18" charset="0"/>
              </a:rPr>
              <a:t>PHIẾU HỌC TẬP 1</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tabLst>
                <a:tab pos="1386840" algn="l"/>
              </a:tabLst>
            </a:pP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lựa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chọn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từ</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ngữ</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hợp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16344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73951" y="950180"/>
            <a:ext cx="10858500" cy="1578894"/>
          </a:xfrm>
          <a:prstGeom prst="rect">
            <a:avLst/>
          </a:prstGeom>
        </p:spPr>
        <p:txBody>
          <a:bodyPr>
            <a:spAutoFit/>
          </a:bodyPr>
          <a:lstStyle/>
          <a:p>
            <a:pPr>
              <a:lnSpc>
                <a:spcPct val="115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1: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i="1" dirty="0">
                <a:solidFill>
                  <a:srgbClr val="0070C0"/>
                </a:solidFill>
                <a:latin typeface="Times New Roman" panose="02020603050405020304" pitchFamily="18" charset="0"/>
                <a:ea typeface="Times New Roman" panose="02020603050405020304" pitchFamily="18" charset="0"/>
              </a:rPr>
              <a:t>“</a:t>
            </a:r>
            <a:r>
              <a:rPr lang="en-US" sz="2800" b="1" i="1" dirty="0" err="1">
                <a:solidFill>
                  <a:srgbClr val="0070C0"/>
                </a:solidFill>
                <a:latin typeface="Times New Roman" panose="02020603050405020304" pitchFamily="18" charset="0"/>
                <a:ea typeface="Times New Roman" panose="02020603050405020304" pitchFamily="18" charset="0"/>
              </a:rPr>
              <a:t>Phạm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Tuyên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và</a:t>
            </a:r>
            <a:r>
              <a:rPr lang="en-US" sz="2800" b="1" i="1" dirty="0">
                <a:solidFill>
                  <a:srgbClr val="0070C0"/>
                </a:solidFill>
                <a:latin typeface="Times New Roman" panose="02020603050405020304" pitchFamily="18" charset="0"/>
                <a:ea typeface="Times New Roman" panose="02020603050405020304" pitchFamily="18" charset="0"/>
              </a:rPr>
              <a:t> ca </a:t>
            </a:r>
            <a:r>
              <a:rPr lang="en-US" sz="2800" b="1" i="1" dirty="0" err="1">
                <a:solidFill>
                  <a:srgbClr val="0070C0"/>
                </a:solidFill>
                <a:latin typeface="Times New Roman" panose="02020603050405020304" pitchFamily="18" charset="0"/>
                <a:ea typeface="Times New Roman" panose="02020603050405020304" pitchFamily="18" charset="0"/>
              </a:rPr>
              <a:t>khúc</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mừng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chiến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thắng</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1953380"/>
            <a:ext cx="10858500" cy="3046988"/>
          </a:xfrm>
          <a:prstGeom prst="rect">
            <a:avLst/>
          </a:prstGeom>
        </p:spPr>
        <p:txBody>
          <a:bodyPr>
            <a:spAutoFit/>
          </a:bodyPr>
          <a:lstStyle/>
          <a:p>
            <a:pPr marL="457200" indent="-457200" algn="just">
              <a:lnSpc>
                <a:spcPct val="150000"/>
              </a:lnSpc>
              <a:spcAft>
                <a:spcPts val="0"/>
              </a:spcAft>
              <a:buFont typeface="Wingdings" panose="05000000000000000000" pitchFamily="2" charset="2"/>
              <a:buChar char="q"/>
            </a:pPr>
            <a:r>
              <a:rPr lang="en-US" sz="3200" dirty="0" err="1" smtClean="0">
                <a:solidFill>
                  <a:srgbClr val="0D0D0D"/>
                </a:solidFill>
                <a:latin typeface="Times New Roman" panose="02020603050405020304" pitchFamily="18" charset="0"/>
                <a:ea typeface="Times New Roman" panose="02020603050405020304" pitchFamily="18" charset="0"/>
              </a:rPr>
              <a:t>Các</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chuyên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dùng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lĩnh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vực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âm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dụng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bài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viết</a:t>
            </a:r>
            <a:r>
              <a:rPr lang="en-US" sz="3200" dirty="0">
                <a:solidFill>
                  <a:srgbClr val="0D0D0D"/>
                </a:solidFill>
                <a:latin typeface="Times New Roman" panose="02020603050405020304" pitchFamily="18" charset="0"/>
                <a:ea typeface="Times New Roman" panose="02020603050405020304" pitchFamily="18" charset="0"/>
              </a:rPr>
              <a:t> : </a:t>
            </a:r>
            <a:r>
              <a:rPr lang="en-US" sz="3200" i="1" dirty="0" err="1">
                <a:solidFill>
                  <a:srgbClr val="0D0D0D"/>
                </a:solidFill>
                <a:latin typeface="Times New Roman" panose="02020603050405020304" pitchFamily="18" charset="0"/>
                <a:ea typeface="Times New Roman" panose="02020603050405020304" pitchFamily="18" charset="0"/>
              </a:rPr>
              <a:t>nhạc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sáng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tác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nhạc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phẩm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bài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hát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bản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hợp</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xướng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dàn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dựng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thanh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truyền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quân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nhạc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thổi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kèn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cất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lên</a:t>
            </a:r>
            <a:r>
              <a:rPr lang="en-US" sz="3200" i="1" dirty="0">
                <a:solidFill>
                  <a:srgbClr val="0D0D0D"/>
                </a:solidFill>
                <a:latin typeface="Times New Roman" panose="02020603050405020304" pitchFamily="18" charset="0"/>
                <a:ea typeface="Times New Roman" panose="02020603050405020304" pitchFamily="18" charset="0"/>
              </a:rPr>
              <a:t> qua </a:t>
            </a:r>
            <a:r>
              <a:rPr lang="en-US" sz="3200" i="1" dirty="0" err="1">
                <a:solidFill>
                  <a:srgbClr val="0D0D0D"/>
                </a:solidFill>
                <a:latin typeface="Times New Roman" panose="02020603050405020304" pitchFamily="18" charset="0"/>
                <a:ea typeface="Times New Roman" panose="02020603050405020304" pitchFamily="18" charset="0"/>
              </a:rPr>
              <a:t>làn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sóng</a:t>
            </a:r>
            <a:r>
              <a:rPr lang="en-US" sz="3200" i="1" dirty="0">
                <a:solidFill>
                  <a:srgbClr val="0D0D0D"/>
                </a:solidFill>
                <a:latin typeface="Times New Roman" panose="02020603050405020304" pitchFamily="18" charset="0"/>
                <a:ea typeface="Times New Roman" panose="02020603050405020304" pitchFamily="18" charset="0"/>
              </a:rPr>
              <a:t>, ca </a:t>
            </a:r>
            <a:r>
              <a:rPr lang="en-US" sz="3200" i="1" dirty="0" err="1">
                <a:solidFill>
                  <a:srgbClr val="0D0D0D"/>
                </a:solidFill>
                <a:latin typeface="Times New Roman" panose="02020603050405020304" pitchFamily="18" charset="0"/>
                <a:ea typeface="Times New Roman" panose="02020603050405020304" pitchFamily="18" charset="0"/>
              </a:rPr>
              <a:t>từ</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giai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điệu</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45813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73951" y="950180"/>
            <a:ext cx="10858500" cy="157889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Phạm</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Tuyên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khúc</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17176" y="1893787"/>
            <a:ext cx="10858500" cy="4247317"/>
          </a:xfrm>
          <a:prstGeom prst="rect">
            <a:avLst/>
          </a:prstGeom>
        </p:spPr>
        <p:txBody>
          <a:bodyPr>
            <a:spAutoFit/>
          </a:bodyPr>
          <a:lstStyle/>
          <a:p>
            <a:pPr marL="457200" indent="-457200" algn="just">
              <a:spcAft>
                <a:spcPts val="0"/>
              </a:spcAft>
              <a:buFont typeface="Wingdings" panose="05000000000000000000" pitchFamily="2" charset="2"/>
              <a:buChar char="q"/>
            </a:pPr>
            <a:r>
              <a:rPr lang="en-US" sz="3000" dirty="0" err="1" smtClean="0">
                <a:solidFill>
                  <a:srgbClr val="0D0D0D"/>
                </a:solidFill>
                <a:latin typeface="Times New Roman" panose="02020603050405020304" pitchFamily="18" charset="0"/>
                <a:ea typeface="Times New Roman" panose="02020603050405020304" pitchFamily="18" charset="0"/>
              </a:rPr>
              <a:t>Sự</a:t>
            </a: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tài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tính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bạn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đọc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smtClean="0">
                <a:solidFill>
                  <a:srgbClr val="0D0D0D"/>
                </a:solidFill>
                <a:latin typeface="Times New Roman" panose="02020603050405020304" pitchFamily="18" charset="0"/>
                <a:ea typeface="Times New Roman" panose="02020603050405020304" pitchFamily="18" charset="0"/>
              </a:rPr>
              <a:t>bản</a:t>
            </a:r>
            <a:r>
              <a:rPr lang="en-US" sz="3000" dirty="0" smtClean="0">
                <a:solidFill>
                  <a:srgbClr val="0D0D0D"/>
                </a:solidFill>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ü"/>
            </a:pPr>
            <a:r>
              <a:rPr lang="en-US" sz="3000" dirty="0" err="1" smtClean="0">
                <a:solidFill>
                  <a:srgbClr val="0D0D0D"/>
                </a:solidFill>
                <a:latin typeface="Times New Roman" panose="02020603050405020304" pitchFamily="18" charset="0"/>
                <a:ea typeface="Times New Roman" panose="02020603050405020304" pitchFamily="18" charset="0"/>
              </a:rPr>
              <a:t>Sự</a:t>
            </a: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tài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nói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tài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âm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việc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dụng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nhiều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âm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tài</a:t>
            </a:r>
            <a:r>
              <a:rPr lang="en-US" sz="3000" dirty="0">
                <a:solidFill>
                  <a:srgbClr val="0D0D0D"/>
                </a:solidFill>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ü"/>
            </a:pPr>
            <a:r>
              <a:rPr lang="en-US" sz="3000" dirty="0" err="1" smtClean="0">
                <a:solidFill>
                  <a:srgbClr val="0D0D0D"/>
                </a:solidFill>
                <a:latin typeface="Times New Roman" panose="02020603050405020304" pitchFamily="18" charset="0"/>
                <a:ea typeface="Times New Roman" panose="02020603050405020304" pitchFamily="18" charset="0"/>
              </a:rPr>
              <a:t>Sự</a:t>
            </a: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tính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thuộc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lĩnh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vực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hoá-giải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việc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dụng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nhiều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âm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cũng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thuộc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lĩnh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vực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hoá</a:t>
            </a:r>
            <a:r>
              <a:rPr lang="en-US" sz="3000" dirty="0">
                <a:solidFill>
                  <a:srgbClr val="0D0D0D"/>
                </a:solidFill>
                <a:latin typeface="Times New Roman" panose="02020603050405020304" pitchFamily="18" charset="0"/>
                <a:ea typeface="Times New Roman" panose="02020603050405020304" pitchFamily="18" charset="0"/>
              </a:rPr>
              <a:t> – </a:t>
            </a:r>
            <a:r>
              <a:rPr lang="en-US" sz="3000" dirty="0" err="1">
                <a:solidFill>
                  <a:srgbClr val="0D0D0D"/>
                </a:solidFill>
                <a:latin typeface="Times New Roman" panose="02020603050405020304" pitchFamily="18" charset="0"/>
                <a:ea typeface="Times New Roman" panose="02020603050405020304" pitchFamily="18" charset="0"/>
              </a:rPr>
              <a:t>giải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tính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73951" y="950180"/>
            <a:ext cx="10858500" cy="157889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Phạm</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Tuyên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khúc</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927962"/>
            <a:ext cx="10858500" cy="4297074"/>
          </a:xfrm>
          <a:prstGeom prst="rect">
            <a:avLst/>
          </a:prstGeom>
        </p:spPr>
        <p:txBody>
          <a:bodyPr>
            <a:spAutoFit/>
          </a:bodyPr>
          <a:lstStyle/>
          <a:p>
            <a:pPr marL="457200" indent="-457200" algn="just">
              <a:lnSpc>
                <a:spcPct val="115000"/>
              </a:lnSpc>
              <a:spcAft>
                <a:spcPts val="0"/>
              </a:spcAft>
              <a:buFont typeface="Wingdings" panose="05000000000000000000" pitchFamily="2" charset="2"/>
              <a:buChar char="ü"/>
            </a:pPr>
            <a:r>
              <a:rPr lang="en-US" sz="3000" dirty="0" err="1" smtClean="0">
                <a:solidFill>
                  <a:srgbClr val="0D0D0D"/>
                </a:solidFill>
                <a:latin typeface="Times New Roman" panose="02020603050405020304" pitchFamily="18" charset="0"/>
                <a:ea typeface="Times New Roman" panose="02020603050405020304" pitchFamily="18" charset="0"/>
              </a:rPr>
              <a:t>Sự</a:t>
            </a: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bạn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đọc</a:t>
            </a:r>
            <a:r>
              <a:rPr lang="en-US" sz="3000" dirty="0">
                <a:solidFill>
                  <a:srgbClr val="0D0D0D"/>
                </a:solidFill>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ü"/>
            </a:pPr>
            <a:r>
              <a:rPr lang="en-US" sz="3000" dirty="0" err="1" smtClean="0">
                <a:solidFill>
                  <a:srgbClr val="0D0D0D"/>
                </a:solidFill>
                <a:latin typeface="Times New Roman" panose="02020603050405020304" pitchFamily="18" charset="0"/>
                <a:ea typeface="Times New Roman" panose="02020603050405020304" pitchFamily="18" charset="0"/>
              </a:rPr>
              <a:t>Bạn</a:t>
            </a: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đọc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người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yêu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âm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yêu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thích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bài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hát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Như</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có</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trong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ngày</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đại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thắng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muốn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tìm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hiểu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thêm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cảnh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đời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bài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hát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việc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dụng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người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đọc</a:t>
            </a:r>
            <a:r>
              <a:rPr lang="en-US" sz="3000" dirty="0">
                <a:solidFill>
                  <a:srgbClr val="0D0D0D"/>
                </a:solidFill>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ü"/>
            </a:pPr>
            <a:r>
              <a:rPr lang="en-US" sz="3000" dirty="0" err="1" smtClean="0">
                <a:latin typeface="Times New Roman" panose="02020603050405020304" pitchFamily="18" charset="0"/>
                <a:ea typeface="Times New Roman" panose="02020603050405020304" pitchFamily="18" charset="0"/>
              </a:rPr>
              <a:t>Các</a:t>
            </a:r>
            <a:r>
              <a:rPr lang="en-US" sz="3000" dirty="0" smtClean="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từ</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ngữ</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khá</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phổ</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biến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thông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dụng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cũng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phù</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hợp</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với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đối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tượng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khác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thuộc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nhiều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lứa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tuổi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ngành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nghề</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tầng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lớp</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vùng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miền</a:t>
            </a:r>
            <a:r>
              <a:rPr lang="en-US" sz="3000" dirty="0">
                <a:latin typeface="Times New Roman" panose="02020603050405020304" pitchFamily="18" charset="0"/>
                <a:ea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830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171573"/>
            <a:ext cx="10505761" cy="587853"/>
          </a:xfrm>
          <a:prstGeom prst="rect">
            <a:avLst/>
          </a:prstGeom>
        </p:spPr>
        <p:txBody>
          <a:bodyPr wrap="none">
            <a:spAutoFit/>
          </a:bodyPr>
          <a:lstStyle/>
          <a:p>
            <a:pPr algn="just">
              <a:lnSpc>
                <a:spcPct val="115000"/>
              </a:lnSpc>
              <a:spcAft>
                <a:spcPts val="1200"/>
              </a:spcAft>
            </a:pPr>
            <a:r>
              <a:rPr lang="vi-VN" sz="2800" b="1" dirty="0">
                <a:solidFill>
                  <a:srgbClr val="0070C0"/>
                </a:solidFill>
                <a:latin typeface="Times New Roman" panose="02020603050405020304" pitchFamily="18" charset="0"/>
                <a:ea typeface="Arial" panose="020B0604020202020204" pitchFamily="34" charset="0"/>
              </a:rPr>
              <a:t>2. Bài tập 2</a:t>
            </a:r>
            <a:r>
              <a:rPr lang="vi-VN" sz="2800" i="1" dirty="0">
                <a:latin typeface="Times New Roman" panose="02020603050405020304" pitchFamily="18" charset="0"/>
                <a:ea typeface="Arial" panose="020B0604020202020204" pitchFamily="34" charset="0"/>
              </a:rPr>
              <a:t>:</a:t>
            </a:r>
            <a:r>
              <a:rPr lang="vi-VN" sz="2800" b="1" dirty="0">
                <a:solidFill>
                  <a:srgbClr val="363636"/>
                </a:solidFill>
                <a:latin typeface="Times New Roman" panose="02020603050405020304" pitchFamily="18" charset="0"/>
                <a:ea typeface="Times New Roman" panose="02020603050405020304" pitchFamily="18" charset="0"/>
              </a:rPr>
              <a:t> </a:t>
            </a:r>
            <a:r>
              <a:rPr lang="vi-VN" sz="2800" b="1" dirty="0">
                <a:solidFill>
                  <a:srgbClr val="0070C0"/>
                </a:solidFill>
                <a:latin typeface="Times New Roman" panose="02020603050405020304" pitchFamily="18" charset="0"/>
                <a:ea typeface="Times New Roman" panose="02020603050405020304" pitchFamily="18" charset="0"/>
              </a:rPr>
              <a:t>Văn bản “</a:t>
            </a:r>
            <a:r>
              <a:rPr lang="vi-VN" sz="2800" b="1" i="1" dirty="0">
                <a:solidFill>
                  <a:srgbClr val="0070C0"/>
                </a:solidFill>
                <a:latin typeface="Times New Roman" panose="02020603050405020304" pitchFamily="18" charset="0"/>
                <a:ea typeface="Times New Roman" panose="02020603050405020304" pitchFamily="18" charset="0"/>
              </a:rPr>
              <a:t>Điều gì giúp bóng đã Việt Nam chiến thắng</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98902" y="1588179"/>
            <a:ext cx="10858500" cy="4300088"/>
          </a:xfrm>
          <a:prstGeom prst="rect">
            <a:avLst/>
          </a:prstGeom>
        </p:spPr>
        <p:txBody>
          <a:bodyPr>
            <a:spAutoFit/>
          </a:bodyPr>
          <a:lstStyle/>
          <a:p>
            <a:pPr marL="457200" indent="-457200" algn="just">
              <a:lnSpc>
                <a:spcPct val="150000"/>
              </a:lnSpc>
              <a:spcAft>
                <a:spcPts val="1200"/>
              </a:spcAft>
              <a:buFont typeface="Wingdings" panose="05000000000000000000" pitchFamily="2" charset="2"/>
              <a:buChar char="q"/>
            </a:pPr>
            <a:r>
              <a:rPr lang="vi-VN" sz="3100" dirty="0">
                <a:solidFill>
                  <a:srgbClr val="0D0D0D"/>
                </a:solidFill>
                <a:latin typeface="Times New Roman" panose="02020603050405020304" pitchFamily="18" charset="0"/>
                <a:ea typeface="Times New Roman" panose="02020603050405020304" pitchFamily="18" charset="0"/>
              </a:rPr>
              <a:t>Những từ ngữ chuyên dùng trong lĩnh vực bóng đá ở bài báo </a:t>
            </a:r>
            <a:r>
              <a:rPr lang="en-US" sz="3100" i="1" dirty="0" err="1">
                <a:solidFill>
                  <a:srgbClr val="0D0D0D"/>
                </a:solidFill>
                <a:latin typeface="Times New Roman" panose="02020603050405020304" pitchFamily="18" charset="0"/>
                <a:ea typeface="Times New Roman" panose="02020603050405020304" pitchFamily="18" charset="0"/>
              </a:rPr>
              <a:t>là</a:t>
            </a:r>
            <a:r>
              <a:rPr lang="en-US" sz="3100" i="1" dirty="0">
                <a:solidFill>
                  <a:srgbClr val="0D0D0D"/>
                </a:solidFill>
                <a:latin typeface="Times New Roman" panose="02020603050405020304" pitchFamily="18" charset="0"/>
                <a:ea typeface="Times New Roman" panose="02020603050405020304" pitchFamily="18" charset="0"/>
              </a:rPr>
              <a:t>: </a:t>
            </a:r>
            <a:r>
              <a:rPr lang="en-US" sz="3100" dirty="0">
                <a:solidFill>
                  <a:srgbClr val="0D0D0D"/>
                </a:solidFill>
                <a:latin typeface="Times New Roman" panose="02020603050405020304" pitchFamily="18" charset="0"/>
                <a:ea typeface="Times New Roman" panose="02020603050405020304" pitchFamily="18" charset="0"/>
              </a:rPr>
              <a:t> </a:t>
            </a:r>
            <a:r>
              <a:rPr lang="vi-VN" sz="3100" i="1" dirty="0">
                <a:solidFill>
                  <a:srgbClr val="0D0D0D"/>
                </a:solidFill>
                <a:latin typeface="Times New Roman" panose="02020603050405020304" pitchFamily="18" charset="0"/>
                <a:ea typeface="Times New Roman" panose="02020603050405020304" pitchFamily="18" charset="0"/>
              </a:rPr>
              <a:t>bóng đá</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nam</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bóng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đá</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nữ</a:t>
            </a:r>
            <a:r>
              <a:rPr lang="vi-VN" sz="3100" i="1" dirty="0">
                <a:solidFill>
                  <a:srgbClr val="0D0D0D"/>
                </a:solidFill>
                <a:latin typeface="Times New Roman" panose="02020603050405020304" pitchFamily="18" charset="0"/>
                <a:ea typeface="Times New Roman" panose="02020603050405020304" pitchFamily="18" charset="0"/>
              </a:rPr>
              <a:t>, cầu thủ,</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cầu</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thủ</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trẻ</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đội</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tuyển</a:t>
            </a:r>
            <a:r>
              <a:rPr lang="en-US" sz="3100" i="1" dirty="0">
                <a:solidFill>
                  <a:srgbClr val="0D0D0D"/>
                </a:solidFill>
                <a:latin typeface="Times New Roman" panose="02020603050405020304" pitchFamily="18" charset="0"/>
                <a:ea typeface="Times New Roman" panose="02020603050405020304" pitchFamily="18" charset="0"/>
              </a:rPr>
              <a:t>, </a:t>
            </a:r>
            <a:r>
              <a:rPr lang="vi-VN" sz="3100" i="1" dirty="0">
                <a:solidFill>
                  <a:srgbClr val="0D0D0D"/>
                </a:solidFill>
                <a:latin typeface="Times New Roman" panose="02020603050405020304" pitchFamily="18" charset="0"/>
                <a:ea typeface="Times New Roman" panose="02020603050405020304" pitchFamily="18" charset="0"/>
              </a:rPr>
              <a:t> thi đấu, trận đấu, giải đấu lớn, đội hình, sơ đồ chiến thuật, ăn ý, kết nối, “</a:t>
            </a:r>
            <a:r>
              <a:rPr lang="en-US" sz="3100" i="1" dirty="0" err="1">
                <a:solidFill>
                  <a:srgbClr val="0D0D0D"/>
                </a:solidFill>
                <a:latin typeface="Times New Roman" panose="02020603050405020304" pitchFamily="18" charset="0"/>
                <a:ea typeface="Times New Roman" panose="02020603050405020304" pitchFamily="18" charset="0"/>
              </a:rPr>
              <a:t>lắp</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ráp</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gắn</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bó</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với</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nhau</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phòng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ngự</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tấn</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công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đối</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thủ</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không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ngán</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đồng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đội</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trên</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sân</a:t>
            </a:r>
            <a:r>
              <a:rPr lang="vi-VN" sz="3100" i="1" dirty="0">
                <a:solidFill>
                  <a:srgbClr val="0D0D0D"/>
                </a:solidFill>
                <a:latin typeface="Times New Roman" panose="02020603050405020304" pitchFamily="18" charset="0"/>
                <a:ea typeface="Times New Roman" panose="02020603050405020304" pitchFamily="18" charset="0"/>
              </a:rPr>
              <a:t>, huấn luyện viên, </a:t>
            </a:r>
            <a:r>
              <a:rPr lang="en-US" sz="3100" i="1" dirty="0" err="1">
                <a:solidFill>
                  <a:srgbClr val="0D0D0D"/>
                </a:solidFill>
                <a:latin typeface="Times New Roman" panose="02020603050405020304" pitchFamily="18" charset="0"/>
                <a:ea typeface="Times New Roman" panose="02020603050405020304" pitchFamily="18" charset="0"/>
              </a:rPr>
              <a:t>sự</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chỉ</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đạo</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dẫn</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dắt</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cổ</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động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viên</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thi</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đấu</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vô</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địch</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đăng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quang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thống</a:t>
            </a:r>
            <a:r>
              <a:rPr lang="en-US" sz="3100" i="1" dirty="0">
                <a:solidFill>
                  <a:srgbClr val="0D0D0D"/>
                </a:solidFill>
                <a:latin typeface="Times New Roman" panose="02020603050405020304" pitchFamily="18" charset="0"/>
                <a:ea typeface="Times New Roman" panose="02020603050405020304" pitchFamily="18" charset="0"/>
              </a:rPr>
              <a:t> </a:t>
            </a:r>
            <a:r>
              <a:rPr lang="en-US" sz="3100" i="1" dirty="0" err="1">
                <a:solidFill>
                  <a:srgbClr val="0D0D0D"/>
                </a:solidFill>
                <a:latin typeface="Times New Roman" panose="02020603050405020304" pitchFamily="18" charset="0"/>
                <a:ea typeface="Times New Roman" panose="02020603050405020304" pitchFamily="18" charset="0"/>
              </a:rPr>
              <a:t>trị</a:t>
            </a:r>
            <a:r>
              <a:rPr lang="en-US" sz="3100" i="1" dirty="0">
                <a:solidFill>
                  <a:srgbClr val="0D0D0D"/>
                </a:solidFill>
                <a:latin typeface="Times New Roman" panose="02020603050405020304" pitchFamily="18" charset="0"/>
                <a:ea typeface="Times New Roman" panose="02020603050405020304" pitchFamily="18" charset="0"/>
              </a:rPr>
              <a:t>”.</a:t>
            </a:r>
            <a:endParaRPr lang="en-US" sz="3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63082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171573"/>
            <a:ext cx="10505761"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Bài tập 2</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r>
              <a:rPr kumimoji="0" lang="vi-VN"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Văn bản “</a:t>
            </a:r>
            <a:r>
              <a:rPr kumimoji="0" lang="vi-VN"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đã Việt Nam chiến thắng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5794" y="1596140"/>
            <a:ext cx="10858500" cy="4870564"/>
          </a:xfrm>
          <a:prstGeom prst="rect">
            <a:avLst/>
          </a:prstGeom>
        </p:spPr>
        <p:txBody>
          <a:bodyPr>
            <a:spAutoFit/>
          </a:bodyPr>
          <a:lstStyle/>
          <a:p>
            <a:pPr marL="457200" indent="-457200" algn="just">
              <a:lnSpc>
                <a:spcPct val="115000"/>
              </a:lnSpc>
              <a:spcAft>
                <a:spcPts val="0"/>
              </a:spcAft>
              <a:buFont typeface="Wingdings" panose="05000000000000000000" pitchFamily="2" charset="2"/>
              <a:buChar char="q"/>
            </a:pPr>
            <a:r>
              <a:rPr lang="en-US" sz="3000" dirty="0" err="1">
                <a:solidFill>
                  <a:srgbClr val="0D0D0D"/>
                </a:solidFill>
                <a:latin typeface="Times New Roman" panose="02020603050405020304" pitchFamily="18" charset="0"/>
                <a:ea typeface="Times New Roman" panose="02020603050405020304" pitchFamily="18" charset="0"/>
              </a:rPr>
              <a:t>Sự</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các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tài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tính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bạn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đọc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smtClean="0">
                <a:solidFill>
                  <a:srgbClr val="0D0D0D"/>
                </a:solidFill>
                <a:latin typeface="Times New Roman" panose="02020603050405020304" pitchFamily="18" charset="0"/>
                <a:ea typeface="Times New Roman" panose="02020603050405020304" pitchFamily="18" charset="0"/>
              </a:rPr>
              <a:t>:</a:t>
            </a:r>
            <a:endParaRPr lang="en-US" sz="3000" dirty="0" smtClean="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ü"/>
            </a:pPr>
            <a:r>
              <a:rPr lang="en-US" sz="3000" dirty="0" err="1" smtClean="0">
                <a:solidFill>
                  <a:srgbClr val="0D0D0D"/>
                </a:solidFill>
                <a:latin typeface="Times New Roman" panose="02020603050405020304" pitchFamily="18" charset="0"/>
                <a:ea typeface="Arial" panose="020B0604020202020204" pitchFamily="34" charset="0"/>
              </a:rPr>
              <a:t>Sự</a:t>
            </a:r>
            <a:r>
              <a:rPr lang="en-US" sz="3000" dirty="0" smtClean="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Arial" panose="020B0604020202020204" pitchFamily="34" charset="0"/>
              </a:rPr>
              <a:t>phù</a:t>
            </a:r>
            <a:r>
              <a:rPr lang="en-US" sz="3000" dirty="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Arial" panose="020B0604020202020204" pitchFamily="34" charset="0"/>
              </a:rPr>
              <a:t>hợp</a:t>
            </a:r>
            <a:r>
              <a:rPr lang="en-US" sz="3000" dirty="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Arial" panose="020B0604020202020204" pitchFamily="34" charset="0"/>
              </a:rPr>
              <a:t>của</a:t>
            </a:r>
            <a:r>
              <a:rPr lang="en-US" sz="3000" dirty="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Arial" panose="020B0604020202020204" pitchFamily="34" charset="0"/>
              </a:rPr>
              <a:t>từ</a:t>
            </a:r>
            <a:r>
              <a:rPr lang="en-US" sz="3000" dirty="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Arial" panose="020B0604020202020204" pitchFamily="34" charset="0"/>
              </a:rPr>
              <a:t>ngữ</a:t>
            </a:r>
            <a:r>
              <a:rPr lang="en-US" sz="3000" dirty="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Arial" panose="020B0604020202020204" pitchFamily="34" charset="0"/>
              </a:rPr>
              <a:t>với</a:t>
            </a:r>
            <a:r>
              <a:rPr lang="en-US" sz="3000" dirty="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Arial" panose="020B0604020202020204" pitchFamily="34" charset="0"/>
              </a:rPr>
              <a:t>đề</a:t>
            </a:r>
            <a:r>
              <a:rPr lang="en-US" sz="3000" dirty="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Arial" panose="020B0604020202020204" pitchFamily="34" charset="0"/>
              </a:rPr>
              <a:t>tài</a:t>
            </a:r>
            <a:r>
              <a:rPr lang="en-US" sz="3000" dirty="0">
                <a:solidFill>
                  <a:srgbClr val="0D0D0D"/>
                </a:solidFill>
                <a:latin typeface="Times New Roman" panose="02020603050405020304" pitchFamily="18" charset="0"/>
                <a:ea typeface="Arial" panose="020B0604020202020204" pitchFamily="34"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nói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tài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thể</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đá</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việc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dụng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nhiều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lĩnh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vực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đá</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tài</a:t>
            </a:r>
            <a:r>
              <a:rPr lang="en-US" sz="3000" dirty="0">
                <a:solidFill>
                  <a:srgbClr val="0D0D0D"/>
                </a:solidFill>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ü"/>
            </a:pPr>
            <a:r>
              <a:rPr lang="en-US" sz="3000" dirty="0" err="1" smtClean="0">
                <a:solidFill>
                  <a:srgbClr val="0D0D0D"/>
                </a:solidFill>
                <a:latin typeface="Times New Roman" panose="02020603050405020304" pitchFamily="18" charset="0"/>
                <a:ea typeface="Times New Roman" panose="02020603050405020304" pitchFamily="18" charset="0"/>
              </a:rPr>
              <a:t>Sự</a:t>
            </a: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tính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ü"/>
            </a:pPr>
            <a:r>
              <a:rPr lang="en-US" sz="3000" dirty="0" err="1" smtClean="0">
                <a:solidFill>
                  <a:srgbClr val="0D0D0D"/>
                </a:solidFill>
                <a:latin typeface="Times New Roman" panose="02020603050405020304" pitchFamily="18" charset="0"/>
                <a:ea typeface="Times New Roman" panose="02020603050405020304" pitchFamily="18" charset="0"/>
              </a:rPr>
              <a:t>Văn</a:t>
            </a:r>
            <a:r>
              <a:rPr lang="en-US" sz="3000" dirty="0" smtClean="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thuộc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lĩnh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vực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thể</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giải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việc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dụng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nhiều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về</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lĩnh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vực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đá</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cũng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thuộc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lĩnh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vực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thể</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thao</a:t>
            </a:r>
            <a:r>
              <a:rPr lang="en-US" sz="3000" dirty="0">
                <a:solidFill>
                  <a:srgbClr val="0D0D0D"/>
                </a:solidFill>
                <a:latin typeface="Times New Roman" panose="02020603050405020304" pitchFamily="18" charset="0"/>
                <a:ea typeface="Times New Roman" panose="02020603050405020304" pitchFamily="18" charset="0"/>
              </a:rPr>
              <a:t> – </a:t>
            </a:r>
            <a:r>
              <a:rPr lang="en-US" sz="3000" dirty="0" err="1">
                <a:solidFill>
                  <a:srgbClr val="0D0D0D"/>
                </a:solidFill>
                <a:latin typeface="Times New Roman" panose="02020603050405020304" pitchFamily="18" charset="0"/>
                <a:ea typeface="Times New Roman" panose="02020603050405020304" pitchFamily="18" charset="0"/>
              </a:rPr>
              <a:t>giải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trí</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toàn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hợp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tính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bản</a:t>
            </a:r>
            <a:r>
              <a:rPr lang="en-US" sz="3000" dirty="0">
                <a:solidFill>
                  <a:srgbClr val="0D0D0D"/>
                </a:solidFill>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37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171573"/>
            <a:ext cx="10505761"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Bài tập 2</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r>
              <a:rPr kumimoji="0" lang="vi-VN"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Văn bản “</a:t>
            </a:r>
            <a:r>
              <a:rPr kumimoji="0" lang="vi-VN"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đã Việt Nam chiến thắng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759426"/>
            <a:ext cx="10858500" cy="4056495"/>
          </a:xfrm>
          <a:prstGeom prst="rect">
            <a:avLst/>
          </a:prstGeom>
        </p:spPr>
        <p:txBody>
          <a:bodyPr>
            <a:spAutoFit/>
          </a:bodyPr>
          <a:lstStyle/>
          <a:p>
            <a:pPr marL="457200" indent="-457200" algn="just">
              <a:lnSpc>
                <a:spcPct val="115000"/>
              </a:lnSpc>
              <a:spcAft>
                <a:spcPts val="0"/>
              </a:spcAft>
              <a:buFont typeface="Wingdings" panose="05000000000000000000" pitchFamily="2" charset="2"/>
              <a:buChar char="ü"/>
            </a:pPr>
            <a:r>
              <a:rPr lang="en-US" sz="3200" dirty="0" err="1" smtClean="0">
                <a:solidFill>
                  <a:srgbClr val="0D0D0D"/>
                </a:solidFill>
                <a:latin typeface="Times New Roman" panose="02020603050405020304" pitchFamily="18" charset="0"/>
                <a:ea typeface="Times New Roman" panose="02020603050405020304" pitchFamily="18" charset="0"/>
              </a:rPr>
              <a:t>Văn</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thuộc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lĩnh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vực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việc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dụng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nhiều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lĩnh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vực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cũng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thuộc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lĩnh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vực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thao</a:t>
            </a:r>
            <a:r>
              <a:rPr lang="en-US" sz="3200" dirty="0">
                <a:solidFill>
                  <a:srgbClr val="0D0D0D"/>
                </a:solidFill>
                <a:latin typeface="Times New Roman" panose="02020603050405020304" pitchFamily="18" charset="0"/>
                <a:ea typeface="Times New Roman" panose="02020603050405020304" pitchFamily="18" charset="0"/>
              </a:rPr>
              <a:t> –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hợp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tính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ü"/>
            </a:pPr>
            <a:r>
              <a:rPr lang="en-US" sz="3200" dirty="0" err="1" smtClean="0">
                <a:solidFill>
                  <a:srgbClr val="0D0D0D"/>
                </a:solidFill>
                <a:latin typeface="Times New Roman" panose="02020603050405020304" pitchFamily="18" charset="0"/>
                <a:ea typeface="Times New Roman" panose="02020603050405020304" pitchFamily="18" charset="0"/>
              </a:rPr>
              <a:t>Ngoài</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còn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dụng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rPr>
              <a:t> do, </a:t>
            </a:r>
            <a:r>
              <a:rPr lang="en-US" sz="3200" dirty="0" err="1">
                <a:solidFill>
                  <a:srgbClr val="0D0D0D"/>
                </a:solidFill>
                <a:latin typeface="Times New Roman" panose="02020603050405020304" pitchFamily="18" charset="0"/>
                <a:ea typeface="Times New Roman" panose="02020603050405020304" pitchFamily="18" charset="0"/>
              </a:rPr>
              <a:t>phóng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khoáng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dấu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ngoặc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kép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theo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đặc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biệt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thường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cũng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hợp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tính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vui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tươi</a:t>
            </a:r>
            <a:r>
              <a:rPr lang="en-US" sz="3200" dirty="0">
                <a:solidFill>
                  <a:srgbClr val="0D0D0D"/>
                </a:solidFill>
                <a:latin typeface="Times New Roman" panose="02020603050405020304" pitchFamily="18" charset="0"/>
                <a:ea typeface="Times New Roman" panose="02020603050405020304" pitchFamily="18" charset="0"/>
              </a:rPr>
              <a:t> , </a:t>
            </a:r>
            <a:r>
              <a:rPr lang="en-US" sz="3200" dirty="0" err="1">
                <a:solidFill>
                  <a:srgbClr val="0D0D0D"/>
                </a:solidFill>
                <a:latin typeface="Times New Roman" panose="02020603050405020304" pitchFamily="18" charset="0"/>
                <a:ea typeface="Times New Roman" panose="02020603050405020304" pitchFamily="18" charset="0"/>
              </a:rPr>
              <a:t>sôi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nổi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hào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665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305934"/>
            <a:ext cx="10505761"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Bài tập 2</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r>
              <a:rPr kumimoji="0" lang="vi-VN"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Văn bản “</a:t>
            </a:r>
            <a:r>
              <a:rPr kumimoji="0" lang="vi-VN"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gì giúp bóng đã Việt Nam chiến thắng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885574"/>
            <a:ext cx="10858500" cy="2923877"/>
          </a:xfrm>
          <a:prstGeom prst="rect">
            <a:avLst/>
          </a:prstGeom>
        </p:spPr>
        <p:txBody>
          <a:bodyPr>
            <a:spAutoFit/>
          </a:bodyPr>
          <a:lstStyle/>
          <a:p>
            <a:pPr marL="457200" indent="-457200" algn="just">
              <a:lnSpc>
                <a:spcPct val="115000"/>
              </a:lnSpc>
              <a:spcAft>
                <a:spcPts val="0"/>
              </a:spcAft>
              <a:buFont typeface="Wingdings" panose="05000000000000000000" pitchFamily="2" charset="2"/>
              <a:buChar char="ü"/>
            </a:pPr>
            <a:r>
              <a:rPr lang="en-US" sz="3200" dirty="0" err="1" smtClean="0">
                <a:solidFill>
                  <a:srgbClr val="0D0D0D"/>
                </a:solidFill>
                <a:latin typeface="Times New Roman" panose="02020603050405020304" pitchFamily="18" charset="0"/>
                <a:ea typeface="Times New Roman" panose="02020603050405020304" pitchFamily="18" charset="0"/>
              </a:rPr>
              <a:t>Sự</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hợp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văn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yêu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việc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dụng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hợp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dậy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yêu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niềm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hào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Việt</a:t>
            </a:r>
            <a:r>
              <a:rPr lang="en-US" sz="3200" dirty="0">
                <a:solidFill>
                  <a:srgbClr val="0D0D0D"/>
                </a:solidFill>
                <a:latin typeface="Times New Roman" panose="02020603050405020304" pitchFamily="18" charset="0"/>
                <a:ea typeface="Times New Roman" panose="02020603050405020304" pitchFamily="18" charset="0"/>
              </a:rPr>
              <a:t> Nam.</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5516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6" name="Rectangle 5"/>
          <p:cNvSpPr/>
          <p:nvPr/>
        </p:nvSpPr>
        <p:spPr>
          <a:xfrm>
            <a:off x="573951" y="1262266"/>
            <a:ext cx="10858500" cy="1083374"/>
          </a:xfrm>
          <a:prstGeom prst="rect">
            <a:avLst/>
          </a:prstGeom>
        </p:spPr>
        <p:txBody>
          <a:bodyPr>
            <a:spAutoFit/>
          </a:bodyPr>
          <a:lstStyle/>
          <a:p>
            <a:pPr lvl="0">
              <a:lnSpc>
                <a:spcPct val="115000"/>
              </a:lnSpc>
              <a:spcAft>
                <a:spcPts val="0"/>
              </a:spcAft>
              <a:tabLst>
                <a:tab pos="1386840" algn="l"/>
              </a:tabLst>
            </a:pPr>
            <a:r>
              <a:rPr lang="en-US" sz="2800" b="1" dirty="0" smtClean="0">
                <a:solidFill>
                  <a:srgbClr val="0070C0"/>
                </a:solidFill>
                <a:effectLst/>
                <a:latin typeface="Times New Roman" panose="02020603050405020304" pitchFamily="18" charset="0"/>
                <a:ea typeface="MS Mincho"/>
              </a:rPr>
              <a:t>Chia </a:t>
            </a:r>
            <a:r>
              <a:rPr lang="en-US" sz="2800" b="1" dirty="0" err="1" smtClean="0">
                <a:solidFill>
                  <a:srgbClr val="0070C0"/>
                </a:solidFill>
                <a:effectLst/>
                <a:latin typeface="Times New Roman" panose="02020603050405020304" pitchFamily="18" charset="0"/>
                <a:ea typeface="MS Mincho"/>
              </a:rPr>
              <a:t>sẻ</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suy</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nghĩ</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hiểu</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biết</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về</a:t>
            </a:r>
            <a:r>
              <a:rPr lang="en-US" sz="2800" b="1" dirty="0" smtClean="0">
                <a:solidFill>
                  <a:srgbClr val="0070C0"/>
                </a:solidFill>
                <a:effectLst/>
                <a:latin typeface="Times New Roman" panose="02020603050405020304" pitchFamily="18" charset="0"/>
                <a:ea typeface="MS Mincho"/>
              </a:rPr>
              <a:t> ca </a:t>
            </a:r>
            <a:r>
              <a:rPr lang="en-US" sz="2800" b="1" dirty="0" err="1" smtClean="0">
                <a:solidFill>
                  <a:srgbClr val="0070C0"/>
                </a:solidFill>
                <a:effectLst/>
                <a:latin typeface="Times New Roman" panose="02020603050405020304" pitchFamily="18" charset="0"/>
                <a:ea typeface="MS Mincho"/>
              </a:rPr>
              <a:t>khúc</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Như</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có</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Bác</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trong</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ngày</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đại</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thắng</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nhạc</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sĩ</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Phạm</a:t>
            </a:r>
            <a:r>
              <a:rPr lang="en-US" sz="2800" b="1" dirty="0" smtClean="0">
                <a:solidFill>
                  <a:srgbClr val="0070C0"/>
                </a:solidFill>
                <a:effectLst/>
                <a:latin typeface="Times New Roman" panose="02020603050405020304" pitchFamily="18" charset="0"/>
                <a:ea typeface="MS Mincho"/>
              </a:rPr>
              <a:t> </a:t>
            </a:r>
            <a:r>
              <a:rPr lang="en-US" sz="2800" b="1" dirty="0" err="1" smtClean="0">
                <a:solidFill>
                  <a:srgbClr val="0070C0"/>
                </a:solidFill>
                <a:effectLst/>
                <a:latin typeface="Times New Roman" panose="02020603050405020304" pitchFamily="18" charset="0"/>
                <a:ea typeface="MS Mincho"/>
              </a:rPr>
              <a:t>Tuyên</a:t>
            </a:r>
            <a:r>
              <a:rPr lang="en-US" sz="2800" b="1" dirty="0" smtClean="0">
                <a:solidFill>
                  <a:srgbClr val="0070C0"/>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066752228"/>
              </p:ext>
            </p:extLst>
          </p:nvPr>
        </p:nvGraphicFramePr>
        <p:xfrm>
          <a:off x="660400" y="2443475"/>
          <a:ext cx="10858500" cy="3435096"/>
        </p:xfrm>
        <a:graphic>
          <a:graphicData uri="http://schemas.openxmlformats.org/drawingml/2006/table">
            <a:tbl>
              <a:tblPr firstRow="1" firstCol="1" bandRow="1" bandCol="1"/>
              <a:tblGrid>
                <a:gridCol w="3221336">
                  <a:extLst>
                    <a:ext uri="{9D8B030D-6E8A-4147-A177-3AD203B41FA5}">
                      <a16:colId xmlns="" xmlns:a16="http://schemas.microsoft.com/office/drawing/2014/main" val="2437271869"/>
                    </a:ext>
                  </a:extLst>
                </a:gridCol>
                <a:gridCol w="3808810">
                  <a:extLst>
                    <a:ext uri="{9D8B030D-6E8A-4147-A177-3AD203B41FA5}">
                      <a16:colId xmlns="" xmlns:a16="http://schemas.microsoft.com/office/drawing/2014/main" val="2844760883"/>
                    </a:ext>
                  </a:extLst>
                </a:gridCol>
                <a:gridCol w="3828354">
                  <a:extLst>
                    <a:ext uri="{9D8B030D-6E8A-4147-A177-3AD203B41FA5}">
                      <a16:colId xmlns="" xmlns:a16="http://schemas.microsoft.com/office/drawing/2014/main" val="3797239683"/>
                    </a:ext>
                  </a:extLst>
                </a:gridCol>
              </a:tblGrid>
              <a:tr h="0">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đã biết)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muốn biết thêm)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đã học được)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 xmlns:a16="http://schemas.microsoft.com/office/drawing/2014/main" val="3605273939"/>
                  </a:ext>
                </a:extLst>
              </a:tr>
              <a:tr h="0">
                <a:tc>
                  <a:txBody>
                    <a:bodyPr/>
                    <a:lstStyle/>
                    <a:p>
                      <a:pPr>
                        <a:lnSpc>
                          <a:spcPct val="115000"/>
                        </a:lnSpc>
                        <a:spcAft>
                          <a:spcPts val="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nhạc sĩ sáng tác; thời điểm sáng tác; lí do sáng tác; các dịp hát;…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01790059"/>
                  </a:ext>
                </a:extLst>
              </a:tr>
            </a:tbl>
          </a:graphicData>
        </a:graphic>
      </p:graphicFrame>
      <p:sp>
        <p:nvSpPr>
          <p:cNvPr id="19" name="Rectangle 18"/>
          <p:cNvSpPr/>
          <p:nvPr/>
        </p:nvSpPr>
        <p:spPr>
          <a:xfrm>
            <a:off x="5183793" y="724225"/>
            <a:ext cx="1811714" cy="523220"/>
          </a:xfrm>
          <a:prstGeom prst="rect">
            <a:avLst/>
          </a:prstGeom>
        </p:spPr>
        <p:txBody>
          <a:bodyPr wrap="none">
            <a:spAutoFit/>
          </a:bodyPr>
          <a:lstStyle/>
          <a:p>
            <a:r>
              <a:rPr lang="en-US" sz="2800" b="1" dirty="0" err="1" smtClean="0">
                <a:solidFill>
                  <a:srgbClr val="7030A0"/>
                </a:solidFill>
                <a:effectLst/>
                <a:latin typeface="Times New Roman" panose="02020603050405020304" pitchFamily="18" charset="0"/>
                <a:ea typeface="Times New Roman" panose="02020603050405020304" pitchFamily="18" charset="0"/>
              </a:rPr>
              <a:t>Khởi</a:t>
            </a:r>
            <a:r>
              <a:rPr lang="en-US" sz="2800" b="1" dirty="0" smtClean="0">
                <a:solidFill>
                  <a:srgbClr val="7030A0"/>
                </a:solidFill>
                <a:effectLst/>
                <a:latin typeface="Times New Roman" panose="02020603050405020304" pitchFamily="18" charset="0"/>
                <a:ea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rPr>
              <a:t>động</a:t>
            </a:r>
            <a:endParaRPr lang="en-US" sz="2800" dirty="0"/>
          </a:p>
        </p:txBody>
      </p:sp>
    </p:spTree>
    <p:extLst>
      <p:ext uri="{BB962C8B-B14F-4D97-AF65-F5344CB8AC3E}">
        <p14:creationId xmlns:p14="http://schemas.microsoft.com/office/powerpoint/2010/main" val="17289572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Manual Input 5"/>
          <p:cNvSpPr/>
          <p:nvPr/>
        </p:nvSpPr>
        <p:spPr>
          <a:xfrm>
            <a:off x="598575" y="1171573"/>
            <a:ext cx="3401934" cy="729403"/>
          </a:xfrm>
          <a:prstGeom prst="flowChartManualInput">
            <a:avLst/>
          </a:prstGeom>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THẢO LUẬN NHÓM</a:t>
            </a:r>
            <a:endParaRPr lang="en-US" sz="2400" dirty="0">
              <a:latin typeface="Times New Roman" panose="02020603050405020304" pitchFamily="18" charset="0"/>
              <a:cs typeface="Times New Roman" panose="02020603050405020304" pitchFamily="18" charset="0"/>
            </a:endParaRPr>
          </a:p>
        </p:txBody>
      </p:sp>
      <p:sp>
        <p:nvSpPr>
          <p:cNvPr id="10" name="Right Arrow Callout 9"/>
          <p:cNvSpPr/>
          <p:nvPr/>
        </p:nvSpPr>
        <p:spPr>
          <a:xfrm>
            <a:off x="598575" y="1900977"/>
            <a:ext cx="5352520" cy="4334724"/>
          </a:xfrm>
          <a:prstGeom prst="rightArrowCallout">
            <a:avLst>
              <a:gd name="adj1" fmla="val 47629"/>
              <a:gd name="adj2" fmla="val 34125"/>
              <a:gd name="adj3" fmla="val 30840"/>
              <a:gd name="adj4" fmla="val 64977"/>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000">
                <a:solidFill>
                  <a:schemeClr val="tx1"/>
                </a:solidFill>
                <a:latin typeface="Times New Roman" panose="02020603050405020304" pitchFamily="18" charset="0"/>
                <a:ea typeface="Times New Roman" panose="02020603050405020304" pitchFamily="18" charset="0"/>
              </a:rPr>
              <a:t>“</a:t>
            </a:r>
            <a:r>
              <a:rPr lang="en-US" sz="2000" i="1">
                <a:solidFill>
                  <a:schemeClr val="tx1"/>
                </a:solidFill>
                <a:latin typeface="Times New Roman" panose="02020603050405020304" pitchFamily="18" charset="0"/>
                <a:ea typeface="Times New Roman" panose="02020603050405020304" pitchFamily="18" charset="0"/>
              </a:rPr>
              <a:t>Một lần, khi được hỏi về thời gian sáng tác bài hát, ông cười trả lời: “Tôi viết trong hai tiếng cộng cả cuộc đời! Bởi nếu không sống những ngày gian khổ, không nuôi khát vọng giải phóng dân tộc, làm sao cảm xúc có thể vỡ òa cùng ngày chiến thắng. Để có được như ngày hôm nay, chúng ta đã phải đổi bằng máu và nước mắt.” (Nguyệt Cát)</a:t>
            </a:r>
            <a:endParaRPr lang="en-US" sz="2000">
              <a:solidFill>
                <a:schemeClr val="tx1"/>
              </a:solidFill>
              <a:effectLst/>
              <a:latin typeface="Times New Roman" panose="02020603050405020304" pitchFamily="18" charset="0"/>
              <a:ea typeface="Times New Roman" panose="02020603050405020304" pitchFamily="18" charset="0"/>
            </a:endParaRPr>
          </a:p>
        </p:txBody>
      </p:sp>
      <p:sp>
        <p:nvSpPr>
          <p:cNvPr id="11" name="Flowchart: Alternate Process 10"/>
          <p:cNvSpPr/>
          <p:nvPr/>
        </p:nvSpPr>
        <p:spPr>
          <a:xfrm>
            <a:off x="5299084" y="1536274"/>
            <a:ext cx="6385067" cy="2209199"/>
          </a:xfrm>
          <a:prstGeom prst="flowChartAlternateProcess">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000" dirty="0">
                <a:solidFill>
                  <a:schemeClr val="tx1"/>
                </a:solidFill>
                <a:latin typeface="Times New Roman" panose="02020603050405020304" pitchFamily="18" charset="0"/>
                <a:ea typeface="Times New Roman" panose="02020603050405020304" pitchFamily="18" charset="0"/>
              </a:rPr>
              <a:t>a. </a:t>
            </a:r>
            <a:r>
              <a:rPr lang="en-US" sz="2000" dirty="0" err="1">
                <a:solidFill>
                  <a:schemeClr val="tx1"/>
                </a:solidFill>
                <a:latin typeface="Times New Roman" panose="02020603050405020304" pitchFamily="18" charset="0"/>
                <a:ea typeface="Times New Roman" panose="02020603050405020304" pitchFamily="18" charset="0"/>
              </a:rPr>
              <a:t>Tìm</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trạng</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ngữ</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của</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câu</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mở</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đầu</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đoạn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văn</a:t>
            </a:r>
            <a:r>
              <a:rPr lang="en-US" sz="2000" dirty="0">
                <a:solidFill>
                  <a:schemeClr val="tx1"/>
                </a:solidFill>
                <a:latin typeface="Times New Roman" panose="02020603050405020304" pitchFamily="18" charset="0"/>
                <a:ea typeface="Times New Roman" panose="02020603050405020304" pitchFamily="18" charset="0"/>
              </a:rPr>
              <a:t> </a:t>
            </a:r>
            <a:r>
              <a:rPr lang="en-US" sz="2000" i="1" dirty="0">
                <a:solidFill>
                  <a:schemeClr val="tx1"/>
                </a:solidFill>
                <a:latin typeface="Times New Roman" panose="02020603050405020304" pitchFamily="18" charset="0"/>
                <a:ea typeface="Times New Roman" panose="02020603050405020304" pitchFamily="18" charset="0"/>
              </a:rPr>
              <a:t>(“</a:t>
            </a:r>
            <a:r>
              <a:rPr lang="en-US" sz="2000" i="1" dirty="0" err="1">
                <a:solidFill>
                  <a:schemeClr val="tx1"/>
                </a:solidFill>
                <a:latin typeface="Times New Roman" panose="02020603050405020304" pitchFamily="18" charset="0"/>
                <a:ea typeface="Times New Roman" panose="02020603050405020304" pitchFamily="18" charset="0"/>
              </a:rPr>
              <a:t>Một</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lần</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khi</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được</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hỏi</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về</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thời</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gian</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sáng</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tác</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bài</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hát</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ông</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cười</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trả</a:t>
            </a:r>
            <a:r>
              <a:rPr lang="en-US" sz="2000" i="1" dirty="0">
                <a:solidFill>
                  <a:schemeClr val="tx1"/>
                </a:solidFill>
                <a:latin typeface="Times New Roman" panose="02020603050405020304" pitchFamily="18" charset="0"/>
                <a:ea typeface="Times New Roman" panose="02020603050405020304" pitchFamily="18" charset="0"/>
              </a:rPr>
              <a:t> </a:t>
            </a:r>
            <a:r>
              <a:rPr lang="en-US" sz="2000" i="1" dirty="0" err="1">
                <a:solidFill>
                  <a:schemeClr val="tx1"/>
                </a:solidFill>
                <a:latin typeface="Times New Roman" panose="02020603050405020304" pitchFamily="18" charset="0"/>
                <a:ea typeface="Times New Roman" panose="02020603050405020304" pitchFamily="18" charset="0"/>
              </a:rPr>
              <a:t>lời</a:t>
            </a:r>
            <a:r>
              <a:rPr lang="en-US" sz="2000" i="1" dirty="0">
                <a:solidFill>
                  <a:schemeClr val="tx1"/>
                </a:solidFill>
                <a:latin typeface="Times New Roman" panose="02020603050405020304" pitchFamily="18" charset="0"/>
                <a:ea typeface="Times New Roman" panose="02020603050405020304" pitchFamily="18" charset="0"/>
              </a:rPr>
              <a:t>”</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và</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cho</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biết</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Vì</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sao</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tác</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giả</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không</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cần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nêu</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đích</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xác</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ngày</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tháng</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như</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trong</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các</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văn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bản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Hồ</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Chí</a:t>
            </a:r>
            <a:r>
              <a:rPr lang="en-US" sz="2000" dirty="0">
                <a:solidFill>
                  <a:schemeClr val="tx1"/>
                </a:solidFill>
                <a:latin typeface="Times New Roman" panose="02020603050405020304" pitchFamily="18" charset="0"/>
                <a:ea typeface="Times New Roman" panose="02020603050405020304" pitchFamily="18" charset="0"/>
              </a:rPr>
              <a:t> Minh </a:t>
            </a:r>
            <a:r>
              <a:rPr lang="en-US" sz="2000" dirty="0" err="1">
                <a:solidFill>
                  <a:schemeClr val="tx1"/>
                </a:solidFill>
                <a:latin typeface="Times New Roman" panose="02020603050405020304" pitchFamily="18" charset="0"/>
                <a:ea typeface="Times New Roman" panose="02020603050405020304" pitchFamily="18" charset="0"/>
              </a:rPr>
              <a:t>và</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Tuyên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ngôn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độc</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lập</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Diễn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biến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chiến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dịch</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Điện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Biên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Phủ</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sách</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Ngữ</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văn</a:t>
            </a:r>
            <a:r>
              <a:rPr lang="en-US" sz="2000" dirty="0">
                <a:solidFill>
                  <a:schemeClr val="tx1"/>
                </a:solidFill>
                <a:latin typeface="Times New Roman" panose="02020603050405020304" pitchFamily="18" charset="0"/>
                <a:ea typeface="Times New Roman" panose="02020603050405020304" pitchFamily="18" charset="0"/>
              </a:rPr>
              <a:t> 6, </a:t>
            </a:r>
            <a:r>
              <a:rPr lang="en-US" sz="2000" dirty="0" err="1">
                <a:solidFill>
                  <a:schemeClr val="tx1"/>
                </a:solidFill>
                <a:latin typeface="Times New Roman" panose="02020603050405020304" pitchFamily="18" charset="0"/>
                <a:ea typeface="Times New Roman" panose="02020603050405020304" pitchFamily="18" charset="0"/>
              </a:rPr>
              <a:t>tập</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một</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trang</a:t>
            </a:r>
            <a:r>
              <a:rPr lang="en-US" sz="2000" dirty="0">
                <a:solidFill>
                  <a:schemeClr val="tx1"/>
                </a:solidFill>
                <a:latin typeface="Times New Roman" panose="02020603050405020304" pitchFamily="18" charset="0"/>
                <a:ea typeface="Times New Roman" panose="02020603050405020304" pitchFamily="18" charset="0"/>
              </a:rPr>
              <a:t> 90 - 94)?</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19" name="Flowchart: Alternate Process 18"/>
          <p:cNvSpPr/>
          <p:nvPr/>
        </p:nvSpPr>
        <p:spPr>
          <a:xfrm>
            <a:off x="5287933" y="3913216"/>
            <a:ext cx="6392501" cy="2154742"/>
          </a:xfrm>
          <a:prstGeom prst="flowChartAlternateProcess">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000">
                <a:solidFill>
                  <a:schemeClr val="tx1"/>
                </a:solidFill>
                <a:latin typeface="Times New Roman" panose="02020603050405020304" pitchFamily="18" charset="0"/>
                <a:ea typeface="Times New Roman" panose="02020603050405020304" pitchFamily="18" charset="0"/>
              </a:rPr>
              <a:t>b. Tìm trạng ngữ trong câu thứ hai của đoạn văn </a:t>
            </a:r>
            <a:r>
              <a:rPr lang="en-US" sz="2000" i="1">
                <a:solidFill>
                  <a:schemeClr val="tx1"/>
                </a:solidFill>
                <a:latin typeface="Times New Roman" panose="02020603050405020304" pitchFamily="18" charset="0"/>
                <a:ea typeface="Times New Roman" panose="02020603050405020304" pitchFamily="18" charset="0"/>
              </a:rPr>
              <a:t>(“Tôi viết trong hai tiếng cộng cả cuộc đời!”) </a:t>
            </a:r>
            <a:r>
              <a:rPr lang="en-US" sz="2000">
                <a:solidFill>
                  <a:schemeClr val="tx1"/>
                </a:solidFill>
                <a:latin typeface="Times New Roman" panose="02020603050405020304" pitchFamily="18" charset="0"/>
                <a:ea typeface="Times New Roman" panose="02020603050405020304" pitchFamily="18" charset="0"/>
              </a:rPr>
              <a:t>và cho biết: </a:t>
            </a:r>
          </a:p>
          <a:p>
            <a:pPr algn="just">
              <a:lnSpc>
                <a:spcPct val="115000"/>
              </a:lnSpc>
              <a:spcAft>
                <a:spcPts val="0"/>
              </a:spcAft>
            </a:pPr>
            <a:r>
              <a:rPr lang="en-US" sz="2000">
                <a:solidFill>
                  <a:schemeClr val="tx1"/>
                </a:solidFill>
                <a:latin typeface="Times New Roman" panose="02020603050405020304" pitchFamily="18" charset="0"/>
                <a:ea typeface="Times New Roman" panose="02020603050405020304" pitchFamily="18" charset="0"/>
              </a:rPr>
              <a:t>- Vị trí và công dụng của trạng ngữ trong câu?</a:t>
            </a:r>
          </a:p>
          <a:p>
            <a:r>
              <a:rPr lang="en-US" sz="2000">
                <a:solidFill>
                  <a:schemeClr val="tx1"/>
                </a:solidFill>
                <a:latin typeface="Times New Roman" panose="02020603050405020304" pitchFamily="18" charset="0"/>
                <a:ea typeface="Times New Roman" panose="02020603050405020304" pitchFamily="18" charset="0"/>
              </a:rPr>
              <a:t>- Trạng ngữ và những câu tiếp theo có mối quan hệ với nhau như thế nào? </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119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8103" y="836550"/>
            <a:ext cx="10858500" cy="5416868"/>
          </a:xfrm>
          <a:prstGeom prst="rect">
            <a:avLst/>
          </a:prstGeom>
        </p:spPr>
        <p:txBody>
          <a:bodyPr>
            <a:spAutoFit/>
          </a:bodyPr>
          <a:lstStyle/>
          <a:p>
            <a:pPr algn="just">
              <a:lnSpc>
                <a:spcPct val="150000"/>
              </a:lnSpc>
              <a:spcAft>
                <a:spcPts val="1200"/>
              </a:spcAft>
            </a:pPr>
            <a:r>
              <a:rPr lang="en-US" sz="3200" b="1" dirty="0">
                <a:solidFill>
                  <a:srgbClr val="0070C0"/>
                </a:solidFill>
                <a:latin typeface="Times New Roman" panose="02020603050405020304" pitchFamily="18" charset="0"/>
                <a:ea typeface="Times New Roman" panose="02020603050405020304" pitchFamily="18" charset="0"/>
              </a:rPr>
              <a:t>3. </a:t>
            </a:r>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3:</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pPr>
            <a:r>
              <a:rPr lang="en-US" sz="3200" dirty="0">
                <a:latin typeface="Times New Roman" panose="02020603050405020304" pitchFamily="18" charset="0"/>
                <a:ea typeface="Times New Roman" panose="02020603050405020304" pitchFamily="18" charset="0"/>
              </a:rPr>
              <a:t>a)</a:t>
            </a:r>
            <a:r>
              <a:rPr lang="en-US" sz="3200" dirty="0" err="1">
                <a:latin typeface="Times New Roman" panose="02020603050405020304" pitchFamily="18" charset="0"/>
                <a:ea typeface="Times New Roman" panose="02020603050405020304" pitchFamily="18" charset="0"/>
              </a:rPr>
              <a:t>Trạng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Một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lần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được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hỏi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về</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thời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gian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sáng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tác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bài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hát</a:t>
            </a:r>
            <a:endParaRPr lang="en-US" sz="32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v"/>
            </a:pPr>
            <a:r>
              <a:rPr lang="en-US" sz="3200" dirty="0" err="1" smtClean="0">
                <a:latin typeface="Times New Roman" panose="02020603050405020304" pitchFamily="18" charset="0"/>
                <a:ea typeface="Times New Roman" panose="02020603050405020304" pitchFamily="18" charset="0"/>
              </a:rPr>
              <a:t>Tác</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kết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tháng</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trạng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lịch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07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8103" y="761456"/>
            <a:ext cx="108585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73951" y="1268508"/>
            <a:ext cx="10858500" cy="5155066"/>
          </a:xfrm>
          <a:prstGeom prst="rect">
            <a:avLst/>
          </a:prstGeom>
        </p:spPr>
        <p:txBody>
          <a:bodyPr>
            <a:spAutoFit/>
          </a:bodyPr>
          <a:lstStyle/>
          <a:p>
            <a:pPr>
              <a:lnSpc>
                <a:spcPct val="115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hai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đời</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Vị</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0"/>
              </a:spcAft>
              <a:buFont typeface="Wingdings" panose="05000000000000000000" pitchFamily="2" charset="2"/>
              <a:buChar char="v"/>
            </a:pPr>
            <a:r>
              <a:rPr lang="en-US" sz="2400" i="1" dirty="0" smtClean="0">
                <a:latin typeface="Times New Roman" panose="02020603050405020304" pitchFamily="18" charset="0"/>
                <a:ea typeface="Times New Roman" panose="02020603050405020304" pitchFamily="18" charset="0"/>
              </a:rPr>
              <a:t>­</a:t>
            </a:r>
            <a:r>
              <a:rPr lang="en-US" sz="2400" dirty="0" err="1" smtClean="0">
                <a:latin typeface="Times New Roman" panose="02020603050405020304" pitchFamily="18" charset="0"/>
                <a:ea typeface="Times New Roman" panose="02020603050405020304" pitchFamily="18" charset="0"/>
              </a:rPr>
              <a:t>Công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Mối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Theo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hai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sống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những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ngày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gian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khổ</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luôn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nuôi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vọng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phóng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dân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tộc</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chúng</a:t>
            </a:r>
            <a:r>
              <a:rPr lang="en-US" sz="2400" i="1" dirty="0">
                <a:latin typeface="Times New Roman" panose="02020603050405020304" pitchFamily="18" charset="0"/>
                <a:ea typeface="Times New Roman" panose="02020603050405020304" pitchFamily="18" charset="0"/>
              </a:rPr>
              <a:t> ta </a:t>
            </a:r>
            <a:r>
              <a:rPr lang="en-US" sz="2400" i="1" dirty="0" err="1">
                <a:latin typeface="Times New Roman" panose="02020603050405020304" pitchFamily="18" charset="0"/>
                <a:ea typeface="Times New Roman" panose="02020603050405020304" pitchFamily="18" charset="0"/>
              </a:rPr>
              <a:t>đã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máu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mắt</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ngẫm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dõi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hi </a:t>
            </a:r>
            <a:r>
              <a:rPr lang="en-US" sz="2400" dirty="0" err="1">
                <a:latin typeface="Times New Roman" panose="02020603050405020304" pitchFamily="18" charset="0"/>
                <a:ea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miền</a:t>
            </a:r>
            <a:r>
              <a:rPr lang="en-US" sz="2400" dirty="0">
                <a:latin typeface="Times New Roman" panose="02020603050405020304" pitchFamily="18" charset="0"/>
                <a:ea typeface="Times New Roman" panose="02020603050405020304" pitchFamily="18" charset="0"/>
              </a:rPr>
              <a:t> Nam,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767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301340" y="69806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8103" y="761456"/>
            <a:ext cx="108585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15806" y="1274579"/>
            <a:ext cx="10858500" cy="4524315"/>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cấu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trúc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67335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242302" y="717083"/>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Arial" panose="020B0604020202020204" pitchFamily="34" charset="0"/>
              </a:rPr>
              <a:t>Vận</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dụng</a:t>
            </a:r>
            <a:endParaRPr lang="en-US" sz="2800" dirty="0"/>
          </a:p>
        </p:txBody>
      </p:sp>
      <p:sp>
        <p:nvSpPr>
          <p:cNvPr id="10" name="Horizontal Scroll 9"/>
          <p:cNvSpPr/>
          <p:nvPr/>
        </p:nvSpPr>
        <p:spPr>
          <a:xfrm>
            <a:off x="2514632" y="1719591"/>
            <a:ext cx="6511131" cy="3432749"/>
          </a:xfrm>
          <a:prstGeom prst="horizontalScroll">
            <a:avLst>
              <a:gd name="adj" fmla="val 771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i="1">
                <a:solidFill>
                  <a:schemeClr val="tx1"/>
                </a:solidFill>
                <a:latin typeface="Times New Roman" panose="02020603050405020304" pitchFamily="18" charset="0"/>
                <a:ea typeface="Times New Roman" panose="02020603050405020304" pitchFamily="18" charset="0"/>
              </a:rPr>
              <a:t>Viết đoạn văn (khoảng 4- 5 dòng) nêu cảm xúc của em khi xem một buổi biểu diễn văn nghệ hoặc một cuộc thi thể thao.</a:t>
            </a:r>
            <a:endParaRPr lang="en-US" sz="3200">
              <a:solidFill>
                <a:schemeClr val="tx1"/>
              </a:solidFill>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8233656" y="1271097"/>
            <a:ext cx="1584213" cy="1521951"/>
          </a:xfrm>
          <a:prstGeom prst="ellipse">
            <a:avLst/>
          </a:prstGeom>
          <a:ln>
            <a:noFill/>
          </a:ln>
          <a:effectLst>
            <a:softEdge rad="112500"/>
          </a:effectLst>
        </p:spPr>
      </p:pic>
    </p:spTree>
    <p:extLst>
      <p:ext uri="{BB962C8B-B14F-4D97-AF65-F5344CB8AC3E}">
        <p14:creationId xmlns:p14="http://schemas.microsoft.com/office/powerpoint/2010/main" val="40111966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242302"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1308529" y="1493571"/>
            <a:ext cx="9562242" cy="4240050"/>
            <a:chOff x="1245666" y="1616938"/>
            <a:chExt cx="9562242" cy="4240050"/>
          </a:xfrm>
        </p:grpSpPr>
        <p:sp>
          <p:nvSpPr>
            <p:cNvPr id="6" name="Freeform 5"/>
            <p:cNvSpPr/>
            <p:nvPr/>
          </p:nvSpPr>
          <p:spPr>
            <a:xfrm>
              <a:off x="5001934" y="4775111"/>
              <a:ext cx="2188130" cy="1081877"/>
            </a:xfrm>
            <a:custGeom>
              <a:avLst/>
              <a:gdLst>
                <a:gd name="connsiteX0" fmla="*/ 0 w 2188130"/>
                <a:gd name="connsiteY0" fmla="*/ 540939 h 1081877"/>
                <a:gd name="connsiteX1" fmla="*/ 1094065 w 2188130"/>
                <a:gd name="connsiteY1" fmla="*/ 0 h 1081877"/>
                <a:gd name="connsiteX2" fmla="*/ 2188130 w 2188130"/>
                <a:gd name="connsiteY2" fmla="*/ 540939 h 1081877"/>
                <a:gd name="connsiteX3" fmla="*/ 1094065 w 2188130"/>
                <a:gd name="connsiteY3" fmla="*/ 1081878 h 1081877"/>
                <a:gd name="connsiteX4" fmla="*/ 0 w 2188130"/>
                <a:gd name="connsiteY4" fmla="*/ 540939 h 1081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130" h="1081877">
                  <a:moveTo>
                    <a:pt x="0" y="540939"/>
                  </a:moveTo>
                  <a:cubicBezTo>
                    <a:pt x="0" y="242187"/>
                    <a:pt x="489830" y="0"/>
                    <a:pt x="1094065" y="0"/>
                  </a:cubicBezTo>
                  <a:cubicBezTo>
                    <a:pt x="1698300" y="0"/>
                    <a:pt x="2188130" y="242187"/>
                    <a:pt x="2188130" y="540939"/>
                  </a:cubicBezTo>
                  <a:cubicBezTo>
                    <a:pt x="2188130" y="839691"/>
                    <a:pt x="1698300" y="1081878"/>
                    <a:pt x="1094065" y="1081878"/>
                  </a:cubicBezTo>
                  <a:cubicBezTo>
                    <a:pt x="489830" y="1081878"/>
                    <a:pt x="0" y="839691"/>
                    <a:pt x="0" y="540939"/>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38224" tIns="176217" rIns="338224" bIns="176217" numCol="1" spcCol="1270" anchor="ctr" anchorCtr="0">
              <a:noAutofit/>
            </a:bodyPr>
            <a:lstStyle/>
            <a:p>
              <a:pPr lvl="0" algn="ctr" defTabSz="12446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Yêu</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cầu</a:t>
              </a:r>
              <a:endParaRPr lang="en-US" sz="3200" b="1" kern="1200" dirty="0">
                <a:latin typeface="Times New Roman" panose="02020603050405020304" pitchFamily="18" charset="0"/>
                <a:cs typeface="Times New Roman" panose="02020603050405020304" pitchFamily="18" charset="0"/>
              </a:endParaRPr>
            </a:p>
          </p:txBody>
        </p:sp>
        <p:sp>
          <p:nvSpPr>
            <p:cNvPr id="12" name="Left Arrow 11"/>
            <p:cNvSpPr/>
            <p:nvPr/>
          </p:nvSpPr>
          <p:spPr>
            <a:xfrm rot="12900000">
              <a:off x="3567772" y="3927820"/>
              <a:ext cx="1981879" cy="623617"/>
            </a:xfrm>
            <a:prstGeom prst="lef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6" name="Freeform 15"/>
            <p:cNvSpPr/>
            <p:nvPr/>
          </p:nvSpPr>
          <p:spPr>
            <a:xfrm>
              <a:off x="1245666" y="2903743"/>
              <a:ext cx="3647091" cy="1807384"/>
            </a:xfrm>
            <a:custGeom>
              <a:avLst/>
              <a:gdLst>
                <a:gd name="connsiteX0" fmla="*/ 0 w 2078724"/>
                <a:gd name="connsiteY0" fmla="*/ 166298 h 1662979"/>
                <a:gd name="connsiteX1" fmla="*/ 166298 w 2078724"/>
                <a:gd name="connsiteY1" fmla="*/ 0 h 1662979"/>
                <a:gd name="connsiteX2" fmla="*/ 1912426 w 2078724"/>
                <a:gd name="connsiteY2" fmla="*/ 0 h 1662979"/>
                <a:gd name="connsiteX3" fmla="*/ 2078724 w 2078724"/>
                <a:gd name="connsiteY3" fmla="*/ 166298 h 1662979"/>
                <a:gd name="connsiteX4" fmla="*/ 2078724 w 2078724"/>
                <a:gd name="connsiteY4" fmla="*/ 1496681 h 1662979"/>
                <a:gd name="connsiteX5" fmla="*/ 1912426 w 2078724"/>
                <a:gd name="connsiteY5" fmla="*/ 1662979 h 1662979"/>
                <a:gd name="connsiteX6" fmla="*/ 166298 w 2078724"/>
                <a:gd name="connsiteY6" fmla="*/ 1662979 h 1662979"/>
                <a:gd name="connsiteX7" fmla="*/ 0 w 2078724"/>
                <a:gd name="connsiteY7" fmla="*/ 1496681 h 1662979"/>
                <a:gd name="connsiteX8" fmla="*/ 0 w 2078724"/>
                <a:gd name="connsiteY8" fmla="*/ 166298 h 16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724" h="1662979">
                  <a:moveTo>
                    <a:pt x="0" y="166298"/>
                  </a:moveTo>
                  <a:cubicBezTo>
                    <a:pt x="0" y="74454"/>
                    <a:pt x="74454" y="0"/>
                    <a:pt x="166298" y="0"/>
                  </a:cubicBezTo>
                  <a:lnTo>
                    <a:pt x="1912426" y="0"/>
                  </a:lnTo>
                  <a:cubicBezTo>
                    <a:pt x="2004270" y="0"/>
                    <a:pt x="2078724" y="74454"/>
                    <a:pt x="2078724" y="166298"/>
                  </a:cubicBezTo>
                  <a:lnTo>
                    <a:pt x="2078724" y="1496681"/>
                  </a:lnTo>
                  <a:cubicBezTo>
                    <a:pt x="2078724" y="1588525"/>
                    <a:pt x="2004270" y="1662979"/>
                    <a:pt x="1912426" y="1662979"/>
                  </a:cubicBezTo>
                  <a:lnTo>
                    <a:pt x="166298" y="1662979"/>
                  </a:lnTo>
                  <a:cubicBezTo>
                    <a:pt x="74454" y="1662979"/>
                    <a:pt x="0" y="1588525"/>
                    <a:pt x="0" y="1496681"/>
                  </a:cubicBezTo>
                  <a:lnTo>
                    <a:pt x="0" y="166298"/>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047" tIns="102047" rIns="102047" bIns="102047"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Dung </a:t>
              </a:r>
              <a:r>
                <a:rPr lang="en-US" sz="2800" kern="1200" dirty="0" err="1" smtClean="0">
                  <a:latin typeface="Times New Roman" panose="02020603050405020304" pitchFamily="18" charset="0"/>
                  <a:cs typeface="Times New Roman" panose="02020603050405020304" pitchFamily="18" charset="0"/>
                </a:rPr>
                <a:t>lượng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4-5 </a:t>
              </a:r>
              <a:r>
                <a:rPr lang="en-US" sz="2800" kern="1200" dirty="0" err="1" smtClean="0">
                  <a:latin typeface="Times New Roman" panose="02020603050405020304" pitchFamily="18" charset="0"/>
                  <a:cs typeface="Times New Roman" panose="02020603050405020304" pitchFamily="18" charset="0"/>
                </a:rPr>
                <a:t>dòng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Left Arrow 16"/>
            <p:cNvSpPr/>
            <p:nvPr/>
          </p:nvSpPr>
          <p:spPr>
            <a:xfrm rot="16200000">
              <a:off x="4996642" y="3235977"/>
              <a:ext cx="2198715" cy="623617"/>
            </a:xfrm>
            <a:prstGeom prst="leftArrow">
              <a:avLst>
                <a:gd name="adj1" fmla="val 60000"/>
                <a:gd name="adj2" fmla="val 50000"/>
              </a:avLst>
            </a:prstGeom>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hueOff val="0"/>
                <a:satOff val="0"/>
                <a:lumOff val="0"/>
                <a:alphaOff val="0"/>
              </a:schemeClr>
            </a:fontRef>
          </p:style>
        </p:sp>
        <p:sp>
          <p:nvSpPr>
            <p:cNvPr id="18" name="Freeform 17"/>
            <p:cNvSpPr/>
            <p:nvPr/>
          </p:nvSpPr>
          <p:spPr>
            <a:xfrm>
              <a:off x="4701692" y="1616938"/>
              <a:ext cx="2778914" cy="1315041"/>
            </a:xfrm>
            <a:custGeom>
              <a:avLst/>
              <a:gdLst>
                <a:gd name="connsiteX0" fmla="*/ 0 w 2078724"/>
                <a:gd name="connsiteY0" fmla="*/ 166298 h 1662979"/>
                <a:gd name="connsiteX1" fmla="*/ 166298 w 2078724"/>
                <a:gd name="connsiteY1" fmla="*/ 0 h 1662979"/>
                <a:gd name="connsiteX2" fmla="*/ 1912426 w 2078724"/>
                <a:gd name="connsiteY2" fmla="*/ 0 h 1662979"/>
                <a:gd name="connsiteX3" fmla="*/ 2078724 w 2078724"/>
                <a:gd name="connsiteY3" fmla="*/ 166298 h 1662979"/>
                <a:gd name="connsiteX4" fmla="*/ 2078724 w 2078724"/>
                <a:gd name="connsiteY4" fmla="*/ 1496681 h 1662979"/>
                <a:gd name="connsiteX5" fmla="*/ 1912426 w 2078724"/>
                <a:gd name="connsiteY5" fmla="*/ 1662979 h 1662979"/>
                <a:gd name="connsiteX6" fmla="*/ 166298 w 2078724"/>
                <a:gd name="connsiteY6" fmla="*/ 1662979 h 1662979"/>
                <a:gd name="connsiteX7" fmla="*/ 0 w 2078724"/>
                <a:gd name="connsiteY7" fmla="*/ 1496681 h 1662979"/>
                <a:gd name="connsiteX8" fmla="*/ 0 w 2078724"/>
                <a:gd name="connsiteY8" fmla="*/ 166298 h 16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724" h="1662979">
                  <a:moveTo>
                    <a:pt x="0" y="166298"/>
                  </a:moveTo>
                  <a:cubicBezTo>
                    <a:pt x="0" y="74454"/>
                    <a:pt x="74454" y="0"/>
                    <a:pt x="166298" y="0"/>
                  </a:cubicBezTo>
                  <a:lnTo>
                    <a:pt x="1912426" y="0"/>
                  </a:lnTo>
                  <a:cubicBezTo>
                    <a:pt x="2004270" y="0"/>
                    <a:pt x="2078724" y="74454"/>
                    <a:pt x="2078724" y="166298"/>
                  </a:cubicBezTo>
                  <a:lnTo>
                    <a:pt x="2078724" y="1496681"/>
                  </a:lnTo>
                  <a:cubicBezTo>
                    <a:pt x="2078724" y="1588525"/>
                    <a:pt x="2004270" y="1662979"/>
                    <a:pt x="1912426" y="1662979"/>
                  </a:cubicBezTo>
                  <a:lnTo>
                    <a:pt x="166298" y="1662979"/>
                  </a:lnTo>
                  <a:cubicBezTo>
                    <a:pt x="74454" y="1662979"/>
                    <a:pt x="0" y="1588525"/>
                    <a:pt x="0" y="1496681"/>
                  </a:cubicBezTo>
                  <a:lnTo>
                    <a:pt x="0" y="166298"/>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2047" tIns="102047" rIns="102047" bIns="10204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endParaRPr lang="en-US" sz="2800" kern="1200" dirty="0">
                <a:latin typeface="Times New Roman" panose="02020603050405020304" pitchFamily="18" charset="0"/>
                <a:cs typeface="Times New Roman" panose="02020603050405020304" pitchFamily="18" charset="0"/>
              </a:endParaRPr>
            </a:p>
          </p:txBody>
        </p:sp>
        <p:sp>
          <p:nvSpPr>
            <p:cNvPr id="19" name="Left Arrow 18"/>
            <p:cNvSpPr/>
            <p:nvPr/>
          </p:nvSpPr>
          <p:spPr>
            <a:xfrm rot="19500000">
              <a:off x="6642348" y="3927820"/>
              <a:ext cx="1981879" cy="623617"/>
            </a:xfrm>
            <a:prstGeom prst="leftArrow">
              <a:avLst>
                <a:gd name="adj1" fmla="val 60000"/>
                <a:gd name="adj2" fmla="val 50000"/>
              </a:avLst>
            </a:pr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sp>
          <p:nvSpPr>
            <p:cNvPr id="20" name="Freeform 19"/>
            <p:cNvSpPr/>
            <p:nvPr/>
          </p:nvSpPr>
          <p:spPr>
            <a:xfrm>
              <a:off x="7405656" y="2839759"/>
              <a:ext cx="3402252" cy="1935352"/>
            </a:xfrm>
            <a:custGeom>
              <a:avLst/>
              <a:gdLst>
                <a:gd name="connsiteX0" fmla="*/ 0 w 2078724"/>
                <a:gd name="connsiteY0" fmla="*/ 166298 h 1662979"/>
                <a:gd name="connsiteX1" fmla="*/ 166298 w 2078724"/>
                <a:gd name="connsiteY1" fmla="*/ 0 h 1662979"/>
                <a:gd name="connsiteX2" fmla="*/ 1912426 w 2078724"/>
                <a:gd name="connsiteY2" fmla="*/ 0 h 1662979"/>
                <a:gd name="connsiteX3" fmla="*/ 2078724 w 2078724"/>
                <a:gd name="connsiteY3" fmla="*/ 166298 h 1662979"/>
                <a:gd name="connsiteX4" fmla="*/ 2078724 w 2078724"/>
                <a:gd name="connsiteY4" fmla="*/ 1496681 h 1662979"/>
                <a:gd name="connsiteX5" fmla="*/ 1912426 w 2078724"/>
                <a:gd name="connsiteY5" fmla="*/ 1662979 h 1662979"/>
                <a:gd name="connsiteX6" fmla="*/ 166298 w 2078724"/>
                <a:gd name="connsiteY6" fmla="*/ 1662979 h 1662979"/>
                <a:gd name="connsiteX7" fmla="*/ 0 w 2078724"/>
                <a:gd name="connsiteY7" fmla="*/ 1496681 h 1662979"/>
                <a:gd name="connsiteX8" fmla="*/ 0 w 2078724"/>
                <a:gd name="connsiteY8" fmla="*/ 166298 h 16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724" h="1662979">
                  <a:moveTo>
                    <a:pt x="0" y="166298"/>
                  </a:moveTo>
                  <a:cubicBezTo>
                    <a:pt x="0" y="74454"/>
                    <a:pt x="74454" y="0"/>
                    <a:pt x="166298" y="0"/>
                  </a:cubicBezTo>
                  <a:lnTo>
                    <a:pt x="1912426" y="0"/>
                  </a:lnTo>
                  <a:cubicBezTo>
                    <a:pt x="2004270" y="0"/>
                    <a:pt x="2078724" y="74454"/>
                    <a:pt x="2078724" y="166298"/>
                  </a:cubicBezTo>
                  <a:lnTo>
                    <a:pt x="2078724" y="1496681"/>
                  </a:lnTo>
                  <a:cubicBezTo>
                    <a:pt x="2078724" y="1588525"/>
                    <a:pt x="2004270" y="1662979"/>
                    <a:pt x="1912426" y="1662979"/>
                  </a:cubicBezTo>
                  <a:lnTo>
                    <a:pt x="166298" y="1662979"/>
                  </a:lnTo>
                  <a:cubicBezTo>
                    <a:pt x="74454" y="1662979"/>
                    <a:pt x="0" y="1588525"/>
                    <a:pt x="0" y="1496681"/>
                  </a:cubicBezTo>
                  <a:lnTo>
                    <a:pt x="0" y="166298"/>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2047" tIns="102047" rIns="102047" bIns="10204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cảm xúc của em khi xem một buổi biểu diễn văn nghệ hoặc một cuộc thi thể thao.</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907267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242302"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ound Diagonal Corner Rectangle 9"/>
          <p:cNvSpPr/>
          <p:nvPr/>
        </p:nvSpPr>
        <p:spPr>
          <a:xfrm>
            <a:off x="1737687" y="2470846"/>
            <a:ext cx="5411449" cy="2668249"/>
          </a:xfrm>
          <a:prstGeom prst="round2Diag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D0D0D"/>
                </a:solidFill>
                <a:latin typeface="Times New Roman" panose="02020603050405020304" pitchFamily="18" charset="0"/>
                <a:ea typeface="Times New Roman" panose="02020603050405020304" pitchFamily="18" charset="0"/>
              </a:rPr>
              <a:t>Giới thiệu sự kiện (buổi biểu diễn văn nghệ hoặc cuộc thi thể thao) để lại ấn tượng sâu sắc trong em.</a:t>
            </a:r>
            <a:endParaRPr lang="en-US" sz="3200"/>
          </a:p>
        </p:txBody>
      </p:sp>
      <p:sp>
        <p:nvSpPr>
          <p:cNvPr id="3" name="Striped Right Arrow 2"/>
          <p:cNvSpPr/>
          <p:nvPr/>
        </p:nvSpPr>
        <p:spPr>
          <a:xfrm>
            <a:off x="908556" y="1438272"/>
            <a:ext cx="2653259" cy="1484026"/>
          </a:xfrm>
          <a:prstGeom prst="stripedRightArrow">
            <a:avLst>
              <a:gd name="adj1" fmla="val 60938"/>
              <a:gd name="adj2"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Times New Roman" panose="02020603050405020304" pitchFamily="18" charset="0"/>
                <a:cs typeface="Times New Roman" panose="02020603050405020304" pitchFamily="18" charset="0"/>
              </a:rPr>
              <a:t>Mở</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endParaRPr lang="en-US" sz="3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7381442" y="2071389"/>
            <a:ext cx="4117252" cy="3198217"/>
          </a:xfrm>
          <a:prstGeom prst="ellipse">
            <a:avLst/>
          </a:prstGeom>
          <a:ln>
            <a:noFill/>
          </a:ln>
          <a:effectLst>
            <a:softEdge rad="112500"/>
          </a:effectLst>
        </p:spPr>
      </p:pic>
    </p:spTree>
    <p:extLst>
      <p:ext uri="{BB962C8B-B14F-4D97-AF65-F5344CB8AC3E}">
        <p14:creationId xmlns:p14="http://schemas.microsoft.com/office/powerpoint/2010/main" val="18198927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242302"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1302227" y="1362844"/>
            <a:ext cx="8741183" cy="4684010"/>
            <a:chOff x="1308576" y="1948077"/>
            <a:chExt cx="8741183" cy="4684010"/>
          </a:xfrm>
        </p:grpSpPr>
        <p:sp>
          <p:nvSpPr>
            <p:cNvPr id="12" name="Freeform 11"/>
            <p:cNvSpPr/>
            <p:nvPr/>
          </p:nvSpPr>
          <p:spPr>
            <a:xfrm>
              <a:off x="5969000" y="2975927"/>
              <a:ext cx="2793999" cy="664845"/>
            </a:xfrm>
            <a:custGeom>
              <a:avLst/>
              <a:gdLst/>
              <a:ahLst/>
              <a:cxnLst/>
              <a:rect l="0" t="0" r="0" b="0"/>
              <a:pathLst>
                <a:path>
                  <a:moveTo>
                    <a:pt x="0" y="0"/>
                  </a:moveTo>
                  <a:lnTo>
                    <a:pt x="0" y="453072"/>
                  </a:lnTo>
                  <a:lnTo>
                    <a:pt x="2793999" y="453072"/>
                  </a:lnTo>
                  <a:lnTo>
                    <a:pt x="2793999"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923280" y="2975927"/>
              <a:ext cx="91440" cy="664845"/>
            </a:xfrm>
            <a:custGeom>
              <a:avLst/>
              <a:gdLst/>
              <a:ahLst/>
              <a:cxnLst/>
              <a:rect l="0" t="0" r="0" b="0"/>
              <a:pathLst>
                <a:path>
                  <a:moveTo>
                    <a:pt x="45720" y="0"/>
                  </a:moveTo>
                  <a:lnTo>
                    <a:pt x="45720"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3175000" y="2975927"/>
              <a:ext cx="2793999" cy="664845"/>
            </a:xfrm>
            <a:custGeom>
              <a:avLst/>
              <a:gdLst/>
              <a:ahLst/>
              <a:cxnLst/>
              <a:rect l="0" t="0" r="0" b="0"/>
              <a:pathLst>
                <a:path>
                  <a:moveTo>
                    <a:pt x="2793999" y="0"/>
                  </a:moveTo>
                  <a:lnTo>
                    <a:pt x="2793999" y="453072"/>
                  </a:lnTo>
                  <a:lnTo>
                    <a:pt x="0" y="453072"/>
                  </a:lnTo>
                  <a:lnTo>
                    <a:pt x="0" y="66484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Rounded Rectangle 17"/>
            <p:cNvSpPr/>
            <p:nvPr/>
          </p:nvSpPr>
          <p:spPr>
            <a:xfrm>
              <a:off x="4366066" y="1948077"/>
              <a:ext cx="2635694" cy="1007157"/>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4620066" y="2189377"/>
              <a:ext cx="2635694" cy="1007157"/>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096" tIns="111096" rIns="111096" bIns="111096" numCol="1" spcCol="1270" anchor="ctr" anchorCtr="0">
              <a:noAutofit/>
            </a:bodyPr>
            <a:lstStyle/>
            <a:p>
              <a:pPr lvl="0" algn="ctr" defTabSz="8001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Thân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đoạn</a:t>
              </a:r>
              <a:r>
                <a:rPr lang="en-US" sz="3600" kern="1200" dirty="0" smtClean="0">
                  <a:latin typeface="Times New Roman" panose="02020603050405020304" pitchFamily="18" charset="0"/>
                  <a:cs typeface="Times New Roman" panose="02020603050405020304" pitchFamily="18" charset="0"/>
                </a:rPr>
                <a:t>: </a:t>
              </a:r>
              <a:endParaRPr lang="en-US" sz="36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1308576" y="3641948"/>
              <a:ext cx="2779456" cy="2772195"/>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1562576" y="3859892"/>
              <a:ext cx="2779456" cy="2772195"/>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096" tIns="111096" rIns="111096" bIns="111096"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4222304" y="3618592"/>
              <a:ext cx="2779456" cy="2772195"/>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4476304" y="3859892"/>
              <a:ext cx="2779456" cy="2772195"/>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096" tIns="111096" rIns="111096" bIns="111096"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do </a:t>
              </a:r>
              <a:r>
                <a:rPr lang="en-US" sz="2800" kern="1200" dirty="0" err="1" smtClean="0">
                  <a:latin typeface="Times New Roman" panose="02020603050405020304" pitchFamily="18" charset="0"/>
                  <a:cs typeface="Times New Roman" panose="02020603050405020304" pitchFamily="18" charset="0"/>
                </a:rPr>
                <a:t>khiến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7016303" y="3618592"/>
              <a:ext cx="2779456" cy="2772195"/>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7270303" y="3859892"/>
              <a:ext cx="2779456" cy="2772195"/>
            </a:xfrm>
            <a:custGeom>
              <a:avLst/>
              <a:gdLst>
                <a:gd name="connsiteX0" fmla="*/ 0 w 2285999"/>
                <a:gd name="connsiteY0" fmla="*/ 145161 h 1451609"/>
                <a:gd name="connsiteX1" fmla="*/ 145161 w 2285999"/>
                <a:gd name="connsiteY1" fmla="*/ 0 h 1451609"/>
                <a:gd name="connsiteX2" fmla="*/ 2140838 w 2285999"/>
                <a:gd name="connsiteY2" fmla="*/ 0 h 1451609"/>
                <a:gd name="connsiteX3" fmla="*/ 2285999 w 2285999"/>
                <a:gd name="connsiteY3" fmla="*/ 145161 h 1451609"/>
                <a:gd name="connsiteX4" fmla="*/ 2285999 w 2285999"/>
                <a:gd name="connsiteY4" fmla="*/ 1306448 h 1451609"/>
                <a:gd name="connsiteX5" fmla="*/ 2140838 w 2285999"/>
                <a:gd name="connsiteY5" fmla="*/ 1451609 h 1451609"/>
                <a:gd name="connsiteX6" fmla="*/ 145161 w 2285999"/>
                <a:gd name="connsiteY6" fmla="*/ 1451609 h 1451609"/>
                <a:gd name="connsiteX7" fmla="*/ 0 w 2285999"/>
                <a:gd name="connsiteY7" fmla="*/ 1306448 h 1451609"/>
                <a:gd name="connsiteX8" fmla="*/ 0 w 2285999"/>
                <a:gd name="connsiteY8" fmla="*/ 145161 h 14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999" h="1451609">
                  <a:moveTo>
                    <a:pt x="0" y="145161"/>
                  </a:moveTo>
                  <a:cubicBezTo>
                    <a:pt x="0" y="64991"/>
                    <a:pt x="64991" y="0"/>
                    <a:pt x="145161" y="0"/>
                  </a:cubicBezTo>
                  <a:lnTo>
                    <a:pt x="2140838" y="0"/>
                  </a:lnTo>
                  <a:cubicBezTo>
                    <a:pt x="2221008" y="0"/>
                    <a:pt x="2285999" y="64991"/>
                    <a:pt x="2285999" y="145161"/>
                  </a:cubicBezTo>
                  <a:lnTo>
                    <a:pt x="2285999" y="1306448"/>
                  </a:lnTo>
                  <a:cubicBezTo>
                    <a:pt x="2285999" y="1386618"/>
                    <a:pt x="2221008" y="1451609"/>
                    <a:pt x="2140838" y="1451609"/>
                  </a:cubicBezTo>
                  <a:lnTo>
                    <a:pt x="145161" y="1451609"/>
                  </a:lnTo>
                  <a:cubicBezTo>
                    <a:pt x="64991" y="1451609"/>
                    <a:pt x="0" y="1386618"/>
                    <a:pt x="0" y="1306448"/>
                  </a:cubicBezTo>
                  <a:lnTo>
                    <a:pt x="0" y="1451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096" tIns="111096" rIns="111096" bIns="111096"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buổi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3925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6694" y="271464"/>
            <a:ext cx="5336717" cy="548099"/>
          </a:xfrm>
          <a:prstGeom prst="rect">
            <a:avLst/>
          </a:prstGeom>
        </p:spPr>
        <p:txBody>
          <a:bodyPr wrap="none">
            <a:spAutoFit/>
          </a:bodyPr>
          <a:lstStyle/>
          <a:p>
            <a:pPr algn="just">
              <a:lnSpc>
                <a:spcPct val="115000"/>
              </a:lnSpc>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Bảng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kiểm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kĩ</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năng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viết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đoạn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66170570"/>
              </p:ext>
            </p:extLst>
          </p:nvPr>
        </p:nvGraphicFramePr>
        <p:xfrm>
          <a:off x="685801" y="837692"/>
          <a:ext cx="10858499" cy="5398008"/>
        </p:xfrm>
        <a:graphic>
          <a:graphicData uri="http://schemas.openxmlformats.org/drawingml/2006/table">
            <a:tbl>
              <a:tblPr firstRow="1" firstCol="1" bandRow="1"/>
              <a:tblGrid>
                <a:gridCol w="872129">
                  <a:extLst>
                    <a:ext uri="{9D8B030D-6E8A-4147-A177-3AD203B41FA5}">
                      <a16:colId xmlns="" xmlns:a16="http://schemas.microsoft.com/office/drawing/2014/main" val="16160586"/>
                    </a:ext>
                  </a:extLst>
                </a:gridCol>
                <a:gridCol w="7879957">
                  <a:extLst>
                    <a:ext uri="{9D8B030D-6E8A-4147-A177-3AD203B41FA5}">
                      <a16:colId xmlns="" xmlns:a16="http://schemas.microsoft.com/office/drawing/2014/main" val="3885883971"/>
                    </a:ext>
                  </a:extLst>
                </a:gridCol>
                <a:gridCol w="2106413">
                  <a:extLst>
                    <a:ext uri="{9D8B030D-6E8A-4147-A177-3AD203B41FA5}">
                      <a16:colId xmlns="" xmlns:a16="http://schemas.microsoft.com/office/drawing/2014/main" val="1347522142"/>
                    </a:ext>
                  </a:extLst>
                </a:gridCol>
              </a:tblGrid>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 xmlns:a16="http://schemas.microsoft.com/office/drawing/2014/main" val="1715042849"/>
                  </a:ext>
                </a:extLst>
              </a:tr>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4 – 5 dòng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06288084"/>
                  </a:ext>
                </a:extLst>
              </a:tr>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tập trung nêu cảm xúc của bản thân khi xem một buổi biểu diễn văn nghệ hoặc cuộc thi thể theo, người kể ở ngôi thứ nhất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78538706"/>
                  </a:ext>
                </a:extLst>
              </a:tr>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89736625"/>
                  </a:ext>
                </a:extLst>
              </a:tr>
              <a:tr h="0">
                <a:tc>
                  <a:txBody>
                    <a:bodyPr/>
                    <a:lstStyle/>
                    <a:p>
                      <a:pPr algn="ctr">
                        <a:lnSpc>
                          <a:spcPct val="115000"/>
                        </a:lnSpc>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2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99891062"/>
                  </a:ext>
                </a:extLst>
              </a:tr>
            </a:tbl>
          </a:graphicData>
        </a:graphic>
      </p:graphicFrame>
    </p:spTree>
    <p:extLst>
      <p:ext uri="{BB962C8B-B14F-4D97-AF65-F5344CB8AC3E}">
        <p14:creationId xmlns:p14="http://schemas.microsoft.com/office/powerpoint/2010/main" val="32549889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7" name="Rectangle 6"/>
          <p:cNvSpPr/>
          <p:nvPr/>
        </p:nvSpPr>
        <p:spPr>
          <a:xfrm>
            <a:off x="660400" y="-102239"/>
            <a:ext cx="10858500" cy="1366528"/>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LỰA CHỌN TỪ NGỮ VÀ CẤU TRÚC CÂU PHÙ HỢP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242302"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40766" y="975550"/>
            <a:ext cx="3781805" cy="587853"/>
          </a:xfrm>
          <a:prstGeom prst="rect">
            <a:avLst/>
          </a:prstGeom>
        </p:spPr>
        <p:txBody>
          <a:bodyPr wrap="none">
            <a:spAutoFit/>
          </a:bodyPr>
          <a:lstStyle/>
          <a:p>
            <a:pPr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a:t>
            </a:r>
            <a:r>
              <a:rPr lang="vi-VN" sz="2800" b="1" dirty="0">
                <a:solidFill>
                  <a:srgbClr val="0070C0"/>
                </a:solidFill>
                <a:latin typeface="Times New Roman" panose="02020603050405020304" pitchFamily="18" charset="0"/>
                <a:ea typeface="Times New Roman" panose="02020603050405020304" pitchFamily="18" charset="0"/>
              </a:rPr>
              <a:t>Đoạn văn tham khảo: </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43593" y="1397661"/>
            <a:ext cx="10858500" cy="5047536"/>
          </a:xfrm>
          <a:prstGeom prst="rect">
            <a:avLst/>
          </a:prstGeom>
        </p:spPr>
        <p:txBody>
          <a:bodyPr>
            <a:spAutoFit/>
          </a:bodyPr>
          <a:lstStyle/>
          <a:p>
            <a:pPr algn="just">
              <a:lnSpc>
                <a:spcPct val="115000"/>
              </a:lnSpc>
              <a:spcAft>
                <a:spcPts val="1200"/>
              </a:spcAft>
            </a:pP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vẫn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in </a:t>
            </a:r>
            <a:r>
              <a:rPr lang="en-US" sz="2800" dirty="0" err="1">
                <a:solidFill>
                  <a:srgbClr val="0D0D0D"/>
                </a:solidFill>
                <a:latin typeface="Times New Roman" panose="02020603050405020304" pitchFamily="18" charset="0"/>
                <a:ea typeface="Times New Roman" panose="02020603050405020304" pitchFamily="18" charset="0"/>
              </a:rPr>
              <a:t>trận</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Chung kết giải vô địch bóng đá U-23 châu Á 2018</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giữa U23 Việt Nam và U23 Uzbekistan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ngày 27 tháng 1 năm 2018</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dù</a:t>
            </a:r>
            <a:r>
              <a:rPr lang="en-US" sz="2800" dirty="0">
                <a:solidFill>
                  <a:srgbClr val="0D0D0D"/>
                </a:solidFill>
                <a:latin typeface="Times New Roman" panose="02020603050405020304" pitchFamily="18" charset="0"/>
                <a:ea typeface="Times New Roman" panose="02020603050405020304" pitchFamily="18" charset="0"/>
              </a:rPr>
              <a:t> t</a:t>
            </a:r>
            <a:r>
              <a:rPr lang="vi-VN" sz="2800" dirty="0">
                <a:solidFill>
                  <a:srgbClr val="0D0D0D"/>
                </a:solidFill>
                <a:latin typeface="Times New Roman" panose="02020603050405020304" pitchFamily="18" charset="0"/>
                <a:ea typeface="Times New Roman" panose="02020603050405020304" pitchFamily="18" charset="0"/>
              </a:rPr>
              <a:t>hời tiết cực kì khắc nghiệt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tuyết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Quốc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khuất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phục</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chí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chàng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trai</a:t>
            </a:r>
            <a:r>
              <a:rPr lang="en-US" sz="2800" dirty="0">
                <a:solidFill>
                  <a:srgbClr val="0D0D0D"/>
                </a:solidFill>
                <a:latin typeface="Times New Roman" panose="02020603050405020304" pitchFamily="18" charset="0"/>
                <a:ea typeface="Times New Roman" panose="02020603050405020304" pitchFamily="18" charset="0"/>
              </a:rPr>
              <a:t> U23 </a:t>
            </a:r>
            <a:r>
              <a:rPr lang="en-US" sz="2800" dirty="0" err="1">
                <a:solidFill>
                  <a:srgbClr val="0D0D0D"/>
                </a:solidFill>
                <a:latin typeface="Times New Roman" panose="02020603050405020304" pitchFamily="18" charset="0"/>
                <a:ea typeface="Times New Roman" panose="02020603050405020304" pitchFamily="18" charset="0"/>
              </a:rPr>
              <a:t>Việt</a:t>
            </a:r>
            <a:r>
              <a:rPr lang="en-US" sz="2800" dirty="0">
                <a:solidFill>
                  <a:srgbClr val="0D0D0D"/>
                </a:solidFill>
                <a:latin typeface="Times New Roman" panose="02020603050405020304" pitchFamily="18" charset="0"/>
                <a:ea typeface="Times New Roman" panose="02020603050405020304" pitchFamily="18" charset="0"/>
              </a:rPr>
              <a:t> Nam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Tây</a:t>
            </a:r>
            <a:r>
              <a:rPr lang="en-US" sz="2800" dirty="0">
                <a:solidFill>
                  <a:srgbClr val="0D0D0D"/>
                </a:solidFill>
                <a:latin typeface="Times New Roman" panose="02020603050405020304" pitchFamily="18" charset="0"/>
                <a:ea typeface="Times New Roman" panose="02020603050405020304" pitchFamily="18" charset="0"/>
              </a:rPr>
              <a:t> Á </a:t>
            </a:r>
            <a:r>
              <a:rPr lang="en-US" sz="2800" dirty="0" err="1">
                <a:solidFill>
                  <a:srgbClr val="0D0D0D"/>
                </a:solidFill>
                <a:latin typeface="Times New Roman" panose="02020603050405020304" pitchFamily="18" charset="0"/>
                <a:ea typeface="Times New Roman" panose="02020603050405020304" pitchFamily="18" charset="0"/>
              </a:rPr>
              <a:t>nặng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kí</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Mặc dù về nhì, để thua tiếc nuối sau 120 phút nhưng U23 Việt Nam vẫn là những người hùng thật 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tuyết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lưới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tuyển</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Uzbekistan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quên</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7983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997953" y="20930"/>
            <a:ext cx="10858500" cy="517065"/>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Văn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Segoe UI" panose="020B0502040204020203" pitchFamily="34" charset="0"/>
                <a:cs typeface="+mn-cs"/>
              </a:rPr>
              <a:t>bản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Segoe UI" panose="020B0502040204020203" pitchFamily="34" charset="0"/>
                <a:cs typeface="+mn-cs"/>
              </a:rPr>
              <a:t> 1: </a:t>
            </a:r>
            <a:r>
              <a:rPr kumimoji="0" lang="en-US" sz="2400" b="1" i="1" u="none" strike="noStrike" kern="1200" cap="none" spc="0" normalizeH="0" baseline="0" noProof="0" dirty="0" smtClean="0">
                <a:ln>
                  <a:noFill/>
                </a:ln>
                <a:solidFill>
                  <a:srgbClr val="0070C0"/>
                </a:solidFill>
                <a:effectLst/>
                <a:uLnTx/>
                <a:uFillTx/>
                <a:latin typeface="Times New Roman" panose="02020603050405020304" pitchFamily="18" charset="0"/>
                <a:ea typeface="Segoe UI" panose="020B0502040204020203" pitchFamily="34" charset="0"/>
                <a:cs typeface="+mn-cs"/>
              </a:rPr>
              <a:t>PHẠM TUYÊN VÀ CA KHÚC MỪNG CHIẾN THẮN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Nguyệt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Cát</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smtClean="0">
              <a:ln>
                <a:noFill/>
              </a:ln>
              <a:solidFill>
                <a:prstClr val="black"/>
              </a:solidFill>
              <a:effectLst/>
              <a:uLnTx/>
              <a:uFillTx/>
              <a:latin typeface="Segoe UI" panose="020B0502040204020203" pitchFamily="34" charset="0"/>
              <a:ea typeface="Segoe UI" panose="020B0502040204020203" pitchFamily="34" charset="0"/>
              <a:cs typeface="+mn-cs"/>
            </a:endParaRPr>
          </a:p>
        </p:txBody>
      </p:sp>
      <p:sp>
        <p:nvSpPr>
          <p:cNvPr id="5" name="Rectangle 4"/>
          <p:cNvSpPr/>
          <p:nvPr/>
        </p:nvSpPr>
        <p:spPr>
          <a:xfrm>
            <a:off x="4348973" y="700801"/>
            <a:ext cx="3576620" cy="523220"/>
          </a:xfrm>
          <a:prstGeom prst="rect">
            <a:avLst/>
          </a:prstGeom>
        </p:spPr>
        <p:txBody>
          <a:bodyPr wrap="none">
            <a:spAutoFit/>
          </a:bodyPr>
          <a:lstStyle/>
          <a:p>
            <a:r>
              <a:rPr lang="en-US" sz="2800" b="1" dirty="0" err="1" smtClean="0">
                <a:solidFill>
                  <a:srgbClr val="7030A0"/>
                </a:solidFill>
                <a:effectLst/>
                <a:latin typeface="Times New Roman" panose="02020603050405020304" pitchFamily="18" charset="0"/>
                <a:ea typeface="Times New Roman" panose="02020603050405020304" pitchFamily="18" charset="0"/>
              </a:rPr>
              <a:t>Hình</a:t>
            </a:r>
            <a:r>
              <a:rPr lang="en-US" sz="2800" b="1" dirty="0" smtClean="0">
                <a:solidFill>
                  <a:srgbClr val="7030A0"/>
                </a:solidFill>
                <a:effectLst/>
                <a:latin typeface="Times New Roman" panose="02020603050405020304" pitchFamily="18" charset="0"/>
                <a:ea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rPr>
              <a:t>thành</a:t>
            </a:r>
            <a:r>
              <a:rPr lang="en-US" sz="2800" b="1" dirty="0" smtClean="0">
                <a:solidFill>
                  <a:srgbClr val="7030A0"/>
                </a:solidFill>
                <a:effectLst/>
                <a:latin typeface="Times New Roman" panose="02020603050405020304" pitchFamily="18" charset="0"/>
                <a:ea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rPr>
              <a:t>kiến</a:t>
            </a:r>
            <a:r>
              <a:rPr lang="en-US" sz="2800" b="1" dirty="0" smtClean="0">
                <a:solidFill>
                  <a:srgbClr val="7030A0"/>
                </a:solidFill>
                <a:effectLst/>
                <a:latin typeface="Times New Roman" panose="02020603050405020304" pitchFamily="18" charset="0"/>
                <a:ea typeface="Times New Roman" panose="02020603050405020304" pitchFamily="18" charset="0"/>
              </a:rPr>
              <a:t> </a:t>
            </a:r>
            <a:r>
              <a:rPr lang="en-US" sz="2800" b="1" dirty="0" err="1" smtClean="0">
                <a:solidFill>
                  <a:srgbClr val="7030A0"/>
                </a:solidFill>
                <a:effectLst/>
                <a:latin typeface="Times New Roman" panose="02020603050405020304" pitchFamily="18" charset="0"/>
                <a:ea typeface="Times New Roman" panose="02020603050405020304" pitchFamily="18" charset="0"/>
              </a:rPr>
              <a:t>thức</a:t>
            </a:r>
            <a:r>
              <a:rPr lang="en-US" sz="2800" b="1" dirty="0" smtClean="0">
                <a:solidFill>
                  <a:srgbClr val="7030A0"/>
                </a:solidFill>
                <a:effectLst/>
                <a:latin typeface="Times New Roman" panose="02020603050405020304" pitchFamily="18" charset="0"/>
                <a:ea typeface="Times New Roman" panose="02020603050405020304" pitchFamily="18" charset="0"/>
              </a:rPr>
              <a:t> </a:t>
            </a:r>
            <a:endParaRPr lang="en-US" sz="2800" dirty="0"/>
          </a:p>
        </p:txBody>
      </p:sp>
      <p:sp>
        <p:nvSpPr>
          <p:cNvPr id="9" name="Rectangle 8"/>
          <p:cNvSpPr/>
          <p:nvPr/>
        </p:nvSpPr>
        <p:spPr>
          <a:xfrm>
            <a:off x="507555" y="1028700"/>
            <a:ext cx="3417923" cy="587853"/>
          </a:xfrm>
          <a:prstGeom prst="rect">
            <a:avLst/>
          </a:prstGeom>
        </p:spPr>
        <p:txBody>
          <a:bodyPr wrap="none">
            <a:spAutoFit/>
          </a:bodyPr>
          <a:lstStyle/>
          <a:p>
            <a:pPr algn="just">
              <a:lnSpc>
                <a:spcPct val="115000"/>
              </a:lnSpc>
              <a:spcAft>
                <a:spcPts val="0"/>
              </a:spcAft>
            </a:pPr>
            <a:r>
              <a:rPr lang="de-DE" sz="2800" b="1" dirty="0" smtClean="0">
                <a:solidFill>
                  <a:srgbClr val="FF0000"/>
                </a:solidFill>
                <a:effectLst/>
                <a:latin typeface="Times New Roman" panose="02020603050405020304" pitchFamily="18" charset="0"/>
                <a:ea typeface="Times New Roman" panose="02020603050405020304" pitchFamily="18" charset="0"/>
              </a:rPr>
              <a:t>I. Kiến thức Ngữ văn</a:t>
            </a:r>
            <a:endParaRPr lang="en-US" sz="2800" dirty="0">
              <a:effectLst/>
              <a:latin typeface="Times New Roman" panose="02020603050405020304" pitchFamily="18" charset="0"/>
              <a:ea typeface="Times New Roman" panose="02020603050405020304" pitchFamily="18" charset="0"/>
            </a:endParaRPr>
          </a:p>
        </p:txBody>
      </p:sp>
      <p:sp>
        <p:nvSpPr>
          <p:cNvPr id="10" name="Cloud Callout 9"/>
          <p:cNvSpPr/>
          <p:nvPr/>
        </p:nvSpPr>
        <p:spPr>
          <a:xfrm>
            <a:off x="660400" y="1498161"/>
            <a:ext cx="8148296" cy="4133032"/>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spcBef>
                <a:spcPts val="600"/>
              </a:spcBef>
              <a:spcAft>
                <a:spcPts val="0"/>
              </a:spcAft>
            </a:pPr>
            <a:r>
              <a:rPr lang="en-US" sz="2800">
                <a:latin typeface="Times New Roman" panose="02020603050405020304" pitchFamily="18" charset="0"/>
                <a:ea typeface="Times New Roman" panose="02020603050405020304" pitchFamily="18" charset="0"/>
              </a:rPr>
              <a:t>? </a:t>
            </a:r>
            <a:r>
              <a:rPr lang="en-US" sz="2800" i="1">
                <a:latin typeface="Times New Roman" panose="02020603050405020304" pitchFamily="18" charset="0"/>
                <a:ea typeface="Times New Roman" panose="02020603050405020304" pitchFamily="18" charset="0"/>
              </a:rPr>
              <a:t>Văn bản thông tin thuật lại sự kiện theo mối quan hệ nguyên nhân – kết quả thường cung cấp những thông tin chính nào?</a:t>
            </a:r>
            <a:endParaRPr lang="en-US" sz="2800" smtClean="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0"/>
              </a:spcAft>
            </a:pPr>
            <a:r>
              <a:rPr lang="en-US" sz="2800" i="1">
                <a:latin typeface="Times New Roman" panose="02020603050405020304" pitchFamily="18" charset="0"/>
                <a:ea typeface="Times New Roman" panose="02020603050405020304" pitchFamily="18" charset="0"/>
              </a:rPr>
              <a:t>? Chỉ ra các dụng của dấu ngoặc kép. Lấy ví dụ minh hoạ.</a:t>
            </a:r>
            <a:endParaRPr lang="en-US" sz="280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7653708" y="1383860"/>
            <a:ext cx="4162201" cy="4162201"/>
          </a:xfrm>
          <a:prstGeom prst="rect">
            <a:avLst/>
          </a:prstGeom>
        </p:spPr>
      </p:pic>
    </p:spTree>
    <p:extLst>
      <p:ext uri="{BB962C8B-B14F-4D97-AF65-F5344CB8AC3E}">
        <p14:creationId xmlns:p14="http://schemas.microsoft.com/office/powerpoint/2010/main" val="25402253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r>
              <a:rPr lang="en-US" sz="2400" b="1" dirty="0">
                <a:solidFill>
                  <a:srgbClr val="0D0D0D"/>
                </a:solidFill>
                <a:latin typeface="Times New Roman" panose="02020603050405020304" pitchFamily="18" charset="0"/>
                <a:ea typeface="Times New Roman" panose="02020603050405020304" pitchFamily="18" charset="0"/>
              </a:rPr>
              <a:t>VĂN BẢN</a:t>
            </a:r>
            <a:r>
              <a:rPr lang="en-US" sz="2400" b="1" dirty="0">
                <a:solidFill>
                  <a:srgbClr val="FF0000"/>
                </a:solidFill>
                <a:latin typeface="Times New Roman" panose="02020603050405020304" pitchFamily="18" charset="0"/>
                <a:ea typeface="Times New Roman" panose="02020603050405020304" pitchFamily="18" charset="0"/>
              </a:rPr>
              <a:t>: NHỮNG PHÁT MINH “TÌNH CỜ VÀ BẤT NGỜ” </a:t>
            </a:r>
            <a:endParaRPr lang="en-US" sz="2400" b="1" dirty="0" smtClean="0">
              <a:solidFill>
                <a:srgbClr val="FF0000"/>
              </a:solidFill>
              <a:latin typeface="Times New Roman" panose="02020603050405020304" pitchFamily="18" charset="0"/>
              <a:ea typeface="Times New Roman" panose="02020603050405020304" pitchFamily="18" charset="0"/>
            </a:endParaRPr>
          </a:p>
          <a:p>
            <a:r>
              <a:rPr lang="en-US"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Theo khoahọc.tv)</a:t>
            </a:r>
            <a:endParaRPr lang="en-US" sz="2400" dirty="0"/>
          </a:p>
        </p:txBody>
      </p:sp>
      <p:sp>
        <p:nvSpPr>
          <p:cNvPr id="5" name="Rectangle 4"/>
          <p:cNvSpPr/>
          <p:nvPr/>
        </p:nvSpPr>
        <p:spPr>
          <a:xfrm>
            <a:off x="5183793" y="733781"/>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pic>
        <p:nvPicPr>
          <p:cNvPr id="6" name="Picture 5"/>
          <p:cNvPicPr>
            <a:picLocks noChangeAspect="1"/>
          </p:cNvPicPr>
          <p:nvPr/>
        </p:nvPicPr>
        <p:blipFill>
          <a:blip r:embed="rId5"/>
          <a:stretch>
            <a:fillRect/>
          </a:stretch>
        </p:blipFill>
        <p:spPr>
          <a:xfrm>
            <a:off x="840283" y="2143185"/>
            <a:ext cx="3966342" cy="2641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Flowchart: Stored Data 11"/>
          <p:cNvSpPr/>
          <p:nvPr/>
        </p:nvSpPr>
        <p:spPr>
          <a:xfrm>
            <a:off x="5036695" y="2079709"/>
            <a:ext cx="6250898" cy="3162924"/>
          </a:xfrm>
          <a:prstGeom prst="flowChartOnlineStorag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hãy</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kể</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tên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một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số</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phát</a:t>
            </a:r>
            <a:r>
              <a:rPr lang="en-US" sz="2400" i="1" dirty="0">
                <a:solidFill>
                  <a:srgbClr val="0D0D0D"/>
                </a:solidFill>
                <a:latin typeface="Times New Roman" panose="02020603050405020304" pitchFamily="18" charset="0"/>
                <a:ea typeface="Times New Roman" panose="02020603050405020304" pitchFamily="18" charset="0"/>
              </a:rPr>
              <a:t> minh </a:t>
            </a:r>
            <a:r>
              <a:rPr lang="en-US" sz="2400" i="1" dirty="0" err="1">
                <a:solidFill>
                  <a:srgbClr val="0D0D0D"/>
                </a:solidFill>
                <a:latin typeface="Times New Roman" panose="02020603050405020304" pitchFamily="18" charset="0"/>
                <a:ea typeface="Times New Roman" panose="02020603050405020304" pitchFamily="18" charset="0"/>
              </a:rPr>
              <a:t>khoa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học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trong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nước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và</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trên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thế</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giới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mà</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biết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từ</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xưa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đến</a:t>
            </a:r>
            <a:r>
              <a:rPr lang="en-US" sz="2400" i="1" dirty="0">
                <a:solidFill>
                  <a:srgbClr val="0D0D0D"/>
                </a:solidFill>
                <a:latin typeface="Times New Roman" panose="02020603050405020304" pitchFamily="18" charset="0"/>
                <a:ea typeface="Times New Roman" panose="02020603050405020304" pitchFamily="18" charset="0"/>
              </a:rPr>
              <a:t> nay </a:t>
            </a:r>
            <a:r>
              <a:rPr lang="en-US" sz="2400" i="1" dirty="0" err="1">
                <a:solidFill>
                  <a:srgbClr val="0D0D0D"/>
                </a:solidFill>
                <a:latin typeface="Times New Roman" panose="02020603050405020304" pitchFamily="18" charset="0"/>
                <a:ea typeface="Times New Roman" panose="02020603050405020304" pitchFamily="18" charset="0"/>
              </a:rPr>
              <a:t>mà</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ấn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tượng</a:t>
            </a:r>
            <a:r>
              <a:rPr lang="en-US" sz="2400" i="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hãy</a:t>
            </a:r>
            <a:r>
              <a:rPr lang="en-US" sz="2400" i="1" dirty="0">
                <a:solidFill>
                  <a:srgbClr val="0D0D0D"/>
                </a:solidFill>
                <a:latin typeface="Times New Roman" panose="02020603050405020304" pitchFamily="18" charset="0"/>
                <a:ea typeface="Times New Roman" panose="02020603050405020304" pitchFamily="18" charset="0"/>
              </a:rPr>
              <a:t> chia </a:t>
            </a:r>
            <a:r>
              <a:rPr lang="en-US" sz="2400" i="1" dirty="0" err="1">
                <a:solidFill>
                  <a:srgbClr val="0D0D0D"/>
                </a:solidFill>
                <a:latin typeface="Times New Roman" panose="02020603050405020304" pitchFamily="18" charset="0"/>
                <a:ea typeface="Times New Roman" panose="02020603050405020304" pitchFamily="18" charset="0"/>
              </a:rPr>
              <a:t>sẻ</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về</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hoàn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cảnh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đời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của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một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phát</a:t>
            </a:r>
            <a:r>
              <a:rPr lang="en-US" sz="2400" i="1" dirty="0">
                <a:solidFill>
                  <a:srgbClr val="0D0D0D"/>
                </a:solidFill>
                <a:latin typeface="Times New Roman" panose="02020603050405020304" pitchFamily="18" charset="0"/>
                <a:ea typeface="Times New Roman" panose="02020603050405020304" pitchFamily="18" charset="0"/>
              </a:rPr>
              <a:t> minh </a:t>
            </a:r>
            <a:r>
              <a:rPr lang="en-US" sz="2400" i="1" dirty="0" err="1">
                <a:solidFill>
                  <a:srgbClr val="0D0D0D"/>
                </a:solidFill>
                <a:latin typeface="Times New Roman" panose="02020603050405020304" pitchFamily="18" charset="0"/>
                <a:ea typeface="Times New Roman" panose="02020603050405020304" pitchFamily="18" charset="0"/>
              </a:rPr>
              <a:t>nếu</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có</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thể</a:t>
            </a:r>
            <a:r>
              <a:rPr lang="en-US" sz="2400" i="1" dirty="0">
                <a:solidFill>
                  <a:srgbClr val="0D0D0D"/>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59585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183793" y="733781"/>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p:cNvGrpSpPr/>
          <p:nvPr/>
        </p:nvGrpSpPr>
        <p:grpSpPr>
          <a:xfrm>
            <a:off x="2193947" y="1318632"/>
            <a:ext cx="10005421" cy="4927537"/>
            <a:chOff x="1951856" y="1321335"/>
            <a:chExt cx="8947517" cy="4927537"/>
          </a:xfrm>
        </p:grpSpPr>
        <p:sp>
          <p:nvSpPr>
            <p:cNvPr id="18" name="Frame 17"/>
            <p:cNvSpPr/>
            <p:nvPr/>
          </p:nvSpPr>
          <p:spPr>
            <a:xfrm>
              <a:off x="2222085" y="1769598"/>
              <a:ext cx="2717515" cy="1933814"/>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9" name="Frame 18"/>
            <p:cNvSpPr/>
            <p:nvPr/>
          </p:nvSpPr>
          <p:spPr>
            <a:xfrm>
              <a:off x="2222085" y="4151676"/>
              <a:ext cx="2717515" cy="1933814"/>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0" name="Frame 19"/>
            <p:cNvSpPr/>
            <p:nvPr/>
          </p:nvSpPr>
          <p:spPr>
            <a:xfrm>
              <a:off x="6828808" y="1769598"/>
              <a:ext cx="2717515" cy="1933814"/>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Rectangle 20"/>
            <p:cNvSpPr/>
            <p:nvPr/>
          </p:nvSpPr>
          <p:spPr>
            <a:xfrm>
              <a:off x="2117599" y="1321335"/>
              <a:ext cx="2613029" cy="2045772"/>
            </a:xfrm>
            <a:prstGeom prst="rect">
              <a:avLst/>
            </a:prstGeom>
            <a:blipFill>
              <a:blip r:embed="rId5"/>
              <a:srcRect/>
              <a:stretch>
                <a:fillRect l="-27000" r="-2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22"/>
            <p:cNvSpPr/>
            <p:nvPr/>
          </p:nvSpPr>
          <p:spPr>
            <a:xfrm>
              <a:off x="1951856" y="3381443"/>
              <a:ext cx="3115085" cy="470900"/>
            </a:xfrm>
            <a:custGeom>
              <a:avLst/>
              <a:gdLst>
                <a:gd name="connsiteX0" fmla="*/ 0 w 2506786"/>
                <a:gd name="connsiteY0" fmla="*/ 0 h 229545"/>
                <a:gd name="connsiteX1" fmla="*/ 2506786 w 2506786"/>
                <a:gd name="connsiteY1" fmla="*/ 0 h 229545"/>
                <a:gd name="connsiteX2" fmla="*/ 2506786 w 2506786"/>
                <a:gd name="connsiteY2" fmla="*/ 229545 h 229545"/>
                <a:gd name="connsiteX3" fmla="*/ 0 w 2506786"/>
                <a:gd name="connsiteY3" fmla="*/ 229545 h 229545"/>
                <a:gd name="connsiteX4" fmla="*/ 0 w 2506786"/>
                <a:gd name="connsiteY4" fmla="*/ 0 h 229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786" h="229545">
                  <a:moveTo>
                    <a:pt x="0" y="0"/>
                  </a:moveTo>
                  <a:lnTo>
                    <a:pt x="2506786" y="0"/>
                  </a:lnTo>
                  <a:lnTo>
                    <a:pt x="2506786" y="229545"/>
                  </a:lnTo>
                  <a:lnTo>
                    <a:pt x="0" y="2295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ĐỘNG CƠ HƠI NƯỚC</a:t>
              </a:r>
              <a:endParaRPr lang="en-US" sz="2400" kern="1200" dirty="0">
                <a:latin typeface="Times New Roman" panose="02020603050405020304" pitchFamily="18" charset="0"/>
                <a:cs typeface="Times New Roman" panose="02020603050405020304" pitchFamily="18" charset="0"/>
              </a:endParaRPr>
            </a:p>
          </p:txBody>
        </p:sp>
        <p:sp>
          <p:nvSpPr>
            <p:cNvPr id="24" name="Rectangle 23"/>
            <p:cNvSpPr/>
            <p:nvPr/>
          </p:nvSpPr>
          <p:spPr>
            <a:xfrm>
              <a:off x="5050233" y="1769598"/>
              <a:ext cx="1242418" cy="19338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Frame 24"/>
            <p:cNvSpPr/>
            <p:nvPr/>
          </p:nvSpPr>
          <p:spPr>
            <a:xfrm>
              <a:off x="6828808" y="4151676"/>
              <a:ext cx="2717515" cy="1933814"/>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6" name="Rectangle 25"/>
            <p:cNvSpPr/>
            <p:nvPr/>
          </p:nvSpPr>
          <p:spPr>
            <a:xfrm>
              <a:off x="2117599" y="3919965"/>
              <a:ext cx="2613029" cy="1935980"/>
            </a:xfrm>
            <a:prstGeom prst="rect">
              <a:avLst/>
            </a:prstGeom>
            <a:blipFill>
              <a:blip r:embed="rId6"/>
              <a:srcRect/>
              <a:stretch>
                <a:fillRect l="-31000" r="-3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2397835" y="6004459"/>
              <a:ext cx="2506786" cy="229545"/>
            </a:xfrm>
            <a:custGeom>
              <a:avLst/>
              <a:gdLst>
                <a:gd name="connsiteX0" fmla="*/ 0 w 2506786"/>
                <a:gd name="connsiteY0" fmla="*/ 0 h 229545"/>
                <a:gd name="connsiteX1" fmla="*/ 2506786 w 2506786"/>
                <a:gd name="connsiteY1" fmla="*/ 0 h 229545"/>
                <a:gd name="connsiteX2" fmla="*/ 2506786 w 2506786"/>
                <a:gd name="connsiteY2" fmla="*/ 229545 h 229545"/>
                <a:gd name="connsiteX3" fmla="*/ 0 w 2506786"/>
                <a:gd name="connsiteY3" fmla="*/ 229545 h 229545"/>
                <a:gd name="connsiteX4" fmla="*/ 0 w 2506786"/>
                <a:gd name="connsiteY4" fmla="*/ 0 h 229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786" h="229545">
                  <a:moveTo>
                    <a:pt x="0" y="0"/>
                  </a:moveTo>
                  <a:lnTo>
                    <a:pt x="2506786" y="0"/>
                  </a:lnTo>
                  <a:lnTo>
                    <a:pt x="2506786" y="229545"/>
                  </a:lnTo>
                  <a:lnTo>
                    <a:pt x="0" y="2295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GIẤY VIẾT</a:t>
              </a:r>
              <a:endParaRPr lang="en-US" sz="2400" kern="1200" dirty="0">
                <a:latin typeface="Times New Roman" panose="02020603050405020304" pitchFamily="18" charset="0"/>
                <a:cs typeface="Times New Roman" panose="02020603050405020304" pitchFamily="18" charset="0"/>
              </a:endParaRPr>
            </a:p>
          </p:txBody>
        </p:sp>
        <p:sp>
          <p:nvSpPr>
            <p:cNvPr id="28" name="Rectangle 27"/>
            <p:cNvSpPr/>
            <p:nvPr/>
          </p:nvSpPr>
          <p:spPr>
            <a:xfrm>
              <a:off x="5050233" y="4151676"/>
              <a:ext cx="1242418" cy="19338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6724322" y="1392245"/>
              <a:ext cx="2613029" cy="1974861"/>
            </a:xfrm>
            <a:prstGeom prst="rect">
              <a:avLst/>
            </a:prstGeom>
            <a:blipFill>
              <a:blip r:embed="rId7"/>
              <a:srcRect/>
              <a:stretch>
                <a:fillRect l="-26000" r="-26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Freeform 32"/>
            <p:cNvSpPr/>
            <p:nvPr/>
          </p:nvSpPr>
          <p:spPr>
            <a:xfrm>
              <a:off x="6796463" y="3432996"/>
              <a:ext cx="2887113" cy="591005"/>
            </a:xfrm>
            <a:custGeom>
              <a:avLst/>
              <a:gdLst>
                <a:gd name="connsiteX0" fmla="*/ 0 w 2506786"/>
                <a:gd name="connsiteY0" fmla="*/ 0 h 229545"/>
                <a:gd name="connsiteX1" fmla="*/ 2506786 w 2506786"/>
                <a:gd name="connsiteY1" fmla="*/ 0 h 229545"/>
                <a:gd name="connsiteX2" fmla="*/ 2506786 w 2506786"/>
                <a:gd name="connsiteY2" fmla="*/ 229545 h 229545"/>
                <a:gd name="connsiteX3" fmla="*/ 0 w 2506786"/>
                <a:gd name="connsiteY3" fmla="*/ 229545 h 229545"/>
                <a:gd name="connsiteX4" fmla="*/ 0 w 2506786"/>
                <a:gd name="connsiteY4" fmla="*/ 0 h 229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786" h="229545">
                  <a:moveTo>
                    <a:pt x="0" y="0"/>
                  </a:moveTo>
                  <a:lnTo>
                    <a:pt x="2506786" y="0"/>
                  </a:lnTo>
                  <a:lnTo>
                    <a:pt x="2506786" y="229545"/>
                  </a:lnTo>
                  <a:lnTo>
                    <a:pt x="0" y="2295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BÓNG ĐÈN ĐIỆN</a:t>
              </a:r>
              <a:endParaRPr lang="en-US" sz="2400" kern="1200" dirty="0">
                <a:latin typeface="Times New Roman" panose="02020603050405020304" pitchFamily="18" charset="0"/>
                <a:cs typeface="Times New Roman" panose="02020603050405020304" pitchFamily="18" charset="0"/>
              </a:endParaRPr>
            </a:p>
          </p:txBody>
        </p:sp>
        <p:sp>
          <p:nvSpPr>
            <p:cNvPr id="35" name="Rectangle 34"/>
            <p:cNvSpPr/>
            <p:nvPr/>
          </p:nvSpPr>
          <p:spPr>
            <a:xfrm>
              <a:off x="6724322" y="3919965"/>
              <a:ext cx="2613029" cy="2084494"/>
            </a:xfrm>
            <a:prstGeom prst="rect">
              <a:avLst/>
            </a:prstGeom>
            <a:blipFill>
              <a:blip r:embed="rId8"/>
              <a:srcRect/>
              <a:stretch>
                <a:fillRect l="-28000" r="-28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Freeform 35"/>
            <p:cNvSpPr/>
            <p:nvPr/>
          </p:nvSpPr>
          <p:spPr>
            <a:xfrm>
              <a:off x="7396410" y="6019327"/>
              <a:ext cx="2506786" cy="229545"/>
            </a:xfrm>
            <a:custGeom>
              <a:avLst/>
              <a:gdLst>
                <a:gd name="connsiteX0" fmla="*/ 0 w 2506786"/>
                <a:gd name="connsiteY0" fmla="*/ 0 h 229545"/>
                <a:gd name="connsiteX1" fmla="*/ 2506786 w 2506786"/>
                <a:gd name="connsiteY1" fmla="*/ 0 h 229545"/>
                <a:gd name="connsiteX2" fmla="*/ 2506786 w 2506786"/>
                <a:gd name="connsiteY2" fmla="*/ 229545 h 229545"/>
                <a:gd name="connsiteX3" fmla="*/ 0 w 2506786"/>
                <a:gd name="connsiteY3" fmla="*/ 229545 h 229545"/>
                <a:gd name="connsiteX4" fmla="*/ 0 w 2506786"/>
                <a:gd name="connsiteY4" fmla="*/ 0 h 229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786" h="229545">
                  <a:moveTo>
                    <a:pt x="0" y="0"/>
                  </a:moveTo>
                  <a:lnTo>
                    <a:pt x="2506786" y="0"/>
                  </a:lnTo>
                  <a:lnTo>
                    <a:pt x="2506786" y="229545"/>
                  </a:lnTo>
                  <a:lnTo>
                    <a:pt x="0" y="2295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TI VI</a:t>
              </a:r>
              <a:endParaRPr lang="en-US" sz="2400" kern="1200" dirty="0">
                <a:latin typeface="Times New Roman" panose="02020603050405020304" pitchFamily="18" charset="0"/>
                <a:cs typeface="Times New Roman" panose="02020603050405020304" pitchFamily="18" charset="0"/>
              </a:endParaRPr>
            </a:p>
          </p:txBody>
        </p:sp>
        <p:sp>
          <p:nvSpPr>
            <p:cNvPr id="37" name="Rectangle 36"/>
            <p:cNvSpPr/>
            <p:nvPr/>
          </p:nvSpPr>
          <p:spPr>
            <a:xfrm>
              <a:off x="9656955" y="4151676"/>
              <a:ext cx="1242418" cy="19338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
        <p:nvSpPr>
          <p:cNvPr id="38" name="Rectangle 37"/>
          <p:cNvSpPr/>
          <p:nvPr/>
        </p:nvSpPr>
        <p:spPr>
          <a:xfrm>
            <a:off x="5678028" y="1532872"/>
            <a:ext cx="1431802" cy="5232202"/>
          </a:xfrm>
          <a:prstGeom prst="rect">
            <a:avLst/>
          </a:prstGeom>
          <a:noFill/>
        </p:spPr>
        <p:txBody>
          <a:bodyPr wrap="none" lIns="91440" tIns="45720" rIns="91440" bIns="45720">
            <a:spAutoFit/>
          </a:bodyPr>
          <a:lstStyle/>
          <a:p>
            <a:pPr algn="ctr"/>
            <a:r>
              <a:rPr lang="en-US" sz="4000" b="1" cap="none" spc="0" dirty="0" smtClean="0">
                <a:ln w="6600">
                  <a:solidFill>
                    <a:schemeClr val="accent2"/>
                  </a:solidFill>
                  <a:prstDash val="solid"/>
                </a:ln>
                <a:effectLst>
                  <a:outerShdw dist="38100" dir="2700000" algn="tl" rotWithShape="0">
                    <a:schemeClr val="accent2"/>
                  </a:outerShdw>
                </a:effectLst>
              </a:rPr>
              <a:t>MỘT</a:t>
            </a:r>
          </a:p>
          <a:p>
            <a:pPr algn="ctr"/>
            <a:r>
              <a:rPr lang="en-US" sz="4000" b="1" dirty="0" smtClean="0">
                <a:ln w="6600">
                  <a:solidFill>
                    <a:schemeClr val="accent2"/>
                  </a:solidFill>
                  <a:prstDash val="solid"/>
                </a:ln>
                <a:effectLst>
                  <a:outerShdw dist="38100" dir="2700000" algn="tl" rotWithShape="0">
                    <a:schemeClr val="accent2"/>
                  </a:outerShdw>
                </a:effectLst>
              </a:rPr>
              <a:t>SỐ</a:t>
            </a:r>
          </a:p>
          <a:p>
            <a:pPr algn="ctr"/>
            <a:r>
              <a:rPr lang="en-US" sz="4000" b="1" cap="none" spc="0" dirty="0" smtClean="0">
                <a:ln w="6600">
                  <a:solidFill>
                    <a:schemeClr val="accent2"/>
                  </a:solidFill>
                  <a:prstDash val="solid"/>
                </a:ln>
                <a:effectLst>
                  <a:outerShdw dist="38100" dir="2700000" algn="tl" rotWithShape="0">
                    <a:schemeClr val="accent2"/>
                  </a:outerShdw>
                </a:effectLst>
              </a:rPr>
              <a:t>PHÁT </a:t>
            </a:r>
          </a:p>
          <a:p>
            <a:pPr algn="ctr"/>
            <a:r>
              <a:rPr lang="en-US" sz="4000" b="1" dirty="0" smtClean="0">
                <a:ln w="6600">
                  <a:solidFill>
                    <a:schemeClr val="accent2"/>
                  </a:solidFill>
                  <a:prstDash val="solid"/>
                </a:ln>
                <a:effectLst>
                  <a:outerShdw dist="38100" dir="2700000" algn="tl" rotWithShape="0">
                    <a:schemeClr val="accent2"/>
                  </a:outerShdw>
                </a:effectLst>
              </a:rPr>
              <a:t>MINH</a:t>
            </a:r>
          </a:p>
          <a:p>
            <a:pPr algn="ctr"/>
            <a:r>
              <a:rPr lang="en-US" sz="4000" b="1" dirty="0" smtClean="0">
                <a:ln w="6600">
                  <a:solidFill>
                    <a:schemeClr val="accent2"/>
                  </a:solidFill>
                  <a:prstDash val="solid"/>
                </a:ln>
                <a:effectLst>
                  <a:outerShdw dist="38100" dir="2700000" algn="tl" rotWithShape="0">
                    <a:schemeClr val="accent2"/>
                  </a:outerShdw>
                </a:effectLst>
              </a:rPr>
              <a:t>TRÊN</a:t>
            </a:r>
          </a:p>
          <a:p>
            <a:pPr algn="ctr"/>
            <a:r>
              <a:rPr lang="en-US" sz="4000" b="1" dirty="0" smtClean="0">
                <a:ln w="6600">
                  <a:solidFill>
                    <a:schemeClr val="accent2"/>
                  </a:solidFill>
                  <a:prstDash val="solid"/>
                </a:ln>
                <a:effectLst>
                  <a:outerShdw dist="38100" dir="2700000" algn="tl" rotWithShape="0">
                    <a:schemeClr val="accent2"/>
                  </a:outerShdw>
                </a:effectLst>
              </a:rPr>
              <a:t>THẾ</a:t>
            </a:r>
          </a:p>
          <a:p>
            <a:pPr algn="ctr"/>
            <a:r>
              <a:rPr lang="en-US" sz="4000" b="1" dirty="0" smtClean="0">
                <a:ln w="6600">
                  <a:solidFill>
                    <a:schemeClr val="accent2"/>
                  </a:solidFill>
                  <a:prstDash val="solid"/>
                </a:ln>
                <a:effectLst>
                  <a:outerShdw dist="38100" dir="2700000" algn="tl" rotWithShape="0">
                    <a:schemeClr val="accent2"/>
                  </a:outerShdw>
                </a:effectLst>
              </a:rPr>
              <a:t>GIỚI</a:t>
            </a: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095913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183793" y="733781"/>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angle 37"/>
          <p:cNvSpPr/>
          <p:nvPr/>
        </p:nvSpPr>
        <p:spPr>
          <a:xfrm>
            <a:off x="5598729" y="1523781"/>
            <a:ext cx="1431802" cy="523220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prstClr val="black"/>
                </a:solidFill>
                <a:effectLst>
                  <a:outerShdw dist="38100" dir="2700000" algn="tl" rotWithShape="0">
                    <a:srgbClr val="ED7D31"/>
                  </a:outerShdw>
                </a:effectLst>
                <a:uLnTx/>
                <a:uFillTx/>
                <a:latin typeface="Calibri" panose="020F0502020204030204"/>
                <a:ea typeface="+mn-ea"/>
                <a:cs typeface="+mn-cs"/>
              </a:rPr>
              <a:t>MỘT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prstClr val="black"/>
                </a:solidFill>
                <a:effectLst>
                  <a:outerShdw dist="38100" dir="2700000" algn="tl" rotWithShape="0">
                    <a:srgbClr val="ED7D31"/>
                  </a:outerShdw>
                </a:effectLst>
                <a:uLnTx/>
                <a:uFillTx/>
                <a:latin typeface="Calibri" panose="020F0502020204030204"/>
                <a:ea typeface="+mn-ea"/>
                <a:cs typeface="+mn-cs"/>
              </a:rPr>
              <a:t>SỐ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prstClr val="black"/>
                </a:solidFill>
                <a:effectLst>
                  <a:outerShdw dist="38100" dir="2700000" algn="tl" rotWithShape="0">
                    <a:srgbClr val="ED7D31"/>
                  </a:outerShdw>
                </a:effectLst>
                <a:uLnTx/>
                <a:uFillTx/>
                <a:latin typeface="Calibri" panose="020F0502020204030204"/>
                <a:ea typeface="+mn-ea"/>
                <a:cs typeface="+mn-cs"/>
              </a:rPr>
              <a:t>PHÁT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prstClr val="black"/>
                </a:solidFill>
                <a:effectLst>
                  <a:outerShdw dist="38100" dir="2700000" algn="tl" rotWithShape="0">
                    <a:srgbClr val="ED7D31"/>
                  </a:outerShdw>
                </a:effectLst>
                <a:uLnTx/>
                <a:uFillTx/>
                <a:latin typeface="Calibri" panose="020F0502020204030204"/>
                <a:ea typeface="+mn-ea"/>
                <a:cs typeface="+mn-cs"/>
              </a:rPr>
              <a:t>MINH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smtClean="0">
                <a:ln w="6600">
                  <a:solidFill>
                    <a:srgbClr val="ED7D31"/>
                  </a:solidFill>
                  <a:prstDash val="solid"/>
                </a:ln>
                <a:solidFill>
                  <a:prstClr val="black"/>
                </a:solidFill>
                <a:effectLst>
                  <a:outerShdw dist="38100" dir="2700000" algn="tl" rotWithShape="0">
                    <a:srgbClr val="ED7D31"/>
                  </a:outerShdw>
                </a:effectLst>
                <a:latin typeface="Calibri" panose="020F0502020204030204"/>
              </a:rPr>
              <a:t>CỦA</a:t>
            </a:r>
            <a:endParaRPr kumimoji="0" lang="en-US" sz="4000" b="1" i="0" u="none" strike="noStrike" kern="1200" cap="none" spc="0" normalizeH="0" baseline="0" noProof="0" dirty="0" smtClean="0">
              <a:ln w="6600">
                <a:solidFill>
                  <a:srgbClr val="ED7D31"/>
                </a:solidFill>
                <a:prstDash val="solid"/>
              </a:ln>
              <a:solidFill>
                <a:prstClr val="black"/>
              </a:solidFill>
              <a:effectLst>
                <a:outerShdw dist="38100" dir="2700000" algn="tl" rotWithShape="0">
                  <a:srgbClr val="ED7D31"/>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w="6600">
                  <a:solidFill>
                    <a:srgbClr val="ED7D31"/>
                  </a:solidFill>
                  <a:prstDash val="solid"/>
                </a:ln>
                <a:solidFill>
                  <a:prstClr val="black"/>
                </a:solidFill>
                <a:effectLst>
                  <a:outerShdw dist="38100" dir="2700000" algn="tl" rotWithShape="0">
                    <a:srgbClr val="ED7D31"/>
                  </a:outerShdw>
                </a:effectLst>
                <a:latin typeface="Calibri" panose="020F0502020204030204"/>
              </a:rPr>
              <a:t>VIỆT</a:t>
            </a:r>
            <a:endParaRPr kumimoji="0" lang="en-US" sz="4000" b="1" i="0" u="none" strike="noStrike" kern="1200" cap="none" spc="0" normalizeH="0" baseline="0" noProof="0" dirty="0" smtClean="0">
              <a:ln w="6600">
                <a:solidFill>
                  <a:srgbClr val="ED7D31"/>
                </a:solidFill>
                <a:prstDash val="solid"/>
              </a:ln>
              <a:solidFill>
                <a:prstClr val="black"/>
              </a:solidFill>
              <a:effectLst>
                <a:outerShdw dist="38100" dir="2700000" algn="tl" rotWithShape="0">
                  <a:srgbClr val="ED7D31"/>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w="6600">
                  <a:solidFill>
                    <a:srgbClr val="ED7D31"/>
                  </a:solidFill>
                  <a:prstDash val="solid"/>
                </a:ln>
                <a:solidFill>
                  <a:prstClr val="black"/>
                </a:solidFill>
                <a:effectLst>
                  <a:outerShdw dist="38100" dir="2700000" algn="tl" rotWithShape="0">
                    <a:srgbClr val="ED7D31"/>
                  </a:outerShdw>
                </a:effectLst>
                <a:latin typeface="Calibri" panose="020F0502020204030204"/>
              </a:rPr>
              <a:t>NAM</a:t>
            </a:r>
            <a:endParaRPr kumimoji="0" lang="en-US" sz="4000" b="1" i="0" u="none" strike="noStrike" kern="1200" cap="none" spc="0" normalizeH="0" baseline="0" noProof="0" dirty="0" smtClean="0">
              <a:ln w="6600">
                <a:solidFill>
                  <a:srgbClr val="ED7D31"/>
                </a:solidFill>
                <a:prstDash val="solid"/>
              </a:ln>
              <a:solidFill>
                <a:prstClr val="black"/>
              </a:solidFill>
              <a:effectLst>
                <a:outerShdw dist="38100" dir="2700000" algn="tl" rotWithShape="0">
                  <a:srgbClr val="ED7D31"/>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grpSp>
        <p:nvGrpSpPr>
          <p:cNvPr id="12" name="Group 11"/>
          <p:cNvGrpSpPr/>
          <p:nvPr/>
        </p:nvGrpSpPr>
        <p:grpSpPr>
          <a:xfrm>
            <a:off x="1959215" y="1333018"/>
            <a:ext cx="10072584" cy="4883525"/>
            <a:chOff x="2866300" y="1710457"/>
            <a:chExt cx="8157061" cy="4154992"/>
          </a:xfrm>
        </p:grpSpPr>
        <p:sp>
          <p:nvSpPr>
            <p:cNvPr id="16" name="Frame 15"/>
            <p:cNvSpPr/>
            <p:nvPr/>
          </p:nvSpPr>
          <p:spPr>
            <a:xfrm>
              <a:off x="3095216" y="1922164"/>
              <a:ext cx="2482902" cy="1766861"/>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34" name="Frame 33"/>
            <p:cNvSpPr/>
            <p:nvPr/>
          </p:nvSpPr>
          <p:spPr>
            <a:xfrm>
              <a:off x="3095216" y="4098588"/>
              <a:ext cx="2482902" cy="1766861"/>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39" name="Frame 38"/>
            <p:cNvSpPr/>
            <p:nvPr/>
          </p:nvSpPr>
          <p:spPr>
            <a:xfrm>
              <a:off x="7304223" y="1922164"/>
              <a:ext cx="2482902" cy="1766861"/>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40" name="Rectangle 39"/>
            <p:cNvSpPr/>
            <p:nvPr/>
          </p:nvSpPr>
          <p:spPr>
            <a:xfrm>
              <a:off x="2999750" y="1710457"/>
              <a:ext cx="2387436" cy="1671296"/>
            </a:xfrm>
            <a:prstGeom prst="rect">
              <a:avLst/>
            </a:prstGeom>
            <a:blipFill>
              <a:blip r:embed="rId5"/>
              <a:srcRect/>
              <a:stretch>
                <a:fillRect t="-4000" b="-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1" name="Freeform 40"/>
            <p:cNvSpPr/>
            <p:nvPr/>
          </p:nvSpPr>
          <p:spPr>
            <a:xfrm>
              <a:off x="3161431" y="3466435"/>
              <a:ext cx="2290366" cy="209728"/>
            </a:xfrm>
            <a:custGeom>
              <a:avLst/>
              <a:gdLst>
                <a:gd name="connsiteX0" fmla="*/ 0 w 2290366"/>
                <a:gd name="connsiteY0" fmla="*/ 0 h 209728"/>
                <a:gd name="connsiteX1" fmla="*/ 2290366 w 2290366"/>
                <a:gd name="connsiteY1" fmla="*/ 0 h 209728"/>
                <a:gd name="connsiteX2" fmla="*/ 2290366 w 2290366"/>
                <a:gd name="connsiteY2" fmla="*/ 209728 h 209728"/>
                <a:gd name="connsiteX3" fmla="*/ 0 w 2290366"/>
                <a:gd name="connsiteY3" fmla="*/ 209728 h 209728"/>
                <a:gd name="connsiteX4" fmla="*/ 0 w 2290366"/>
                <a:gd name="connsiteY4" fmla="*/ 0 h 2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366" h="209728">
                  <a:moveTo>
                    <a:pt x="0" y="0"/>
                  </a:moveTo>
                  <a:lnTo>
                    <a:pt x="2290366" y="0"/>
                  </a:lnTo>
                  <a:lnTo>
                    <a:pt x="2290366" y="209728"/>
                  </a:lnTo>
                  <a:lnTo>
                    <a:pt x="0" y="209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en-US" sz="2400" b="1" kern="1200" dirty="0" smtClean="0"/>
                <a:t>XE BỌC THÉP</a:t>
              </a:r>
              <a:endParaRPr lang="en-US" sz="2400" b="1" kern="1200" dirty="0"/>
            </a:p>
          </p:txBody>
        </p:sp>
        <p:sp>
          <p:nvSpPr>
            <p:cNvPr id="42" name="Rectangle 41"/>
            <p:cNvSpPr/>
            <p:nvPr/>
          </p:nvSpPr>
          <p:spPr>
            <a:xfrm>
              <a:off x="5679199" y="1922164"/>
              <a:ext cx="1135155" cy="17668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3" name="Frame 42"/>
            <p:cNvSpPr/>
            <p:nvPr/>
          </p:nvSpPr>
          <p:spPr>
            <a:xfrm>
              <a:off x="7304223" y="4098588"/>
              <a:ext cx="2482902" cy="1766861"/>
            </a:xfrm>
            <a:prstGeom prst="frame">
              <a:avLst>
                <a:gd name="adj1" fmla="val 5450"/>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44" name="Rectangle 43"/>
            <p:cNvSpPr/>
            <p:nvPr/>
          </p:nvSpPr>
          <p:spPr>
            <a:xfrm>
              <a:off x="2999750" y="3886881"/>
              <a:ext cx="2387436" cy="1671296"/>
            </a:xfrm>
            <a:prstGeom prst="rect">
              <a:avLst/>
            </a:prstGeom>
            <a:blipFill>
              <a:blip r:embed="rId6"/>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5" name="Freeform 44"/>
            <p:cNvSpPr/>
            <p:nvPr/>
          </p:nvSpPr>
          <p:spPr>
            <a:xfrm>
              <a:off x="2866300" y="5630825"/>
              <a:ext cx="2792746" cy="131093"/>
            </a:xfrm>
            <a:custGeom>
              <a:avLst/>
              <a:gdLst>
                <a:gd name="connsiteX0" fmla="*/ 0 w 2290366"/>
                <a:gd name="connsiteY0" fmla="*/ 0 h 209728"/>
                <a:gd name="connsiteX1" fmla="*/ 2290366 w 2290366"/>
                <a:gd name="connsiteY1" fmla="*/ 0 h 209728"/>
                <a:gd name="connsiteX2" fmla="*/ 2290366 w 2290366"/>
                <a:gd name="connsiteY2" fmla="*/ 209728 h 209728"/>
                <a:gd name="connsiteX3" fmla="*/ 0 w 2290366"/>
                <a:gd name="connsiteY3" fmla="*/ 209728 h 209728"/>
                <a:gd name="connsiteX4" fmla="*/ 0 w 2290366"/>
                <a:gd name="connsiteY4" fmla="*/ 0 h 2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366" h="209728">
                  <a:moveTo>
                    <a:pt x="0" y="0"/>
                  </a:moveTo>
                  <a:lnTo>
                    <a:pt x="2290366" y="0"/>
                  </a:lnTo>
                  <a:lnTo>
                    <a:pt x="2290366" y="209728"/>
                  </a:lnTo>
                  <a:lnTo>
                    <a:pt x="0" y="209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en-US" b="1" kern="1200" dirty="0" smtClean="0"/>
                <a:t>XE LĂN ĐIỀU KHIỂN BẰNG Ý NGHĨ</a:t>
              </a:r>
              <a:endParaRPr lang="en-US" b="1" kern="1200" dirty="0"/>
            </a:p>
          </p:txBody>
        </p:sp>
        <p:sp>
          <p:nvSpPr>
            <p:cNvPr id="46" name="Rectangle 45"/>
            <p:cNvSpPr/>
            <p:nvPr/>
          </p:nvSpPr>
          <p:spPr>
            <a:xfrm>
              <a:off x="5679199" y="4098588"/>
              <a:ext cx="1135155" cy="17668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7" name="Rectangle 46"/>
            <p:cNvSpPr/>
            <p:nvPr/>
          </p:nvSpPr>
          <p:spPr>
            <a:xfrm>
              <a:off x="7208757" y="1710457"/>
              <a:ext cx="2387436" cy="1671296"/>
            </a:xfrm>
            <a:prstGeom prst="rect">
              <a:avLst/>
            </a:prstGeom>
            <a:blipFill>
              <a:blip r:embed="rId7"/>
              <a:srcRect/>
              <a:stretch>
                <a:fillRect t="-5000" b="-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8" name="Freeform 47"/>
            <p:cNvSpPr/>
            <p:nvPr/>
          </p:nvSpPr>
          <p:spPr>
            <a:xfrm>
              <a:off x="7373274" y="3455341"/>
              <a:ext cx="2290366" cy="209728"/>
            </a:xfrm>
            <a:custGeom>
              <a:avLst/>
              <a:gdLst>
                <a:gd name="connsiteX0" fmla="*/ 0 w 2290366"/>
                <a:gd name="connsiteY0" fmla="*/ 0 h 209728"/>
                <a:gd name="connsiteX1" fmla="*/ 2290366 w 2290366"/>
                <a:gd name="connsiteY1" fmla="*/ 0 h 209728"/>
                <a:gd name="connsiteX2" fmla="*/ 2290366 w 2290366"/>
                <a:gd name="connsiteY2" fmla="*/ 209728 h 209728"/>
                <a:gd name="connsiteX3" fmla="*/ 0 w 2290366"/>
                <a:gd name="connsiteY3" fmla="*/ 209728 h 209728"/>
                <a:gd name="connsiteX4" fmla="*/ 0 w 2290366"/>
                <a:gd name="connsiteY4" fmla="*/ 0 h 2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366" h="209728">
                  <a:moveTo>
                    <a:pt x="0" y="0"/>
                  </a:moveTo>
                  <a:lnTo>
                    <a:pt x="2290366" y="0"/>
                  </a:lnTo>
                  <a:lnTo>
                    <a:pt x="2290366" y="209728"/>
                  </a:lnTo>
                  <a:lnTo>
                    <a:pt x="0" y="209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en-US" sz="2400" b="1" kern="1200" dirty="0" smtClean="0"/>
                <a:t>CÂY ATM</a:t>
              </a:r>
              <a:endParaRPr lang="en-US" sz="2400" b="1" kern="1200" dirty="0"/>
            </a:p>
          </p:txBody>
        </p:sp>
        <p:sp>
          <p:nvSpPr>
            <p:cNvPr id="49" name="Rectangle 48"/>
            <p:cNvSpPr/>
            <p:nvPr/>
          </p:nvSpPr>
          <p:spPr>
            <a:xfrm>
              <a:off x="9888206" y="1922164"/>
              <a:ext cx="1135155" cy="17668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Rectangle 49"/>
            <p:cNvSpPr/>
            <p:nvPr/>
          </p:nvSpPr>
          <p:spPr>
            <a:xfrm>
              <a:off x="7208757" y="3886881"/>
              <a:ext cx="2387436" cy="1671296"/>
            </a:xfrm>
            <a:prstGeom prst="rect">
              <a:avLst/>
            </a:prstGeom>
            <a:blipFill>
              <a:blip r:embed="rId8"/>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1" name="Freeform 50"/>
            <p:cNvSpPr/>
            <p:nvPr/>
          </p:nvSpPr>
          <p:spPr>
            <a:xfrm>
              <a:off x="7242105" y="5647714"/>
              <a:ext cx="2290366" cy="209728"/>
            </a:xfrm>
            <a:custGeom>
              <a:avLst/>
              <a:gdLst>
                <a:gd name="connsiteX0" fmla="*/ 0 w 2290366"/>
                <a:gd name="connsiteY0" fmla="*/ 0 h 209728"/>
                <a:gd name="connsiteX1" fmla="*/ 2290366 w 2290366"/>
                <a:gd name="connsiteY1" fmla="*/ 0 h 209728"/>
                <a:gd name="connsiteX2" fmla="*/ 2290366 w 2290366"/>
                <a:gd name="connsiteY2" fmla="*/ 209728 h 209728"/>
                <a:gd name="connsiteX3" fmla="*/ 0 w 2290366"/>
                <a:gd name="connsiteY3" fmla="*/ 209728 h 209728"/>
                <a:gd name="connsiteX4" fmla="*/ 0 w 2290366"/>
                <a:gd name="connsiteY4" fmla="*/ 0 h 20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366" h="209728">
                  <a:moveTo>
                    <a:pt x="0" y="0"/>
                  </a:moveTo>
                  <a:lnTo>
                    <a:pt x="2290366" y="0"/>
                  </a:lnTo>
                  <a:lnTo>
                    <a:pt x="2290366" y="209728"/>
                  </a:lnTo>
                  <a:lnTo>
                    <a:pt x="0" y="209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en-US" sz="2400" b="1" kern="1200" dirty="0" smtClean="0"/>
                <a:t>TẠO TẾ BÀO GỐC</a:t>
              </a:r>
              <a:endParaRPr lang="en-US" sz="2400" b="1" kern="1200" dirty="0"/>
            </a:p>
          </p:txBody>
        </p:sp>
        <p:sp>
          <p:nvSpPr>
            <p:cNvPr id="52" name="Rectangle 51"/>
            <p:cNvSpPr/>
            <p:nvPr/>
          </p:nvSpPr>
          <p:spPr>
            <a:xfrm>
              <a:off x="9888206" y="4098588"/>
              <a:ext cx="1135155" cy="17668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8524320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r>
              <a:rPr lang="en-US" sz="2800" b="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7" name="Rectangle 6"/>
          <p:cNvSpPr/>
          <p:nvPr/>
        </p:nvSpPr>
        <p:spPr>
          <a:xfrm>
            <a:off x="625213" y="1083997"/>
            <a:ext cx="2943691" cy="587853"/>
          </a:xfrm>
          <a:prstGeom prst="rect">
            <a:avLst/>
          </a:prstGeom>
        </p:spPr>
        <p:txBody>
          <a:bodyPr wrap="none">
            <a:spAutoFit/>
          </a:bodyPr>
          <a:lstStyle/>
          <a:p>
            <a:pPr marR="30480" algn="just">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847534" y="2831970"/>
            <a:ext cx="2197923" cy="3133210"/>
          </a:xfrm>
          <a:prstGeom prst="rect">
            <a:avLst/>
          </a:prstGeom>
        </p:spPr>
      </p:pic>
      <p:sp>
        <p:nvSpPr>
          <p:cNvPr id="23" name="Freeform 22"/>
          <p:cNvSpPr/>
          <p:nvPr/>
        </p:nvSpPr>
        <p:spPr>
          <a:xfrm>
            <a:off x="507556" y="2503357"/>
            <a:ext cx="8426582" cy="2381064"/>
          </a:xfrm>
          <a:custGeom>
            <a:avLst/>
            <a:gdLst>
              <a:gd name="connsiteX0" fmla="*/ 0 w 6202143"/>
              <a:gd name="connsiteY0" fmla="*/ 0 h 2672925"/>
              <a:gd name="connsiteX1" fmla="*/ 2157751 w 6202143"/>
              <a:gd name="connsiteY1" fmla="*/ 0 h 2672925"/>
              <a:gd name="connsiteX2" fmla="*/ 2157751 w 6202143"/>
              <a:gd name="connsiteY2" fmla="*/ 37030 h 2672925"/>
              <a:gd name="connsiteX3" fmla="*/ 2160694 w 6202143"/>
              <a:gd name="connsiteY3" fmla="*/ 37030 h 2672925"/>
              <a:gd name="connsiteX4" fmla="*/ 2160694 w 6202143"/>
              <a:gd name="connsiteY4" fmla="*/ 1296787 h 2672925"/>
              <a:gd name="connsiteX5" fmla="*/ 4028157 w 6202143"/>
              <a:gd name="connsiteY5" fmla="*/ 1296787 h 2672925"/>
              <a:gd name="connsiteX6" fmla="*/ 4181002 w 6202143"/>
              <a:gd name="connsiteY6" fmla="*/ 1296787 h 2672925"/>
              <a:gd name="connsiteX7" fmla="*/ 4181002 w 6202143"/>
              <a:gd name="connsiteY7" fmla="*/ 1423757 h 2672925"/>
              <a:gd name="connsiteX8" fmla="*/ 4181002 w 6202143"/>
              <a:gd name="connsiteY8" fmla="*/ 2545955 h 2672925"/>
              <a:gd name="connsiteX9" fmla="*/ 6202143 w 6202143"/>
              <a:gd name="connsiteY9" fmla="*/ 2545955 h 2672925"/>
              <a:gd name="connsiteX10" fmla="*/ 6202143 w 6202143"/>
              <a:gd name="connsiteY10" fmla="*/ 2672925 h 2672925"/>
              <a:gd name="connsiteX11" fmla="*/ 4044392 w 6202143"/>
              <a:gd name="connsiteY11" fmla="*/ 2672925 h 2672925"/>
              <a:gd name="connsiteX12" fmla="*/ 4044392 w 6202143"/>
              <a:gd name="connsiteY12" fmla="*/ 2660892 h 2672925"/>
              <a:gd name="connsiteX13" fmla="*/ 4028157 w 6202143"/>
              <a:gd name="connsiteY13" fmla="*/ 2660892 h 2672925"/>
              <a:gd name="connsiteX14" fmla="*/ 4028157 w 6202143"/>
              <a:gd name="connsiteY14" fmla="*/ 1423757 h 2672925"/>
              <a:gd name="connsiteX15" fmla="*/ 2023251 w 6202143"/>
              <a:gd name="connsiteY15" fmla="*/ 1423757 h 2672925"/>
              <a:gd name="connsiteX16" fmla="*/ 2023251 w 6202143"/>
              <a:gd name="connsiteY16" fmla="*/ 1401135 h 2672925"/>
              <a:gd name="connsiteX17" fmla="*/ 2007849 w 6202143"/>
              <a:gd name="connsiteY17" fmla="*/ 1401135 h 2672925"/>
              <a:gd name="connsiteX18" fmla="*/ 2007849 w 6202143"/>
              <a:gd name="connsiteY18" fmla="*/ 126970 h 2672925"/>
              <a:gd name="connsiteX19" fmla="*/ 0 w 6202143"/>
              <a:gd name="connsiteY19" fmla="*/ 126970 h 267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2143" h="2672925">
                <a:moveTo>
                  <a:pt x="0" y="0"/>
                </a:moveTo>
                <a:lnTo>
                  <a:pt x="2157751" y="0"/>
                </a:lnTo>
                <a:lnTo>
                  <a:pt x="2157751" y="37030"/>
                </a:lnTo>
                <a:lnTo>
                  <a:pt x="2160694" y="37030"/>
                </a:lnTo>
                <a:lnTo>
                  <a:pt x="2160694" y="1296787"/>
                </a:lnTo>
                <a:lnTo>
                  <a:pt x="4028157" y="1296787"/>
                </a:lnTo>
                <a:lnTo>
                  <a:pt x="4181002" y="1296787"/>
                </a:lnTo>
                <a:lnTo>
                  <a:pt x="4181002" y="1423757"/>
                </a:lnTo>
                <a:lnTo>
                  <a:pt x="4181002" y="2545955"/>
                </a:lnTo>
                <a:lnTo>
                  <a:pt x="6202143" y="2545955"/>
                </a:lnTo>
                <a:lnTo>
                  <a:pt x="6202143" y="2672925"/>
                </a:lnTo>
                <a:lnTo>
                  <a:pt x="4044392" y="2672925"/>
                </a:lnTo>
                <a:lnTo>
                  <a:pt x="4044392" y="2660892"/>
                </a:lnTo>
                <a:lnTo>
                  <a:pt x="4028157" y="2660892"/>
                </a:lnTo>
                <a:lnTo>
                  <a:pt x="4028157" y="1423757"/>
                </a:lnTo>
                <a:lnTo>
                  <a:pt x="2023251" y="1423757"/>
                </a:lnTo>
                <a:lnTo>
                  <a:pt x="2023251" y="1401135"/>
                </a:lnTo>
                <a:lnTo>
                  <a:pt x="2007849" y="1401135"/>
                </a:lnTo>
                <a:lnTo>
                  <a:pt x="2007849" y="126970"/>
                </a:lnTo>
                <a:lnTo>
                  <a:pt x="0" y="12697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39448" y="1807094"/>
            <a:ext cx="1310295" cy="658642"/>
          </a:xfrm>
          <a:prstGeom prst="rect">
            <a:avLst/>
          </a:prstGeom>
        </p:spPr>
        <p:txBody>
          <a:bodyPr wrap="none">
            <a:spAutoFit/>
          </a:bodyPr>
          <a:lstStyle/>
          <a:p>
            <a:pPr marR="30480" algn="just">
              <a:lnSpc>
                <a:spcPct val="115000"/>
              </a:lnSpc>
              <a:spcAft>
                <a:spcPts val="1200"/>
              </a:spcAft>
            </a:pPr>
            <a:r>
              <a:rPr lang="en-US" sz="3200" b="1" dirty="0">
                <a:solidFill>
                  <a:srgbClr val="000000"/>
                </a:solidFill>
                <a:latin typeface="Times New Roman" panose="02020603050405020304" pitchFamily="18" charset="0"/>
                <a:ea typeface="Times New Roman" panose="02020603050405020304" pitchFamily="18" charset="0"/>
              </a:rPr>
              <a:t>1. </a:t>
            </a:r>
            <a:r>
              <a:rPr lang="en-US" sz="3200" b="1" dirty="0" err="1">
                <a:solidFill>
                  <a:srgbClr val="000000"/>
                </a:solidFill>
                <a:latin typeface="Times New Roman" panose="02020603050405020304" pitchFamily="18" charset="0"/>
                <a:ea typeface="Times New Roman" panose="02020603050405020304" pitchFamily="18" charset="0"/>
              </a:rPr>
              <a:t>Đọc</a:t>
            </a:r>
            <a:endParaRPr lang="en-US" sz="3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533576" y="2351026"/>
            <a:ext cx="6096000" cy="1224951"/>
          </a:xfrm>
          <a:prstGeom prst="rect">
            <a:avLst/>
          </a:prstGeom>
        </p:spPr>
        <p:txBody>
          <a:bodyPr>
            <a:spAutoFit/>
          </a:bodyPr>
          <a:lstStyle/>
          <a:p>
            <a:pPr>
              <a:lnSpc>
                <a:spcPct val="115000"/>
              </a:lnSpc>
              <a:spcAft>
                <a:spcPts val="0"/>
              </a:spcAft>
            </a:pPr>
            <a:r>
              <a:rPr lang="vi-VN" sz="3200" b="1" dirty="0">
                <a:solidFill>
                  <a:srgbClr val="4A4A4A"/>
                </a:solidFill>
                <a:latin typeface="Times New Roman" panose="02020603050405020304" pitchFamily="18" charset="0"/>
                <a:ea typeface="Times New Roman" panose="02020603050405020304" pitchFamily="18" charset="0"/>
              </a:rPr>
              <a:t>2.</a:t>
            </a:r>
            <a:r>
              <a:rPr lang="vi-VN" sz="3200" dirty="0">
                <a:solidFill>
                  <a:srgbClr val="4A4A4A"/>
                </a:solidFill>
                <a:latin typeface="Times New Roman" panose="02020603050405020304" pitchFamily="18" charset="0"/>
                <a:ea typeface="Times New Roman" panose="02020603050405020304" pitchFamily="18" charset="0"/>
              </a:rPr>
              <a:t> </a:t>
            </a:r>
            <a:r>
              <a:rPr lang="vi-VN" sz="3200" b="1" dirty="0">
                <a:solidFill>
                  <a:srgbClr val="363636"/>
                </a:solidFill>
                <a:latin typeface="Times New Roman" panose="02020603050405020304" pitchFamily="18" charset="0"/>
                <a:ea typeface="Times New Roman" panose="02020603050405020304" pitchFamily="18" charset="0"/>
              </a:rPr>
              <a:t>Xuất xứ</a:t>
            </a:r>
            <a:endParaRPr lang="en-US" sz="3200" dirty="0">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ü"/>
            </a:pPr>
            <a:r>
              <a:rPr lang="vi-VN" sz="3200" dirty="0" smtClean="0">
                <a:solidFill>
                  <a:srgbClr val="4A4A4A"/>
                </a:solidFill>
                <a:latin typeface="Times New Roman" panose="02020603050405020304" pitchFamily="18" charset="0"/>
                <a:ea typeface="Times New Roman" panose="02020603050405020304" pitchFamily="18" charset="0"/>
              </a:rPr>
              <a:t>Lược </a:t>
            </a:r>
            <a:r>
              <a:rPr lang="vi-VN" sz="3200" dirty="0">
                <a:solidFill>
                  <a:srgbClr val="4A4A4A"/>
                </a:solidFill>
                <a:latin typeface="Times New Roman" panose="02020603050405020304" pitchFamily="18" charset="0"/>
                <a:ea typeface="Times New Roman" panose="02020603050405020304" pitchFamily="18" charset="0"/>
              </a:rPr>
              <a:t>trích theo khoahoc.tv.</a:t>
            </a:r>
            <a:endParaRPr lang="en-US" sz="32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360769" y="3643599"/>
            <a:ext cx="3885652" cy="1224951"/>
          </a:xfrm>
          <a:prstGeom prst="rect">
            <a:avLst/>
          </a:prstGeom>
        </p:spPr>
        <p:txBody>
          <a:bodyPr wrap="square">
            <a:spAutoFit/>
          </a:bodyPr>
          <a:lstStyle/>
          <a:p>
            <a:pPr>
              <a:lnSpc>
                <a:spcPct val="115000"/>
              </a:lnSpc>
              <a:spcAft>
                <a:spcPts val="0"/>
              </a:spcAft>
            </a:pPr>
            <a:r>
              <a:rPr lang="en-US" sz="3200" b="1" dirty="0">
                <a:solidFill>
                  <a:srgbClr val="4A4A4A"/>
                </a:solidFill>
                <a:latin typeface="Times New Roman" panose="02020603050405020304" pitchFamily="18" charset="0"/>
                <a:ea typeface="Times New Roman" panose="02020603050405020304" pitchFamily="18" charset="0"/>
              </a:rPr>
              <a:t>3.</a:t>
            </a:r>
            <a:r>
              <a:rPr lang="vi-VN" sz="3200" b="1" dirty="0">
                <a:solidFill>
                  <a:srgbClr val="4A4A4A"/>
                </a:solidFill>
                <a:latin typeface="Times New Roman" panose="02020603050405020304" pitchFamily="18" charset="0"/>
                <a:ea typeface="Times New Roman" panose="02020603050405020304" pitchFamily="18" charset="0"/>
              </a:rPr>
              <a:t> </a:t>
            </a:r>
            <a:r>
              <a:rPr lang="vi-VN" sz="3200" b="1" dirty="0">
                <a:solidFill>
                  <a:srgbClr val="363636"/>
                </a:solidFill>
                <a:latin typeface="Times New Roman" panose="02020603050405020304" pitchFamily="18" charset="0"/>
                <a:ea typeface="Times New Roman" panose="02020603050405020304" pitchFamily="18" charset="0"/>
              </a:rPr>
              <a:t>Thể loại</a:t>
            </a:r>
            <a:endParaRPr lang="en-US" sz="3200" dirty="0">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ü"/>
            </a:pPr>
            <a:r>
              <a:rPr lang="vi-VN" sz="3200" dirty="0" smtClean="0">
                <a:solidFill>
                  <a:srgbClr val="4A4A4A"/>
                </a:solidFill>
                <a:latin typeface="Times New Roman" panose="02020603050405020304" pitchFamily="18" charset="0"/>
                <a:ea typeface="Times New Roman" panose="02020603050405020304" pitchFamily="18" charset="0"/>
              </a:rPr>
              <a:t>Văn </a:t>
            </a:r>
            <a:r>
              <a:rPr lang="vi-VN" sz="3200" dirty="0">
                <a:solidFill>
                  <a:srgbClr val="4A4A4A"/>
                </a:solidFill>
                <a:latin typeface="Times New Roman" panose="02020603050405020304" pitchFamily="18" charset="0"/>
                <a:ea typeface="Times New Roman" panose="02020603050405020304" pitchFamily="18" charset="0"/>
              </a:rPr>
              <a:t>bản thông tin .</a:t>
            </a:r>
            <a:endParaRPr lang="en-US" sz="32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6"/>
          <a:stretch>
            <a:fillRect/>
          </a:stretch>
        </p:blipFill>
        <p:spPr>
          <a:xfrm>
            <a:off x="3385435" y="3881334"/>
            <a:ext cx="2419702" cy="2419702"/>
          </a:xfrm>
          <a:prstGeom prst="rect">
            <a:avLst/>
          </a:prstGeom>
        </p:spPr>
      </p:pic>
      <p:pic>
        <p:nvPicPr>
          <p:cNvPr id="18" name="Picture 17"/>
          <p:cNvPicPr>
            <a:picLocks noChangeAspect="1"/>
          </p:cNvPicPr>
          <p:nvPr/>
        </p:nvPicPr>
        <p:blipFill>
          <a:blip r:embed="rId7"/>
          <a:stretch>
            <a:fillRect/>
          </a:stretch>
        </p:blipFill>
        <p:spPr>
          <a:xfrm>
            <a:off x="6257274" y="4948046"/>
            <a:ext cx="2439337" cy="1289364"/>
          </a:xfrm>
          <a:prstGeom prst="rect">
            <a:avLst/>
          </a:prstGeom>
        </p:spPr>
      </p:pic>
      <p:pic>
        <p:nvPicPr>
          <p:cNvPr id="24" name="Picture 23"/>
          <p:cNvPicPr>
            <a:picLocks noChangeAspect="1"/>
          </p:cNvPicPr>
          <p:nvPr/>
        </p:nvPicPr>
        <p:blipFill>
          <a:blip r:embed="rId8"/>
          <a:stretch>
            <a:fillRect/>
          </a:stretch>
        </p:blipFill>
        <p:spPr>
          <a:xfrm>
            <a:off x="8636280" y="1267397"/>
            <a:ext cx="2712133" cy="2032013"/>
          </a:xfrm>
          <a:prstGeom prst="ellipse">
            <a:avLst/>
          </a:prstGeom>
          <a:ln>
            <a:noFill/>
          </a:ln>
          <a:effectLst>
            <a:softEdge rad="112500"/>
          </a:effectLst>
        </p:spPr>
      </p:pic>
    </p:spTree>
    <p:extLst>
      <p:ext uri="{BB962C8B-B14F-4D97-AF65-F5344CB8AC3E}">
        <p14:creationId xmlns:p14="http://schemas.microsoft.com/office/powerpoint/2010/main" val="91134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25213" y="2303371"/>
            <a:ext cx="5790577" cy="2357568"/>
          </a:xfrm>
          <a:prstGeom prst="rect">
            <a:avLst/>
          </a:prstGeom>
        </p:spPr>
        <p:txBody>
          <a:bodyPr wrap="square">
            <a:spAutoFit/>
          </a:bodyPr>
          <a:lstStyle/>
          <a:p>
            <a:pPr>
              <a:lnSpc>
                <a:spcPct val="115000"/>
              </a:lnSpc>
              <a:spcAft>
                <a:spcPts val="0"/>
              </a:spcAft>
            </a:pPr>
            <a:r>
              <a:rPr lang="en-US" sz="3200" b="1" dirty="0">
                <a:solidFill>
                  <a:srgbClr val="4A4A4A"/>
                </a:solidFill>
                <a:latin typeface="Times New Roman" panose="02020603050405020304" pitchFamily="18" charset="0"/>
                <a:ea typeface="Times New Roman" panose="02020603050405020304" pitchFamily="18" charset="0"/>
              </a:rPr>
              <a:t>4. </a:t>
            </a:r>
            <a:r>
              <a:rPr lang="vi-VN" sz="3200" b="1" dirty="0">
                <a:solidFill>
                  <a:srgbClr val="0D0D0D"/>
                </a:solidFill>
                <a:latin typeface="Times New Roman" panose="02020603050405020304" pitchFamily="18" charset="0"/>
                <a:ea typeface="Times New Roman" panose="02020603050405020304" pitchFamily="18" charset="0"/>
              </a:rPr>
              <a:t>Nội dung khái quát:</a:t>
            </a:r>
            <a:r>
              <a:rPr lang="vi-VN"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số</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phát</a:t>
            </a:r>
            <a:r>
              <a:rPr lang="en-US" sz="3200" dirty="0">
                <a:solidFill>
                  <a:srgbClr val="0D0D0D"/>
                </a:solidFill>
                <a:latin typeface="Times New Roman" panose="02020603050405020304" pitchFamily="18" charset="0"/>
                <a:ea typeface="Times New Roman" panose="02020603050405020304" pitchFamily="18" charset="0"/>
              </a:rPr>
              <a:t> minh </a:t>
            </a:r>
            <a:r>
              <a:rPr lang="en-US" sz="3200" dirty="0" err="1">
                <a:solidFill>
                  <a:srgbClr val="0D0D0D"/>
                </a:solidFill>
                <a:latin typeface="Times New Roman" panose="02020603050405020304" pitchFamily="18" charset="0"/>
                <a:ea typeface="Times New Roman" panose="02020603050405020304" pitchFamily="18" charset="0"/>
              </a:rPr>
              <a:t>theo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nguyên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nhân</a:t>
            </a:r>
            <a:r>
              <a:rPr lang="en-US" sz="3200" dirty="0">
                <a:solidFill>
                  <a:srgbClr val="0D0D0D"/>
                </a:solidFill>
                <a:latin typeface="Times New Roman" panose="02020603050405020304" pitchFamily="18" charset="0"/>
                <a:ea typeface="Times New Roman" panose="02020603050405020304" pitchFamily="18" charset="0"/>
              </a:rPr>
              <a:t> – </a:t>
            </a:r>
            <a:r>
              <a:rPr lang="en-US" sz="3200" dirty="0" err="1">
                <a:solidFill>
                  <a:srgbClr val="0D0D0D"/>
                </a:solidFill>
                <a:latin typeface="Times New Roman" panose="02020603050405020304" pitchFamily="18" charset="0"/>
                <a:ea typeface="Times New Roman" panose="02020603050405020304" pitchFamily="18" charset="0"/>
              </a:rPr>
              <a:t>kết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quả</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6619607" y="2070697"/>
            <a:ext cx="4584499" cy="2590242"/>
          </a:xfrm>
          <a:prstGeom prst="rect">
            <a:avLst/>
          </a:prstGeom>
        </p:spPr>
      </p:pic>
    </p:spTree>
    <p:extLst>
      <p:ext uri="{BB962C8B-B14F-4D97-AF65-F5344CB8AC3E}">
        <p14:creationId xmlns:p14="http://schemas.microsoft.com/office/powerpoint/2010/main" val="14516722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888480" y="1533667"/>
            <a:ext cx="10402340" cy="3784009"/>
            <a:chOff x="666751" y="2313172"/>
            <a:chExt cx="10402340" cy="3784009"/>
          </a:xfrm>
        </p:grpSpPr>
        <p:sp>
          <p:nvSpPr>
            <p:cNvPr id="11" name="Freeform 10"/>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287422" y="2313172"/>
              <a:ext cx="3567944" cy="940164"/>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5.</a:t>
              </a:r>
              <a:r>
                <a:rPr lang="en-US" sz="2800" kern="1200" dirty="0" smtClean="0">
                  <a:latin typeface="Times New Roman" panose="02020603050405020304" pitchFamily="18" charset="0"/>
                  <a:cs typeface="Times New Roman" panose="02020603050405020304" pitchFamily="18" charset="0"/>
                </a:rPr>
                <a:t> </a:t>
              </a:r>
              <a:r>
                <a:rPr lang="vi-VN" sz="2800" b="1" kern="1200" dirty="0" smtClean="0">
                  <a:latin typeface="Times New Roman" panose="02020603050405020304" pitchFamily="18" charset="0"/>
                  <a:cs typeface="Times New Roman" panose="02020603050405020304" pitchFamily="18" charset="0"/>
                </a:rPr>
                <a:t>Giải thích nhan đề</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66751" y="3678508"/>
              <a:ext cx="3742084" cy="241867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Phát</a:t>
              </a:r>
              <a:r>
                <a:rPr lang="en-US" sz="2800" i="1" kern="1200" dirty="0" smtClean="0">
                  <a:latin typeface="Times New Roman" panose="02020603050405020304" pitchFamily="18" charset="0"/>
                  <a:cs typeface="Times New Roman" panose="02020603050405020304" pitchFamily="18" charset="0"/>
                </a:rPr>
                <a:t> minh:</a:t>
              </a:r>
              <a:r>
                <a:rPr lang="en-US" sz="2800" b="1"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 L</a:t>
              </a:r>
              <a:r>
                <a:rPr lang="en-US" sz="2800" kern="1200" dirty="0" smtClean="0">
                  <a:latin typeface="Times New Roman" panose="02020603050405020304" pitchFamily="18" charset="0"/>
                  <a:cs typeface="Times New Roman" panose="02020603050405020304" pitchFamily="18" charset="0"/>
                </a:rPr>
                <a:t>à s</a:t>
              </a:r>
              <a:r>
                <a:rPr lang="vi-VN" sz="2800" kern="1200" dirty="0" smtClean="0">
                  <a:latin typeface="Times New Roman" panose="02020603050405020304" pitchFamily="18" charset="0"/>
                  <a:cs typeface="Times New Roman" panose="02020603050405020304" pitchFamily="18" charset="0"/>
                </a:rPr>
                <a:t>ự phát hiện một sự vật, một hiện tượng hoặc một quy luật tồn tại khách quan của tự nhiên mà con người chưa từng biết tới.</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4541427" y="3678508"/>
              <a:ext cx="3109146" cy="241867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Tì</a:t>
              </a:r>
              <a:r>
                <a:rPr lang="en-US" sz="2800" i="1" kern="1200" dirty="0" err="1" smtClean="0">
                  <a:latin typeface="Times New Roman" panose="02020603050405020304" pitchFamily="18" charset="0"/>
                  <a:cs typeface="Times New Roman" panose="02020603050405020304" pitchFamily="18" charset="0"/>
                </a:rPr>
                <a:t>nh</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cờ</a:t>
              </a:r>
              <a:r>
                <a:rPr lang="en-US" sz="2800" i="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do </a:t>
              </a:r>
              <a:r>
                <a:rPr lang="en-US" sz="2800" kern="1200" dirty="0" err="1" smtClean="0">
                  <a:latin typeface="Times New Roman" panose="02020603050405020304" pitchFamily="18" charset="0"/>
                  <a:cs typeface="Times New Roman" panose="02020603050405020304" pitchFamily="18" charset="0"/>
                </a:rPr>
                <a:t>ngẫu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gặp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7783165" y="3678508"/>
              <a:ext cx="3285926" cy="241867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Bất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ngờ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trước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249532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5"/>
          <a:stretch>
            <a:fillRect/>
          </a:stretch>
        </p:blipFill>
        <p:spPr>
          <a:xfrm>
            <a:off x="7327380" y="2304689"/>
            <a:ext cx="3736610" cy="2241966"/>
          </a:xfrm>
          <a:prstGeom prst="rect">
            <a:avLst/>
          </a:prstGeom>
        </p:spPr>
      </p:pic>
      <p:sp>
        <p:nvSpPr>
          <p:cNvPr id="9" name="Rectangle 8"/>
          <p:cNvSpPr/>
          <p:nvPr/>
        </p:nvSpPr>
        <p:spPr>
          <a:xfrm>
            <a:off x="1352859" y="1677126"/>
            <a:ext cx="5578452" cy="4056495"/>
          </a:xfrm>
          <a:prstGeom prst="rect">
            <a:avLst/>
          </a:prstGeom>
        </p:spPr>
        <p:txBody>
          <a:bodyPr wrap="square">
            <a:spAutoFit/>
          </a:bodyPr>
          <a:lstStyle/>
          <a:p>
            <a:pPr algn="just">
              <a:lnSpc>
                <a:spcPct val="115000"/>
              </a:lnSpc>
              <a:spcAft>
                <a:spcPts val="0"/>
              </a:spcAft>
            </a:pPr>
            <a:r>
              <a:rPr lang="en-US" sz="3200" b="1" dirty="0">
                <a:latin typeface="Times New Roman" panose="02020603050405020304" pitchFamily="18" charset="0"/>
                <a:ea typeface="Times New Roman" panose="02020603050405020304" pitchFamily="18" charset="0"/>
              </a:rPr>
              <a:t>Ý </a:t>
            </a:r>
            <a:r>
              <a:rPr lang="en-US" sz="3200" b="1" dirty="0" err="1">
                <a:latin typeface="Times New Roman" panose="02020603050405020304" pitchFamily="18" charset="0"/>
                <a:ea typeface="Times New Roman" panose="02020603050405020304" pitchFamily="18" charset="0"/>
              </a:rPr>
              <a:t>nghĩa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đề</a:t>
            </a:r>
            <a:r>
              <a:rPr lang="en-US" sz="3200" b="1"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Muốn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minh: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chủ</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minh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trải</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quá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cứu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ngẫu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chưa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0" name="Chevron 9"/>
          <p:cNvSpPr/>
          <p:nvPr/>
        </p:nvSpPr>
        <p:spPr>
          <a:xfrm>
            <a:off x="507555" y="1753850"/>
            <a:ext cx="404734" cy="384742"/>
          </a:xfrm>
          <a:prstGeom prst="chevr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a:off x="931573" y="1770046"/>
            <a:ext cx="404734" cy="384742"/>
          </a:xfrm>
          <a:prstGeom prst="chevr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03043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07555" y="1033632"/>
            <a:ext cx="3448380"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văn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endParaRPr lang="en-US" sz="2800" dirty="0">
              <a:effectLst/>
              <a:latin typeface="Times New Roman" panose="02020603050405020304" pitchFamily="18" charset="0"/>
              <a:ea typeface="Times New Roman" panose="02020603050405020304" pitchFamily="18" charset="0"/>
            </a:endParaRPr>
          </a:p>
        </p:txBody>
      </p:sp>
      <p:sp>
        <p:nvSpPr>
          <p:cNvPr id="11" name="Right Arrow 10"/>
          <p:cNvSpPr/>
          <p:nvPr/>
        </p:nvSpPr>
        <p:spPr>
          <a:xfrm>
            <a:off x="0" y="2298621"/>
            <a:ext cx="3244116" cy="2141046"/>
          </a:xfrm>
          <a:prstGeom prst="rightArrow">
            <a:avLst>
              <a:gd name="adj1" fmla="val 50000"/>
              <a:gd name="adj2" fmla="val 36697"/>
            </a:avLst>
          </a:prstGeom>
          <a:blipFill>
            <a:blip r:embed="rId5"/>
            <a:tile tx="0" ty="0" sx="100000" sy="100000" flip="none" algn="tl"/>
          </a:blipFill>
          <a:ln>
            <a:noFill/>
          </a:ln>
          <a:effectLst>
            <a:outerShdw blurRad="149987" dist="250190" dir="8460000" algn="ctr">
              <a:srgbClr val="000000">
                <a:alpha val="28000"/>
              </a:srgbClr>
            </a:outerShdw>
          </a:effectLst>
          <a:scene3d>
            <a:camera prst="isometricOffAxis2Righ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chemeClr val="bg1"/>
                </a:solidFill>
                <a:latin typeface="Times New Roman" panose="02020603050405020304" pitchFamily="18" charset="0"/>
                <a:ea typeface="Times New Roman" panose="02020603050405020304" pitchFamily="18" charset="0"/>
              </a:rPr>
              <a:t>THẢO LUẬN  THEO CẶP</a:t>
            </a:r>
            <a:endParaRPr lang="en-US" sz="3200" dirty="0">
              <a:solidFill>
                <a:schemeClr val="bg1"/>
              </a:solidFill>
            </a:endParaRPr>
          </a:p>
        </p:txBody>
      </p:sp>
      <p:sp>
        <p:nvSpPr>
          <p:cNvPr id="12" name="Cloud Callout 11"/>
          <p:cNvSpPr/>
          <p:nvPr/>
        </p:nvSpPr>
        <p:spPr>
          <a:xfrm>
            <a:off x="2464190" y="1657205"/>
            <a:ext cx="8079697" cy="3725588"/>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pPr>
            <a:r>
              <a:rPr lang="pt-BR" sz="2800">
                <a:solidFill>
                  <a:srgbClr val="0D0D0D"/>
                </a:solidFill>
                <a:latin typeface="Times New Roman" panose="02020603050405020304" pitchFamily="18" charset="0"/>
                <a:ea typeface="Times New Roman" panose="02020603050405020304" pitchFamily="18" charset="0"/>
              </a:rPr>
              <a:t>+ Đọc lại phần in đậm (sa pô) của văn bản.</a:t>
            </a:r>
            <a:endParaRPr lang="en-US" sz="2800">
              <a:latin typeface="Times New Roman" panose="02020603050405020304" pitchFamily="18" charset="0"/>
              <a:ea typeface="Times New Roman" panose="02020603050405020304" pitchFamily="18" charset="0"/>
            </a:endParaRPr>
          </a:p>
          <a:p>
            <a:pPr>
              <a:lnSpc>
                <a:spcPct val="115000"/>
              </a:lnSpc>
              <a:spcAft>
                <a:spcPts val="0"/>
              </a:spcAft>
            </a:pPr>
            <a:r>
              <a:rPr lang="pt-BR" sz="2800">
                <a:solidFill>
                  <a:srgbClr val="0D0D0D"/>
                </a:solidFill>
                <a:latin typeface="Times New Roman" panose="02020603050405020304" pitchFamily="18" charset="0"/>
                <a:ea typeface="Times New Roman" panose="02020603050405020304" pitchFamily="18" charset="0"/>
              </a:rPr>
              <a:t>+ Giải thích nghĩa của từ </a:t>
            </a:r>
            <a:r>
              <a:rPr lang="pt-BR" sz="2800" i="1">
                <a:solidFill>
                  <a:srgbClr val="0D0D0D"/>
                </a:solidFill>
                <a:latin typeface="Times New Roman" panose="02020603050405020304" pitchFamily="18" charset="0"/>
                <a:ea typeface="Times New Roman" panose="02020603050405020304" pitchFamily="18" charset="0"/>
              </a:rPr>
              <a:t>“huyền thoại”</a:t>
            </a:r>
            <a:endParaRPr lang="en-US" sz="2800">
              <a:latin typeface="Times New Roman" panose="02020603050405020304" pitchFamily="18" charset="0"/>
              <a:ea typeface="Times New Roman" panose="02020603050405020304" pitchFamily="18" charset="0"/>
            </a:endParaRPr>
          </a:p>
          <a:p>
            <a:pPr>
              <a:lnSpc>
                <a:spcPct val="115000"/>
              </a:lnSpc>
              <a:spcAft>
                <a:spcPts val="0"/>
              </a:spcAft>
            </a:pPr>
            <a:r>
              <a:rPr lang="pt-BR" sz="2800">
                <a:solidFill>
                  <a:srgbClr val="0D0D0D"/>
                </a:solidFill>
                <a:latin typeface="Times New Roman" panose="02020603050405020304" pitchFamily="18" charset="0"/>
                <a:ea typeface="Times New Roman" panose="02020603050405020304" pitchFamily="18" charset="0"/>
              </a:rPr>
              <a:t>+ Cho biết tác dụng, ý nghĩa của phần in đậm này.</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96480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07555" y="1033632"/>
            <a:ext cx="344838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498849" y="1503093"/>
            <a:ext cx="8255786" cy="587853"/>
          </a:xfrm>
          <a:prstGeom prst="rect">
            <a:avLst/>
          </a:prstGeom>
        </p:spPr>
        <p:txBody>
          <a:bodyPr wrap="none">
            <a:spAutoFit/>
          </a:bodyPr>
          <a:lstStyle/>
          <a:p>
            <a:pPr>
              <a:lnSpc>
                <a:spcPct val="115000"/>
              </a:lnSpc>
              <a:spcAft>
                <a:spcPts val="1200"/>
              </a:spcAft>
            </a:pPr>
            <a:r>
              <a:rPr lang="vi-VN" sz="2800" b="1" dirty="0">
                <a:solidFill>
                  <a:srgbClr val="0070C0"/>
                </a:solidFill>
                <a:latin typeface="Times New Roman" panose="02020603050405020304" pitchFamily="18" charset="0"/>
                <a:ea typeface="MS Mincho"/>
              </a:rPr>
              <a:t>1. </a:t>
            </a:r>
            <a:r>
              <a:rPr lang="vi-VN" sz="2800" b="1" dirty="0">
                <a:solidFill>
                  <a:srgbClr val="0070C0"/>
                </a:solidFill>
                <a:latin typeface="Times New Roman" panose="02020603050405020304" pitchFamily="18" charset="0"/>
                <a:ea typeface="Times New Roman" panose="02020603050405020304" pitchFamily="18" charset="0"/>
              </a:rPr>
              <a:t>Ý</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nghĩa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dụng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phần</a:t>
            </a:r>
            <a:r>
              <a:rPr lang="en-US" sz="2800" b="1" dirty="0">
                <a:solidFill>
                  <a:srgbClr val="0070C0"/>
                </a:solidFill>
                <a:latin typeface="Times New Roman" panose="02020603050405020304" pitchFamily="18" charset="0"/>
                <a:ea typeface="Times New Roman" panose="02020603050405020304" pitchFamily="18" charset="0"/>
              </a:rPr>
              <a:t> in </a:t>
            </a:r>
            <a:r>
              <a:rPr lang="en-US" sz="2800" b="1" dirty="0" err="1">
                <a:solidFill>
                  <a:srgbClr val="0070C0"/>
                </a:solidFill>
                <a:latin typeface="Times New Roman" panose="02020603050405020304" pitchFamily="18" charset="0"/>
                <a:ea typeface="Times New Roman" panose="02020603050405020304" pitchFamily="18" charset="0"/>
              </a:rPr>
              <a:t>đậm</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35794" y="1997799"/>
            <a:ext cx="10858500" cy="2034660"/>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q"/>
            </a:pPr>
            <a:r>
              <a:rPr lang="en-US" sz="2800" dirty="0" err="1">
                <a:solidFill>
                  <a:srgbClr val="262626"/>
                </a:solidFill>
                <a:latin typeface="Times New Roman" panose="02020603050405020304" pitchFamily="18" charset="0"/>
                <a:ea typeface="Times New Roman" panose="02020603050405020304" pitchFamily="18" charset="0"/>
              </a:rPr>
              <a:t>Từ</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Huyền</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thoại</a:t>
            </a:r>
            <a:r>
              <a:rPr lang="en-US" sz="2800" dirty="0">
                <a:solidFill>
                  <a:srgbClr val="262626"/>
                </a:solidFill>
                <a:latin typeface="Times New Roman" panose="02020603050405020304" pitchFamily="18" charset="0"/>
                <a:ea typeface="Times New Roman" panose="02020603050405020304" pitchFamily="18" charset="0"/>
              </a:rPr>
              <a:t>” ở </a:t>
            </a:r>
            <a:r>
              <a:rPr lang="en-US" sz="2800" dirty="0" err="1">
                <a:solidFill>
                  <a:srgbClr val="262626"/>
                </a:solidFill>
                <a:latin typeface="Times New Roman" panose="02020603050405020304" pitchFamily="18" charset="0"/>
                <a:ea typeface="Times New Roman" panose="02020603050405020304" pitchFamily="18" charset="0"/>
              </a:rPr>
              <a:t>đây</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được</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trích</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trong</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ngoặc</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kép</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và</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hiểu</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theo</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nghĩa</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đặc</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biệt</a:t>
            </a:r>
            <a:r>
              <a:rPr lang="en-US" sz="2800" dirty="0">
                <a:solidFill>
                  <a:srgbClr val="262626"/>
                </a:solidFill>
                <a:latin typeface="Times New Roman" panose="02020603050405020304" pitchFamily="18" charset="0"/>
                <a:ea typeface="Times New Roman" panose="02020603050405020304" pitchFamily="18" charset="0"/>
              </a:rPr>
              <a:t>: </a:t>
            </a:r>
            <a:r>
              <a:rPr lang="en-US" sz="2800" b="1" dirty="0">
                <a:solidFill>
                  <a:srgbClr val="262626"/>
                </a:solidFill>
                <a:latin typeface="Times New Roman" panose="02020603050405020304" pitchFamily="18" charset="0"/>
                <a:ea typeface="Times New Roman" panose="02020603050405020304" pitchFamily="18" charset="0"/>
              </a:rPr>
              <a:t> </a:t>
            </a:r>
            <a:r>
              <a:rPr lang="vi-VN" sz="2800" dirty="0">
                <a:solidFill>
                  <a:srgbClr val="262626"/>
                </a:solidFill>
                <a:latin typeface="Times New Roman" panose="02020603050405020304" pitchFamily="18" charset="0"/>
                <a:ea typeface="Times New Roman" panose="02020603050405020304" pitchFamily="18" charset="0"/>
              </a:rPr>
              <a:t>là một danh từ nói về những phát minh được truyền từ đời này sang đời khác</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có</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từ</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lâu</a:t>
            </a:r>
            <a:r>
              <a:rPr lang="en-US" sz="2800" dirty="0">
                <a:solidFill>
                  <a:srgbClr val="262626"/>
                </a:solidFill>
                <a:latin typeface="Times New Roman" panose="02020603050405020304" pitchFamily="18" charset="0"/>
                <a:ea typeface="Times New Roman" panose="02020603050405020304" pitchFamily="18" charset="0"/>
              </a:rPr>
              <a:t>)</a:t>
            </a:r>
            <a:r>
              <a:rPr lang="vi-VN" sz="2800" dirty="0">
                <a:solidFill>
                  <a:srgbClr val="262626"/>
                </a:solidFill>
                <a:latin typeface="Times New Roman" panose="02020603050405020304" pitchFamily="18" charset="0"/>
                <a:ea typeface="Times New Roman" panose="02020603050405020304" pitchFamily="18" charset="0"/>
              </a:rPr>
              <a:t>, mang tính chất lịch sử hay những điểu ai ai cũng biết tới, làm nên thành công cho </a:t>
            </a:r>
            <a:r>
              <a:rPr lang="en-US" sz="2800" dirty="0" err="1">
                <a:solidFill>
                  <a:srgbClr val="262626"/>
                </a:solidFill>
                <a:latin typeface="Times New Roman" panose="02020603050405020304" pitchFamily="18" charset="0"/>
                <a:ea typeface="Times New Roman" panose="02020603050405020304" pitchFamily="18" charset="0"/>
              </a:rPr>
              <a:t>người</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tạo</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ra.</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35794" y="4019037"/>
            <a:ext cx="10858500" cy="2252924"/>
          </a:xfrm>
          <a:prstGeom prst="rect">
            <a:avLst/>
          </a:prstGeom>
        </p:spPr>
        <p:txBody>
          <a:bodyPr>
            <a:spAutoFit/>
          </a:bodyPr>
          <a:lstStyle/>
          <a:p>
            <a:pPr marL="285750" indent="-285750">
              <a:lnSpc>
                <a:spcPct val="115000"/>
              </a:lnSpc>
              <a:spcAft>
                <a:spcPts val="1200"/>
              </a:spcAft>
              <a:buFont typeface="Wingdings" panose="05000000000000000000" pitchFamily="2" charset="2"/>
              <a:buChar char="q"/>
            </a:pPr>
            <a:r>
              <a:rPr lang="en-US" sz="2800" dirty="0" smtClean="0">
                <a:solidFill>
                  <a:srgbClr val="262626"/>
                </a:solidFill>
                <a:latin typeface="Times New Roman" panose="02020603050405020304" pitchFamily="18" charset="0"/>
                <a:ea typeface="Times New Roman" panose="02020603050405020304" pitchFamily="18" charset="0"/>
              </a:rPr>
              <a:t> Ý </a:t>
            </a:r>
            <a:r>
              <a:rPr lang="en-US" sz="2800" dirty="0" err="1">
                <a:solidFill>
                  <a:srgbClr val="262626"/>
                </a:solidFill>
                <a:latin typeface="Times New Roman" panose="02020603050405020304" pitchFamily="18" charset="0"/>
                <a:ea typeface="Times New Roman" panose="02020603050405020304" pitchFamily="18" charset="0"/>
              </a:rPr>
              <a:t>nghĩa</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tác</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dụng</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a:solidFill>
                  <a:srgbClr val="262626"/>
                </a:solidFill>
                <a:latin typeface="Times New Roman" panose="02020603050405020304" pitchFamily="18" charset="0"/>
                <a:ea typeface="Times New Roman" panose="02020603050405020304" pitchFamily="18" charset="0"/>
              </a:rPr>
              <a:t>của</a:t>
            </a:r>
            <a:r>
              <a:rPr lang="en-US" sz="2800" dirty="0">
                <a:solidFill>
                  <a:srgbClr val="262626"/>
                </a:solidFill>
                <a:latin typeface="Times New Roman" panose="02020603050405020304" pitchFamily="18" charset="0"/>
                <a:ea typeface="Times New Roman" panose="02020603050405020304" pitchFamily="18" charset="0"/>
              </a:rPr>
              <a:t> </a:t>
            </a:r>
            <a:r>
              <a:rPr lang="en-US" sz="2800" dirty="0" err="1" smtClean="0">
                <a:solidFill>
                  <a:srgbClr val="262626"/>
                </a:solidFill>
                <a:latin typeface="Times New Roman" panose="02020603050405020304" pitchFamily="18" charset="0"/>
                <a:ea typeface="Times New Roman" panose="02020603050405020304" pitchFamily="18" charset="0"/>
              </a:rPr>
              <a:t>sapô</a:t>
            </a:r>
            <a:r>
              <a:rPr lang="en-US" sz="2800" dirty="0" smtClean="0">
                <a:solidFill>
                  <a:srgbClr val="262626"/>
                </a:solidFill>
                <a:latin typeface="Times New Roman" panose="02020603050405020304" pitchFamily="18" charset="0"/>
                <a:ea typeface="Times New Roman" panose="02020603050405020304" pitchFamily="18" charset="0"/>
              </a:rPr>
              <a:t>:</a:t>
            </a:r>
            <a:endParaRPr lang="en-US" sz="2800" dirty="0" smtClean="0">
              <a:solidFill>
                <a:srgbClr val="000000"/>
              </a:solidFill>
              <a:latin typeface="Times New Roman" panose="02020603050405020304" pitchFamily="18" charset="0"/>
              <a:ea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Thu hút người đọc.</a:t>
            </a:r>
            <a:endParaRPr lang="en-US" sz="2800" dirty="0" smtClean="0">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hướng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đầy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phát</a:t>
            </a:r>
            <a:r>
              <a:rPr lang="en-US" sz="2800" dirty="0">
                <a:solidFill>
                  <a:srgbClr val="0D0D0D"/>
                </a:solidFill>
                <a:latin typeface="Times New Roman" panose="02020603050405020304" pitchFamily="18" charset="0"/>
                <a:ea typeface="Times New Roman" panose="02020603050405020304" pitchFamily="18" charset="0"/>
              </a:rPr>
              <a:t> minh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nay.</a:t>
            </a:r>
            <a:endParaRPr lang="en-US" sz="2800" dirty="0"/>
          </a:p>
        </p:txBody>
      </p:sp>
    </p:spTree>
    <p:extLst>
      <p:ext uri="{BB962C8B-B14F-4D97-AF65-F5344CB8AC3E}">
        <p14:creationId xmlns:p14="http://schemas.microsoft.com/office/powerpoint/2010/main" val="260506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circle(in)">
                                      <p:cBhvr>
                                        <p:cTn id="17" dur="20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circle(in)">
                                      <p:cBhvr>
                                        <p:cTn id="22"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t="80276" r="61555"/>
          <a:stretch/>
        </p:blipFill>
        <p:spPr>
          <a:xfrm>
            <a:off x="4626742" y="6340839"/>
            <a:ext cx="2925816" cy="400479"/>
          </a:xfrm>
          <a:prstGeom prst="rect">
            <a:avLst/>
          </a:prstGeom>
        </p:spPr>
      </p:pic>
      <p:sp>
        <p:nvSpPr>
          <p:cNvPr id="3" name="Rectangle 2"/>
          <p:cNvSpPr/>
          <p:nvPr/>
        </p:nvSpPr>
        <p:spPr>
          <a:xfrm>
            <a:off x="1794596" y="-62801"/>
            <a:ext cx="859010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NHỮNG PHÁT MINH “TÌNH CỜ VÀ BẤT NGỜ”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khoahọc.tv)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301340" y="73378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42458" y="1196333"/>
            <a:ext cx="10972756" cy="1083374"/>
          </a:xfrm>
          <a:prstGeom prst="rect">
            <a:avLst/>
          </a:prstGeom>
        </p:spPr>
        <p:txBody>
          <a:bodyPr wrap="square">
            <a:spAutoFit/>
          </a:bodyPr>
          <a:lstStyle/>
          <a:p>
            <a:pPr>
              <a:lnSpc>
                <a:spcPct val="115000"/>
              </a:lnSpc>
              <a:spcAft>
                <a:spcPts val="0"/>
              </a:spcAft>
            </a:pPr>
            <a:r>
              <a:rPr lang="en-US" sz="2800" b="1">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những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phát</a:t>
            </a:r>
            <a:r>
              <a:rPr lang="en-US" sz="2800" b="1" dirty="0">
                <a:solidFill>
                  <a:srgbClr val="0070C0"/>
                </a:solidFill>
                <a:latin typeface="Times New Roman" panose="02020603050405020304" pitchFamily="18" charset="0"/>
                <a:ea typeface="Times New Roman" panose="02020603050405020304" pitchFamily="18" charset="0"/>
              </a:rPr>
              <a:t> minh “</a:t>
            </a:r>
            <a:r>
              <a:rPr lang="en-US" sz="2800" b="1" dirty="0" err="1">
                <a:solidFill>
                  <a:srgbClr val="0070C0"/>
                </a:solidFill>
                <a:latin typeface="Times New Roman" panose="02020603050405020304" pitchFamily="18" charset="0"/>
                <a:ea typeface="Times New Roman" panose="02020603050405020304" pitchFamily="18" charset="0"/>
              </a:rPr>
              <a:t>tình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cờ</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bất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ngờ</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theo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mối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quan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hệ</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nhân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quả</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964755" y="1738020"/>
            <a:ext cx="1700931" cy="3365284"/>
          </a:xfrm>
          <a:prstGeom prst="rect">
            <a:avLst/>
          </a:prstGeom>
        </p:spPr>
      </p:pic>
      <p:pic>
        <p:nvPicPr>
          <p:cNvPr id="16" name="Picture 15"/>
          <p:cNvPicPr>
            <a:picLocks noChangeAspect="1"/>
          </p:cNvPicPr>
          <p:nvPr/>
        </p:nvPicPr>
        <p:blipFill>
          <a:blip r:embed="rId6"/>
          <a:stretch>
            <a:fillRect/>
          </a:stretch>
        </p:blipFill>
        <p:spPr>
          <a:xfrm>
            <a:off x="2928937" y="1978529"/>
            <a:ext cx="6096000" cy="1571625"/>
          </a:xfrm>
          <a:prstGeom prst="rect">
            <a:avLst/>
          </a:prstGeom>
        </p:spPr>
      </p:pic>
      <p:sp>
        <p:nvSpPr>
          <p:cNvPr id="17" name="Rectangle 16"/>
          <p:cNvSpPr/>
          <p:nvPr/>
        </p:nvSpPr>
        <p:spPr>
          <a:xfrm>
            <a:off x="3456039" y="3661171"/>
            <a:ext cx="6096000" cy="2074414"/>
          </a:xfrm>
          <a:prstGeom prst="rect">
            <a:avLst/>
          </a:prstGeom>
        </p:spPr>
        <p:txBody>
          <a:bodyPr>
            <a:spAutoFit/>
          </a:bodyPr>
          <a:lstStyle/>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1: </a:t>
            </a:r>
            <a:r>
              <a:rPr lang="en-US" sz="2800" dirty="0" err="1">
                <a:solidFill>
                  <a:srgbClr val="0D0D0D"/>
                </a:solidFill>
                <a:latin typeface="Times New Roman" panose="02020603050405020304" pitchFamily="18" charset="0"/>
                <a:ea typeface="MS Mincho"/>
              </a:rPr>
              <a:t>tìm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phát</a:t>
            </a:r>
            <a:r>
              <a:rPr lang="en-US" sz="2800" dirty="0">
                <a:solidFill>
                  <a:srgbClr val="0D0D0D"/>
                </a:solidFill>
                <a:latin typeface="Times New Roman" panose="02020603050405020304" pitchFamily="18" charset="0"/>
                <a:ea typeface="MS Mincho"/>
              </a:rPr>
              <a:t> minh 1</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2: </a:t>
            </a:r>
            <a:r>
              <a:rPr lang="en-US" sz="2800" dirty="0" err="1">
                <a:solidFill>
                  <a:srgbClr val="0D0D0D"/>
                </a:solidFill>
                <a:latin typeface="Times New Roman" panose="02020603050405020304" pitchFamily="18" charset="0"/>
                <a:ea typeface="MS Mincho"/>
              </a:rPr>
              <a:t>tìm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phát</a:t>
            </a:r>
            <a:r>
              <a:rPr lang="en-US" sz="2800" dirty="0">
                <a:solidFill>
                  <a:srgbClr val="0D0D0D"/>
                </a:solidFill>
                <a:latin typeface="Times New Roman" panose="02020603050405020304" pitchFamily="18" charset="0"/>
                <a:ea typeface="MS Mincho"/>
              </a:rPr>
              <a:t> minh 2</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3: </a:t>
            </a:r>
            <a:r>
              <a:rPr lang="en-US" sz="2800" dirty="0" err="1">
                <a:solidFill>
                  <a:srgbClr val="0D0D0D"/>
                </a:solidFill>
                <a:latin typeface="Times New Roman" panose="02020603050405020304" pitchFamily="18" charset="0"/>
                <a:ea typeface="MS Mincho"/>
              </a:rPr>
              <a:t>tìm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phát</a:t>
            </a:r>
            <a:r>
              <a:rPr lang="en-US" sz="2800" dirty="0">
                <a:solidFill>
                  <a:srgbClr val="0D0D0D"/>
                </a:solidFill>
                <a:latin typeface="Times New Roman" panose="02020603050405020304" pitchFamily="18" charset="0"/>
                <a:ea typeface="MS Mincho"/>
              </a:rPr>
              <a:t> minh 3</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4: </a:t>
            </a:r>
            <a:r>
              <a:rPr lang="en-US" sz="2800" dirty="0" err="1">
                <a:solidFill>
                  <a:srgbClr val="0D0D0D"/>
                </a:solidFill>
                <a:latin typeface="Times New Roman" panose="02020603050405020304" pitchFamily="18" charset="0"/>
                <a:ea typeface="MS Mincho"/>
              </a:rPr>
              <a:t>tìm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phát</a:t>
            </a:r>
            <a:r>
              <a:rPr lang="en-US" sz="2800" dirty="0">
                <a:solidFill>
                  <a:srgbClr val="0D0D0D"/>
                </a:solidFill>
                <a:latin typeface="Times New Roman" panose="02020603050405020304" pitchFamily="18" charset="0"/>
                <a:ea typeface="MS Mincho"/>
              </a:rPr>
              <a:t> minh 4</a:t>
            </a:r>
            <a:endParaRPr lang="en-US" sz="2800" dirty="0">
              <a:effectLst/>
              <a:latin typeface="Times New Roman" panose="02020603050405020304" pitchFamily="18" charset="0"/>
              <a:ea typeface="Times New Roman" panose="02020603050405020304" pitchFamily="18" charset="0"/>
            </a:endParaRPr>
          </a:p>
        </p:txBody>
      </p:sp>
      <p:sp>
        <p:nvSpPr>
          <p:cNvPr id="18" name="Oval 17"/>
          <p:cNvSpPr/>
          <p:nvPr/>
        </p:nvSpPr>
        <p:spPr>
          <a:xfrm>
            <a:off x="2448315" y="3493413"/>
            <a:ext cx="6889620" cy="246827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evron 18"/>
          <p:cNvSpPr/>
          <p:nvPr/>
        </p:nvSpPr>
        <p:spPr>
          <a:xfrm>
            <a:off x="1638068" y="4173722"/>
            <a:ext cx="672731" cy="1049311"/>
          </a:xfrm>
          <a:prstGeom prst="chevron">
            <a:avLst>
              <a:gd name="adj" fmla="val 72222"/>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921950" y="4241177"/>
            <a:ext cx="914400" cy="914400"/>
          </a:xfrm>
          <a:prstGeom prst="ellipse">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1</a:t>
            </a:r>
            <a:endParaRPr lang="en-US" sz="4000" dirty="0"/>
          </a:p>
        </p:txBody>
      </p:sp>
    </p:spTree>
    <p:extLst>
      <p:ext uri="{BB962C8B-B14F-4D97-AF65-F5344CB8AC3E}">
        <p14:creationId xmlns:p14="http://schemas.microsoft.com/office/powerpoint/2010/main" val="4292668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4516</TotalTime>
  <Words>16593</Words>
  <PresentationFormat>Widescreen</PresentationFormat>
  <Paragraphs>1513</Paragraphs>
  <Slides>174</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174</vt:i4>
      </vt:variant>
    </vt:vector>
  </HeadingPairs>
  <TitlesOfParts>
    <vt:vector size="186" baseType="lpstr">
      <vt:lpstr>SimSun</vt:lpstr>
      <vt:lpstr>Arial</vt:lpstr>
      <vt:lpstr>Calibri</vt:lpstr>
      <vt:lpstr>Calibri Light</vt:lpstr>
      <vt:lpstr>Lucida Handwriting</vt:lpstr>
      <vt:lpstr>MS Mincho</vt:lpstr>
      <vt:lpstr>Segoe UI</vt:lpstr>
      <vt:lpstr>Symbol</vt:lpstr>
      <vt:lpstr>Times New Roman</vt:lpstr>
      <vt:lpstr>Wingdings</vt:lpstr>
      <vt:lpstr>Office Theme</vt:lpstr>
      <vt:lpstr>1_Office Theme</vt:lpstr>
      <vt:lpstr>Trước khi thầy cô sử dụng bộ GA của nhóm GV Nam Định, mong các thầy cô lưu ý: - Bộ GA trong từng bài word và ppt) đã ẩn thông tin cá nhân của thầy cô: họ tên, số điện thoại, địa chỉ Facebook (Zalo), địa chỉ email, địa chỉ cơ quan. Nếu thầy cô chia sẻ cho người khác mà họ đẩy lên các nhóm thì thầy cô hoàn toàn chịu trách nhiệm bồi thường cho nhóm từ 30-50t. Chúng tôi sẽ gọi về cơ quan, phòng GD –nơi thầy cô công tác để yêu cầu thầy cô thực hiện cam kết ban đầu. - Thầy cô không được lấy lí do đã sửa bộ GA và có quyền chia sẻ bộ GA đã chỉnh sửa. Xin thưa, chúng tôi không chấp nhận vì đó là hành động đạo văn. Khi đó thầy cô cũng chấp nhận là chúng tôi sẽ gọi về cơ quan. Và mọi rắc rối sẽ thuộc về thầy cô. (Mua GA là toàn quyền sử dụng nhưng cam kết không chia sẻ mà vẫn chia sẻ là vi phạm cam kết, gây tổn hại kinh tế cho bên bán là phải bồi thường theo luật định. Thầy cô có thể hỏi luật sư để kiểm chứng)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2022-01-15T12:09:58Z</dcterms:created>
  <dcterms:modified xsi:type="dcterms:W3CDTF">2022-02-13T05:08:33Z</dcterms:modified>
</cp:coreProperties>
</file>