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89" r:id="rId3"/>
    <p:sldId id="770" r:id="rId4"/>
    <p:sldId id="771" r:id="rId5"/>
    <p:sldId id="772" r:id="rId6"/>
    <p:sldId id="773" r:id="rId7"/>
    <p:sldId id="731" r:id="rId8"/>
    <p:sldId id="411" r:id="rId9"/>
    <p:sldId id="734" r:id="rId10"/>
    <p:sldId id="732" r:id="rId11"/>
    <p:sldId id="779" r:id="rId12"/>
    <p:sldId id="780" r:id="rId13"/>
    <p:sldId id="781" r:id="rId14"/>
    <p:sldId id="782" r:id="rId15"/>
    <p:sldId id="774" r:id="rId16"/>
    <p:sldId id="775" r:id="rId17"/>
    <p:sldId id="776" r:id="rId18"/>
    <p:sldId id="777" r:id="rId19"/>
    <p:sldId id="778" r:id="rId20"/>
    <p:sldId id="783" r:id="rId21"/>
    <p:sldId id="784" r:id="rId22"/>
    <p:sldId id="791" r:id="rId23"/>
    <p:sldId id="785" r:id="rId24"/>
    <p:sldId id="786" r:id="rId25"/>
    <p:sldId id="792" r:id="rId26"/>
    <p:sldId id="787" r:id="rId27"/>
    <p:sldId id="788" r:id="rId28"/>
    <p:sldId id="789" r:id="rId29"/>
    <p:sldId id="790" r:id="rId30"/>
    <p:sldId id="748" r:id="rId31"/>
    <p:sldId id="793" r:id="rId32"/>
    <p:sldId id="795" r:id="rId33"/>
    <p:sldId id="796" r:id="rId34"/>
    <p:sldId id="797" r:id="rId35"/>
    <p:sldId id="798" r:id="rId36"/>
    <p:sldId id="794" r:id="rId37"/>
    <p:sldId id="799" r:id="rId38"/>
    <p:sldId id="800" r:id="rId39"/>
    <p:sldId id="802" r:id="rId40"/>
    <p:sldId id="801" r:id="rId41"/>
    <p:sldId id="803" r:id="rId42"/>
    <p:sldId id="809" r:id="rId43"/>
    <p:sldId id="300" r:id="rId44"/>
    <p:sldId id="302" r:id="rId45"/>
    <p:sldId id="712" r:id="rId46"/>
    <p:sldId id="304" r:id="rId47"/>
    <p:sldId id="805" r:id="rId48"/>
    <p:sldId id="804" r:id="rId49"/>
    <p:sldId id="683" r:id="rId50"/>
    <p:sldId id="8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73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25390-D74B-4B89-93CD-0804437E23A2}"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84B8F-FA84-4529-8F17-03A3B4F3FB67}" type="slidenum">
              <a:rPr lang="en-US" smtClean="0"/>
              <a:t>‹#›</a:t>
            </a:fld>
            <a:endParaRPr lang="en-US"/>
          </a:p>
        </p:txBody>
      </p:sp>
    </p:spTree>
    <p:extLst>
      <p:ext uri="{BB962C8B-B14F-4D97-AF65-F5344CB8AC3E}">
        <p14:creationId xmlns:p14="http://schemas.microsoft.com/office/powerpoint/2010/main" val="264317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9F85BE-46C5-4485-97D8-CEDF2F590F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013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9F85BE-46C5-4485-97D8-CEDF2F590F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215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7EA3-7899-4814-85CF-C0C5BA15826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7EE41-905A-4A79-ADA9-B3E38FF53B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CDAE1-C911-490B-92CD-C29A76EE89D1}"/>
              </a:ext>
            </a:extLst>
          </p:cNvPr>
          <p:cNvSpPr>
            <a:spLocks noGrp="1"/>
          </p:cNvSpPr>
          <p:nvPr>
            <p:ph type="dt" sz="half" idx="10"/>
          </p:nvPr>
        </p:nvSpPr>
        <p:spPr>
          <a:xfrm>
            <a:off x="838200" y="6356350"/>
            <a:ext cx="2743200" cy="365125"/>
          </a:xfrm>
          <a:prstGeom prst="rect">
            <a:avLst/>
          </a:prstGeom>
        </p:spPr>
        <p:txBody>
          <a:bodyPr/>
          <a:lstStyle/>
          <a:p>
            <a:fld id="{189472EB-9D02-4FD6-9DB2-F090ECD8965F}" type="datetime1">
              <a:rPr lang="en-US" smtClean="0"/>
              <a:t>8/5/2024</a:t>
            </a:fld>
            <a:endParaRPr lang="en-US"/>
          </a:p>
        </p:txBody>
      </p:sp>
      <p:sp>
        <p:nvSpPr>
          <p:cNvPr id="5" name="Footer Placeholder 4">
            <a:extLst>
              <a:ext uri="{FF2B5EF4-FFF2-40B4-BE49-F238E27FC236}">
                <a16:creationId xmlns:a16="http://schemas.microsoft.com/office/drawing/2014/main" id="{B620676F-38F7-4A0A-8383-03A0C4CC28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516A30-31EB-40D8-975A-DBD6B46EEEEA}"/>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8274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8CDE-207A-4570-8912-01DC675EB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DE600A-E08A-4F1F-89C6-358D9AD159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790F0-AE01-4644-95C9-72CECE0DED9F}"/>
              </a:ext>
            </a:extLst>
          </p:cNvPr>
          <p:cNvSpPr>
            <a:spLocks noGrp="1"/>
          </p:cNvSpPr>
          <p:nvPr>
            <p:ph type="dt" sz="half" idx="10"/>
          </p:nvPr>
        </p:nvSpPr>
        <p:spPr>
          <a:xfrm>
            <a:off x="838200" y="6356350"/>
            <a:ext cx="2743200" cy="365125"/>
          </a:xfrm>
          <a:prstGeom prst="rect">
            <a:avLst/>
          </a:prstGeom>
        </p:spPr>
        <p:txBody>
          <a:bodyPr/>
          <a:lstStyle/>
          <a:p>
            <a:fld id="{7E2EFC4C-BCD1-45A8-8F76-210A59BA9DF2}" type="datetime1">
              <a:rPr lang="en-US" smtClean="0"/>
              <a:t>8/5/2024</a:t>
            </a:fld>
            <a:endParaRPr lang="en-US"/>
          </a:p>
        </p:txBody>
      </p:sp>
      <p:sp>
        <p:nvSpPr>
          <p:cNvPr id="5" name="Footer Placeholder 4">
            <a:extLst>
              <a:ext uri="{FF2B5EF4-FFF2-40B4-BE49-F238E27FC236}">
                <a16:creationId xmlns:a16="http://schemas.microsoft.com/office/drawing/2014/main" id="{CE859AB9-5A0D-4216-B605-6AAD4CC92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6BAFD0-857D-44D0-BD7A-5DB5C49CD26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578364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3E8BC-AF8D-42C0-942A-5BCB942277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F809F3-3DD1-40CB-9252-4AB40C92A7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674B0-3699-4897-B4E2-2C3ADD15ABF1}"/>
              </a:ext>
            </a:extLst>
          </p:cNvPr>
          <p:cNvSpPr>
            <a:spLocks noGrp="1"/>
          </p:cNvSpPr>
          <p:nvPr>
            <p:ph type="dt" sz="half" idx="10"/>
          </p:nvPr>
        </p:nvSpPr>
        <p:spPr>
          <a:xfrm>
            <a:off x="838200" y="6356350"/>
            <a:ext cx="2743200" cy="365125"/>
          </a:xfrm>
          <a:prstGeom prst="rect">
            <a:avLst/>
          </a:prstGeom>
        </p:spPr>
        <p:txBody>
          <a:bodyPr/>
          <a:lstStyle/>
          <a:p>
            <a:fld id="{144C1EED-7258-4670-96EB-FF00DB8ED1B2}" type="datetime1">
              <a:rPr lang="en-US" smtClean="0"/>
              <a:t>8/5/2024</a:t>
            </a:fld>
            <a:endParaRPr lang="en-US"/>
          </a:p>
        </p:txBody>
      </p:sp>
      <p:sp>
        <p:nvSpPr>
          <p:cNvPr id="5" name="Footer Placeholder 4">
            <a:extLst>
              <a:ext uri="{FF2B5EF4-FFF2-40B4-BE49-F238E27FC236}">
                <a16:creationId xmlns:a16="http://schemas.microsoft.com/office/drawing/2014/main" id="{6756AF79-A339-4497-B01D-84FECFE8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F07B7-2319-4771-9F4E-FE5227B5AFE2}"/>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5145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0ACD-7422-4C49-BAB7-6825768793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24C2C-4C6F-486B-93D0-0E9B517C71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E8521-BFD6-4F69-9040-06523B4EE066}"/>
              </a:ext>
            </a:extLst>
          </p:cNvPr>
          <p:cNvSpPr>
            <a:spLocks noGrp="1"/>
          </p:cNvSpPr>
          <p:nvPr>
            <p:ph type="dt" sz="half" idx="10"/>
          </p:nvPr>
        </p:nvSpPr>
        <p:spPr>
          <a:xfrm>
            <a:off x="838200" y="6356350"/>
            <a:ext cx="2743200" cy="365125"/>
          </a:xfrm>
          <a:prstGeom prst="rect">
            <a:avLst/>
          </a:prstGeom>
        </p:spPr>
        <p:txBody>
          <a:bodyPr/>
          <a:lstStyle/>
          <a:p>
            <a:fld id="{F3D88535-3603-4DFF-B1D9-77026F72F41F}" type="datetime1">
              <a:rPr lang="en-US" smtClean="0"/>
              <a:t>8/5/2024</a:t>
            </a:fld>
            <a:endParaRPr lang="en-US"/>
          </a:p>
        </p:txBody>
      </p:sp>
      <p:sp>
        <p:nvSpPr>
          <p:cNvPr id="5" name="Footer Placeholder 4">
            <a:extLst>
              <a:ext uri="{FF2B5EF4-FFF2-40B4-BE49-F238E27FC236}">
                <a16:creationId xmlns:a16="http://schemas.microsoft.com/office/drawing/2014/main" id="{F17A5048-D9CD-4ACC-A8D4-ADC867354A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D20BDE-11F8-4337-B700-846B0D94E5A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32485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73CA-CFB2-4438-8147-0826744D7E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77FF31-4D60-43E7-A445-CE7773C1230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68648-866C-4A98-8B52-EACF6300D4AE}"/>
              </a:ext>
            </a:extLst>
          </p:cNvPr>
          <p:cNvSpPr>
            <a:spLocks noGrp="1"/>
          </p:cNvSpPr>
          <p:nvPr>
            <p:ph type="dt" sz="half" idx="10"/>
          </p:nvPr>
        </p:nvSpPr>
        <p:spPr>
          <a:xfrm>
            <a:off x="838200" y="6356350"/>
            <a:ext cx="2743200" cy="365125"/>
          </a:xfrm>
          <a:prstGeom prst="rect">
            <a:avLst/>
          </a:prstGeom>
        </p:spPr>
        <p:txBody>
          <a:bodyPr/>
          <a:lstStyle/>
          <a:p>
            <a:fld id="{C3630921-E2FC-4003-A01D-6ABB6DD535D3}" type="datetime1">
              <a:rPr lang="en-US" smtClean="0"/>
              <a:t>8/5/2024</a:t>
            </a:fld>
            <a:endParaRPr lang="en-US"/>
          </a:p>
        </p:txBody>
      </p:sp>
      <p:sp>
        <p:nvSpPr>
          <p:cNvPr id="5" name="Footer Placeholder 4">
            <a:extLst>
              <a:ext uri="{FF2B5EF4-FFF2-40B4-BE49-F238E27FC236}">
                <a16:creationId xmlns:a16="http://schemas.microsoft.com/office/drawing/2014/main" id="{FDBB3087-9BBC-49E5-9490-7F2858CD96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AEE07E-2376-4E29-8282-4ED1B01AF46A}"/>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78475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C0AA-B8C7-4BB2-A622-CB4BB3C33E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993C62-0421-4D2C-9001-4ABA909297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2AAA5-072C-4A6D-83F3-5D77397B1A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5B620C-FCE7-4E91-90DF-B8E53DB6BE47}"/>
              </a:ext>
            </a:extLst>
          </p:cNvPr>
          <p:cNvSpPr>
            <a:spLocks noGrp="1"/>
          </p:cNvSpPr>
          <p:nvPr>
            <p:ph type="dt" sz="half" idx="10"/>
          </p:nvPr>
        </p:nvSpPr>
        <p:spPr>
          <a:xfrm>
            <a:off x="838200" y="6356350"/>
            <a:ext cx="2743200" cy="365125"/>
          </a:xfrm>
          <a:prstGeom prst="rect">
            <a:avLst/>
          </a:prstGeom>
        </p:spPr>
        <p:txBody>
          <a:bodyPr/>
          <a:lstStyle/>
          <a:p>
            <a:fld id="{16EEED3D-5BF4-4616-91C0-53F5D0A2F228}" type="datetime1">
              <a:rPr lang="en-US" smtClean="0"/>
              <a:t>8/5/2024</a:t>
            </a:fld>
            <a:endParaRPr lang="en-US"/>
          </a:p>
        </p:txBody>
      </p:sp>
      <p:sp>
        <p:nvSpPr>
          <p:cNvPr id="6" name="Footer Placeholder 5">
            <a:extLst>
              <a:ext uri="{FF2B5EF4-FFF2-40B4-BE49-F238E27FC236}">
                <a16:creationId xmlns:a16="http://schemas.microsoft.com/office/drawing/2014/main" id="{DC312DB7-C652-40B5-976D-B8C7BC76B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A94A2-F69E-45D8-A3F8-36097124B463}"/>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83233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70DC-D702-42D0-BA98-2BDA0314DB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883652-42F7-419C-9EA4-BE56B419CF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FBFC6A-FA17-489F-AB49-AB661AC5EE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FAB262-2B1B-4582-B843-8E83FD368F4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96180-4755-4DA0-821D-CB508F9D18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C31F8-2870-4A25-8DE9-4FC63DFEC22A}"/>
              </a:ext>
            </a:extLst>
          </p:cNvPr>
          <p:cNvSpPr>
            <a:spLocks noGrp="1"/>
          </p:cNvSpPr>
          <p:nvPr>
            <p:ph type="dt" sz="half" idx="10"/>
          </p:nvPr>
        </p:nvSpPr>
        <p:spPr>
          <a:xfrm>
            <a:off x="838200" y="6356350"/>
            <a:ext cx="2743200" cy="365125"/>
          </a:xfrm>
          <a:prstGeom prst="rect">
            <a:avLst/>
          </a:prstGeom>
        </p:spPr>
        <p:txBody>
          <a:bodyPr/>
          <a:lstStyle/>
          <a:p>
            <a:fld id="{C0539235-32FE-4E73-9E29-C046407A60FE}" type="datetime1">
              <a:rPr lang="en-US" smtClean="0"/>
              <a:t>8/5/2024</a:t>
            </a:fld>
            <a:endParaRPr lang="en-US"/>
          </a:p>
        </p:txBody>
      </p:sp>
      <p:sp>
        <p:nvSpPr>
          <p:cNvPr id="8" name="Footer Placeholder 7">
            <a:extLst>
              <a:ext uri="{FF2B5EF4-FFF2-40B4-BE49-F238E27FC236}">
                <a16:creationId xmlns:a16="http://schemas.microsoft.com/office/drawing/2014/main" id="{60F8F0ED-9B49-4C0C-9BE2-11EC33F7E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B46C06-DADA-4CD2-B223-F0E40689A672}"/>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79823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B384-3E82-4FF6-8382-FFEDA78786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C4BA61-B8FA-4953-92F9-0AC380C5F3A4}"/>
              </a:ext>
            </a:extLst>
          </p:cNvPr>
          <p:cNvSpPr>
            <a:spLocks noGrp="1"/>
          </p:cNvSpPr>
          <p:nvPr>
            <p:ph type="dt" sz="half" idx="10"/>
          </p:nvPr>
        </p:nvSpPr>
        <p:spPr>
          <a:xfrm>
            <a:off x="838200" y="6356350"/>
            <a:ext cx="2743200" cy="365125"/>
          </a:xfrm>
          <a:prstGeom prst="rect">
            <a:avLst/>
          </a:prstGeom>
        </p:spPr>
        <p:txBody>
          <a:bodyPr/>
          <a:lstStyle/>
          <a:p>
            <a:fld id="{91975110-D9D0-4903-98FB-4F85269E828E}" type="datetime1">
              <a:rPr lang="en-US" smtClean="0"/>
              <a:t>8/5/2024</a:t>
            </a:fld>
            <a:endParaRPr lang="en-US"/>
          </a:p>
        </p:txBody>
      </p:sp>
      <p:sp>
        <p:nvSpPr>
          <p:cNvPr id="4" name="Footer Placeholder 3">
            <a:extLst>
              <a:ext uri="{FF2B5EF4-FFF2-40B4-BE49-F238E27FC236}">
                <a16:creationId xmlns:a16="http://schemas.microsoft.com/office/drawing/2014/main" id="{833E702D-B4FE-4160-9EA9-1817B47556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A0AAA79-9866-4F87-A7C1-555776E452C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69135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FD97-A03E-4889-878D-34A2F71AAF9F}"/>
              </a:ext>
            </a:extLst>
          </p:cNvPr>
          <p:cNvSpPr>
            <a:spLocks noGrp="1"/>
          </p:cNvSpPr>
          <p:nvPr>
            <p:ph type="dt" sz="half" idx="10"/>
          </p:nvPr>
        </p:nvSpPr>
        <p:spPr>
          <a:xfrm>
            <a:off x="838200" y="6356350"/>
            <a:ext cx="2743200" cy="365125"/>
          </a:xfrm>
          <a:prstGeom prst="rect">
            <a:avLst/>
          </a:prstGeom>
        </p:spPr>
        <p:txBody>
          <a:bodyPr/>
          <a:lstStyle/>
          <a:p>
            <a:fld id="{28F212EF-DFEE-4854-9168-466E1144E5D1}" type="datetime1">
              <a:rPr lang="en-US" smtClean="0"/>
              <a:t>8/5/2024</a:t>
            </a:fld>
            <a:endParaRPr lang="en-US"/>
          </a:p>
        </p:txBody>
      </p:sp>
      <p:sp>
        <p:nvSpPr>
          <p:cNvPr id="3" name="Footer Placeholder 2">
            <a:extLst>
              <a:ext uri="{FF2B5EF4-FFF2-40B4-BE49-F238E27FC236}">
                <a16:creationId xmlns:a16="http://schemas.microsoft.com/office/drawing/2014/main" id="{243DE6C4-494A-4A4D-89DE-6B2F290233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422E4F-0BB4-422E-B36A-99F9014CD803}"/>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04165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B974-D5A6-4061-B1DA-FDA29D8BBF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39ED1B-D5F7-45FD-A028-BA6FFD0EF51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42DB4-2D73-405F-87B5-D1AF89990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98C5C-7BF6-487C-85D3-E2E6C4537F95}"/>
              </a:ext>
            </a:extLst>
          </p:cNvPr>
          <p:cNvSpPr>
            <a:spLocks noGrp="1"/>
          </p:cNvSpPr>
          <p:nvPr>
            <p:ph type="dt" sz="half" idx="10"/>
          </p:nvPr>
        </p:nvSpPr>
        <p:spPr>
          <a:xfrm>
            <a:off x="838200" y="6356350"/>
            <a:ext cx="2743200" cy="365125"/>
          </a:xfrm>
          <a:prstGeom prst="rect">
            <a:avLst/>
          </a:prstGeom>
        </p:spPr>
        <p:txBody>
          <a:bodyPr/>
          <a:lstStyle/>
          <a:p>
            <a:fld id="{704B3EC0-C4C5-4CB2-9F4F-41750D429FD0}" type="datetime1">
              <a:rPr lang="en-US" smtClean="0"/>
              <a:t>8/5/2024</a:t>
            </a:fld>
            <a:endParaRPr lang="en-US"/>
          </a:p>
        </p:txBody>
      </p:sp>
      <p:sp>
        <p:nvSpPr>
          <p:cNvPr id="6" name="Footer Placeholder 5">
            <a:extLst>
              <a:ext uri="{FF2B5EF4-FFF2-40B4-BE49-F238E27FC236}">
                <a16:creationId xmlns:a16="http://schemas.microsoft.com/office/drawing/2014/main" id="{6AD384C7-43F0-4F66-A4F9-A8CF99B1AF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508489-4F32-436E-97D0-A90C0CC01296}"/>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09849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8541-32AE-453F-9EC4-366CA37987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3C548F-FB01-41AF-9C1A-4350D4CBCC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DAF019-D1CD-4BF0-AAB7-DD1B496458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1DD04-6A14-4E06-8195-EDEE31BB0CEC}"/>
              </a:ext>
            </a:extLst>
          </p:cNvPr>
          <p:cNvSpPr>
            <a:spLocks noGrp="1"/>
          </p:cNvSpPr>
          <p:nvPr>
            <p:ph type="dt" sz="half" idx="10"/>
          </p:nvPr>
        </p:nvSpPr>
        <p:spPr>
          <a:xfrm>
            <a:off x="838200" y="6356350"/>
            <a:ext cx="2743200" cy="365125"/>
          </a:xfrm>
          <a:prstGeom prst="rect">
            <a:avLst/>
          </a:prstGeom>
        </p:spPr>
        <p:txBody>
          <a:bodyPr/>
          <a:lstStyle/>
          <a:p>
            <a:fld id="{6231F892-FE8B-45AD-B6DA-EBC2E80567D8}" type="datetime1">
              <a:rPr lang="en-US" smtClean="0"/>
              <a:t>8/5/2024</a:t>
            </a:fld>
            <a:endParaRPr lang="en-US"/>
          </a:p>
        </p:txBody>
      </p:sp>
      <p:sp>
        <p:nvSpPr>
          <p:cNvPr id="6" name="Footer Placeholder 5">
            <a:extLst>
              <a:ext uri="{FF2B5EF4-FFF2-40B4-BE49-F238E27FC236}">
                <a16:creationId xmlns:a16="http://schemas.microsoft.com/office/drawing/2014/main" id="{C32072D6-423C-4EE5-B82A-303E98AAF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620DAD-A9AD-4AC4-9E87-2FEACFAC8EDD}"/>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417534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7">
            <a:extLst>
              <a:ext uri="{FF2B5EF4-FFF2-40B4-BE49-F238E27FC236}">
                <a16:creationId xmlns:a16="http://schemas.microsoft.com/office/drawing/2014/main" id="{032DF209-F013-4F4D-805C-8CB3C39D921E}"/>
              </a:ext>
            </a:extLst>
          </p:cNvPr>
          <p:cNvSpPr>
            <a:spLocks noChangeArrowheads="1"/>
          </p:cNvSpPr>
          <p:nvPr userDrawn="1"/>
        </p:nvSpPr>
        <p:spPr bwMode="gray">
          <a:xfrm>
            <a:off x="0" y="-9525"/>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n-US"/>
          </a:p>
        </p:txBody>
      </p:sp>
      <p:sp>
        <p:nvSpPr>
          <p:cNvPr id="11" name="Title Placeholder 1">
            <a:extLst>
              <a:ext uri="{FF2B5EF4-FFF2-40B4-BE49-F238E27FC236}">
                <a16:creationId xmlns:a16="http://schemas.microsoft.com/office/drawing/2014/main" id="{650AD8E2-39D5-4CCC-A5C6-DC6FEA73A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3176119B-5BD1-49BD-A184-D1B973C7C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E52A4421-7351-4654-AEC7-DB5102BC26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793E9-4106-47E3-A39C-1839F31E6E25}" type="datetime1">
              <a:rPr lang="en-US" smtClean="0"/>
              <a:t>8/5/2024</a:t>
            </a:fld>
            <a:endParaRPr lang="en-US"/>
          </a:p>
        </p:txBody>
      </p:sp>
      <p:sp>
        <p:nvSpPr>
          <p:cNvPr id="14" name="Footer Placeholder 4">
            <a:extLst>
              <a:ext uri="{FF2B5EF4-FFF2-40B4-BE49-F238E27FC236}">
                <a16:creationId xmlns:a16="http://schemas.microsoft.com/office/drawing/2014/main" id="{9FD53426-96C8-41DC-8952-B7B79FA07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3F7F84DB-BF87-41BC-AB17-EE1E0908EB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DB642-B96B-4E4F-95BE-DCA4F685BD55}" type="slidenum">
              <a:rPr lang="en-US" smtClean="0"/>
              <a:t>‹#›</a:t>
            </a:fld>
            <a:endParaRPr lang="en-US"/>
          </a:p>
        </p:txBody>
      </p:sp>
    </p:spTree>
    <p:extLst>
      <p:ext uri="{BB962C8B-B14F-4D97-AF65-F5344CB8AC3E}">
        <p14:creationId xmlns:p14="http://schemas.microsoft.com/office/powerpoint/2010/main" val="13521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6.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gif"/><Relationship Id="rId5" Type="http://schemas.openxmlformats.org/officeDocument/2006/relationships/image" Target="../media/image43.jpg"/><Relationship Id="rId10" Type="http://schemas.openxmlformats.org/officeDocument/2006/relationships/image" Target="../media/image48.svg"/><Relationship Id="rId4" Type="http://schemas.openxmlformats.org/officeDocument/2006/relationships/notesSlide" Target="../notesSlides/notesSlide1.xml"/><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slide" Target="slide44.xml"/><Relationship Id="rId12" Type="http://schemas.openxmlformats.org/officeDocument/2006/relationships/image" Target="../media/image50.gif"/><Relationship Id="rId2" Type="http://schemas.openxmlformats.org/officeDocument/2006/relationships/audio" Target="../media/media2.wav"/><Relationship Id="rId16" Type="http://schemas.openxmlformats.org/officeDocument/2006/relationships/slide" Target="slide48.xml"/><Relationship Id="rId1" Type="http://schemas.microsoft.com/office/2007/relationships/media" Target="../media/media2.wav"/><Relationship Id="rId6" Type="http://schemas.openxmlformats.org/officeDocument/2006/relationships/image" Target="../media/image49.png"/><Relationship Id="rId11" Type="http://schemas.openxmlformats.org/officeDocument/2006/relationships/image" Target="../media/image45.gif"/><Relationship Id="rId5" Type="http://schemas.openxmlformats.org/officeDocument/2006/relationships/image" Target="../media/image43.jpg"/><Relationship Id="rId15" Type="http://schemas.openxmlformats.org/officeDocument/2006/relationships/image" Target="../media/image48.svg"/><Relationship Id="rId10" Type="http://schemas.openxmlformats.org/officeDocument/2006/relationships/image" Target="../media/image44.gif"/><Relationship Id="rId4" Type="http://schemas.openxmlformats.org/officeDocument/2006/relationships/notesSlide" Target="../notesSlides/notesSlide2.xml"/><Relationship Id="rId9" Type="http://schemas.openxmlformats.org/officeDocument/2006/relationships/slide" Target="slide46.xml"/><Relationship Id="rId1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2.png"/><Relationship Id="rId5" Type="http://schemas.openxmlformats.org/officeDocument/2006/relationships/image" Target="../media/image55.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slide" Target="slide43.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7.jpe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2.png"/><Relationship Id="rId5" Type="http://schemas.openxmlformats.org/officeDocument/2006/relationships/image" Target="../media/image55.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slide" Target="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7AD313-18BD-FBA8-94CB-EDEE9C145A0E}"/>
              </a:ext>
            </a:extLst>
          </p:cNvPr>
          <p:cNvSpPr>
            <a:spLocks noGrp="1"/>
          </p:cNvSpPr>
          <p:nvPr>
            <p:ph type="sldNum" sz="quarter" idx="12"/>
          </p:nvPr>
        </p:nvSpPr>
        <p:spPr/>
        <p:txBody>
          <a:bodyPr/>
          <a:lstStyle/>
          <a:p>
            <a:fld id="{A38DB642-B96B-4E4F-95BE-DCA4F685BD55}" type="slidenum">
              <a:rPr lang="en-US" smtClean="0"/>
              <a:t>1</a:t>
            </a:fld>
            <a:endParaRPr lang="en-US"/>
          </a:p>
        </p:txBody>
      </p:sp>
    </p:spTree>
    <p:extLst>
      <p:ext uri="{BB962C8B-B14F-4D97-AF65-F5344CB8AC3E}">
        <p14:creationId xmlns:p14="http://schemas.microsoft.com/office/powerpoint/2010/main" val="3117542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BAD3-96E9-CD4E-D37A-B76413587009}"/>
              </a:ext>
            </a:extLst>
          </p:cNvPr>
          <p:cNvSpPr txBox="1"/>
          <p:nvPr/>
        </p:nvSpPr>
        <p:spPr>
          <a:xfrm>
            <a:off x="602883" y="761111"/>
            <a:ext cx="10054084"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1.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Khái niệm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587361-B6E2-8AD7-35F2-7B44CB3DEF5A}"/>
              </a:ext>
            </a:extLst>
          </p:cNvPr>
          <p:cNvSpPr txBox="1"/>
          <p:nvPr/>
        </p:nvSpPr>
        <p:spPr>
          <a:xfrm>
            <a:off x="1177148" y="1662632"/>
            <a:ext cx="2618811"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a:solidFill>
                  <a:srgbClr val="00B050"/>
                </a:solidFill>
                <a:latin typeface="Calibri" panose="020F0502020204030204" pitchFamily="34" charset="0"/>
                <a:cs typeface="Calibri" panose="020F0502020204030204" pitchFamily="34" charset="0"/>
              </a:rPr>
              <a:t>Hệ gene là gì? Cho ví dụ. </a:t>
            </a:r>
            <a:endParaRPr lang="en-US" sz="3200" b="1">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2116BCF0-F823-2C0E-3A2A-718FE526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55" y="1649458"/>
            <a:ext cx="859657" cy="863999"/>
          </a:xfrm>
          <a:prstGeom prst="rect">
            <a:avLst/>
          </a:prstGeom>
        </p:spPr>
      </p:pic>
      <p:sp>
        <p:nvSpPr>
          <p:cNvPr id="7" name="TextBox 6">
            <a:extLst>
              <a:ext uri="{FF2B5EF4-FFF2-40B4-BE49-F238E27FC236}">
                <a16:creationId xmlns:a16="http://schemas.microsoft.com/office/drawing/2014/main" id="{C661DA74-3A99-E52C-BA40-9ABDAF292B65}"/>
              </a:ext>
            </a:extLst>
          </p:cNvPr>
          <p:cNvSpPr txBox="1"/>
          <p:nvPr/>
        </p:nvSpPr>
        <p:spPr>
          <a:xfrm>
            <a:off x="1032712" y="4418571"/>
            <a:ext cx="11014852"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cs typeface="Calibri" panose="020F0502020204030204" pitchFamily="34" charset="0"/>
              </a:rPr>
              <a:t>- Hệ gene (genome) là toàn bộ trình tự các nucleotide trên DNA có trong tế bào của cơ thể sinh vật. </a:t>
            </a:r>
            <a:endParaRPr lang="en-US" sz="3200" b="1">
              <a:latin typeface="Calibri" panose="020F0502020204030204" pitchFamily="34" charset="0"/>
              <a:cs typeface="Calibri" panose="020F0502020204030204" pitchFamily="34" charset="0"/>
            </a:endParaRPr>
          </a:p>
          <a:p>
            <a:pPr algn="just"/>
            <a:r>
              <a:rPr lang="vi-VN" sz="3200" b="1">
                <a:latin typeface="Calibri" panose="020F0502020204030204" pitchFamily="34" charset="0"/>
                <a:cs typeface="Calibri" panose="020F0502020204030204" pitchFamily="34" charset="0"/>
              </a:rPr>
              <a:t>- Các loài sinh vật khác nhau có hệ gene đặc trưng về kích thước hệ gene (được tính bằng hàm lượng DNA) và số lượng gene </a:t>
            </a:r>
            <a:endParaRPr lang="en-US" sz="3200" b="1">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5" y="5213135"/>
            <a:ext cx="859657" cy="802901"/>
          </a:xfrm>
          <a:prstGeom prst="rect">
            <a:avLst/>
          </a:prstGeom>
        </p:spPr>
      </p:pic>
      <p:pic>
        <p:nvPicPr>
          <p:cNvPr id="3074" name="Picture 2" descr="Hệ gen là gì?">
            <a:extLst>
              <a:ext uri="{FF2B5EF4-FFF2-40B4-BE49-F238E27FC236}">
                <a16:creationId xmlns:a16="http://schemas.microsoft.com/office/drawing/2014/main" id="{E9504E9F-5408-2138-F5C9-5CF377AA6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511" y="697176"/>
            <a:ext cx="6508178" cy="36574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9BA154-14EA-0E6A-804C-BDB78F1EB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63" y="4580607"/>
            <a:ext cx="612178" cy="523221"/>
          </a:xfrm>
          <a:prstGeom prst="rect">
            <a:avLst/>
          </a:prstGeom>
        </p:spPr>
      </p:pic>
      <p:sp>
        <p:nvSpPr>
          <p:cNvPr id="9" name="Slide Number Placeholder 8">
            <a:extLst>
              <a:ext uri="{FF2B5EF4-FFF2-40B4-BE49-F238E27FC236}">
                <a16:creationId xmlns:a16="http://schemas.microsoft.com/office/drawing/2014/main" id="{F64BDFE7-FDE8-EC3C-4358-1F7D363A2DB2}"/>
              </a:ext>
            </a:extLst>
          </p:cNvPr>
          <p:cNvSpPr>
            <a:spLocks noGrp="1"/>
          </p:cNvSpPr>
          <p:nvPr>
            <p:ph type="sldNum" sz="quarter" idx="12"/>
          </p:nvPr>
        </p:nvSpPr>
        <p:spPr/>
        <p:txBody>
          <a:bodyPr/>
          <a:lstStyle/>
          <a:p>
            <a:fld id="{A38DB642-B96B-4E4F-95BE-DCA4F685BD55}" type="slidenum">
              <a:rPr lang="en-US" smtClean="0"/>
              <a:t>10</a:t>
            </a:fld>
            <a:endParaRPr lang="en-US"/>
          </a:p>
        </p:txBody>
      </p:sp>
      <p:sp>
        <p:nvSpPr>
          <p:cNvPr id="10" name="Google Shape;158;p6">
            <a:extLst>
              <a:ext uri="{FF2B5EF4-FFF2-40B4-BE49-F238E27FC236}">
                <a16:creationId xmlns:a16="http://schemas.microsoft.com/office/drawing/2014/main" id="{271BB5FA-28C4-C140-2BDB-9BB239E44F51}"/>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78322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B53314-1398-DB1F-CF8A-08959DCD1C66}"/>
              </a:ext>
            </a:extLst>
          </p:cNvPr>
          <p:cNvSpPr>
            <a:spLocks noGrp="1"/>
          </p:cNvSpPr>
          <p:nvPr>
            <p:ph type="sldNum" sz="quarter" idx="12"/>
          </p:nvPr>
        </p:nvSpPr>
        <p:spPr/>
        <p:txBody>
          <a:bodyPr/>
          <a:lstStyle/>
          <a:p>
            <a:fld id="{A38DB642-B96B-4E4F-95BE-DCA4F685BD55}" type="slidenum">
              <a:rPr lang="en-US" smtClean="0"/>
              <a:t>11</a:t>
            </a:fld>
            <a:endParaRPr lang="en-US"/>
          </a:p>
        </p:txBody>
      </p:sp>
      <p:sp>
        <p:nvSpPr>
          <p:cNvPr id="3" name="Google Shape;158;p6">
            <a:extLst>
              <a:ext uri="{FF2B5EF4-FFF2-40B4-BE49-F238E27FC236}">
                <a16:creationId xmlns:a16="http://schemas.microsoft.com/office/drawing/2014/main" id="{24EEBA15-226E-1B0D-5F91-5354A19A007E}"/>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8EDB41-84DE-F6B9-E0B0-04025436DEF4}"/>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CF38224-C42B-C8D1-839B-DDF65B05F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36" y="1352337"/>
            <a:ext cx="1575779" cy="1452846"/>
          </a:xfrm>
          <a:prstGeom prst="rect">
            <a:avLst/>
          </a:prstGeom>
        </p:spPr>
      </p:pic>
      <p:sp>
        <p:nvSpPr>
          <p:cNvPr id="9" name="Rectangle 8">
            <a:extLst>
              <a:ext uri="{FF2B5EF4-FFF2-40B4-BE49-F238E27FC236}">
                <a16:creationId xmlns:a16="http://schemas.microsoft.com/office/drawing/2014/main" id="{6C088E98-5709-C751-4D5A-6AB777DDF3DF}"/>
              </a:ext>
            </a:extLst>
          </p:cNvPr>
          <p:cNvSpPr/>
          <p:nvPr/>
        </p:nvSpPr>
        <p:spPr>
          <a:xfrm>
            <a:off x="2756914" y="1521505"/>
            <a:ext cx="7783709"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solidFill>
                  <a:srgbClr val="000000"/>
                </a:solidFill>
                <a:effectLst/>
                <a:latin typeface="Calibri" panose="020F0502020204030204" pitchFamily="34" charset="0"/>
                <a:ea typeface="Arial" panose="020B0604020202020204" pitchFamily="34" charset="0"/>
                <a:cs typeface="Calibri" panose="020F0502020204030204" pitchFamily="34" charset="0"/>
              </a:rPr>
              <a:t>HS làm việc theo cặp dưới sự hướng dẫn của GV và </a:t>
            </a:r>
            <a:r>
              <a:rPr lang="en-US" sz="3200" b="1">
                <a:solidFill>
                  <a:srgbClr val="000000"/>
                </a:solidFill>
                <a:effectLst/>
                <a:latin typeface="Calibri" panose="020F0502020204030204" pitchFamily="34" charset="0"/>
                <a:ea typeface="Arial" panose="020B0604020202020204" pitchFamily="34" charset="0"/>
                <a:cs typeface="Calibri" panose="020F0502020204030204" pitchFamily="34" charset="0"/>
              </a:rPr>
              <a:t>hoàn thành p</a:t>
            </a:r>
            <a:r>
              <a:rPr lang="vi-VN" sz="32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hiếu học tập số 1.</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2C8B2EF-6FBC-B5F9-12D4-194597BE94A3}"/>
              </a:ext>
            </a:extLst>
          </p:cNvPr>
          <p:cNvPicPr>
            <a:picLocks noChangeAspect="1"/>
          </p:cNvPicPr>
          <p:nvPr/>
        </p:nvPicPr>
        <p:blipFill>
          <a:blip r:embed="rId3" cstate="print"/>
          <a:stretch>
            <a:fillRect/>
          </a:stretch>
        </p:blipFill>
        <p:spPr>
          <a:xfrm>
            <a:off x="8992981" y="2537616"/>
            <a:ext cx="3095283" cy="3159742"/>
          </a:xfrm>
          <a:prstGeom prst="rect">
            <a:avLst/>
          </a:prstGeom>
        </p:spPr>
      </p:pic>
      <p:sp>
        <p:nvSpPr>
          <p:cNvPr id="15" name="TextBox 14">
            <a:extLst>
              <a:ext uri="{FF2B5EF4-FFF2-40B4-BE49-F238E27FC236}">
                <a16:creationId xmlns:a16="http://schemas.microsoft.com/office/drawing/2014/main" id="{6DC6E139-D82A-C3E3-FC65-FE8C514B8A11}"/>
              </a:ext>
            </a:extLst>
          </p:cNvPr>
          <p:cNvSpPr txBox="1"/>
          <p:nvPr/>
        </p:nvSpPr>
        <p:spPr>
          <a:xfrm>
            <a:off x="9466215" y="5696964"/>
            <a:ext cx="2257349" cy="707886"/>
          </a:xfrm>
          <a:prstGeom prst="rect">
            <a:avLst/>
          </a:prstGeom>
          <a:noFill/>
        </p:spPr>
        <p:txBody>
          <a:bodyPr wrap="none" rtlCol="0">
            <a:spAutoFit/>
          </a:bodyPr>
          <a:lstStyle/>
          <a:p>
            <a:r>
              <a:rPr lang="en-US" sz="2000" b="1">
                <a:latin typeface="Calibri" panose="020F0502020204030204" pitchFamily="34" charset="0"/>
                <a:cs typeface="Calibri" panose="020F0502020204030204" pitchFamily="34" charset="0"/>
              </a:rPr>
              <a:t>Hình 4.1. Đặc điểm </a:t>
            </a:r>
          </a:p>
          <a:p>
            <a:r>
              <a:rPr lang="en-US" sz="2000" b="1">
                <a:latin typeface="Calibri" panose="020F0502020204030204" pitchFamily="34" charset="0"/>
                <a:cs typeface="Calibri" panose="020F0502020204030204" pitchFamily="34" charset="0"/>
              </a:rPr>
              <a:t>của hệ gene người</a:t>
            </a:r>
          </a:p>
        </p:txBody>
      </p:sp>
      <p:pic>
        <p:nvPicPr>
          <p:cNvPr id="6" name="Picture 5">
            <a:extLst>
              <a:ext uri="{FF2B5EF4-FFF2-40B4-BE49-F238E27FC236}">
                <a16:creationId xmlns:a16="http://schemas.microsoft.com/office/drawing/2014/main" id="{6E563575-BEBE-9462-4347-6EEF0E2D87D0}"/>
              </a:ext>
            </a:extLst>
          </p:cNvPr>
          <p:cNvPicPr>
            <a:picLocks noChangeAspect="1"/>
          </p:cNvPicPr>
          <p:nvPr/>
        </p:nvPicPr>
        <p:blipFill>
          <a:blip r:embed="rId4"/>
          <a:stretch>
            <a:fillRect/>
          </a:stretch>
        </p:blipFill>
        <p:spPr>
          <a:xfrm>
            <a:off x="844572" y="2692924"/>
            <a:ext cx="8157730" cy="3886985"/>
          </a:xfrm>
          <a:prstGeom prst="rect">
            <a:avLst/>
          </a:prstGeom>
        </p:spPr>
      </p:pic>
      <p:pic>
        <p:nvPicPr>
          <p:cNvPr id="8" name="Picture 7">
            <a:extLst>
              <a:ext uri="{FF2B5EF4-FFF2-40B4-BE49-F238E27FC236}">
                <a16:creationId xmlns:a16="http://schemas.microsoft.com/office/drawing/2014/main" id="{D8DB9ACB-C702-3F58-3D68-8B25F2CA4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9" y="4052818"/>
            <a:ext cx="930597" cy="1230250"/>
          </a:xfrm>
          <a:prstGeom prst="rect">
            <a:avLst/>
          </a:prstGeom>
        </p:spPr>
      </p:pic>
    </p:spTree>
    <p:extLst>
      <p:ext uri="{BB962C8B-B14F-4D97-AF65-F5344CB8AC3E}">
        <p14:creationId xmlns:p14="http://schemas.microsoft.com/office/powerpoint/2010/main" val="223260444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B53314-1398-DB1F-CF8A-08959DCD1C66}"/>
              </a:ext>
            </a:extLst>
          </p:cNvPr>
          <p:cNvSpPr>
            <a:spLocks noGrp="1"/>
          </p:cNvSpPr>
          <p:nvPr>
            <p:ph type="sldNum" sz="quarter" idx="12"/>
          </p:nvPr>
        </p:nvSpPr>
        <p:spPr/>
        <p:txBody>
          <a:bodyPr/>
          <a:lstStyle/>
          <a:p>
            <a:fld id="{A38DB642-B96B-4E4F-95BE-DCA4F685BD55}" type="slidenum">
              <a:rPr lang="en-US" smtClean="0"/>
              <a:t>12</a:t>
            </a:fld>
            <a:endParaRPr lang="en-US"/>
          </a:p>
        </p:txBody>
      </p:sp>
      <p:sp>
        <p:nvSpPr>
          <p:cNvPr id="3" name="Google Shape;158;p6">
            <a:extLst>
              <a:ext uri="{FF2B5EF4-FFF2-40B4-BE49-F238E27FC236}">
                <a16:creationId xmlns:a16="http://schemas.microsoft.com/office/drawing/2014/main" id="{24EEBA15-226E-1B0D-5F91-5354A19A007E}"/>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8EDB41-84DE-F6B9-E0B0-04025436DEF4}"/>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B872B98-6BE4-F9AA-31B9-95DBE2D66E04}"/>
              </a:ext>
            </a:extLst>
          </p:cNvPr>
          <p:cNvGraphicFramePr>
            <a:graphicFrameLocks noGrp="1"/>
          </p:cNvGraphicFramePr>
          <p:nvPr>
            <p:extLst>
              <p:ext uri="{D42A27DB-BD31-4B8C-83A1-F6EECF244321}">
                <p14:modId xmlns:p14="http://schemas.microsoft.com/office/powerpoint/2010/main" val="1776712567"/>
              </p:ext>
            </p:extLst>
          </p:nvPr>
        </p:nvGraphicFramePr>
        <p:xfrm>
          <a:off x="1163782" y="1671771"/>
          <a:ext cx="10852726" cy="4535032"/>
        </p:xfrm>
        <a:graphic>
          <a:graphicData uri="http://schemas.openxmlformats.org/drawingml/2006/table">
            <a:tbl>
              <a:tblPr firstRow="1" firstCol="1" bandRow="1">
                <a:tableStyleId>{5C22544A-7EE6-4342-B048-85BDC9FD1C3A}</a:tableStyleId>
              </a:tblPr>
              <a:tblGrid>
                <a:gridCol w="1288554">
                  <a:extLst>
                    <a:ext uri="{9D8B030D-6E8A-4147-A177-3AD203B41FA5}">
                      <a16:colId xmlns:a16="http://schemas.microsoft.com/office/drawing/2014/main" val="620285302"/>
                    </a:ext>
                  </a:extLst>
                </a:gridCol>
                <a:gridCol w="3805401">
                  <a:extLst>
                    <a:ext uri="{9D8B030D-6E8A-4147-A177-3AD203B41FA5}">
                      <a16:colId xmlns:a16="http://schemas.microsoft.com/office/drawing/2014/main" val="769044423"/>
                    </a:ext>
                  </a:extLst>
                </a:gridCol>
                <a:gridCol w="5758771">
                  <a:extLst>
                    <a:ext uri="{9D8B030D-6E8A-4147-A177-3AD203B41FA5}">
                      <a16:colId xmlns:a16="http://schemas.microsoft.com/office/drawing/2014/main" val="1617092730"/>
                    </a:ext>
                  </a:extLst>
                </a:gridCol>
              </a:tblGrid>
              <a:tr h="2338764">
                <a:tc gridSpan="3">
                  <a:txBody>
                    <a:bodyPr/>
                    <a:lstStyle/>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PHIẾU HỌC TẬP SỐ 1</a:t>
                      </a:r>
                      <a:endParaRPr lang="en-US" sz="2800" b="1">
                        <a:solidFill>
                          <a:sysClr val="windowText" lastClr="000000"/>
                        </a:solidFill>
                        <a:effectLst/>
                        <a:latin typeface="Calibri" panose="020F0502020204030204" pitchFamily="34" charset="0"/>
                        <a:cs typeface="Calibri" panose="020F0502020204030204" pitchFamily="34" charset="0"/>
                      </a:endParaRPr>
                    </a:p>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TÌM HIỂU THÀNH TỰU VÀ ỨNG DỤNG CỦA GIẢI MÃ HỆ GENE NGƯỜI</a:t>
                      </a:r>
                      <a:endParaRPr lang="en-US" sz="28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 Lớp:	 </a:t>
                      </a:r>
                      <a:r>
                        <a:rPr lang="en-GB" sz="2800" b="1">
                          <a:solidFill>
                            <a:sysClr val="windowText" lastClr="000000"/>
                          </a:solidFill>
                          <a:effectLst/>
                          <a:latin typeface="Calibri" panose="020F0502020204030204" pitchFamily="34" charset="0"/>
                          <a:cs typeface="Calibri" panose="020F0502020204030204" pitchFamily="34" charset="0"/>
                        </a:rPr>
                        <a:t>……………….</a:t>
                      </a:r>
                      <a:r>
                        <a:rPr lang="vi-VN" sz="2800" b="1">
                          <a:solidFill>
                            <a:sysClr val="windowText" lastClr="000000"/>
                          </a:solidFill>
                          <a:effectLst/>
                          <a:latin typeface="Calibri" panose="020F0502020204030204" pitchFamily="34" charset="0"/>
                          <a:cs typeface="Calibri" panose="020F0502020204030204" pitchFamily="34" charset="0"/>
                        </a:rPr>
                        <a:t> Nhóm thực hiện:</a:t>
                      </a:r>
                      <a:r>
                        <a:rPr lang="en-GB" sz="2800" b="1">
                          <a:solidFill>
                            <a:sysClr val="windowText" lastClr="000000"/>
                          </a:solidFill>
                          <a:effectLst/>
                          <a:latin typeface="Calibri" panose="020F0502020204030204" pitchFamily="34" charset="0"/>
                          <a:cs typeface="Calibri" panose="020F0502020204030204" pitchFamily="34" charset="0"/>
                        </a:rPr>
                        <a:t> ………………………..…</a:t>
                      </a:r>
                      <a:endParaRPr lang="en-US" sz="28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 Họ và tên thành viên:</a:t>
                      </a:r>
                      <a:r>
                        <a:rPr lang="en-GB" sz="2800" b="1">
                          <a:solidFill>
                            <a:sysClr val="windowText" lastClr="000000"/>
                          </a:solidFill>
                          <a:effectLst/>
                          <a:latin typeface="Calibri" panose="020F0502020204030204" pitchFamily="34" charset="0"/>
                          <a:cs typeface="Calibri" panose="020F0502020204030204" pitchFamily="34" charset="0"/>
                        </a:rPr>
                        <a:t> …………………………………………………..</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2358775"/>
                  </a:ext>
                </a:extLst>
              </a:tr>
              <a:tr h="835125">
                <a:tc>
                  <a:txBody>
                    <a:bodyPr/>
                    <a:lstStyle/>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STT</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2800" b="1">
                          <a:effectLst/>
                          <a:latin typeface="Calibri" panose="020F0502020204030204" pitchFamily="34" charset="0"/>
                          <a:cs typeface="Calibri" panose="020F0502020204030204" pitchFamily="34" charset="0"/>
                        </a:rPr>
                        <a:t>Lĩnh vực</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2800" b="1">
                          <a:effectLst/>
                          <a:latin typeface="Calibri" panose="020F0502020204030204" pitchFamily="34" charset="0"/>
                          <a:cs typeface="Calibri" panose="020F0502020204030204" pitchFamily="34" charset="0"/>
                        </a:rPr>
                        <a:t>Ứng dụng</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5516338"/>
                  </a:ext>
                </a:extLst>
              </a:tr>
              <a:tr h="451003">
                <a:tc>
                  <a:txBody>
                    <a:bodyPr/>
                    <a:lstStyle/>
                    <a:p>
                      <a:pPr algn="ctr">
                        <a:lnSpc>
                          <a:spcPct val="100000"/>
                        </a:lnSpc>
                        <a:spcBef>
                          <a:spcPts val="0"/>
                        </a:spcBef>
                        <a:spcAft>
                          <a:spcPts val="0"/>
                        </a:spcAft>
                        <a:tabLst>
                          <a:tab pos="8101330" algn="l"/>
                        </a:tabLst>
                      </a:pPr>
                      <a:r>
                        <a:rPr lang="vi-VN" sz="2800" b="1">
                          <a:solidFill>
                            <a:sysClr val="windowText" lastClr="000000"/>
                          </a:solidFill>
                          <a:effectLst/>
                          <a:latin typeface="Calibri" panose="020F0502020204030204" pitchFamily="34" charset="0"/>
                          <a:cs typeface="Calibri" panose="020F0502020204030204" pitchFamily="34" charset="0"/>
                        </a:rPr>
                        <a:t>1</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4164584"/>
                  </a:ext>
                </a:extLst>
              </a:tr>
              <a:tr h="455070">
                <a:tc>
                  <a:txBody>
                    <a:bodyPr/>
                    <a:lstStyle/>
                    <a:p>
                      <a:pPr algn="ctr">
                        <a:lnSpc>
                          <a:spcPct val="100000"/>
                        </a:lnSpc>
                        <a:spcBef>
                          <a:spcPts val="0"/>
                        </a:spcBef>
                        <a:spcAft>
                          <a:spcPts val="0"/>
                        </a:spcAft>
                        <a:tabLst>
                          <a:tab pos="8101330" algn="l"/>
                        </a:tabLst>
                      </a:pPr>
                      <a:r>
                        <a:rPr lang="en-US" sz="2800" b="1">
                          <a:solidFill>
                            <a:sysClr val="windowText" lastClr="000000"/>
                          </a:solidFill>
                          <a:effectLst/>
                          <a:latin typeface="Calibri" panose="020F0502020204030204" pitchFamily="34" charset="0"/>
                          <a:cs typeface="Calibri" panose="020F0502020204030204" pitchFamily="34" charset="0"/>
                        </a:rPr>
                        <a:t>2</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6820175"/>
                  </a:ext>
                </a:extLst>
              </a:tr>
              <a:tr h="455070">
                <a:tc>
                  <a:txBody>
                    <a:bodyPr/>
                    <a:lstStyle/>
                    <a:p>
                      <a:pPr algn="ctr">
                        <a:lnSpc>
                          <a:spcPct val="100000"/>
                        </a:lnSpc>
                        <a:spcBef>
                          <a:spcPts val="0"/>
                        </a:spcBef>
                        <a:spcAft>
                          <a:spcPts val="0"/>
                        </a:spcAft>
                        <a:tabLst>
                          <a:tab pos="8101330" algn="l"/>
                        </a:tabLst>
                      </a:pPr>
                      <a:r>
                        <a:rPr lang="en-US" sz="2800" b="1">
                          <a:solidFill>
                            <a:sysClr val="windowText" lastClr="000000"/>
                          </a:solidFill>
                          <a:effectLst/>
                          <a:latin typeface="Calibri" panose="020F0502020204030204" pitchFamily="34" charset="0"/>
                          <a:cs typeface="Calibri" panose="020F0502020204030204" pitchFamily="34" charset="0"/>
                        </a:rPr>
                        <a:t>3</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690295"/>
                  </a:ext>
                </a:extLst>
              </a:tr>
            </a:tbl>
          </a:graphicData>
        </a:graphic>
      </p:graphicFrame>
      <p:pic>
        <p:nvPicPr>
          <p:cNvPr id="6" name="Picture 5">
            <a:extLst>
              <a:ext uri="{FF2B5EF4-FFF2-40B4-BE49-F238E27FC236}">
                <a16:creationId xmlns:a16="http://schemas.microsoft.com/office/drawing/2014/main" id="{FE61A875-FD17-2F83-A49C-E11FF5233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3979059"/>
            <a:ext cx="930597" cy="1230250"/>
          </a:xfrm>
          <a:prstGeom prst="rect">
            <a:avLst/>
          </a:prstGeom>
        </p:spPr>
      </p:pic>
    </p:spTree>
    <p:extLst>
      <p:ext uri="{BB962C8B-B14F-4D97-AF65-F5344CB8AC3E}">
        <p14:creationId xmlns:p14="http://schemas.microsoft.com/office/powerpoint/2010/main" val="359014237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F9DDBA-AA79-89AD-6BFC-E3762A4B9D37}"/>
              </a:ext>
            </a:extLst>
          </p:cNvPr>
          <p:cNvSpPr>
            <a:spLocks noGrp="1"/>
          </p:cNvSpPr>
          <p:nvPr>
            <p:ph type="sldNum" sz="quarter" idx="12"/>
          </p:nvPr>
        </p:nvSpPr>
        <p:spPr/>
        <p:txBody>
          <a:bodyPr/>
          <a:lstStyle/>
          <a:p>
            <a:fld id="{A38DB642-B96B-4E4F-95BE-DCA4F685BD55}" type="slidenum">
              <a:rPr lang="en-US" smtClean="0"/>
              <a:t>13</a:t>
            </a:fld>
            <a:endParaRPr lang="en-US"/>
          </a:p>
        </p:txBody>
      </p:sp>
      <p:sp>
        <p:nvSpPr>
          <p:cNvPr id="3" name="Google Shape;158;p6">
            <a:extLst>
              <a:ext uri="{FF2B5EF4-FFF2-40B4-BE49-F238E27FC236}">
                <a16:creationId xmlns:a16="http://schemas.microsoft.com/office/drawing/2014/main" id="{4400913B-1A72-B5AE-D806-3F736BB918B9}"/>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CFE6208-E479-0397-E553-D0CC86D8A96F}"/>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F38E1F94-8395-3B80-3071-D88CBAE3534C}"/>
              </a:ext>
            </a:extLst>
          </p:cNvPr>
          <p:cNvGraphicFramePr>
            <a:graphicFrameLocks noGrp="1"/>
          </p:cNvGraphicFramePr>
          <p:nvPr>
            <p:extLst>
              <p:ext uri="{D42A27DB-BD31-4B8C-83A1-F6EECF244321}">
                <p14:modId xmlns:p14="http://schemas.microsoft.com/office/powerpoint/2010/main" val="1084467993"/>
              </p:ext>
            </p:extLst>
          </p:nvPr>
        </p:nvGraphicFramePr>
        <p:xfrm>
          <a:off x="371976" y="1657403"/>
          <a:ext cx="11446064" cy="4563768"/>
        </p:xfrm>
        <a:graphic>
          <a:graphicData uri="http://schemas.openxmlformats.org/drawingml/2006/table">
            <a:tbl>
              <a:tblPr firstRow="1" firstCol="1" bandRow="1">
                <a:tableStyleId>{5C22544A-7EE6-4342-B048-85BDC9FD1C3A}</a:tableStyleId>
              </a:tblPr>
              <a:tblGrid>
                <a:gridCol w="1359001">
                  <a:extLst>
                    <a:ext uri="{9D8B030D-6E8A-4147-A177-3AD203B41FA5}">
                      <a16:colId xmlns:a16="http://schemas.microsoft.com/office/drawing/2014/main" val="4033999363"/>
                    </a:ext>
                  </a:extLst>
                </a:gridCol>
                <a:gridCol w="3709241">
                  <a:extLst>
                    <a:ext uri="{9D8B030D-6E8A-4147-A177-3AD203B41FA5}">
                      <a16:colId xmlns:a16="http://schemas.microsoft.com/office/drawing/2014/main" val="2023095747"/>
                    </a:ext>
                  </a:extLst>
                </a:gridCol>
                <a:gridCol w="6377822">
                  <a:extLst>
                    <a:ext uri="{9D8B030D-6E8A-4147-A177-3AD203B41FA5}">
                      <a16:colId xmlns:a16="http://schemas.microsoft.com/office/drawing/2014/main" val="1960765821"/>
                    </a:ext>
                  </a:extLst>
                </a:gridCol>
              </a:tblGrid>
              <a:tr h="835125">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STT</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Lĩnh vực</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Ứng dụng</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62488097"/>
                  </a:ext>
                </a:extLst>
              </a:tr>
              <a:tr h="1151204">
                <a:tc>
                  <a:txBody>
                    <a:bodyPr/>
                    <a:lstStyle/>
                    <a:p>
                      <a:pPr algn="ctr">
                        <a:lnSpc>
                          <a:spcPct val="100000"/>
                        </a:lnSpc>
                        <a:spcBef>
                          <a:spcPts val="0"/>
                        </a:spcBef>
                        <a:spcAft>
                          <a:spcPts val="0"/>
                        </a:spcAft>
                        <a:tabLst>
                          <a:tab pos="8101330" algn="l"/>
                        </a:tabLst>
                      </a:pPr>
                      <a:r>
                        <a:rPr lang="vi-VN" sz="3200" b="1">
                          <a:solidFill>
                            <a:sysClr val="windowText" lastClr="000000"/>
                          </a:solidFill>
                          <a:effectLst/>
                          <a:latin typeface="Calibri" panose="020F0502020204030204" pitchFamily="34" charset="0"/>
                          <a:cs typeface="Calibri" panose="020F0502020204030204" pitchFamily="34" charset="0"/>
                        </a:rPr>
                        <a:t>1</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Y học</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Sử dụng liệu pháp nhắm trúng đích trong điều trị ung thư.</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124485"/>
                  </a:ext>
                </a:extLst>
              </a:tr>
              <a:tr h="1575223">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2</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Giám định pháp y và khoa học hình sự</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Cung cấp thông tin trong lĩnh vực pháp ý và khoa học hình sự thông qua so sánh trình tự gene ở người.</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1124372"/>
                  </a:ext>
                </a:extLst>
              </a:tr>
              <a:tr h="1002216">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3</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Di truyền học và sinh học phân tử</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Nghiên cứu sự phát triển cá thể, cơ chế gây bệnh di truyền ở người.</a:t>
                      </a: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439364"/>
                  </a:ext>
                </a:extLst>
              </a:tr>
            </a:tbl>
          </a:graphicData>
        </a:graphic>
      </p:graphicFrame>
    </p:spTree>
    <p:extLst>
      <p:ext uri="{BB962C8B-B14F-4D97-AF65-F5344CB8AC3E}">
        <p14:creationId xmlns:p14="http://schemas.microsoft.com/office/powerpoint/2010/main" val="15747826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805811-4916-09BA-4B90-11A9EFCE6BE3}"/>
              </a:ext>
            </a:extLst>
          </p:cNvPr>
          <p:cNvSpPr>
            <a:spLocks noGrp="1"/>
          </p:cNvSpPr>
          <p:nvPr>
            <p:ph type="sldNum" sz="quarter" idx="12"/>
          </p:nvPr>
        </p:nvSpPr>
        <p:spPr/>
        <p:txBody>
          <a:bodyPr/>
          <a:lstStyle/>
          <a:p>
            <a:fld id="{A38DB642-B96B-4E4F-95BE-DCA4F685BD55}" type="slidenum">
              <a:rPr lang="en-US" smtClean="0"/>
              <a:t>14</a:t>
            </a:fld>
            <a:endParaRPr lang="en-US"/>
          </a:p>
        </p:txBody>
      </p:sp>
      <p:sp>
        <p:nvSpPr>
          <p:cNvPr id="3" name="Google Shape;158;p6">
            <a:extLst>
              <a:ext uri="{FF2B5EF4-FFF2-40B4-BE49-F238E27FC236}">
                <a16:creationId xmlns:a16="http://schemas.microsoft.com/office/drawing/2014/main" id="{249DE2BD-C4EA-9300-B50B-EDA3B63EDF45}"/>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904592-7E89-B947-9715-42D0E0199B54}"/>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A24C00-FDDD-E289-FE74-BDA502DC4500}"/>
              </a:ext>
            </a:extLst>
          </p:cNvPr>
          <p:cNvSpPr txBox="1"/>
          <p:nvPr/>
        </p:nvSpPr>
        <p:spPr>
          <a:xfrm>
            <a:off x="944561" y="1819253"/>
            <a:ext cx="10637771"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Sự thành công của dự án Hệ gene người đã mở ra nhiều hướng nghiên cứu và ứng dụng nhằm bảo vệ sức khỏe con người, nghiên cứu sự tiến hóa của sinh vật.</a:t>
            </a:r>
          </a:p>
        </p:txBody>
      </p:sp>
      <p:pic>
        <p:nvPicPr>
          <p:cNvPr id="6" name="Picture 5">
            <a:extLst>
              <a:ext uri="{FF2B5EF4-FFF2-40B4-BE49-F238E27FC236}">
                <a16:creationId xmlns:a16="http://schemas.microsoft.com/office/drawing/2014/main" id="{CE306AA9-9B95-FE00-D4DE-1D5ABE346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85189"/>
            <a:ext cx="612178" cy="523221"/>
          </a:xfrm>
          <a:prstGeom prst="rect">
            <a:avLst/>
          </a:prstGeom>
        </p:spPr>
      </p:pic>
    </p:spTree>
    <p:extLst>
      <p:ext uri="{BB962C8B-B14F-4D97-AF65-F5344CB8AC3E}">
        <p14:creationId xmlns:p14="http://schemas.microsoft.com/office/powerpoint/2010/main" val="192961613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83D04FEE-6FEA-B4B9-79E0-AEBCAF1AF7E2}"/>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034A589-F446-77C6-7368-A64303BC94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2530" y="2277918"/>
            <a:ext cx="6854719" cy="4030518"/>
          </a:xfrm>
          <a:prstGeom prst="rect">
            <a:avLst/>
          </a:prstGeom>
          <a:noFill/>
          <a:ln>
            <a:noFill/>
          </a:ln>
          <a:scene3d>
            <a:camera prst="orthographicFront"/>
            <a:lightRig rig="threePt" dir="t"/>
          </a:scene3d>
          <a:sp3d>
            <a:bevelT/>
          </a:sp3d>
        </p:spPr>
      </p:pic>
      <p:pic>
        <p:nvPicPr>
          <p:cNvPr id="4" name="Picture 3">
            <a:extLst>
              <a:ext uri="{FF2B5EF4-FFF2-40B4-BE49-F238E27FC236}">
                <a16:creationId xmlns:a16="http://schemas.microsoft.com/office/drawing/2014/main" id="{4D4845DE-1D32-1494-248F-C01BEB429D9C}"/>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5506193" y="351744"/>
            <a:ext cx="2641600" cy="1663225"/>
          </a:xfrm>
          <a:prstGeom prst="rect">
            <a:avLst/>
          </a:prstGeom>
        </p:spPr>
      </p:pic>
      <p:sp>
        <p:nvSpPr>
          <p:cNvPr id="5" name="Slide Number Placeholder 4">
            <a:extLst>
              <a:ext uri="{FF2B5EF4-FFF2-40B4-BE49-F238E27FC236}">
                <a16:creationId xmlns:a16="http://schemas.microsoft.com/office/drawing/2014/main" id="{1B6C71CA-7E01-0E7D-7EAB-C36473BE1C23}"/>
              </a:ext>
            </a:extLst>
          </p:cNvPr>
          <p:cNvSpPr>
            <a:spLocks noGrp="1"/>
          </p:cNvSpPr>
          <p:nvPr>
            <p:ph type="sldNum" sz="quarter" idx="12"/>
          </p:nvPr>
        </p:nvSpPr>
        <p:spPr/>
        <p:txBody>
          <a:bodyPr/>
          <a:lstStyle/>
          <a:p>
            <a:fld id="{A38DB642-B96B-4E4F-95BE-DCA4F685BD55}" type="slidenum">
              <a:rPr lang="en-US" smtClean="0"/>
              <a:t>15</a:t>
            </a:fld>
            <a:endParaRPr lang="en-US"/>
          </a:p>
        </p:txBody>
      </p:sp>
    </p:spTree>
    <p:extLst>
      <p:ext uri="{BB962C8B-B14F-4D97-AF65-F5344CB8AC3E}">
        <p14:creationId xmlns:p14="http://schemas.microsoft.com/office/powerpoint/2010/main" val="8062733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CFEB-781A-9BBC-E89C-F5016722C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9AAAF76C-CADB-368E-3C6E-DB503D79AD56}"/>
              </a:ext>
            </a:extLst>
          </p:cNvPr>
          <p:cNvSpPr/>
          <p:nvPr/>
        </p:nvSpPr>
        <p:spPr>
          <a:xfrm>
            <a:off x="4697669" y="73545"/>
            <a:ext cx="7301497"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GÓC QUAN SÁT</a:t>
            </a:r>
          </a:p>
          <a:p>
            <a:pPr algn="ctr"/>
            <a:r>
              <a:rPr lang="en-US" sz="3200" b="1">
                <a:effectLst/>
                <a:latin typeface="Calibri" panose="020F0502020204030204" pitchFamily="34" charset="0"/>
                <a:ea typeface="Calibri" panose="020F0502020204030204" pitchFamily="34" charset="0"/>
              </a:rPr>
              <a:t> Xác định thế nào là gene đột biến và ảnh hưởng của đột biến gene đến sinh vật.</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88E16DD-A756-A8D9-08AB-9AC12397D80E}"/>
              </a:ext>
            </a:extLst>
          </p:cNvPr>
          <p:cNvSpPr>
            <a:spLocks noGrp="1"/>
          </p:cNvSpPr>
          <p:nvPr>
            <p:ph type="sldNum" sz="quarter" idx="12"/>
          </p:nvPr>
        </p:nvSpPr>
        <p:spPr/>
        <p:txBody>
          <a:bodyPr/>
          <a:lstStyle/>
          <a:p>
            <a:fld id="{A38DB642-B96B-4E4F-95BE-DCA4F685BD55}" type="slidenum">
              <a:rPr lang="en-US" smtClean="0"/>
              <a:t>16</a:t>
            </a:fld>
            <a:endParaRPr lang="en-US"/>
          </a:p>
        </p:txBody>
      </p:sp>
      <p:sp>
        <p:nvSpPr>
          <p:cNvPr id="6" name="Google Shape;158;p6">
            <a:extLst>
              <a:ext uri="{FF2B5EF4-FFF2-40B4-BE49-F238E27FC236}">
                <a16:creationId xmlns:a16="http://schemas.microsoft.com/office/drawing/2014/main" id="{37DBEF70-D7A3-FF2D-2A9E-D9570DFBD206}"/>
              </a:ext>
            </a:extLst>
          </p:cNvPr>
          <p:cNvSpPr/>
          <p:nvPr/>
        </p:nvSpPr>
        <p:spPr>
          <a:xfrm>
            <a:off x="114476" y="97668"/>
            <a:ext cx="4161960"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A597E8-F257-F351-7DB9-13155A7A11CF}"/>
              </a:ext>
            </a:extLst>
          </p:cNvPr>
          <p:cNvPicPr>
            <a:picLocks noChangeAspect="1"/>
          </p:cNvPicPr>
          <p:nvPr/>
        </p:nvPicPr>
        <p:blipFill>
          <a:blip r:embed="rId3"/>
          <a:stretch>
            <a:fillRect/>
          </a:stretch>
        </p:blipFill>
        <p:spPr>
          <a:xfrm>
            <a:off x="1934550" y="2131834"/>
            <a:ext cx="10142974" cy="4452755"/>
          </a:xfrm>
          <a:prstGeom prst="rect">
            <a:avLst/>
          </a:prstGeom>
        </p:spPr>
      </p:pic>
      <p:pic>
        <p:nvPicPr>
          <p:cNvPr id="9" name="Picture 8">
            <a:extLst>
              <a:ext uri="{FF2B5EF4-FFF2-40B4-BE49-F238E27FC236}">
                <a16:creationId xmlns:a16="http://schemas.microsoft.com/office/drawing/2014/main" id="{714FD727-9D9E-1A7F-E0CD-E3E8C1940579}"/>
              </a:ext>
            </a:extLst>
          </p:cNvPr>
          <p:cNvPicPr>
            <a:picLocks noChangeAspect="1"/>
          </p:cNvPicPr>
          <p:nvPr/>
        </p:nvPicPr>
        <p:blipFill>
          <a:blip r:embed="rId4"/>
          <a:stretch>
            <a:fillRect/>
          </a:stretch>
        </p:blipFill>
        <p:spPr>
          <a:xfrm>
            <a:off x="634510" y="1903595"/>
            <a:ext cx="6262590" cy="4614932"/>
          </a:xfrm>
          <a:prstGeom prst="rect">
            <a:avLst/>
          </a:prstGeom>
        </p:spPr>
      </p:pic>
    </p:spTree>
    <p:extLst>
      <p:ext uri="{BB962C8B-B14F-4D97-AF65-F5344CB8AC3E}">
        <p14:creationId xmlns:p14="http://schemas.microsoft.com/office/powerpoint/2010/main" val="33648162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629AC-BE01-9670-573F-E1FA3E634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31" y="1327973"/>
            <a:ext cx="1040068" cy="1374970"/>
          </a:xfrm>
          <a:prstGeom prst="rect">
            <a:avLst/>
          </a:prstGeom>
        </p:spPr>
      </p:pic>
      <p:sp>
        <p:nvSpPr>
          <p:cNvPr id="4" name="Rectangle 3">
            <a:extLst>
              <a:ext uri="{FF2B5EF4-FFF2-40B4-BE49-F238E27FC236}">
                <a16:creationId xmlns:a16="http://schemas.microsoft.com/office/drawing/2014/main" id="{0EF0635E-2F20-40CA-04CB-361BA3A5AE3A}"/>
              </a:ext>
            </a:extLst>
          </p:cNvPr>
          <p:cNvSpPr/>
          <p:nvPr/>
        </p:nvSpPr>
        <p:spPr>
          <a:xfrm>
            <a:off x="5525654" y="257144"/>
            <a:ext cx="6169892"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GÓC TRẢI NGHIỆM</a:t>
            </a:r>
          </a:p>
          <a:p>
            <a:pPr algn="ctr"/>
            <a:r>
              <a:rPr lang="en-US" sz="3200" b="1">
                <a:latin typeface="Calibri" panose="020F0502020204030204" pitchFamily="34" charset="0"/>
                <a:ea typeface="Calibri" panose="020F0502020204030204" pitchFamily="34" charset="0"/>
              </a:rPr>
              <a:t>C</a:t>
            </a:r>
            <a:r>
              <a:rPr lang="en-US" sz="3200" b="1">
                <a:effectLst/>
                <a:latin typeface="Calibri" panose="020F0502020204030204" pitchFamily="34" charset="0"/>
                <a:ea typeface="Calibri" panose="020F0502020204030204" pitchFamily="34" charset="0"/>
              </a:rPr>
              <a:t>ác dạng đột biến gene (Có thể sử dụng mô hình)</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835F626-C552-48D7-73BA-CBA0F2013E0F}"/>
              </a:ext>
            </a:extLst>
          </p:cNvPr>
          <p:cNvSpPr>
            <a:spLocks noGrp="1"/>
          </p:cNvSpPr>
          <p:nvPr>
            <p:ph type="sldNum" sz="quarter" idx="12"/>
          </p:nvPr>
        </p:nvSpPr>
        <p:spPr/>
        <p:txBody>
          <a:bodyPr/>
          <a:lstStyle/>
          <a:p>
            <a:fld id="{A38DB642-B96B-4E4F-95BE-DCA4F685BD55}" type="slidenum">
              <a:rPr lang="en-US" smtClean="0"/>
              <a:t>17</a:t>
            </a:fld>
            <a:endParaRPr lang="en-US"/>
          </a:p>
        </p:txBody>
      </p:sp>
      <p:pic>
        <p:nvPicPr>
          <p:cNvPr id="6" name="Picture 5">
            <a:extLst>
              <a:ext uri="{FF2B5EF4-FFF2-40B4-BE49-F238E27FC236}">
                <a16:creationId xmlns:a16="http://schemas.microsoft.com/office/drawing/2014/main" id="{036B8569-DD18-C08D-395E-A0D4681981BA}"/>
              </a:ext>
            </a:extLst>
          </p:cNvPr>
          <p:cNvPicPr>
            <a:picLocks noChangeAspect="1"/>
          </p:cNvPicPr>
          <p:nvPr/>
        </p:nvPicPr>
        <p:blipFill>
          <a:blip r:embed="rId3" cstate="print"/>
          <a:stretch>
            <a:fillRect/>
          </a:stretch>
        </p:blipFill>
        <p:spPr>
          <a:xfrm>
            <a:off x="114476" y="2832385"/>
            <a:ext cx="6449424" cy="2910757"/>
          </a:xfrm>
          <a:prstGeom prst="rect">
            <a:avLst/>
          </a:prstGeom>
        </p:spPr>
      </p:pic>
      <p:pic>
        <p:nvPicPr>
          <p:cNvPr id="7" name="Picture 6">
            <a:extLst>
              <a:ext uri="{FF2B5EF4-FFF2-40B4-BE49-F238E27FC236}">
                <a16:creationId xmlns:a16="http://schemas.microsoft.com/office/drawing/2014/main" id="{E4997F74-2DD9-3AE8-5612-13555D149411}"/>
              </a:ext>
            </a:extLst>
          </p:cNvPr>
          <p:cNvPicPr>
            <a:picLocks noChangeAspect="1"/>
          </p:cNvPicPr>
          <p:nvPr/>
        </p:nvPicPr>
        <p:blipFill>
          <a:blip r:embed="rId4"/>
          <a:stretch>
            <a:fillRect/>
          </a:stretch>
        </p:blipFill>
        <p:spPr>
          <a:xfrm>
            <a:off x="6469499" y="2059709"/>
            <a:ext cx="5722501" cy="4456110"/>
          </a:xfrm>
          <a:prstGeom prst="rect">
            <a:avLst/>
          </a:prstGeom>
        </p:spPr>
      </p:pic>
      <p:sp>
        <p:nvSpPr>
          <p:cNvPr id="8" name="Google Shape;158;p6">
            <a:extLst>
              <a:ext uri="{FF2B5EF4-FFF2-40B4-BE49-F238E27FC236}">
                <a16:creationId xmlns:a16="http://schemas.microsoft.com/office/drawing/2014/main" id="{FD0A5D53-18FB-F7C5-FE5F-831FE23A3982}"/>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54897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C3C47-B339-FFA0-17C4-97724AEEA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7355C9CE-7337-9C9F-A5B5-C830DFECBBCD}"/>
              </a:ext>
            </a:extLst>
          </p:cNvPr>
          <p:cNvSpPr/>
          <p:nvPr/>
        </p:nvSpPr>
        <p:spPr>
          <a:xfrm>
            <a:off x="5382491" y="22263"/>
            <a:ext cx="6456218"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3. GÓC PHÂN TÍCH</a:t>
            </a:r>
          </a:p>
          <a:p>
            <a:pPr algn="ctr"/>
            <a:r>
              <a:rPr lang="en-US" sz="3200" b="1" spc="-20">
                <a:effectLst/>
                <a:latin typeface="Calibri" panose="020F0502020204030204" pitchFamily="34" charset="0"/>
                <a:ea typeface="Arial" panose="020B0604020202020204" pitchFamily="34" charset="0"/>
                <a:cs typeface="Calibri" panose="020F0502020204030204" pitchFamily="34" charset="0"/>
              </a:rPr>
              <a:t>X</a:t>
            </a:r>
            <a:r>
              <a:rPr lang="vi-VN" sz="3200" b="1" spc="-20">
                <a:effectLst/>
                <a:latin typeface="Calibri" panose="020F0502020204030204" pitchFamily="34" charset="0"/>
                <a:ea typeface="Arial" panose="020B0604020202020204" pitchFamily="34" charset="0"/>
                <a:cs typeface="Calibri" panose="020F0502020204030204" pitchFamily="34" charset="0"/>
              </a:rPr>
              <a:t>ác định nguyên nhân và cơ chế phát sinh đột biến gene.</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5" name="Đột biến gen là gì- Đột biến gen ảnh hưởng sức khỏe như thế nào-">
            <a:hlinkClick r:id="" action="ppaction://media"/>
            <a:extLst>
              <a:ext uri="{FF2B5EF4-FFF2-40B4-BE49-F238E27FC236}">
                <a16:creationId xmlns:a16="http://schemas.microsoft.com/office/drawing/2014/main" id="{D4334AF1-8DFC-E804-20C0-DC79BE7851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8108" y="1633020"/>
            <a:ext cx="9291783" cy="5226629"/>
          </a:xfrm>
          <a:prstGeom prst="rect">
            <a:avLst/>
          </a:prstGeom>
        </p:spPr>
      </p:pic>
      <p:sp>
        <p:nvSpPr>
          <p:cNvPr id="6" name="Slide Number Placeholder 5">
            <a:extLst>
              <a:ext uri="{FF2B5EF4-FFF2-40B4-BE49-F238E27FC236}">
                <a16:creationId xmlns:a16="http://schemas.microsoft.com/office/drawing/2014/main" id="{74320353-80A9-65E7-7A29-875AEA3F1BA4}"/>
              </a:ext>
            </a:extLst>
          </p:cNvPr>
          <p:cNvSpPr>
            <a:spLocks noGrp="1"/>
          </p:cNvSpPr>
          <p:nvPr>
            <p:ph type="sldNum" sz="quarter" idx="12"/>
          </p:nvPr>
        </p:nvSpPr>
        <p:spPr/>
        <p:txBody>
          <a:bodyPr/>
          <a:lstStyle/>
          <a:p>
            <a:fld id="{A38DB642-B96B-4E4F-95BE-DCA4F685BD55}" type="slidenum">
              <a:rPr lang="en-US" smtClean="0"/>
              <a:t>18</a:t>
            </a:fld>
            <a:endParaRPr lang="en-US"/>
          </a:p>
        </p:txBody>
      </p:sp>
      <p:sp>
        <p:nvSpPr>
          <p:cNvPr id="7" name="Google Shape;158;p6">
            <a:extLst>
              <a:ext uri="{FF2B5EF4-FFF2-40B4-BE49-F238E27FC236}">
                <a16:creationId xmlns:a16="http://schemas.microsoft.com/office/drawing/2014/main" id="{1B65C241-2D45-82AA-D4BC-1477E8DADC7E}"/>
              </a:ext>
            </a:extLst>
          </p:cNvPr>
          <p:cNvSpPr/>
          <p:nvPr/>
        </p:nvSpPr>
        <p:spPr>
          <a:xfrm>
            <a:off x="114476" y="97668"/>
            <a:ext cx="4252251"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9551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6757C-D9D9-5892-A388-82A698267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67" y="1484014"/>
            <a:ext cx="1040068" cy="1374970"/>
          </a:xfrm>
          <a:prstGeom prst="rect">
            <a:avLst/>
          </a:prstGeom>
        </p:spPr>
      </p:pic>
      <p:sp>
        <p:nvSpPr>
          <p:cNvPr id="4" name="Rectangle 3">
            <a:extLst>
              <a:ext uri="{FF2B5EF4-FFF2-40B4-BE49-F238E27FC236}">
                <a16:creationId xmlns:a16="http://schemas.microsoft.com/office/drawing/2014/main" id="{5C2AEFE4-1E61-F344-9D68-B79B78F6AAC5}"/>
              </a:ext>
            </a:extLst>
          </p:cNvPr>
          <p:cNvSpPr/>
          <p:nvPr/>
        </p:nvSpPr>
        <p:spPr>
          <a:xfrm>
            <a:off x="2817091" y="1043102"/>
            <a:ext cx="6364231"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 GÓC ÁP DỤNG</a:t>
            </a:r>
          </a:p>
          <a:p>
            <a:pPr algn="ctr"/>
            <a:r>
              <a:rPr lang="en-US" sz="3200" b="1">
                <a:effectLst/>
                <a:latin typeface="Calibri" panose="020F0502020204030204" pitchFamily="34" charset="0"/>
                <a:ea typeface="Calibri" panose="020F0502020204030204" pitchFamily="34" charset="0"/>
              </a:rPr>
              <a:t>Vận dụng các kiến thức đã tìm hiểu để trình bày vai trò của đột biến gene trong tiến hoá, trong chọn giống và trong nghiên cứu di truyền </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401AC033-3118-F23B-D431-5717B6A87538}"/>
              </a:ext>
            </a:extLst>
          </p:cNvPr>
          <p:cNvSpPr>
            <a:spLocks noGrp="1"/>
          </p:cNvSpPr>
          <p:nvPr>
            <p:ph type="sldNum" sz="quarter" idx="12"/>
          </p:nvPr>
        </p:nvSpPr>
        <p:spPr/>
        <p:txBody>
          <a:bodyPr/>
          <a:lstStyle/>
          <a:p>
            <a:fld id="{A38DB642-B96B-4E4F-95BE-DCA4F685BD55}" type="slidenum">
              <a:rPr lang="en-US" smtClean="0"/>
              <a:t>19</a:t>
            </a:fld>
            <a:endParaRPr lang="en-US"/>
          </a:p>
        </p:txBody>
      </p:sp>
      <p:sp>
        <p:nvSpPr>
          <p:cNvPr id="7" name="Google Shape;158;p6">
            <a:extLst>
              <a:ext uri="{FF2B5EF4-FFF2-40B4-BE49-F238E27FC236}">
                <a16:creationId xmlns:a16="http://schemas.microsoft.com/office/drawing/2014/main" id="{106A09AD-CC44-AF09-681C-F56A4417BAF6}"/>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20155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125" name="Rectangle 11"/>
          <p:cNvSpPr>
            <a:spLocks noChangeArrowheads="1"/>
          </p:cNvSpPr>
          <p:nvPr/>
        </p:nvSpPr>
        <p:spPr bwMode="auto">
          <a:xfrm>
            <a:off x="2362200" y="2119449"/>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119063" eaLnBrk="0" hangingPunct="0">
              <a:defRPr>
                <a:solidFill>
                  <a:schemeClr val="tx1"/>
                </a:solidFill>
                <a:latin typeface="Arial" panose="020B0604020202020204" pitchFamily="34" charset="0"/>
              </a:defRPr>
            </a:lvl1pPr>
            <a:lvl2pPr marL="742950" indent="-285750" defTabSz="119063" eaLnBrk="0" hangingPunct="0">
              <a:defRPr>
                <a:solidFill>
                  <a:schemeClr val="tx1"/>
                </a:solidFill>
                <a:latin typeface="Arial" panose="020B0604020202020204" pitchFamily="34" charset="0"/>
              </a:defRPr>
            </a:lvl2pPr>
            <a:lvl3pPr marL="1143000" indent="-228600" defTabSz="119063" eaLnBrk="0" hangingPunct="0">
              <a:defRPr>
                <a:solidFill>
                  <a:schemeClr val="tx1"/>
                </a:solidFill>
                <a:latin typeface="Arial" panose="020B0604020202020204" pitchFamily="34" charset="0"/>
              </a:defRPr>
            </a:lvl3pPr>
            <a:lvl4pPr marL="1600200" indent="-228600" defTabSz="119063" eaLnBrk="0" hangingPunct="0">
              <a:defRPr>
                <a:solidFill>
                  <a:schemeClr val="tx1"/>
                </a:solidFill>
                <a:latin typeface="Arial" panose="020B0604020202020204" pitchFamily="34" charset="0"/>
              </a:defRPr>
            </a:lvl4pPr>
            <a:lvl5pPr marL="2057400" indent="-228600" defTabSz="119063" eaLnBrk="0" hangingPunct="0">
              <a:defRPr>
                <a:solidFill>
                  <a:schemeClr val="tx1"/>
                </a:solidFill>
                <a:latin typeface="Arial" panose="020B0604020202020204" pitchFamily="34" charset="0"/>
              </a:defRPr>
            </a:lvl5pPr>
            <a:lvl6pPr marL="2514600" indent="-228600" defTabSz="119063" eaLnBrk="0" fontAlgn="base" hangingPunct="0">
              <a:spcBef>
                <a:spcPct val="0"/>
              </a:spcBef>
              <a:spcAft>
                <a:spcPct val="0"/>
              </a:spcAft>
              <a:defRPr>
                <a:solidFill>
                  <a:schemeClr val="tx1"/>
                </a:solidFill>
                <a:latin typeface="Arial" panose="020B0604020202020204" pitchFamily="34" charset="0"/>
              </a:defRPr>
            </a:lvl6pPr>
            <a:lvl7pPr marL="2971800" indent="-228600" defTabSz="119063" eaLnBrk="0" fontAlgn="base" hangingPunct="0">
              <a:spcBef>
                <a:spcPct val="0"/>
              </a:spcBef>
              <a:spcAft>
                <a:spcPct val="0"/>
              </a:spcAft>
              <a:defRPr>
                <a:solidFill>
                  <a:schemeClr val="tx1"/>
                </a:solidFill>
                <a:latin typeface="Arial" panose="020B0604020202020204" pitchFamily="34" charset="0"/>
              </a:defRPr>
            </a:lvl7pPr>
            <a:lvl8pPr marL="3429000" indent="-228600" defTabSz="119063" eaLnBrk="0" fontAlgn="base" hangingPunct="0">
              <a:spcBef>
                <a:spcPct val="0"/>
              </a:spcBef>
              <a:spcAft>
                <a:spcPct val="0"/>
              </a:spcAft>
              <a:defRPr>
                <a:solidFill>
                  <a:schemeClr val="tx1"/>
                </a:solidFill>
                <a:latin typeface="Arial" panose="020B0604020202020204" pitchFamily="34" charset="0"/>
              </a:defRPr>
            </a:lvl8pPr>
            <a:lvl9pPr marL="3886200" indent="-228600" defTabSz="11906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a:solidFill>
                  <a:srgbClr val="00B050"/>
                </a:solidFill>
              </a:rPr>
              <a:t>		</a:t>
            </a:r>
            <a:r>
              <a:rPr lang="en-US" altLang="en-US" sz="6000" b="1">
                <a:solidFill>
                  <a:srgbClr val="00B050"/>
                </a:solidFill>
                <a:latin typeface="Calibri" panose="020F0502020204030204" pitchFamily="34" charset="0"/>
              </a:rPr>
              <a:t>SINH HỌC 12</a:t>
            </a:r>
          </a:p>
        </p:txBody>
      </p:sp>
      <p:sp>
        <p:nvSpPr>
          <p:cNvPr id="2" name="Slide Number Placeholder 1">
            <a:extLst>
              <a:ext uri="{FF2B5EF4-FFF2-40B4-BE49-F238E27FC236}">
                <a16:creationId xmlns:a16="http://schemas.microsoft.com/office/drawing/2014/main" id="{5B7F3775-3097-9A86-A670-E431D4C876FF}"/>
              </a:ext>
            </a:extLst>
          </p:cNvPr>
          <p:cNvSpPr>
            <a:spLocks noGrp="1"/>
          </p:cNvSpPr>
          <p:nvPr>
            <p:ph type="sldNum" sz="quarter" idx="12"/>
          </p:nvPr>
        </p:nvSpPr>
        <p:spPr/>
        <p:txBody>
          <a:bodyPr/>
          <a:lstStyle/>
          <a:p>
            <a:fld id="{A38DB642-B96B-4E4F-95BE-DCA4F685BD55}" type="slidenum">
              <a:rPr lang="en-US" smtClean="0"/>
              <a:t>2</a:t>
            </a:fld>
            <a:endParaRPr lang="en-US"/>
          </a:p>
        </p:txBody>
      </p:sp>
    </p:spTree>
    <p:extLst>
      <p:ext uri="{BB962C8B-B14F-4D97-AF65-F5344CB8AC3E}">
        <p14:creationId xmlns:p14="http://schemas.microsoft.com/office/powerpoint/2010/main" val="39312215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CEC042-806A-F6FF-913F-AD068CB9AFA0}"/>
              </a:ext>
            </a:extLst>
          </p:cNvPr>
          <p:cNvSpPr>
            <a:spLocks noGrp="1"/>
          </p:cNvSpPr>
          <p:nvPr>
            <p:ph type="sldNum" sz="quarter" idx="12"/>
          </p:nvPr>
        </p:nvSpPr>
        <p:spPr/>
        <p:txBody>
          <a:bodyPr/>
          <a:lstStyle/>
          <a:p>
            <a:fld id="{A38DB642-B96B-4E4F-95BE-DCA4F685BD55}" type="slidenum">
              <a:rPr lang="en-US" smtClean="0"/>
              <a:t>20</a:t>
            </a:fld>
            <a:endParaRPr lang="en-US"/>
          </a:p>
        </p:txBody>
      </p:sp>
      <p:sp>
        <p:nvSpPr>
          <p:cNvPr id="3" name="Google Shape;158;p6">
            <a:extLst>
              <a:ext uri="{FF2B5EF4-FFF2-40B4-BE49-F238E27FC236}">
                <a16:creationId xmlns:a16="http://schemas.microsoft.com/office/drawing/2014/main" id="{64FF8EFD-C5D2-1DB7-3B44-2ABE8274910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537CE8E-BCA7-1257-67AD-6468DC2F3045}"/>
              </a:ext>
            </a:extLst>
          </p:cNvPr>
          <p:cNvGraphicFramePr>
            <a:graphicFrameLocks noGrp="1"/>
          </p:cNvGraphicFramePr>
          <p:nvPr>
            <p:extLst>
              <p:ext uri="{D42A27DB-BD31-4B8C-83A1-F6EECF244321}">
                <p14:modId xmlns:p14="http://schemas.microsoft.com/office/powerpoint/2010/main" val="3571938585"/>
              </p:ext>
            </p:extLst>
          </p:nvPr>
        </p:nvGraphicFramePr>
        <p:xfrm>
          <a:off x="952846" y="999486"/>
          <a:ext cx="10934354" cy="5410795"/>
        </p:xfrm>
        <a:graphic>
          <a:graphicData uri="http://schemas.openxmlformats.org/drawingml/2006/table">
            <a:tbl>
              <a:tblPr firstRow="1" firstCol="1" bandRow="1">
                <a:tableStyleId>{5C22544A-7EE6-4342-B048-85BDC9FD1C3A}</a:tableStyleId>
              </a:tblPr>
              <a:tblGrid>
                <a:gridCol w="3810723">
                  <a:extLst>
                    <a:ext uri="{9D8B030D-6E8A-4147-A177-3AD203B41FA5}">
                      <a16:colId xmlns:a16="http://schemas.microsoft.com/office/drawing/2014/main" val="2304203919"/>
                    </a:ext>
                  </a:extLst>
                </a:gridCol>
                <a:gridCol w="3810723">
                  <a:extLst>
                    <a:ext uri="{9D8B030D-6E8A-4147-A177-3AD203B41FA5}">
                      <a16:colId xmlns:a16="http://schemas.microsoft.com/office/drawing/2014/main" val="3666233936"/>
                    </a:ext>
                  </a:extLst>
                </a:gridCol>
                <a:gridCol w="3312908">
                  <a:extLst>
                    <a:ext uri="{9D8B030D-6E8A-4147-A177-3AD203B41FA5}">
                      <a16:colId xmlns:a16="http://schemas.microsoft.com/office/drawing/2014/main" val="4222810563"/>
                    </a:ext>
                  </a:extLst>
                </a:gridCol>
              </a:tblGrid>
              <a:tr h="1754859">
                <a:tc gridSpan="3">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PHIẾU HỌC TẬP SỐ 2</a:t>
                      </a:r>
                      <a:endParaRPr lang="en-US" sz="32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 Lớp:</a:t>
                      </a:r>
                      <a:r>
                        <a:rPr lang="en-GB" sz="3200" b="1">
                          <a:solidFill>
                            <a:sysClr val="windowText" lastClr="000000"/>
                          </a:solidFill>
                          <a:effectLst/>
                          <a:latin typeface="Calibri" panose="020F0502020204030204" pitchFamily="34" charset="0"/>
                          <a:cs typeface="Calibri" panose="020F0502020204030204" pitchFamily="34" charset="0"/>
                        </a:rPr>
                        <a:t>……………….</a:t>
                      </a:r>
                      <a:r>
                        <a:rPr lang="vi-VN" sz="3200" b="1">
                          <a:solidFill>
                            <a:sysClr val="windowText" lastClr="000000"/>
                          </a:solidFill>
                          <a:effectLst/>
                          <a:latin typeface="Calibri" panose="020F0502020204030204" pitchFamily="34" charset="0"/>
                          <a:cs typeface="Calibri" panose="020F0502020204030204" pitchFamily="34" charset="0"/>
                        </a:rPr>
                        <a:t>  Nhóm thực hiện:</a:t>
                      </a:r>
                      <a:r>
                        <a:rPr lang="en-GB" sz="3200" b="1">
                          <a:solidFill>
                            <a:sysClr val="windowText" lastClr="000000"/>
                          </a:solidFill>
                          <a:effectLst/>
                          <a:latin typeface="Calibri" panose="020F0502020204030204" pitchFamily="34" charset="0"/>
                          <a:cs typeface="Calibri" panose="020F0502020204030204" pitchFamily="34" charset="0"/>
                        </a:rPr>
                        <a:t> ………………………..…</a:t>
                      </a:r>
                      <a:endParaRPr lang="en-US" sz="32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 Họ và tên thành viên:</a:t>
                      </a:r>
                      <a:r>
                        <a:rPr lang="en-GB" sz="3200" b="1">
                          <a:solidFill>
                            <a:sysClr val="windowText" lastClr="000000"/>
                          </a:solidFill>
                          <a:effectLst/>
                          <a:latin typeface="Calibri" panose="020F0502020204030204" pitchFamily="34" charset="0"/>
                          <a:cs typeface="Calibri" panose="020F0502020204030204" pitchFamily="34" charset="0"/>
                        </a:rPr>
                        <a:t> …………………………………………………..</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5264316"/>
                  </a:ext>
                </a:extLst>
              </a:tr>
              <a:tr h="469703">
                <a:tc rowSpan="2">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GÓC HỌC TẬP</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Nhiệm vụ học tập</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31568819"/>
                  </a:ext>
                </a:extLst>
              </a:tr>
              <a:tr h="469703">
                <a:tc vMerge="1">
                  <a:txBody>
                    <a:bodyPr/>
                    <a:lstStyle/>
                    <a:p>
                      <a:endParaRPr lang="en-US"/>
                    </a:p>
                  </a:txBody>
                  <a:tcPr/>
                </a:tc>
                <a:tc>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Nội dung nhiệm vụ</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Kết quả thực hiện</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852912"/>
                  </a:ext>
                </a:extLst>
              </a:tr>
              <a:tr h="469703">
                <a:tc>
                  <a:txBody>
                    <a:bodyPr/>
                    <a:lstStyle/>
                    <a:p>
                      <a:pPr algn="ctr">
                        <a:lnSpc>
                          <a:spcPct val="100000"/>
                        </a:lnSpc>
                        <a:spcBef>
                          <a:spcPts val="0"/>
                        </a:spcBef>
                        <a:spcAft>
                          <a:spcPts val="0"/>
                        </a:spcAft>
                        <a:tabLst>
                          <a:tab pos="8101330" algn="l"/>
                        </a:tabLst>
                      </a:pPr>
                      <a:r>
                        <a:rPr lang="vi-VN" sz="3200" b="1">
                          <a:solidFill>
                            <a:sysClr val="windowText" lastClr="000000"/>
                          </a:solidFill>
                          <a:effectLst/>
                          <a:latin typeface="Calibri" panose="020F0502020204030204" pitchFamily="34" charset="0"/>
                          <a:cs typeface="Calibri" panose="020F0502020204030204" pitchFamily="34" charset="0"/>
                        </a:rPr>
                        <a:t>1</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98312"/>
                  </a:ext>
                </a:extLst>
              </a:tr>
              <a:tr h="608963">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2</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631541"/>
                  </a:ext>
                </a:extLst>
              </a:tr>
              <a:tr h="638024">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3</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231909"/>
                  </a:ext>
                </a:extLst>
              </a:tr>
              <a:tr h="945909">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4</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206429"/>
                  </a:ext>
                </a:extLst>
              </a:tr>
            </a:tbl>
          </a:graphicData>
        </a:graphic>
      </p:graphicFrame>
    </p:spTree>
    <p:extLst>
      <p:ext uri="{BB962C8B-B14F-4D97-AF65-F5344CB8AC3E}">
        <p14:creationId xmlns:p14="http://schemas.microsoft.com/office/powerpoint/2010/main" val="12199290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CFDF56-F8D3-EC7D-2CF4-29BAEC6B1886}"/>
              </a:ext>
            </a:extLst>
          </p:cNvPr>
          <p:cNvSpPr>
            <a:spLocks noGrp="1"/>
          </p:cNvSpPr>
          <p:nvPr>
            <p:ph type="sldNum" sz="quarter" idx="12"/>
          </p:nvPr>
        </p:nvSpPr>
        <p:spPr/>
        <p:txBody>
          <a:bodyPr/>
          <a:lstStyle/>
          <a:p>
            <a:fld id="{A38DB642-B96B-4E4F-95BE-DCA4F685BD55}" type="slidenum">
              <a:rPr lang="en-US" smtClean="0"/>
              <a:t>21</a:t>
            </a:fld>
            <a:endParaRPr lang="en-US"/>
          </a:p>
        </p:txBody>
      </p:sp>
      <p:sp>
        <p:nvSpPr>
          <p:cNvPr id="3" name="Google Shape;158;p6">
            <a:extLst>
              <a:ext uri="{FF2B5EF4-FFF2-40B4-BE49-F238E27FC236}">
                <a16:creationId xmlns:a16="http://schemas.microsoft.com/office/drawing/2014/main" id="{BAFDBBC3-1814-4D9E-E40D-76D3F5C9D68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A75FAB9-8BD9-7847-B8CA-59C66A03ED81}"/>
              </a:ext>
            </a:extLst>
          </p:cNvPr>
          <p:cNvSpPr txBox="1"/>
          <p:nvPr/>
        </p:nvSpPr>
        <p:spPr>
          <a:xfrm>
            <a:off x="602884"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1. Khái niệm đột biến gene</a:t>
            </a:r>
            <a:endParaRPr lang="en-US" sz="4000">
              <a:solidFill>
                <a:srgbClr val="FF0000"/>
              </a:solidFill>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575522-DE5A-28FF-2211-66E4ED9B6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342" y="2802513"/>
            <a:ext cx="8685849" cy="37616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304254-BC25-932C-C43A-C9CF2A5D787E}"/>
              </a:ext>
            </a:extLst>
          </p:cNvPr>
          <p:cNvSpPr txBox="1"/>
          <p:nvPr/>
        </p:nvSpPr>
        <p:spPr>
          <a:xfrm>
            <a:off x="986530" y="1514979"/>
            <a:ext cx="10986233"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latin typeface="Calibri" panose="020F0502020204030204" pitchFamily="34" charset="0"/>
              </a:rPr>
              <a:t>Đột biến là gene là những biến đổi trong cấu trúc của gene liên quan đến 1 cặp nucleotide hoặc một số cặp nucleotide.</a:t>
            </a:r>
            <a:endParaRPr lang="en-US" sz="3200" b="1">
              <a:latin typeface="+mj-lt"/>
              <a:cs typeface="Calibri" panose="020F0502020204030204" pitchFamily="34" charset="0"/>
            </a:endParaRPr>
          </a:p>
        </p:txBody>
      </p:sp>
      <p:pic>
        <p:nvPicPr>
          <p:cNvPr id="7" name="Picture 6">
            <a:extLst>
              <a:ext uri="{FF2B5EF4-FFF2-40B4-BE49-F238E27FC236}">
                <a16:creationId xmlns:a16="http://schemas.microsoft.com/office/drawing/2014/main" id="{759766F8-1059-89DF-5209-795297345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9" y="1730422"/>
            <a:ext cx="612178" cy="523221"/>
          </a:xfrm>
          <a:prstGeom prst="rect">
            <a:avLst/>
          </a:prstGeom>
        </p:spPr>
      </p:pic>
    </p:spTree>
    <p:extLst>
      <p:ext uri="{BB962C8B-B14F-4D97-AF65-F5344CB8AC3E}">
        <p14:creationId xmlns:p14="http://schemas.microsoft.com/office/powerpoint/2010/main" val="3650841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1C588-BF72-0FF6-DA6B-3C75D3417CB3}"/>
              </a:ext>
            </a:extLst>
          </p:cNvPr>
          <p:cNvSpPr>
            <a:spLocks noGrp="1"/>
          </p:cNvSpPr>
          <p:nvPr>
            <p:ph type="sldNum" sz="quarter" idx="12"/>
          </p:nvPr>
        </p:nvSpPr>
        <p:spPr/>
        <p:txBody>
          <a:bodyPr/>
          <a:lstStyle/>
          <a:p>
            <a:fld id="{A38DB642-B96B-4E4F-95BE-DCA4F685BD55}" type="slidenum">
              <a:rPr lang="en-US" smtClean="0"/>
              <a:t>22</a:t>
            </a:fld>
            <a:endParaRPr lang="en-US"/>
          </a:p>
        </p:txBody>
      </p:sp>
      <p:sp>
        <p:nvSpPr>
          <p:cNvPr id="3" name="Google Shape;158;p6">
            <a:extLst>
              <a:ext uri="{FF2B5EF4-FFF2-40B4-BE49-F238E27FC236}">
                <a16:creationId xmlns:a16="http://schemas.microsoft.com/office/drawing/2014/main" id="{87CD852D-6AB6-A2F5-691F-5373CF81D317}"/>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5036535-7A61-548B-03DC-9CD27C561D0C}"/>
              </a:ext>
            </a:extLst>
          </p:cNvPr>
          <p:cNvSpPr txBox="1"/>
          <p:nvPr/>
        </p:nvSpPr>
        <p:spPr>
          <a:xfrm>
            <a:off x="482811"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2. Các dạng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6D9333D-6E51-AAAD-79AF-CA8707E92C7D}"/>
              </a:ext>
            </a:extLst>
          </p:cNvPr>
          <p:cNvSpPr txBox="1"/>
          <p:nvPr/>
        </p:nvSpPr>
        <p:spPr>
          <a:xfrm>
            <a:off x="861291" y="1514979"/>
            <a:ext cx="10492510"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cs typeface="Calibri" panose="020F0502020204030204" pitchFamily="34" charset="0"/>
              </a:rPr>
              <a:t>- Đột biến thay thế một cặp nucleotide: </a:t>
            </a:r>
            <a:r>
              <a:rPr lang="vi-VN" sz="3200" b="1">
                <a:latin typeface="Calibri" panose="020F0502020204030204" pitchFamily="34" charset="0"/>
                <a:cs typeface="Calibri" panose="020F0502020204030204" pitchFamily="34" charset="0"/>
              </a:rPr>
              <a:t>Một cặp nucleotide trong gene được thay thế bằng một cặp nucleotide khác, có thể làm thay đổi trình tự amino acid trong chuỗi polypeptide và thay đổi chức năng của protein. </a:t>
            </a:r>
            <a:endParaRPr lang="en-US" sz="3200" b="1">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CC0340-69EC-8F03-0F2C-A24016442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10" name="Picture 9">
            <a:extLst>
              <a:ext uri="{FF2B5EF4-FFF2-40B4-BE49-F238E27FC236}">
                <a16:creationId xmlns:a16="http://schemas.microsoft.com/office/drawing/2014/main" id="{D048A93A-CEC5-4D5D-3242-3DA594CA95AC}"/>
              </a:ext>
            </a:extLst>
          </p:cNvPr>
          <p:cNvPicPr>
            <a:picLocks noChangeAspect="1"/>
          </p:cNvPicPr>
          <p:nvPr/>
        </p:nvPicPr>
        <p:blipFill>
          <a:blip r:embed="rId3"/>
          <a:stretch>
            <a:fillRect/>
          </a:stretch>
        </p:blipFill>
        <p:spPr>
          <a:xfrm>
            <a:off x="1199139" y="3867371"/>
            <a:ext cx="4205991" cy="2183536"/>
          </a:xfrm>
          <a:prstGeom prst="rect">
            <a:avLst/>
          </a:prstGeom>
        </p:spPr>
      </p:pic>
      <p:sp>
        <p:nvSpPr>
          <p:cNvPr id="11" name="Arrow: Right 10">
            <a:extLst>
              <a:ext uri="{FF2B5EF4-FFF2-40B4-BE49-F238E27FC236}">
                <a16:creationId xmlns:a16="http://schemas.microsoft.com/office/drawing/2014/main" id="{0F3A369A-4968-B32E-B779-1C67E603FA3D}"/>
              </a:ext>
            </a:extLst>
          </p:cNvPr>
          <p:cNvSpPr/>
          <p:nvPr/>
        </p:nvSpPr>
        <p:spPr>
          <a:xfrm>
            <a:off x="5405130" y="4782352"/>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646321-40BC-8B11-D8D5-6C3F44964338}"/>
              </a:ext>
            </a:extLst>
          </p:cNvPr>
          <p:cNvPicPr>
            <a:picLocks noChangeAspect="1"/>
          </p:cNvPicPr>
          <p:nvPr/>
        </p:nvPicPr>
        <p:blipFill rotWithShape="1">
          <a:blip r:embed="rId4"/>
          <a:srcRect b="18744"/>
          <a:stretch/>
        </p:blipFill>
        <p:spPr>
          <a:xfrm>
            <a:off x="6600495" y="3867371"/>
            <a:ext cx="4392366" cy="2346105"/>
          </a:xfrm>
          <a:prstGeom prst="rect">
            <a:avLst/>
          </a:prstGeom>
        </p:spPr>
      </p:pic>
    </p:spTree>
    <p:extLst>
      <p:ext uri="{BB962C8B-B14F-4D97-AF65-F5344CB8AC3E}">
        <p14:creationId xmlns:p14="http://schemas.microsoft.com/office/powerpoint/2010/main" val="215425549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1C588-BF72-0FF6-DA6B-3C75D3417CB3}"/>
              </a:ext>
            </a:extLst>
          </p:cNvPr>
          <p:cNvSpPr>
            <a:spLocks noGrp="1"/>
          </p:cNvSpPr>
          <p:nvPr>
            <p:ph type="sldNum" sz="quarter" idx="12"/>
          </p:nvPr>
        </p:nvSpPr>
        <p:spPr/>
        <p:txBody>
          <a:bodyPr/>
          <a:lstStyle/>
          <a:p>
            <a:fld id="{A38DB642-B96B-4E4F-95BE-DCA4F685BD55}" type="slidenum">
              <a:rPr lang="en-US" smtClean="0"/>
              <a:t>23</a:t>
            </a:fld>
            <a:endParaRPr lang="en-US"/>
          </a:p>
        </p:txBody>
      </p:sp>
      <p:sp>
        <p:nvSpPr>
          <p:cNvPr id="3" name="Google Shape;158;p6">
            <a:extLst>
              <a:ext uri="{FF2B5EF4-FFF2-40B4-BE49-F238E27FC236}">
                <a16:creationId xmlns:a16="http://schemas.microsoft.com/office/drawing/2014/main" id="{87CD852D-6AB6-A2F5-691F-5373CF81D317}"/>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5036535-7A61-548B-03DC-9CD27C561D0C}"/>
              </a:ext>
            </a:extLst>
          </p:cNvPr>
          <p:cNvSpPr txBox="1"/>
          <p:nvPr/>
        </p:nvSpPr>
        <p:spPr>
          <a:xfrm>
            <a:off x="482811"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2. Các dạng đột biến gene</a:t>
            </a:r>
            <a:endParaRPr lang="en-US" sz="4000">
              <a:solidFill>
                <a:srgbClr val="FF00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CC0340-69EC-8F03-0F2C-A24016442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
        <p:nvSpPr>
          <p:cNvPr id="11" name="TextBox 10">
            <a:extLst>
              <a:ext uri="{FF2B5EF4-FFF2-40B4-BE49-F238E27FC236}">
                <a16:creationId xmlns:a16="http://schemas.microsoft.com/office/drawing/2014/main" id="{E6D9333D-6E51-AAAD-79AF-CA8707E92C7D}"/>
              </a:ext>
            </a:extLst>
          </p:cNvPr>
          <p:cNvSpPr txBox="1"/>
          <p:nvPr/>
        </p:nvSpPr>
        <p:spPr>
          <a:xfrm>
            <a:off x="861290" y="1486986"/>
            <a:ext cx="10979257"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solidFill>
                  <a:srgbClr val="00B050"/>
                </a:solidFill>
                <a:latin typeface="Calibri" panose="020F0502020204030204" pitchFamily="34" charset="0"/>
                <a:cs typeface="Calibri" panose="020F0502020204030204" pitchFamily="34" charset="0"/>
              </a:rPr>
              <a:t>- Đột biến mất hoặc thêm một cặp nucleotide: </a:t>
            </a:r>
            <a:r>
              <a:rPr lang="vi-VN" sz="3200" b="1">
                <a:latin typeface="Calibri" panose="020F0502020204030204" pitchFamily="34" charset="0"/>
                <a:cs typeface="Calibri" panose="020F0502020204030204" pitchFamily="34" charset="0"/>
              </a:rPr>
              <a:t>Đột biến làm cho gene bị mất hoặc thêm một cặp nucleotide sẽ làm thay đổi khung đọc mã di truyền từ vị trí xảy ra đột biến trở về sau (đột biến dịch khung) dẫn đến làm thay đổi trình tự amino acid trong chuỗi polypeptide và thay đổi chức năng của protein.</a:t>
            </a:r>
            <a:endParaRPr lang="en-US" sz="3200" b="1">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25C3CDA-1C29-4003-8FBE-F992B8C1B823}"/>
              </a:ext>
            </a:extLst>
          </p:cNvPr>
          <p:cNvPicPr>
            <a:picLocks noChangeAspect="1"/>
          </p:cNvPicPr>
          <p:nvPr/>
        </p:nvPicPr>
        <p:blipFill>
          <a:blip r:embed="rId3"/>
          <a:stretch>
            <a:fillRect/>
          </a:stretch>
        </p:blipFill>
        <p:spPr>
          <a:xfrm>
            <a:off x="1876649" y="4629839"/>
            <a:ext cx="2607677" cy="1353773"/>
          </a:xfrm>
          <a:prstGeom prst="rect">
            <a:avLst/>
          </a:prstGeom>
        </p:spPr>
      </p:pic>
      <p:sp>
        <p:nvSpPr>
          <p:cNvPr id="13" name="Arrow: Right 12">
            <a:extLst>
              <a:ext uri="{FF2B5EF4-FFF2-40B4-BE49-F238E27FC236}">
                <a16:creationId xmlns:a16="http://schemas.microsoft.com/office/drawing/2014/main" id="{5B667F64-64B0-C5C0-D4D3-E59A42BFDA22}"/>
              </a:ext>
            </a:extLst>
          </p:cNvPr>
          <p:cNvSpPr/>
          <p:nvPr/>
        </p:nvSpPr>
        <p:spPr>
          <a:xfrm rot="20373686">
            <a:off x="4634458" y="4858168"/>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59F2A41-D912-DAEC-609C-4B024252A954}"/>
              </a:ext>
            </a:extLst>
          </p:cNvPr>
          <p:cNvPicPr>
            <a:picLocks noChangeAspect="1"/>
          </p:cNvPicPr>
          <p:nvPr/>
        </p:nvPicPr>
        <p:blipFill rotWithShape="1">
          <a:blip r:embed="rId4"/>
          <a:srcRect b="21311"/>
          <a:stretch/>
        </p:blipFill>
        <p:spPr>
          <a:xfrm>
            <a:off x="5771200" y="4069524"/>
            <a:ext cx="2607677" cy="1447094"/>
          </a:xfrm>
          <a:prstGeom prst="rect">
            <a:avLst/>
          </a:prstGeom>
        </p:spPr>
      </p:pic>
      <p:pic>
        <p:nvPicPr>
          <p:cNvPr id="15" name="Picture 14">
            <a:extLst>
              <a:ext uri="{FF2B5EF4-FFF2-40B4-BE49-F238E27FC236}">
                <a16:creationId xmlns:a16="http://schemas.microsoft.com/office/drawing/2014/main" id="{D9BA620A-B6E5-3A21-B4FE-0430D9580733}"/>
              </a:ext>
            </a:extLst>
          </p:cNvPr>
          <p:cNvPicPr>
            <a:picLocks noChangeAspect="1"/>
          </p:cNvPicPr>
          <p:nvPr/>
        </p:nvPicPr>
        <p:blipFill rotWithShape="1">
          <a:blip r:embed="rId5"/>
          <a:srcRect l="5203" r="5111" b="24041"/>
          <a:stretch/>
        </p:blipFill>
        <p:spPr>
          <a:xfrm>
            <a:off x="5999564" y="5515389"/>
            <a:ext cx="2611036" cy="1288320"/>
          </a:xfrm>
          <a:prstGeom prst="rect">
            <a:avLst/>
          </a:prstGeom>
        </p:spPr>
      </p:pic>
      <p:sp>
        <p:nvSpPr>
          <p:cNvPr id="16" name="Arrow: Right 15">
            <a:extLst>
              <a:ext uri="{FF2B5EF4-FFF2-40B4-BE49-F238E27FC236}">
                <a16:creationId xmlns:a16="http://schemas.microsoft.com/office/drawing/2014/main" id="{B8ABBDB6-7E1A-9572-BBA5-6EC674E42692}"/>
              </a:ext>
            </a:extLst>
          </p:cNvPr>
          <p:cNvSpPr/>
          <p:nvPr/>
        </p:nvSpPr>
        <p:spPr>
          <a:xfrm rot="1860816">
            <a:off x="4560093" y="5548774"/>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61838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454B-DC02-A5D4-A0DA-A7E48ED2E108}"/>
              </a:ext>
            </a:extLst>
          </p:cNvPr>
          <p:cNvSpPr>
            <a:spLocks noGrp="1"/>
          </p:cNvSpPr>
          <p:nvPr>
            <p:ph type="sldNum" sz="quarter" idx="12"/>
          </p:nvPr>
        </p:nvSpPr>
        <p:spPr/>
        <p:txBody>
          <a:bodyPr/>
          <a:lstStyle/>
          <a:p>
            <a:fld id="{A38DB642-B96B-4E4F-95BE-DCA4F685BD55}" type="slidenum">
              <a:rPr lang="en-US" smtClean="0"/>
              <a:t>24</a:t>
            </a:fld>
            <a:endParaRPr lang="en-US"/>
          </a:p>
        </p:txBody>
      </p:sp>
      <p:sp>
        <p:nvSpPr>
          <p:cNvPr id="3" name="Google Shape;158;p6">
            <a:extLst>
              <a:ext uri="{FF2B5EF4-FFF2-40B4-BE49-F238E27FC236}">
                <a16:creationId xmlns:a16="http://schemas.microsoft.com/office/drawing/2014/main" id="{A20F5567-8411-7FAA-2379-96A3A08692E9}"/>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1AE6B3-DB9B-8B7A-CF86-1DC163A8F907}"/>
              </a:ext>
            </a:extLst>
          </p:cNvPr>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14EEFFB-6B0A-9B7A-6087-10C0D8EAB937}"/>
              </a:ext>
            </a:extLst>
          </p:cNvPr>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a:t>
            </a:r>
            <a:r>
              <a:rPr lang="vi-VN" sz="3200" b="1">
                <a:solidFill>
                  <a:srgbClr val="00B050"/>
                </a:solidFill>
                <a:effectLst/>
                <a:latin typeface="Calibri" panose="020F0502020204030204" pitchFamily="34" charset="0"/>
                <a:ea typeface="Calibri" panose="020F0502020204030204" pitchFamily="34" charset="0"/>
              </a:rPr>
              <a:t>Nguyên nhân phát sinh đột biến gene</a:t>
            </a:r>
            <a:endParaRPr lang="en-US" sz="3200">
              <a:solidFill>
                <a:srgbClr val="00B050"/>
              </a:solidFill>
            </a:endParaRPr>
          </a:p>
        </p:txBody>
      </p:sp>
      <p:pic>
        <p:nvPicPr>
          <p:cNvPr id="9" name="Picture 8">
            <a:extLst>
              <a:ext uri="{FF2B5EF4-FFF2-40B4-BE49-F238E27FC236}">
                <a16:creationId xmlns:a16="http://schemas.microsoft.com/office/drawing/2014/main" id="{2F2B0BD8-D670-F191-4602-01D852E41AAC}"/>
              </a:ext>
            </a:extLst>
          </p:cNvPr>
          <p:cNvPicPr>
            <a:picLocks noChangeAspect="1"/>
          </p:cNvPicPr>
          <p:nvPr/>
        </p:nvPicPr>
        <p:blipFill>
          <a:blip r:embed="rId2"/>
          <a:stretch>
            <a:fillRect/>
          </a:stretch>
        </p:blipFill>
        <p:spPr>
          <a:xfrm>
            <a:off x="6756458" y="2222866"/>
            <a:ext cx="4694831" cy="3937790"/>
          </a:xfrm>
          <a:prstGeom prst="rect">
            <a:avLst/>
          </a:prstGeom>
        </p:spPr>
      </p:pic>
      <p:pic>
        <p:nvPicPr>
          <p:cNvPr id="10" name="Picture 2" descr="Nguyên Nhân Gây Đột Biến Gen - Các Căn Bệnh Phổ Biến">
            <a:extLst>
              <a:ext uri="{FF2B5EF4-FFF2-40B4-BE49-F238E27FC236}">
                <a16:creationId xmlns:a16="http://schemas.microsoft.com/office/drawing/2014/main" id="{45CFCFDB-3355-FD51-DB98-1760B9272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89" y="2222865"/>
            <a:ext cx="5906686" cy="393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1313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454B-DC02-A5D4-A0DA-A7E48ED2E108}"/>
              </a:ext>
            </a:extLst>
          </p:cNvPr>
          <p:cNvSpPr>
            <a:spLocks noGrp="1"/>
          </p:cNvSpPr>
          <p:nvPr>
            <p:ph type="sldNum" sz="quarter" idx="12"/>
          </p:nvPr>
        </p:nvSpPr>
        <p:spPr/>
        <p:txBody>
          <a:bodyPr/>
          <a:lstStyle/>
          <a:p>
            <a:fld id="{A38DB642-B96B-4E4F-95BE-DCA4F685BD55}" type="slidenum">
              <a:rPr lang="en-US" smtClean="0"/>
              <a:t>25</a:t>
            </a:fld>
            <a:endParaRPr lang="en-US"/>
          </a:p>
        </p:txBody>
      </p:sp>
      <p:sp>
        <p:nvSpPr>
          <p:cNvPr id="3" name="Google Shape;158;p6">
            <a:extLst>
              <a:ext uri="{FF2B5EF4-FFF2-40B4-BE49-F238E27FC236}">
                <a16:creationId xmlns:a16="http://schemas.microsoft.com/office/drawing/2014/main" id="{A20F5567-8411-7FAA-2379-96A3A08692E9}"/>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1AE6B3-DB9B-8B7A-CF86-1DC163A8F907}"/>
              </a:ext>
            </a:extLst>
          </p:cNvPr>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14EEFFB-6B0A-9B7A-6087-10C0D8EAB937}"/>
              </a:ext>
            </a:extLst>
          </p:cNvPr>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a:t>
            </a:r>
            <a:r>
              <a:rPr lang="vi-VN" sz="3200" b="1">
                <a:solidFill>
                  <a:srgbClr val="00B050"/>
                </a:solidFill>
                <a:effectLst/>
                <a:latin typeface="Calibri" panose="020F0502020204030204" pitchFamily="34" charset="0"/>
                <a:ea typeface="Calibri" panose="020F0502020204030204" pitchFamily="34" charset="0"/>
              </a:rPr>
              <a:t>Nguyên nhân phát sinh đột biến gene</a:t>
            </a:r>
            <a:endParaRPr lang="en-US" sz="3200">
              <a:solidFill>
                <a:srgbClr val="00B050"/>
              </a:solidFill>
            </a:endParaRPr>
          </a:p>
        </p:txBody>
      </p:sp>
      <p:sp>
        <p:nvSpPr>
          <p:cNvPr id="7" name="TextBox 6">
            <a:extLst>
              <a:ext uri="{FF2B5EF4-FFF2-40B4-BE49-F238E27FC236}">
                <a16:creationId xmlns:a16="http://schemas.microsoft.com/office/drawing/2014/main" id="{66933681-79C6-D9A6-85BD-74575DAE60C2}"/>
              </a:ext>
            </a:extLst>
          </p:cNvPr>
          <p:cNvSpPr txBox="1"/>
          <p:nvPr/>
        </p:nvSpPr>
        <p:spPr>
          <a:xfrm>
            <a:off x="1207653" y="2112847"/>
            <a:ext cx="10799620"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288290" algn="just"/>
            <a:r>
              <a:rPr lang="vi-VN" sz="3200" b="1">
                <a:effectLst/>
                <a:latin typeface="Calibri" panose="020F0502020204030204" pitchFamily="34" charset="0"/>
                <a:ea typeface="Arial" panose="020B0604020202020204" pitchFamily="34" charset="0"/>
                <a:cs typeface="Calibri" panose="020F0502020204030204" pitchFamily="34" charset="0"/>
              </a:rPr>
              <a:t>- Do những rối loạn sinh lí, hoá sinh của tế bào dẫn đến sai sót trong quá trình nhân đôi DNA, gây biến dạng DNA hoặc biến đổi cấu trúc hoá học của các nucleotide.</a:t>
            </a:r>
            <a:endParaRPr lang="en-US" sz="3200" b="1">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Do </a:t>
            </a:r>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s</a:t>
            </a: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ự tác động của các tác nhân gây đột biến gồm: </a:t>
            </a:r>
            <a:endPar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Tác nhân vật lí: </a:t>
            </a:r>
            <a:r>
              <a:rPr lang="vi-VN" sz="3200" b="1">
                <a:effectLst/>
                <a:latin typeface="Calibri" panose="020F0502020204030204" pitchFamily="34" charset="0"/>
                <a:ea typeface="Arial" panose="020B0604020202020204" pitchFamily="34" charset="0"/>
                <a:cs typeface="Calibri" panose="020F0502020204030204" pitchFamily="34" charset="0"/>
              </a:rPr>
              <a:t>tia phóng xạ, tia tử ngoại (tia UV), nhiệt.,. </a:t>
            </a:r>
            <a:endParaRPr lang="en-US" sz="3200" b="1">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Tác nhân hoá học: </a:t>
            </a:r>
            <a:r>
              <a:rPr lang="vi-VN" sz="3200" b="1">
                <a:effectLst/>
                <a:latin typeface="Calibri" panose="020F0502020204030204" pitchFamily="34" charset="0"/>
                <a:ea typeface="Arial" panose="020B0604020202020204" pitchFamily="34" charset="0"/>
                <a:cs typeface="Calibri" panose="020F0502020204030204" pitchFamily="34" charset="0"/>
              </a:rPr>
              <a:t>ethyl methanesulfonate (EMS), 5-bromouracil (5-BU), N-Nitroso-N-methylurea (NMU),…</a:t>
            </a:r>
            <a:endParaRPr lang="en-US" sz="3200" b="1">
              <a:effectLst/>
              <a:latin typeface="Calibri" panose="020F0502020204030204" pitchFamily="34" charset="0"/>
              <a:ea typeface="Arial" panose="020B0604020202020204" pitchFamily="34" charset="0"/>
              <a:cs typeface="Calibri" panose="020F0502020204030204" pitchFamily="34" charset="0"/>
            </a:endParaRPr>
          </a:p>
          <a:p>
            <a:pPr indent="285750" algn="just">
              <a:tabLst>
                <a:tab pos="8101330" algn="l"/>
              </a:tabLst>
            </a:pP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a:t>
            </a:r>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a:t>
            </a: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Tác nhân sinh học: </a:t>
            </a:r>
            <a:r>
              <a:rPr lang="vi-VN" sz="3200" b="1">
                <a:effectLst/>
                <a:latin typeface="Calibri" panose="020F0502020204030204" pitchFamily="34" charset="0"/>
                <a:ea typeface="Arial" panose="020B0604020202020204" pitchFamily="34" charset="0"/>
                <a:cs typeface="Calibri" panose="020F0502020204030204" pitchFamily="34" charset="0"/>
              </a:rPr>
              <a:t>một số virus như viêm gan B, HPV,...cũng có thế gây nên các đột biến gene.</a:t>
            </a:r>
            <a:endParaRPr lang="en-US" sz="3200" b="1">
              <a:effectLst/>
              <a:latin typeface="Calibri" panose="020F0502020204030204" pitchFamily="34" charset="0"/>
              <a:ea typeface="Arial" panose="020B0604020202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9074D21-47FB-9688-7F2F-BBF6F3580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Tree>
    <p:extLst>
      <p:ext uri="{BB962C8B-B14F-4D97-AF65-F5344CB8AC3E}">
        <p14:creationId xmlns:p14="http://schemas.microsoft.com/office/powerpoint/2010/main" val="400380839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454B-DC02-A5D4-A0DA-A7E48ED2E108}"/>
              </a:ext>
            </a:extLst>
          </p:cNvPr>
          <p:cNvSpPr>
            <a:spLocks noGrp="1"/>
          </p:cNvSpPr>
          <p:nvPr>
            <p:ph type="sldNum" sz="quarter" idx="12"/>
          </p:nvPr>
        </p:nvSpPr>
        <p:spPr/>
        <p:txBody>
          <a:bodyPr/>
          <a:lstStyle/>
          <a:p>
            <a:fld id="{A38DB642-B96B-4E4F-95BE-DCA4F685BD55}" type="slidenum">
              <a:rPr lang="en-US" smtClean="0"/>
              <a:t>26</a:t>
            </a:fld>
            <a:endParaRPr lang="en-US"/>
          </a:p>
        </p:txBody>
      </p:sp>
      <p:sp>
        <p:nvSpPr>
          <p:cNvPr id="3" name="Google Shape;158;p6">
            <a:extLst>
              <a:ext uri="{FF2B5EF4-FFF2-40B4-BE49-F238E27FC236}">
                <a16:creationId xmlns:a16="http://schemas.microsoft.com/office/drawing/2014/main" id="{A20F5567-8411-7FAA-2379-96A3A08692E9}"/>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1AE6B3-DB9B-8B7A-CF86-1DC163A8F907}"/>
              </a:ext>
            </a:extLst>
          </p:cNvPr>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14EEFFB-6B0A-9B7A-6087-10C0D8EAB937}"/>
              </a:ext>
            </a:extLst>
          </p:cNvPr>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Cơ chế </a:t>
            </a:r>
            <a:r>
              <a:rPr lang="vi-VN" sz="3200" b="1">
                <a:solidFill>
                  <a:srgbClr val="00B050"/>
                </a:solidFill>
                <a:effectLst/>
                <a:latin typeface="Calibri" panose="020F0502020204030204" pitchFamily="34" charset="0"/>
                <a:ea typeface="Calibri" panose="020F0502020204030204" pitchFamily="34" charset="0"/>
              </a:rPr>
              <a:t>phát sinh đột biến gene</a:t>
            </a:r>
            <a:endParaRPr lang="en-US" sz="3200">
              <a:solidFill>
                <a:srgbClr val="00B050"/>
              </a:solidFill>
            </a:endParaRPr>
          </a:p>
        </p:txBody>
      </p:sp>
      <p:sp>
        <p:nvSpPr>
          <p:cNvPr id="7" name="TextBox 6">
            <a:extLst>
              <a:ext uri="{FF2B5EF4-FFF2-40B4-BE49-F238E27FC236}">
                <a16:creationId xmlns:a16="http://schemas.microsoft.com/office/drawing/2014/main" id="{66933681-79C6-D9A6-85BD-74575DAE60C2}"/>
              </a:ext>
            </a:extLst>
          </p:cNvPr>
          <p:cNvSpPr txBox="1"/>
          <p:nvPr/>
        </p:nvSpPr>
        <p:spPr>
          <a:xfrm>
            <a:off x="1301715" y="2164974"/>
            <a:ext cx="7795631"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tabLst>
                <a:tab pos="8101330" algn="l"/>
              </a:tabLst>
            </a:pPr>
            <a:r>
              <a:rPr lang="en-US" sz="3200" b="1">
                <a:effectLst/>
                <a:latin typeface="Calibri" panose="020F0502020204030204" pitchFamily="34" charset="0"/>
                <a:ea typeface="Arial" panose="020B0604020202020204" pitchFamily="34" charset="0"/>
              </a:rPr>
              <a:t>- Sai sót trong quá trình nhân đôi DNA</a:t>
            </a:r>
            <a:endParaRPr lang="en-US" sz="3200" b="1">
              <a:effectLst/>
              <a:latin typeface="Arial" panose="020B0604020202020204" pitchFamily="34" charset="0"/>
              <a:ea typeface="Arial" panose="020B0604020202020204" pitchFamily="34" charset="0"/>
            </a:endParaRPr>
          </a:p>
          <a:p>
            <a:pPr algn="just">
              <a:tabLst>
                <a:tab pos="8101330" algn="l"/>
              </a:tabLst>
            </a:pPr>
            <a:r>
              <a:rPr lang="en-US" sz="3200" b="1">
                <a:effectLst/>
                <a:latin typeface="Calibri" panose="020F0502020204030204" pitchFamily="34" charset="0"/>
                <a:ea typeface="Arial" panose="020B0604020202020204" pitchFamily="34" charset="0"/>
              </a:rPr>
              <a:t>- Sự tác động của các tác nhân gây đột biến.</a:t>
            </a:r>
            <a:endParaRPr lang="en-US" sz="3200" b="1">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2EAD3403-CA22-CF5F-E7B9-01A0BC0A1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Tree>
    <p:extLst>
      <p:ext uri="{BB962C8B-B14F-4D97-AF65-F5344CB8AC3E}">
        <p14:creationId xmlns:p14="http://schemas.microsoft.com/office/powerpoint/2010/main" val="26844205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01ACF-9E6C-4EBE-2C18-47246BE20119}"/>
              </a:ext>
            </a:extLst>
          </p:cNvPr>
          <p:cNvSpPr>
            <a:spLocks noGrp="1"/>
          </p:cNvSpPr>
          <p:nvPr>
            <p:ph type="sldNum" sz="quarter" idx="12"/>
          </p:nvPr>
        </p:nvSpPr>
        <p:spPr/>
        <p:txBody>
          <a:bodyPr/>
          <a:lstStyle/>
          <a:p>
            <a:fld id="{A38DB642-B96B-4E4F-95BE-DCA4F685BD55}" type="slidenum">
              <a:rPr lang="en-US" smtClean="0"/>
              <a:t>27</a:t>
            </a:fld>
            <a:endParaRPr lang="en-US"/>
          </a:p>
        </p:txBody>
      </p:sp>
      <p:sp>
        <p:nvSpPr>
          <p:cNvPr id="4" name="Google Shape;158;p6">
            <a:extLst>
              <a:ext uri="{FF2B5EF4-FFF2-40B4-BE49-F238E27FC236}">
                <a16:creationId xmlns:a16="http://schemas.microsoft.com/office/drawing/2014/main" id="{57159781-4794-A09B-5152-AAA865542F2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585FCF-B97E-211A-4A31-A4B5091CB7F5}"/>
              </a:ext>
            </a:extLst>
          </p:cNvPr>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878897-A631-455B-C800-8F5EEE0D47BD}"/>
              </a:ext>
            </a:extLst>
          </p:cNvPr>
          <p:cNvSpPr txBox="1"/>
          <p:nvPr/>
        </p:nvSpPr>
        <p:spPr>
          <a:xfrm>
            <a:off x="958273" y="1580038"/>
            <a:ext cx="1055023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a:t>
            </a: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Đối với tiến hoá: </a:t>
            </a:r>
            <a:r>
              <a:rPr lang="vi-VN" sz="3200" b="1">
                <a:effectLst/>
                <a:latin typeface="Calibri" panose="020F0502020204030204" pitchFamily="34" charset="0"/>
                <a:ea typeface="Arial" panose="020B0604020202020204" pitchFamily="34" charset="0"/>
                <a:cs typeface="Calibri" panose="020F0502020204030204" pitchFamily="34" charset="0"/>
              </a:rPr>
              <a:t>Đột biến gene cung cấp nguồn nguyên liệu cho quá trình tiến hoá của sinh vật.</a:t>
            </a:r>
            <a:endParaRPr lang="en-US" sz="3200" b="1">
              <a:effectLst/>
              <a:latin typeface="Calibri" panose="020F0502020204030204" pitchFamily="34" charset="0"/>
              <a:ea typeface="Arial" panose="020B0604020202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635A122-327D-22C0-890E-7C33425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9" name="Picture 8">
            <a:extLst>
              <a:ext uri="{FF2B5EF4-FFF2-40B4-BE49-F238E27FC236}">
                <a16:creationId xmlns:a16="http://schemas.microsoft.com/office/drawing/2014/main" id="{9CEE50E0-C800-5AF8-68CD-EA524F7BBABC}"/>
              </a:ext>
            </a:extLst>
          </p:cNvPr>
          <p:cNvPicPr>
            <a:picLocks noChangeAspect="1"/>
          </p:cNvPicPr>
          <p:nvPr/>
        </p:nvPicPr>
        <p:blipFill>
          <a:blip r:embed="rId3"/>
          <a:stretch>
            <a:fillRect/>
          </a:stretch>
        </p:blipFill>
        <p:spPr>
          <a:xfrm>
            <a:off x="2945173" y="2866589"/>
            <a:ext cx="6301654" cy="3489761"/>
          </a:xfrm>
          <a:prstGeom prst="rect">
            <a:avLst/>
          </a:prstGeom>
        </p:spPr>
      </p:pic>
    </p:spTree>
    <p:extLst>
      <p:ext uri="{BB962C8B-B14F-4D97-AF65-F5344CB8AC3E}">
        <p14:creationId xmlns:p14="http://schemas.microsoft.com/office/powerpoint/2010/main" val="39868157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01ACF-9E6C-4EBE-2C18-47246BE20119}"/>
              </a:ext>
            </a:extLst>
          </p:cNvPr>
          <p:cNvSpPr>
            <a:spLocks noGrp="1"/>
          </p:cNvSpPr>
          <p:nvPr>
            <p:ph type="sldNum" sz="quarter" idx="12"/>
          </p:nvPr>
        </p:nvSpPr>
        <p:spPr/>
        <p:txBody>
          <a:bodyPr/>
          <a:lstStyle/>
          <a:p>
            <a:fld id="{A38DB642-B96B-4E4F-95BE-DCA4F685BD55}" type="slidenum">
              <a:rPr lang="en-US" smtClean="0"/>
              <a:t>28</a:t>
            </a:fld>
            <a:endParaRPr lang="en-US"/>
          </a:p>
        </p:txBody>
      </p:sp>
      <p:sp>
        <p:nvSpPr>
          <p:cNvPr id="4" name="Google Shape;158;p6">
            <a:extLst>
              <a:ext uri="{FF2B5EF4-FFF2-40B4-BE49-F238E27FC236}">
                <a16:creationId xmlns:a16="http://schemas.microsoft.com/office/drawing/2014/main" id="{57159781-4794-A09B-5152-AAA865542F2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585FCF-B97E-211A-4A31-A4B5091CB7F5}"/>
              </a:ext>
            </a:extLst>
          </p:cNvPr>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878897-A631-455B-C800-8F5EEE0D47BD}"/>
              </a:ext>
            </a:extLst>
          </p:cNvPr>
          <p:cNvSpPr txBox="1"/>
          <p:nvPr/>
        </p:nvSpPr>
        <p:spPr>
          <a:xfrm>
            <a:off x="958273" y="1580038"/>
            <a:ext cx="5303982"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Đối với chọn giống: </a:t>
            </a:r>
            <a:r>
              <a:rPr lang="vi-VN" sz="3200" b="1">
                <a:effectLst/>
                <a:latin typeface="Calibri" panose="020F0502020204030204" pitchFamily="34" charset="0"/>
                <a:ea typeface="Arial" panose="020B0604020202020204" pitchFamily="34" charset="0"/>
                <a:cs typeface="Calibri" panose="020F0502020204030204" pitchFamily="34" charset="0"/>
              </a:rPr>
              <a:t>Đột biến gene cung cấp nguồn nguyên liệu cho quá trình chọn, tạo giống. </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635A122-327D-22C0-890E-7C33425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3" name="Picture 2" descr="Cây đột biến gen giá tiền tỷ">
            <a:extLst>
              <a:ext uri="{FF2B5EF4-FFF2-40B4-BE49-F238E27FC236}">
                <a16:creationId xmlns:a16="http://schemas.microsoft.com/office/drawing/2014/main" id="{A765EF2D-04FD-D4E7-EC1B-0FCCC5662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538" y="1580038"/>
            <a:ext cx="4828261" cy="427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6647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01ACF-9E6C-4EBE-2C18-47246BE20119}"/>
              </a:ext>
            </a:extLst>
          </p:cNvPr>
          <p:cNvSpPr>
            <a:spLocks noGrp="1"/>
          </p:cNvSpPr>
          <p:nvPr>
            <p:ph type="sldNum" sz="quarter" idx="12"/>
          </p:nvPr>
        </p:nvSpPr>
        <p:spPr/>
        <p:txBody>
          <a:bodyPr/>
          <a:lstStyle/>
          <a:p>
            <a:fld id="{A38DB642-B96B-4E4F-95BE-DCA4F685BD55}" type="slidenum">
              <a:rPr lang="en-US" smtClean="0"/>
              <a:t>29</a:t>
            </a:fld>
            <a:endParaRPr lang="en-US"/>
          </a:p>
        </p:txBody>
      </p:sp>
      <p:sp>
        <p:nvSpPr>
          <p:cNvPr id="4" name="Google Shape;158;p6">
            <a:extLst>
              <a:ext uri="{FF2B5EF4-FFF2-40B4-BE49-F238E27FC236}">
                <a16:creationId xmlns:a16="http://schemas.microsoft.com/office/drawing/2014/main" id="{57159781-4794-A09B-5152-AAA865542F2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585FCF-B97E-211A-4A31-A4B5091CB7F5}"/>
              </a:ext>
            </a:extLst>
          </p:cNvPr>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878897-A631-455B-C800-8F5EEE0D47BD}"/>
              </a:ext>
            </a:extLst>
          </p:cNvPr>
          <p:cNvSpPr txBox="1"/>
          <p:nvPr/>
        </p:nvSpPr>
        <p:spPr>
          <a:xfrm>
            <a:off x="930564" y="1459776"/>
            <a:ext cx="10550236"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effectLst/>
                <a:latin typeface="Calibri" panose="020F0502020204030204" pitchFamily="34" charset="0"/>
                <a:ea typeface="Arial" panose="020B0604020202020204" pitchFamily="34" charset="0"/>
              </a:rPr>
              <a:t>- Đối với nghiên cứu di truyền: </a:t>
            </a:r>
            <a:r>
              <a:rPr lang="vi-VN" sz="3200" b="1">
                <a:effectLst/>
                <a:latin typeface="Calibri" panose="020F0502020204030204" pitchFamily="34" charset="0"/>
                <a:ea typeface="Arial" panose="020B0604020202020204" pitchFamily="34" charset="0"/>
              </a:rPr>
              <a:t>nhằm xác định các quy luật di truyền, cơ chế điều hoà biểu hiện gene, cơ chế phát sinh đột biến gene, xây dựng bảng mã di truyền, làm sáng tỏ mối quan hệ giữa gene và protein...</a:t>
            </a:r>
            <a:endParaRPr lang="en-US" sz="3200" b="1"/>
          </a:p>
        </p:txBody>
      </p:sp>
      <p:pic>
        <p:nvPicPr>
          <p:cNvPr id="8" name="Picture 7">
            <a:extLst>
              <a:ext uri="{FF2B5EF4-FFF2-40B4-BE49-F238E27FC236}">
                <a16:creationId xmlns:a16="http://schemas.microsoft.com/office/drawing/2014/main" id="{5635A122-327D-22C0-890E-7C33425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3" name="Picture 2" descr="Nguyên Nhân Và Cơ Chế Phát Sinh Đột Biến Gen - Sinh 12">
            <a:extLst>
              <a:ext uri="{FF2B5EF4-FFF2-40B4-BE49-F238E27FC236}">
                <a16:creationId xmlns:a16="http://schemas.microsoft.com/office/drawing/2014/main" id="{89E914B6-4B96-6598-A87E-926C33BA0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21" y="3693490"/>
            <a:ext cx="4600263" cy="306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73875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a:extLst>
              <a:ext uri="{FF2B5EF4-FFF2-40B4-BE49-F238E27FC236}">
                <a16:creationId xmlns:a16="http://schemas.microsoft.com/office/drawing/2014/main" id="{940C43E6-DB2E-DD50-C0BE-615A73FB74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68"/>
          <a:stretch/>
        </p:blipFill>
        <p:spPr bwMode="auto">
          <a:xfrm>
            <a:off x="3304199" y="895928"/>
            <a:ext cx="3232727" cy="2533073"/>
          </a:xfrm>
          <a:prstGeom prst="rect">
            <a:avLst/>
          </a:prstGeom>
          <a:noFill/>
          <a:ln>
            <a:noFill/>
          </a:ln>
        </p:spPr>
      </p:pic>
      <p:pic>
        <p:nvPicPr>
          <p:cNvPr id="3" name="Picture 2" descr="Cừu Quinto sinh hoạt và di chuyển bình thường dù nó có tới 5 chân. ">
            <a:extLst>
              <a:ext uri="{FF2B5EF4-FFF2-40B4-BE49-F238E27FC236}">
                <a16:creationId xmlns:a16="http://schemas.microsoft.com/office/drawing/2014/main" id="{874BAA47-BF13-0935-D9EA-7D14D7A2869B}"/>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1" r="11672" b="11399"/>
          <a:stretch/>
        </p:blipFill>
        <p:spPr bwMode="auto">
          <a:xfrm>
            <a:off x="6536927" y="895927"/>
            <a:ext cx="3450188" cy="2533073"/>
          </a:xfrm>
          <a:prstGeom prst="rect">
            <a:avLst/>
          </a:prstGeom>
          <a:noFill/>
          <a:ln>
            <a:noFill/>
          </a:ln>
          <a:extLst>
            <a:ext uri="{53640926-AAD7-44D8-BBD7-CCE9431645EC}">
              <a14:shadowObscured xmlns:a14="http://schemas.microsoft.com/office/drawing/2010/main"/>
            </a:ext>
          </a:extLst>
        </p:spPr>
      </p:pic>
      <p:pic>
        <p:nvPicPr>
          <p:cNvPr id="6" name="Picture 5" descr="Nỗi đau nạn nhân chất độc da cam: Không gì so sánh được">
            <a:extLst>
              <a:ext uri="{FF2B5EF4-FFF2-40B4-BE49-F238E27FC236}">
                <a16:creationId xmlns:a16="http://schemas.microsoft.com/office/drawing/2014/main" id="{FE6CF9F7-6691-D0C6-01CF-8EDA4174D202}"/>
              </a:ext>
            </a:extLst>
          </p:cNvPr>
          <p:cNvPicPr>
            <a:picLocks noChangeAspect="1"/>
          </p:cNvPicPr>
          <p:nvPr/>
        </p:nvPicPr>
        <p:blipFill rotWithShape="1">
          <a:blip r:embed="rId4">
            <a:extLst>
              <a:ext uri="{28A0092B-C50C-407E-A947-70E740481C1C}">
                <a14:useLocalDpi xmlns:a14="http://schemas.microsoft.com/office/drawing/2010/main" val="0"/>
              </a:ext>
            </a:extLst>
          </a:blip>
          <a:srcRect b="3802"/>
          <a:stretch/>
        </p:blipFill>
        <p:spPr bwMode="auto">
          <a:xfrm>
            <a:off x="3294964" y="3429001"/>
            <a:ext cx="6692150" cy="2713182"/>
          </a:xfrm>
          <a:prstGeom prst="rect">
            <a:avLst/>
          </a:prstGeom>
          <a:noFill/>
          <a:ln>
            <a:noFill/>
          </a:ln>
        </p:spPr>
      </p:pic>
      <p:sp>
        <p:nvSpPr>
          <p:cNvPr id="7" name="Rectangle 6">
            <a:extLst>
              <a:ext uri="{FF2B5EF4-FFF2-40B4-BE49-F238E27FC236}">
                <a16:creationId xmlns:a16="http://schemas.microsoft.com/office/drawing/2014/main" id="{08ED64A6-DCEA-8F79-2BD8-3671BE32CB78}"/>
              </a:ext>
            </a:extLst>
          </p:cNvPr>
          <p:cNvSpPr/>
          <p:nvPr/>
        </p:nvSpPr>
        <p:spPr>
          <a:xfrm>
            <a:off x="3294964" y="895927"/>
            <a:ext cx="3232727"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H1</a:t>
            </a:r>
          </a:p>
        </p:txBody>
      </p:sp>
      <p:sp>
        <p:nvSpPr>
          <p:cNvPr id="8" name="Rectangle 7">
            <a:extLst>
              <a:ext uri="{FF2B5EF4-FFF2-40B4-BE49-F238E27FC236}">
                <a16:creationId xmlns:a16="http://schemas.microsoft.com/office/drawing/2014/main" id="{4CCE7D1E-1492-233F-472D-EE5189F61518}"/>
              </a:ext>
            </a:extLst>
          </p:cNvPr>
          <p:cNvSpPr/>
          <p:nvPr/>
        </p:nvSpPr>
        <p:spPr>
          <a:xfrm>
            <a:off x="6527691" y="895927"/>
            <a:ext cx="3450188"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H2</a:t>
            </a:r>
          </a:p>
        </p:txBody>
      </p:sp>
      <p:sp>
        <p:nvSpPr>
          <p:cNvPr id="9" name="Rectangle 8">
            <a:extLst>
              <a:ext uri="{FF2B5EF4-FFF2-40B4-BE49-F238E27FC236}">
                <a16:creationId xmlns:a16="http://schemas.microsoft.com/office/drawing/2014/main" id="{1C7B39FA-4895-5DC1-3633-D8C3FAC4D63E}"/>
              </a:ext>
            </a:extLst>
          </p:cNvPr>
          <p:cNvSpPr/>
          <p:nvPr/>
        </p:nvSpPr>
        <p:spPr>
          <a:xfrm>
            <a:off x="3294962" y="3429000"/>
            <a:ext cx="6682918" cy="27131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H3</a:t>
            </a:r>
          </a:p>
        </p:txBody>
      </p:sp>
      <p:sp>
        <p:nvSpPr>
          <p:cNvPr id="10" name="Rectangle 9">
            <a:hlinkClick r:id="rId5" action="ppaction://hlinksldjump"/>
            <a:extLst>
              <a:ext uri="{FF2B5EF4-FFF2-40B4-BE49-F238E27FC236}">
                <a16:creationId xmlns:a16="http://schemas.microsoft.com/office/drawing/2014/main" id="{10DF6617-0C76-D4A5-989E-B8A6F9F2FE80}"/>
              </a:ext>
            </a:extLst>
          </p:cNvPr>
          <p:cNvSpPr/>
          <p:nvPr/>
        </p:nvSpPr>
        <p:spPr>
          <a:xfrm>
            <a:off x="1422716" y="1454493"/>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H1</a:t>
            </a:r>
          </a:p>
        </p:txBody>
      </p:sp>
      <p:sp>
        <p:nvSpPr>
          <p:cNvPr id="11" name="Rectangle 10">
            <a:hlinkClick r:id="rId6" action="ppaction://hlinksldjump"/>
            <a:extLst>
              <a:ext uri="{FF2B5EF4-FFF2-40B4-BE49-F238E27FC236}">
                <a16:creationId xmlns:a16="http://schemas.microsoft.com/office/drawing/2014/main" id="{C17E0336-3A8B-3F0B-785B-036AC246FEF4}"/>
              </a:ext>
            </a:extLst>
          </p:cNvPr>
          <p:cNvSpPr/>
          <p:nvPr/>
        </p:nvSpPr>
        <p:spPr>
          <a:xfrm>
            <a:off x="1422716" y="2942748"/>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H2</a:t>
            </a:r>
          </a:p>
        </p:txBody>
      </p:sp>
      <p:sp>
        <p:nvSpPr>
          <p:cNvPr id="12" name="Rectangle 11">
            <a:hlinkClick r:id="rId7" action="ppaction://hlinksldjump"/>
            <a:extLst>
              <a:ext uri="{FF2B5EF4-FFF2-40B4-BE49-F238E27FC236}">
                <a16:creationId xmlns:a16="http://schemas.microsoft.com/office/drawing/2014/main" id="{83C0FEBB-4C35-AA8A-C890-637521F3865B}"/>
              </a:ext>
            </a:extLst>
          </p:cNvPr>
          <p:cNvSpPr/>
          <p:nvPr/>
        </p:nvSpPr>
        <p:spPr>
          <a:xfrm>
            <a:off x="1392338" y="4440335"/>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H3</a:t>
            </a:r>
          </a:p>
        </p:txBody>
      </p:sp>
      <p:sp>
        <p:nvSpPr>
          <p:cNvPr id="4" name="Slide Number Placeholder 3">
            <a:extLst>
              <a:ext uri="{FF2B5EF4-FFF2-40B4-BE49-F238E27FC236}">
                <a16:creationId xmlns:a16="http://schemas.microsoft.com/office/drawing/2014/main" id="{7C94F513-D60D-272F-D62F-3A1CAADBDA2E}"/>
              </a:ext>
            </a:extLst>
          </p:cNvPr>
          <p:cNvSpPr>
            <a:spLocks noGrp="1"/>
          </p:cNvSpPr>
          <p:nvPr>
            <p:ph type="sldNum" sz="quarter" idx="12"/>
          </p:nvPr>
        </p:nvSpPr>
        <p:spPr/>
        <p:txBody>
          <a:bodyPr/>
          <a:lstStyle/>
          <a:p>
            <a:fld id="{A38DB642-B96B-4E4F-95BE-DCA4F685BD55}" type="slidenum">
              <a:rPr lang="en-US" smtClean="0"/>
              <a:t>3</a:t>
            </a:fld>
            <a:endParaRPr lang="en-US"/>
          </a:p>
        </p:txBody>
      </p:sp>
    </p:spTree>
    <p:extLst>
      <p:ext uri="{BB962C8B-B14F-4D97-AF65-F5344CB8AC3E}">
        <p14:creationId xmlns:p14="http://schemas.microsoft.com/office/powerpoint/2010/main" val="147613497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2348AE72-6998-1097-F0CC-33F5113554AC}"/>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6317A93-DA3E-B2A0-7054-3779E5448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642258"/>
            <a:ext cx="1208692" cy="1597891"/>
          </a:xfrm>
          <a:prstGeom prst="rect">
            <a:avLst/>
          </a:prstGeom>
        </p:spPr>
      </p:pic>
      <p:pic>
        <p:nvPicPr>
          <p:cNvPr id="4" name="Picture 3">
            <a:extLst>
              <a:ext uri="{FF2B5EF4-FFF2-40B4-BE49-F238E27FC236}">
                <a16:creationId xmlns:a16="http://schemas.microsoft.com/office/drawing/2014/main" id="{5B2ED226-75D9-3552-CD83-D52CCFDC5278}"/>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6403109" y="355928"/>
            <a:ext cx="2641600" cy="1663225"/>
          </a:xfrm>
          <a:prstGeom prst="rect">
            <a:avLst/>
          </a:prstGeom>
        </p:spPr>
      </p:pic>
      <p:sp>
        <p:nvSpPr>
          <p:cNvPr id="6" name="TextBox 5">
            <a:extLst>
              <a:ext uri="{FF2B5EF4-FFF2-40B4-BE49-F238E27FC236}">
                <a16:creationId xmlns:a16="http://schemas.microsoft.com/office/drawing/2014/main" id="{078D1026-5797-7714-C13B-9B6D589C26AE}"/>
              </a:ext>
            </a:extLst>
          </p:cNvPr>
          <p:cNvSpPr txBox="1"/>
          <p:nvPr/>
        </p:nvSpPr>
        <p:spPr>
          <a:xfrm>
            <a:off x="1565565" y="2161554"/>
            <a:ext cx="9675089"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3200" b="1">
                <a:latin typeface="Calibri" panose="020F0502020204030204" pitchFamily="34" charset="0"/>
                <a:cs typeface="Calibri" panose="020F0502020204030204" pitchFamily="34" charset="0"/>
              </a:rPr>
              <a:t>GV chia lớp thành 4 nhóm, yêu cầu các nhóm tìm hiểu thông tin trong sách giáo khoa, mạng Internet và các tài liệu khác để hoàn thành nội dung sau:</a:t>
            </a:r>
          </a:p>
          <a:p>
            <a:r>
              <a:rPr lang="en-US" sz="3200" b="1">
                <a:latin typeface="Calibri" panose="020F0502020204030204" pitchFamily="34" charset="0"/>
                <a:cs typeface="Calibri" panose="020F0502020204030204" pitchFamily="34" charset="0"/>
              </a:rPr>
              <a:t>- Nguyên lý </a:t>
            </a:r>
            <a:r>
              <a:rPr lang="vi-VN" sz="3200" b="1">
                <a:latin typeface="Calibri" panose="020F0502020204030204" pitchFamily="34" charset="0"/>
                <a:cs typeface="Calibri" panose="020F0502020204030204" pitchFamily="34" charset="0"/>
              </a:rPr>
              <a:t>của công nghệ DNA tái tổ hợp</a:t>
            </a:r>
            <a:r>
              <a:rPr lang="en-US" sz="3200" b="1">
                <a:latin typeface="Calibri" panose="020F0502020204030204" pitchFamily="34" charset="0"/>
                <a:cs typeface="Calibri" panose="020F0502020204030204" pitchFamily="34" charset="0"/>
              </a:rPr>
              <a:t>.</a:t>
            </a:r>
          </a:p>
          <a:p>
            <a:r>
              <a:rPr lang="en-US" sz="3200" b="1">
                <a:latin typeface="Calibri" panose="020F0502020204030204" pitchFamily="34" charset="0"/>
                <a:cs typeface="Calibri" panose="020F0502020204030204" pitchFamily="34" charset="0"/>
              </a:rPr>
              <a:t>- T</a:t>
            </a:r>
            <a:r>
              <a:rPr lang="vi-VN" sz="3200" b="1">
                <a:latin typeface="Calibri" panose="020F0502020204030204" pitchFamily="34" charset="0"/>
                <a:cs typeface="Calibri" panose="020F0502020204030204" pitchFamily="34" charset="0"/>
              </a:rPr>
              <a:t>hành tựu của công nghệ DNA tái tổ hợp</a:t>
            </a:r>
            <a:r>
              <a:rPr lang="en-US" sz="3200" b="1">
                <a:latin typeface="Calibri" panose="020F0502020204030204" pitchFamily="34" charset="0"/>
                <a:cs typeface="Calibri" panose="020F0502020204030204" pitchFamily="34" charset="0"/>
              </a:rPr>
              <a:t>.</a:t>
            </a:r>
          </a:p>
        </p:txBody>
      </p:sp>
      <p:sp>
        <p:nvSpPr>
          <p:cNvPr id="5" name="Slide Number Placeholder 4">
            <a:extLst>
              <a:ext uri="{FF2B5EF4-FFF2-40B4-BE49-F238E27FC236}">
                <a16:creationId xmlns:a16="http://schemas.microsoft.com/office/drawing/2014/main" id="{7E1B711C-AE10-3574-F5AC-B5D30B07755F}"/>
              </a:ext>
            </a:extLst>
          </p:cNvPr>
          <p:cNvSpPr>
            <a:spLocks noGrp="1"/>
          </p:cNvSpPr>
          <p:nvPr>
            <p:ph type="sldNum" sz="quarter" idx="12"/>
          </p:nvPr>
        </p:nvSpPr>
        <p:spPr/>
        <p:txBody>
          <a:bodyPr/>
          <a:lstStyle/>
          <a:p>
            <a:fld id="{A38DB642-B96B-4E4F-95BE-DCA4F685BD55}" type="slidenum">
              <a:rPr lang="en-US" smtClean="0"/>
              <a:t>30</a:t>
            </a:fld>
            <a:endParaRPr lang="en-US"/>
          </a:p>
        </p:txBody>
      </p:sp>
    </p:spTree>
    <p:extLst>
      <p:ext uri="{BB962C8B-B14F-4D97-AF65-F5344CB8AC3E}">
        <p14:creationId xmlns:p14="http://schemas.microsoft.com/office/powerpoint/2010/main" val="308931492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8D6FFB-A0E3-4A37-CA50-4DEF6A00FE84}"/>
              </a:ext>
            </a:extLst>
          </p:cNvPr>
          <p:cNvSpPr>
            <a:spLocks noGrp="1"/>
          </p:cNvSpPr>
          <p:nvPr>
            <p:ph type="sldNum" sz="quarter" idx="12"/>
          </p:nvPr>
        </p:nvSpPr>
        <p:spPr/>
        <p:txBody>
          <a:bodyPr/>
          <a:lstStyle/>
          <a:p>
            <a:fld id="{A38DB642-B96B-4E4F-95BE-DCA4F685BD55}" type="slidenum">
              <a:rPr lang="en-US" smtClean="0"/>
              <a:t>31</a:t>
            </a:fld>
            <a:endParaRPr lang="en-US"/>
          </a:p>
        </p:txBody>
      </p:sp>
      <p:sp>
        <p:nvSpPr>
          <p:cNvPr id="3" name="Google Shape;158;p6">
            <a:extLst>
              <a:ext uri="{FF2B5EF4-FFF2-40B4-BE49-F238E27FC236}">
                <a16:creationId xmlns:a16="http://schemas.microsoft.com/office/drawing/2014/main" id="{41357098-465D-A434-2DA3-030C9774D977}"/>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75DD306-BE29-DF66-DBE4-03E6B50CE0B0}"/>
              </a:ext>
            </a:extLst>
          </p:cNvPr>
          <p:cNvPicPr>
            <a:picLocks noChangeAspect="1"/>
          </p:cNvPicPr>
          <p:nvPr/>
        </p:nvPicPr>
        <p:blipFill>
          <a:blip r:embed="rId2"/>
          <a:stretch>
            <a:fillRect/>
          </a:stretch>
        </p:blipFill>
        <p:spPr>
          <a:xfrm>
            <a:off x="2370715" y="982910"/>
            <a:ext cx="7450570" cy="5647500"/>
          </a:xfrm>
          <a:prstGeom prst="rect">
            <a:avLst/>
          </a:prstGeom>
        </p:spPr>
      </p:pic>
    </p:spTree>
    <p:extLst>
      <p:ext uri="{BB962C8B-B14F-4D97-AF65-F5344CB8AC3E}">
        <p14:creationId xmlns:p14="http://schemas.microsoft.com/office/powerpoint/2010/main" val="16804207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32</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a. Khái niệm:</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36163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Bef>
                <a:spcPts val="600"/>
              </a:spcBef>
            </a:pP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Công nghệ DNA tái tổ hợp là quy trình kĩ thuật dựa trên nguyên lí tái tổ hợp DNA và biểu hiện gene, tạo ra sản phẩm là DNA tái tổ hợp và protein tái tổ hợp với số lượng lớn phục vụ cho đời sống con người.</a:t>
            </a:r>
            <a:endParaRPr lang="en-US" sz="3200" b="1">
              <a:latin typeface="Calibri" panose="020F0502020204030204" pitchFamily="34" charset="0"/>
              <a:cs typeface="Calibri" panose="020F0502020204030204" pitchFamily="34" charset="0"/>
            </a:endParaRPr>
          </a:p>
          <a:p>
            <a:pPr algn="just">
              <a:spcBef>
                <a:spcPts val="600"/>
              </a:spcBef>
            </a:pP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Công nghệ DNA tái tổ hợp</a:t>
            </a:r>
            <a:r>
              <a:rPr lang="en-US" sz="3200" b="1">
                <a:latin typeface="Calibri" panose="020F0502020204030204" pitchFamily="34" charset="0"/>
                <a:cs typeface="Calibri" panose="020F0502020204030204" pitchFamily="34" charset="0"/>
              </a:rPr>
              <a:t>, con người có thể sản xuất được một lượng lớn các sản phẩm mong muốn (Kháng thể, vacxin, enzyme).</a:t>
            </a: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59753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33</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(1)</a:t>
            </a:r>
            <a:r>
              <a:rPr lang="en-US" sz="3200" b="1">
                <a:latin typeface="Calibri" panose="020F0502020204030204" pitchFamily="34" charset="0"/>
                <a:cs typeface="Calibri" panose="020F0502020204030204" pitchFamily="34" charset="0"/>
              </a:rPr>
              <a:t> N</a:t>
            </a:r>
            <a:r>
              <a:rPr lang="vi-VN" sz="3200" b="1">
                <a:latin typeface="Calibri" panose="020F0502020204030204" pitchFamily="34" charset="0"/>
                <a:cs typeface="Calibri" panose="020F0502020204030204" pitchFamily="34" charset="0"/>
              </a:rPr>
              <a:t>guy</a:t>
            </a:r>
            <a:r>
              <a:rPr lang="en-US" sz="3200" b="1">
                <a:latin typeface="Calibri" panose="020F0502020204030204" pitchFamily="34" charset="0"/>
                <a:cs typeface="Calibri" panose="020F0502020204030204" pitchFamily="34" charset="0"/>
              </a:rPr>
              <a:t>ên</a:t>
            </a:r>
            <a:r>
              <a:rPr lang="vi-VN" sz="3200" b="1">
                <a:latin typeface="Calibri" panose="020F0502020204030204" pitchFamily="34" charset="0"/>
                <a:cs typeface="Calibri" panose="020F0502020204030204" pitchFamily="34" charset="0"/>
              </a:rPr>
              <a:t> lí tái tổ hợp DNA là sự dung hợp giữa hai hay nhiều đoạn DNA gắn với nhau tạo ra phân tử DNA tái tổ hợp, </a:t>
            </a:r>
            <a:endParaRPr lang="en-US" sz="3200" b="1">
              <a:latin typeface="Calibri" panose="020F0502020204030204" pitchFamily="34" charset="0"/>
              <a:cs typeface="Calibri" panose="020F0502020204030204" pitchFamily="34" charset="0"/>
            </a:endParaRPr>
          </a:p>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(2) </a:t>
            </a:r>
            <a:r>
              <a:rPr lang="en-US" sz="3200" b="1">
                <a:latin typeface="Calibri" panose="020F0502020204030204" pitchFamily="34" charset="0"/>
                <a:cs typeface="Calibri" panose="020F0502020204030204" pitchFamily="34" charset="0"/>
              </a:rPr>
              <a:t>N</a:t>
            </a:r>
            <a:r>
              <a:rPr lang="vi-VN" sz="3200" b="1">
                <a:latin typeface="Calibri" panose="020F0502020204030204" pitchFamily="34" charset="0"/>
                <a:cs typeface="Calibri" panose="020F0502020204030204" pitchFamily="34" charset="0"/>
              </a:rPr>
              <a:t>guyên lí biểu hiện gene là thông tin mã hoá trình tự amino acid trên gene được biểu hiện thành protein trong tế bào sống thông qua cơ chế phiên mã và dịch mã. </a:t>
            </a:r>
            <a:endParaRPr lang="en-US" sz="3200" b="1">
              <a:latin typeface="Calibri" panose="020F0502020204030204" pitchFamily="34" charset="0"/>
              <a:cs typeface="Calibri" panose="020F0502020204030204" pitchFamily="34" charset="0"/>
            </a:endParaRPr>
          </a:p>
          <a:p>
            <a:pPr algn="just"/>
            <a:r>
              <a:rPr lang="en-US" sz="3200" b="1">
                <a:solidFill>
                  <a:srgbClr val="00B050"/>
                </a:solidFill>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Quy trình công nghệ DNA tái tổ hợp gồm ba bước:</a:t>
            </a:r>
            <a:endParaRPr lang="en-US" sz="3200" b="1">
              <a:solidFill>
                <a:srgbClr val="00B050"/>
              </a:solidFill>
              <a:latin typeface="Calibri" panose="020F0502020204030204" pitchFamily="34" charset="0"/>
              <a:cs typeface="Calibri" panose="020F0502020204030204" pitchFamily="34" charset="0"/>
            </a:endParaRPr>
          </a:p>
          <a:p>
            <a:pPr algn="just"/>
            <a:r>
              <a:rPr lang="en-US" sz="3200" b="1">
                <a:latin typeface="Calibri" panose="020F0502020204030204" pitchFamily="34" charset="0"/>
                <a:cs typeface="Calibri" panose="020F0502020204030204" pitchFamily="34" charset="0"/>
              </a:rPr>
              <a:t>	Bước 1: Tách dòng và tạo DNA tái tổ hợp</a:t>
            </a:r>
          </a:p>
          <a:p>
            <a:pPr algn="just"/>
            <a:r>
              <a:rPr lang="en-US" sz="3200" b="1">
                <a:latin typeface="Calibri" panose="020F0502020204030204" pitchFamily="34" charset="0"/>
                <a:cs typeface="Calibri" panose="020F0502020204030204" pitchFamily="34" charset="0"/>
              </a:rPr>
              <a:t>	Bước 2: Biểu hiện gene và phân tích biểu hiện gene</a:t>
            </a:r>
          </a:p>
          <a:p>
            <a:pPr algn="just"/>
            <a:r>
              <a:rPr lang="en-US" sz="3200" b="1">
                <a:latin typeface="Calibri" panose="020F0502020204030204" pitchFamily="34" charset="0"/>
                <a:cs typeface="Calibri" panose="020F0502020204030204" pitchFamily="34" charset="0"/>
              </a:rPr>
              <a:t>	Bước 3: Sản xuất protein tái tổ hợp</a:t>
            </a: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378611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34</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solidFill>
                  <a:srgbClr val="00B050"/>
                </a:solidFill>
                <a:latin typeface="Calibri" panose="020F0502020204030204" pitchFamily="34" charset="0"/>
              </a:rPr>
              <a:t>- Tạo chủng vi khuẩn tái tổ hợp:</a:t>
            </a:r>
            <a:endParaRPr lang="en-US" sz="3200" b="1">
              <a:solidFill>
                <a:srgbClr val="00B050"/>
              </a:solidFill>
              <a:latin typeface="+mj-lt"/>
            </a:endParaRPr>
          </a:p>
          <a:p>
            <a:r>
              <a:rPr lang="vi-VN" sz="3200" b="1">
                <a:latin typeface="Calibri" panose="020F0502020204030204" pitchFamily="34" charset="0"/>
              </a:rPr>
              <a:t>+ Tạo các chủng vi khuẩn E.coli mang gene sản xuất protein tái tổ hợp: hormone sinh trưởng (GH) ở động vật có vú, somatostatin, insulin, kháng thể đơn dòng, enzyme, vaccine, interferon,...</a:t>
            </a:r>
            <a:endParaRPr lang="en-US" sz="3200" b="1">
              <a:latin typeface="+mj-lt"/>
            </a:endParaRPr>
          </a:p>
          <a:p>
            <a:r>
              <a:rPr lang="vi-VN" sz="3200" b="1">
                <a:latin typeface="Calibri" panose="020F0502020204030204" pitchFamily="34" charset="0"/>
              </a:rPr>
              <a:t>+ Tạo chủng vi khuẩn tái tổ hợp có khả năng phân huỷ chất độc ứng dụng trong xử lí môi trường,...</a:t>
            </a:r>
            <a:endParaRPr lang="en-US" sz="3200" b="1">
              <a:latin typeface="+mj-lt"/>
            </a:endParaRPr>
          </a:p>
          <a:p>
            <a:r>
              <a:rPr lang="en-US" sz="3200" b="1">
                <a:latin typeface="+mj-lt"/>
              </a:rPr>
              <a:t>+</a:t>
            </a:r>
            <a:r>
              <a:rPr lang="vi-VN" sz="3200" b="1">
                <a:latin typeface="Calibri" panose="020F0502020204030204" pitchFamily="34" charset="0"/>
              </a:rPr>
              <a:t> Nhân dòng các gene để tạo thư viện hệ gene.</a:t>
            </a:r>
            <a:endParaRPr lang="en-US" sz="3200" b="1">
              <a:latin typeface="+mj-lt"/>
            </a:endParaRP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13816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35</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rPr>
              <a:t>- Tạo chủng vi nấm tái tổ hợp:</a:t>
            </a:r>
            <a:endParaRPr lang="en-US" sz="3200" b="1">
              <a:solidFill>
                <a:srgbClr val="00B050"/>
              </a:solidFill>
              <a:latin typeface="+mj-lt"/>
            </a:endParaRPr>
          </a:p>
          <a:p>
            <a:pPr algn="just"/>
            <a:r>
              <a:rPr lang="vi-VN" sz="3200" b="1">
                <a:latin typeface="Calibri" panose="020F0502020204030204" pitchFamily="34" charset="0"/>
              </a:rPr>
              <a:t>+ Tạo dòng nấm men mang gene (chứa điểm khởi đầu nhân đôi, trình tự DNA lập lại,...) của người và nhiều loài sinh vật khác, phục vụ cho việc phân tích trình tự nucleotide, xác định các vùng chức năng và nghiên cứu các cơ chế biểu hiện của các gene này.</a:t>
            </a:r>
            <a:endParaRPr lang="en-US" sz="3200" b="1">
              <a:latin typeface="+mj-lt"/>
            </a:endParaRPr>
          </a:p>
          <a:p>
            <a:pPr algn="just"/>
            <a:r>
              <a:rPr lang="vi-VN" sz="3200" b="1">
                <a:latin typeface="Calibri" panose="020F0502020204030204" pitchFamily="34" charset="0"/>
              </a:rPr>
              <a:t> + Tạo chủng nấm men sản xuất enzyme tái tổ hợp, các protein của người,...</a:t>
            </a:r>
            <a:endParaRPr lang="en-US" sz="3200" b="1">
              <a:latin typeface="+mj-lt"/>
            </a:endParaRP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67223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8D6FFB-A0E3-4A37-CA50-4DEF6A00FE84}"/>
              </a:ext>
            </a:extLst>
          </p:cNvPr>
          <p:cNvSpPr>
            <a:spLocks noGrp="1"/>
          </p:cNvSpPr>
          <p:nvPr>
            <p:ph type="sldNum" sz="quarter" idx="12"/>
          </p:nvPr>
        </p:nvSpPr>
        <p:spPr/>
        <p:txBody>
          <a:bodyPr/>
          <a:lstStyle/>
          <a:p>
            <a:fld id="{A38DB642-B96B-4E4F-95BE-DCA4F685BD55}" type="slidenum">
              <a:rPr lang="en-US" smtClean="0"/>
              <a:t>36</a:t>
            </a:fld>
            <a:endParaRPr lang="en-US"/>
          </a:p>
        </p:txBody>
      </p:sp>
      <p:sp>
        <p:nvSpPr>
          <p:cNvPr id="3" name="Google Shape;158;p6">
            <a:extLst>
              <a:ext uri="{FF2B5EF4-FFF2-40B4-BE49-F238E27FC236}">
                <a16:creationId xmlns:a16="http://schemas.microsoft.com/office/drawing/2014/main" id="{41357098-465D-A434-2DA3-030C9774D977}"/>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00901C-C654-3DFF-04ED-51C475C2E924}"/>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DDDA84-A793-F3C6-DD19-7149E245E09E}"/>
              </a:ext>
            </a:extLst>
          </p:cNvPr>
          <p:cNvPicPr>
            <a:picLocks noChangeAspect="1"/>
          </p:cNvPicPr>
          <p:nvPr/>
        </p:nvPicPr>
        <p:blipFill rotWithShape="1">
          <a:blip r:embed="rId2">
            <a:extLst>
              <a:ext uri="{28A0092B-C50C-407E-A947-70E740481C1C}">
                <a14:useLocalDpi xmlns:a14="http://schemas.microsoft.com/office/drawing/2010/main" val="0"/>
              </a:ext>
            </a:extLst>
          </a:blip>
          <a:srcRect l="4882" t="22896" r="5017" b="20375"/>
          <a:stretch/>
        </p:blipFill>
        <p:spPr>
          <a:xfrm>
            <a:off x="4710545" y="1544624"/>
            <a:ext cx="2641600" cy="1663225"/>
          </a:xfrm>
          <a:prstGeom prst="rect">
            <a:avLst/>
          </a:prstGeom>
        </p:spPr>
      </p:pic>
      <p:pic>
        <p:nvPicPr>
          <p:cNvPr id="7" name="Picture 6">
            <a:extLst>
              <a:ext uri="{FF2B5EF4-FFF2-40B4-BE49-F238E27FC236}">
                <a16:creationId xmlns:a16="http://schemas.microsoft.com/office/drawing/2014/main" id="{B6FFA062-EAF9-A3C1-948A-E9F59BE2F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94" y="4269853"/>
            <a:ext cx="1208692" cy="1597891"/>
          </a:xfrm>
          <a:prstGeom prst="rect">
            <a:avLst/>
          </a:prstGeom>
        </p:spPr>
      </p:pic>
      <p:sp>
        <p:nvSpPr>
          <p:cNvPr id="8" name="TextBox 7">
            <a:extLst>
              <a:ext uri="{FF2B5EF4-FFF2-40B4-BE49-F238E27FC236}">
                <a16:creationId xmlns:a16="http://schemas.microsoft.com/office/drawing/2014/main" id="{35A355A4-E1A1-ADD6-3F3B-0364D2A7E199}"/>
              </a:ext>
            </a:extLst>
          </p:cNvPr>
          <p:cNvSpPr txBox="1"/>
          <p:nvPr/>
        </p:nvSpPr>
        <p:spPr>
          <a:xfrm>
            <a:off x="1683324" y="3483079"/>
            <a:ext cx="9483437"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effectLst/>
                <a:latin typeface="Calibri" panose="020F0502020204030204" pitchFamily="34" charset="0"/>
                <a:ea typeface="Arial" panose="020B0604020202020204" pitchFamily="34" charset="0"/>
                <a:cs typeface="Calibri" panose="020F0502020204030204" pitchFamily="34" charset="0"/>
              </a:rPr>
              <a:t>Các nhóm </a:t>
            </a:r>
            <a:r>
              <a:rPr lang="vi-VN" sz="3200" b="1">
                <a:effectLst/>
                <a:latin typeface="Calibri" panose="020F0502020204030204" pitchFamily="34" charset="0"/>
                <a:ea typeface="Arial" panose="020B0604020202020204" pitchFamily="34" charset="0"/>
                <a:cs typeface="Calibri" panose="020F0502020204030204" pitchFamily="34" charset="0"/>
              </a:rPr>
              <a:t>tìm hiểu các nội dung</a:t>
            </a:r>
            <a:r>
              <a:rPr lang="en-US" sz="3200" b="1">
                <a:effectLst/>
                <a:latin typeface="Calibri" panose="020F0502020204030204" pitchFamily="34" charset="0"/>
                <a:ea typeface="Arial" panose="020B0604020202020204" pitchFamily="34" charset="0"/>
                <a:cs typeface="Calibri" panose="020F0502020204030204" pitchFamily="34" charset="0"/>
              </a:rPr>
              <a:t>: Khái niệm; nguyên lý; một số thành tựu của tạo giống thực vật, động vật biến đổi gene.</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9515368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B758B-0F2C-9DAB-2965-63D78D785F87}"/>
              </a:ext>
            </a:extLst>
          </p:cNvPr>
          <p:cNvSpPr>
            <a:spLocks noGrp="1"/>
          </p:cNvSpPr>
          <p:nvPr>
            <p:ph type="sldNum" sz="quarter" idx="12"/>
          </p:nvPr>
        </p:nvSpPr>
        <p:spPr/>
        <p:txBody>
          <a:bodyPr/>
          <a:lstStyle/>
          <a:p>
            <a:fld id="{A38DB642-B96B-4E4F-95BE-DCA4F685BD55}" type="slidenum">
              <a:rPr lang="en-US" smtClean="0"/>
              <a:t>37</a:t>
            </a:fld>
            <a:endParaRPr lang="en-US"/>
          </a:p>
        </p:txBody>
      </p:sp>
      <p:sp>
        <p:nvSpPr>
          <p:cNvPr id="3" name="Google Shape;158;p6">
            <a:extLst>
              <a:ext uri="{FF2B5EF4-FFF2-40B4-BE49-F238E27FC236}">
                <a16:creationId xmlns:a16="http://schemas.microsoft.com/office/drawing/2014/main" id="{13A50CBE-6A91-7F83-A0A0-71CE1EAEB4CF}"/>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A92915-4EEF-3B8E-0850-6BDB57576381}"/>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942F59D-2BBF-F47A-58F8-EA7E0C108FE3}"/>
              </a:ext>
            </a:extLst>
          </p:cNvPr>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a. Khái niệm:</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BCB840A-CB28-4BC5-94A5-4898E45FD83C}"/>
              </a:ext>
            </a:extLst>
          </p:cNvPr>
          <p:cNvSpPr txBox="1"/>
          <p:nvPr/>
        </p:nvSpPr>
        <p:spPr>
          <a:xfrm>
            <a:off x="996818" y="2194620"/>
            <a:ext cx="6466164"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Sinh vật biến đổi gene (sinh vật chuyển gene) </a:t>
            </a:r>
            <a:r>
              <a:rPr lang="vi-VN" sz="3200" b="1">
                <a:latin typeface="Calibri" panose="020F0502020204030204" pitchFamily="34" charset="0"/>
                <a:cs typeface="Calibri" panose="020F0502020204030204" pitchFamily="34" charset="0"/>
              </a:rPr>
              <a:t>là các sinh vật chứa gene ngoại lai</a:t>
            </a:r>
            <a:r>
              <a:rPr lang="en-US" sz="3200" b="1">
                <a:latin typeface="Calibri" panose="020F0502020204030204" pitchFamily="34" charset="0"/>
                <a:cs typeface="Calibri" panose="020F0502020204030204" pitchFamily="34" charset="0"/>
              </a:rPr>
              <a:t> trong hệ gene được tạo ra nhờ kỹ thuật chuyển gene.</a:t>
            </a:r>
          </a:p>
          <a:p>
            <a:pPr algn="just"/>
            <a:r>
              <a:rPr lang="en-US" sz="3200" b="1">
                <a:solidFill>
                  <a:srgbClr val="00B050"/>
                </a:solidFill>
                <a:latin typeface="Calibri" panose="020F0502020204030204" pitchFamily="34" charset="0"/>
                <a:cs typeface="Calibri" panose="020F0502020204030204" pitchFamily="34" charset="0"/>
              </a:rPr>
              <a:t>	Chuyển gene (biến nạp di truyền) </a:t>
            </a:r>
            <a:r>
              <a:rPr lang="en-US" sz="3200" b="1">
                <a:latin typeface="Calibri" panose="020F0502020204030204" pitchFamily="34" charset="0"/>
                <a:cs typeface="Calibri" panose="020F0502020204030204" pitchFamily="34" charset="0"/>
              </a:rPr>
              <a:t>là kỹ thuật biến nạp gene ngoại lai vào dòng tế bào mô chủ, sau dòng tế bào mô chủ tái sinh thành sinh vật biến đổi gene.</a:t>
            </a:r>
          </a:p>
        </p:txBody>
      </p:sp>
      <p:pic>
        <p:nvPicPr>
          <p:cNvPr id="7" name="Picture 6">
            <a:extLst>
              <a:ext uri="{FF2B5EF4-FFF2-40B4-BE49-F238E27FC236}">
                <a16:creationId xmlns:a16="http://schemas.microsoft.com/office/drawing/2014/main" id="{ADA0A5CD-BFF6-B1A3-F68A-64DF64604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8" name="Picture 2" descr="Thủ tục đăng ký cấp Giấy phép khảo nghiệm sinh vật biến đổi gen từ ...">
            <a:extLst>
              <a:ext uri="{FF2B5EF4-FFF2-40B4-BE49-F238E27FC236}">
                <a16:creationId xmlns:a16="http://schemas.microsoft.com/office/drawing/2014/main" id="{B060695C-A222-9EA4-7C40-7383713BA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411" y="1808135"/>
            <a:ext cx="3607760" cy="2254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ung Quốc tạo ra chó biến đổi gien siêu cơ bắp">
            <a:extLst>
              <a:ext uri="{FF2B5EF4-FFF2-40B4-BE49-F238E27FC236}">
                <a16:creationId xmlns:a16="http://schemas.microsoft.com/office/drawing/2014/main" id="{0932FAEB-B16C-2A09-32C7-9C46D27957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5" t="2559" r="4820" b="4511"/>
          <a:stretch/>
        </p:blipFill>
        <p:spPr bwMode="auto">
          <a:xfrm>
            <a:off x="7963353" y="4192611"/>
            <a:ext cx="3321877" cy="252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18646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38</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996818" y="2194620"/>
            <a:ext cx="10834964"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Ở thực vật biến đổi gene: </a:t>
            </a:r>
            <a:r>
              <a:rPr lang="en-US" sz="3200" b="1">
                <a:latin typeface="Calibri" panose="020F0502020204030204" pitchFamily="34" charset="0"/>
                <a:cs typeface="Calibri" panose="020F0502020204030204" pitchFamily="34" charset="0"/>
              </a:rPr>
              <a:t>Chuyển gene nhờ Ti plasmid hoặc súng bắn gene.</a:t>
            </a: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a:extLst>
              <a:ext uri="{FF2B5EF4-FFF2-40B4-BE49-F238E27FC236}">
                <a16:creationId xmlns:a16="http://schemas.microsoft.com/office/drawing/2014/main" id="{65474A08-27EF-7FDB-E75B-E65BFADFD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253" y="3429000"/>
            <a:ext cx="4557020" cy="3280460"/>
          </a:xfrm>
          <a:prstGeom prst="rect">
            <a:avLst/>
          </a:prstGeom>
        </p:spPr>
      </p:pic>
    </p:spTree>
    <p:extLst>
      <p:ext uri="{BB962C8B-B14F-4D97-AF65-F5344CB8AC3E}">
        <p14:creationId xmlns:p14="http://schemas.microsoft.com/office/powerpoint/2010/main" val="18932962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39</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996818" y="2194620"/>
            <a:ext cx="4027764"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Ở động vật biến đổi gene: </a:t>
            </a:r>
            <a:r>
              <a:rPr lang="en-US" sz="3200" b="1">
                <a:latin typeface="Calibri" panose="020F0502020204030204" pitchFamily="34" charset="0"/>
                <a:cs typeface="Calibri" panose="020F0502020204030204" pitchFamily="34" charset="0"/>
              </a:rPr>
              <a:t>Chuyển gene nhờ phương pháp vi tiêm, dùng tế bào gốc phôi, dùng tinh trùng làm vector chuyển gene.</a:t>
            </a: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522572"/>
            <a:ext cx="612178" cy="523221"/>
          </a:xfrm>
          <a:prstGeom prst="rect">
            <a:avLst/>
          </a:prstGeom>
        </p:spPr>
      </p:pic>
      <p:pic>
        <p:nvPicPr>
          <p:cNvPr id="7" name="Picture 6">
            <a:extLst>
              <a:ext uri="{FF2B5EF4-FFF2-40B4-BE49-F238E27FC236}">
                <a16:creationId xmlns:a16="http://schemas.microsoft.com/office/drawing/2014/main" id="{42483B65-9B0C-E0C4-7AA0-12670D012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022" y="1666255"/>
            <a:ext cx="3275509" cy="4872657"/>
          </a:xfrm>
          <a:prstGeom prst="rect">
            <a:avLst/>
          </a:prstGeom>
        </p:spPr>
      </p:pic>
    </p:spTree>
    <p:extLst>
      <p:ext uri="{BB962C8B-B14F-4D97-AF65-F5344CB8AC3E}">
        <p14:creationId xmlns:p14="http://schemas.microsoft.com/office/powerpoint/2010/main" val="23560972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8" y="768056"/>
            <a:ext cx="6218382"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Điều hòa hoạt động của gene là gì?</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a:extLst>
              <a:ext uri="{FF2B5EF4-FFF2-40B4-BE49-F238E27FC236}">
                <a16:creationId xmlns:a16="http://schemas.microsoft.com/office/drawing/2014/main" id="{D638E72F-6982-0683-1FC4-ECC2DA7E7C3E}"/>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5758F33-76DA-20D7-4488-4048C0FA9635}"/>
              </a:ext>
            </a:extLst>
          </p:cNvPr>
          <p:cNvSpPr>
            <a:spLocks noGrp="1"/>
          </p:cNvSpPr>
          <p:nvPr>
            <p:ph type="sldNum" sz="quarter" idx="12"/>
          </p:nvPr>
        </p:nvSpPr>
        <p:spPr/>
        <p:txBody>
          <a:bodyPr/>
          <a:lstStyle/>
          <a:p>
            <a:fld id="{A38DB642-B96B-4E4F-95BE-DCA4F685BD55}" type="slidenum">
              <a:rPr lang="en-US" smtClean="0"/>
              <a:t>4</a:t>
            </a:fld>
            <a:endParaRPr lang="en-US"/>
          </a:p>
        </p:txBody>
      </p:sp>
    </p:spTree>
    <p:extLst>
      <p:ext uri="{BB962C8B-B14F-4D97-AF65-F5344CB8AC3E}">
        <p14:creationId xmlns:p14="http://schemas.microsoft.com/office/powerpoint/2010/main" val="80041864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40</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vi-VN" sz="3200" b="1">
                <a:solidFill>
                  <a:srgbClr val="FF0000"/>
                </a:solidFill>
                <a:highlight>
                  <a:srgbClr val="FFFFFF"/>
                </a:highligh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1027545" y="2014787"/>
            <a:ext cx="10834964" cy="1569660"/>
          </a:xfrm>
          <a:prstGeom prst="rect">
            <a:avLst/>
          </a:prstGeom>
          <a:noFill/>
        </p:spPr>
        <p:txBody>
          <a:bodyPr wrap="square">
            <a:spAutoFit/>
          </a:bodyPr>
          <a:lstStyle/>
          <a:p>
            <a:pPr algn="just"/>
            <a:r>
              <a:rPr lang="vi-VN" sz="3200" b="1">
                <a:solidFill>
                  <a:srgbClr val="00B050"/>
                </a:solidFill>
                <a:latin typeface="Calibri" panose="020F0502020204030204" pitchFamily="34" charset="0"/>
              </a:rPr>
              <a:t>Tạo các giống sinh vật biến đổi gene mang các đặc điểm có lợi cho con người như: </a:t>
            </a:r>
            <a:r>
              <a:rPr lang="vi-VN" sz="3200" b="1">
                <a:latin typeface="Calibri" panose="020F0502020204030204" pitchFamily="34" charset="0"/>
              </a:rPr>
              <a:t>Tạo giống thực vật có khả năng kháng sâu bệnh, thuốc diệt cỏ, chống chịu với các điều kiện bất lợi…</a:t>
            </a:r>
            <a:endParaRPr lang="en-US" sz="3200" b="1">
              <a:latin typeface="+mj-lt"/>
              <a:cs typeface="Calibri" panose="020F0502020204030204" pitchFamily="34" charset="0"/>
            </a:endParaRP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a:extLst>
              <a:ext uri="{FF2B5EF4-FFF2-40B4-BE49-F238E27FC236}">
                <a16:creationId xmlns:a16="http://schemas.microsoft.com/office/drawing/2014/main" id="{5D287DC3-3879-DED4-D667-51BF2CF73716}"/>
              </a:ext>
            </a:extLst>
          </p:cNvPr>
          <p:cNvPicPr>
            <a:picLocks noChangeAspect="1"/>
          </p:cNvPicPr>
          <p:nvPr/>
        </p:nvPicPr>
        <p:blipFill>
          <a:blip r:embed="rId3"/>
          <a:stretch>
            <a:fillRect/>
          </a:stretch>
        </p:blipFill>
        <p:spPr>
          <a:xfrm>
            <a:off x="466105" y="3647714"/>
            <a:ext cx="5857875" cy="2781300"/>
          </a:xfrm>
          <a:prstGeom prst="rect">
            <a:avLst/>
          </a:prstGeom>
        </p:spPr>
      </p:pic>
      <p:pic>
        <p:nvPicPr>
          <p:cNvPr id="13" name="Picture 12">
            <a:extLst>
              <a:ext uri="{FF2B5EF4-FFF2-40B4-BE49-F238E27FC236}">
                <a16:creationId xmlns:a16="http://schemas.microsoft.com/office/drawing/2014/main" id="{F179AE83-9EBC-7D64-B53D-2DAF7DB5E128}"/>
              </a:ext>
            </a:extLst>
          </p:cNvPr>
          <p:cNvPicPr>
            <a:picLocks noChangeAspect="1"/>
          </p:cNvPicPr>
          <p:nvPr/>
        </p:nvPicPr>
        <p:blipFill>
          <a:blip r:embed="rId4"/>
          <a:stretch>
            <a:fillRect/>
          </a:stretch>
        </p:blipFill>
        <p:spPr>
          <a:xfrm>
            <a:off x="6480018" y="3571514"/>
            <a:ext cx="5419725" cy="2857500"/>
          </a:xfrm>
          <a:prstGeom prst="rect">
            <a:avLst/>
          </a:prstGeom>
        </p:spPr>
      </p:pic>
    </p:spTree>
    <p:extLst>
      <p:ext uri="{BB962C8B-B14F-4D97-AF65-F5344CB8AC3E}">
        <p14:creationId xmlns:p14="http://schemas.microsoft.com/office/powerpoint/2010/main" val="213566706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41</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vi-VN" sz="3200" b="1">
                <a:solidFill>
                  <a:srgbClr val="FF0000"/>
                </a:solidFill>
                <a:highlight>
                  <a:srgbClr val="FFFFFF"/>
                </a:highligh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900190" y="2334528"/>
            <a:ext cx="3878105"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T</a:t>
            </a:r>
            <a:r>
              <a:rPr lang="vi-VN" sz="3200" b="1">
                <a:latin typeface="Calibri" panose="020F0502020204030204" pitchFamily="34" charset="0"/>
              </a:rPr>
              <a:t>ạo giống động vật sản xuất các chế phẩm sinh học, thuốc chữa bệnh cho con người.</a:t>
            </a:r>
            <a:endParaRPr lang="en-US" sz="3200" b="1">
              <a:latin typeface="+mj-lt"/>
              <a:cs typeface="Calibri" panose="020F0502020204030204" pitchFamily="34" charset="0"/>
            </a:endParaRP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a:extLst>
              <a:ext uri="{FF2B5EF4-FFF2-40B4-BE49-F238E27FC236}">
                <a16:creationId xmlns:a16="http://schemas.microsoft.com/office/drawing/2014/main" id="{9F94BF88-34D7-651D-EEF0-F781038D322A}"/>
              </a:ext>
            </a:extLst>
          </p:cNvPr>
          <p:cNvPicPr>
            <a:picLocks noChangeAspect="1"/>
          </p:cNvPicPr>
          <p:nvPr/>
        </p:nvPicPr>
        <p:blipFill>
          <a:blip r:embed="rId3"/>
          <a:stretch>
            <a:fillRect/>
          </a:stretch>
        </p:blipFill>
        <p:spPr>
          <a:xfrm>
            <a:off x="4989245" y="1816447"/>
            <a:ext cx="2157390" cy="4744871"/>
          </a:xfrm>
          <a:prstGeom prst="rect">
            <a:avLst/>
          </a:prstGeom>
        </p:spPr>
      </p:pic>
      <p:pic>
        <p:nvPicPr>
          <p:cNvPr id="13" name="Picture 12">
            <a:extLst>
              <a:ext uri="{FF2B5EF4-FFF2-40B4-BE49-F238E27FC236}">
                <a16:creationId xmlns:a16="http://schemas.microsoft.com/office/drawing/2014/main" id="{633A9CFA-BACE-4D98-D9DD-CA5AE11F9BE0}"/>
              </a:ext>
            </a:extLst>
          </p:cNvPr>
          <p:cNvPicPr>
            <a:picLocks noChangeAspect="1"/>
          </p:cNvPicPr>
          <p:nvPr/>
        </p:nvPicPr>
        <p:blipFill>
          <a:blip r:embed="rId4"/>
          <a:stretch>
            <a:fillRect/>
          </a:stretch>
        </p:blipFill>
        <p:spPr>
          <a:xfrm>
            <a:off x="7230230" y="2078057"/>
            <a:ext cx="4838700" cy="3219450"/>
          </a:xfrm>
          <a:prstGeom prst="rect">
            <a:avLst/>
          </a:prstGeom>
        </p:spPr>
      </p:pic>
    </p:spTree>
    <p:extLst>
      <p:ext uri="{BB962C8B-B14F-4D97-AF65-F5344CB8AC3E}">
        <p14:creationId xmlns:p14="http://schemas.microsoft.com/office/powerpoint/2010/main" val="96562916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A54078E-6D9D-47A7-A3F5-7C2338B6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818"/>
            <a:ext cx="12192000" cy="6924944"/>
          </a:xfrm>
          <a:prstGeom prst="rect">
            <a:avLst/>
          </a:prstGeom>
          <a:noFill/>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409" y="1637352"/>
            <a:ext cx="371475" cy="328613"/>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108" y="1908808"/>
            <a:ext cx="371475" cy="328613"/>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167" y="1513412"/>
            <a:ext cx="371475" cy="328613"/>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8915" y="1462323"/>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078418" y="-374348"/>
            <a:ext cx="457200" cy="457200"/>
          </a:xfrm>
          <a:prstGeom prst="rect">
            <a:avLst/>
          </a:prstGeom>
        </p:spPr>
      </p:pic>
      <p:pic>
        <p:nvPicPr>
          <p:cNvPr id="63" name="Picture 15">
            <a:extLst>
              <a:ext uri="{FF2B5EF4-FFF2-40B4-BE49-F238E27FC236}">
                <a16:creationId xmlns:a16="http://schemas.microsoft.com/office/drawing/2014/main" id="{884901C9-957D-4B30-B16A-5364192501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19869" y="3429000"/>
            <a:ext cx="6590731" cy="2289412"/>
          </a:xfrm>
          <a:prstGeom prst="rect">
            <a:avLst/>
          </a:prstGeom>
        </p:spPr>
      </p:pic>
      <p:grpSp>
        <p:nvGrpSpPr>
          <p:cNvPr id="64" name="Google Shape;1188;p37">
            <a:extLst>
              <a:ext uri="{FF2B5EF4-FFF2-40B4-BE49-F238E27FC236}">
                <a16:creationId xmlns:a16="http://schemas.microsoft.com/office/drawing/2014/main" id="{8D1E71C3-1DB0-4191-8953-58C1A275AE7D}"/>
              </a:ext>
            </a:extLst>
          </p:cNvPr>
          <p:cNvGrpSpPr/>
          <p:nvPr/>
        </p:nvGrpSpPr>
        <p:grpSpPr>
          <a:xfrm>
            <a:off x="9610021" y="349703"/>
            <a:ext cx="453439" cy="201719"/>
            <a:chOff x="3659575" y="587325"/>
            <a:chExt cx="181250" cy="79400"/>
          </a:xfrm>
        </p:grpSpPr>
        <p:sp>
          <p:nvSpPr>
            <p:cNvPr id="65" name="Google Shape;1189;p37">
              <a:extLst>
                <a:ext uri="{FF2B5EF4-FFF2-40B4-BE49-F238E27FC236}">
                  <a16:creationId xmlns:a16="http://schemas.microsoft.com/office/drawing/2014/main" id="{21CB02CA-883F-4EA2-A829-D1496E537B5A}"/>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6" name="Google Shape;1190;p37">
              <a:extLst>
                <a:ext uri="{FF2B5EF4-FFF2-40B4-BE49-F238E27FC236}">
                  <a16:creationId xmlns:a16="http://schemas.microsoft.com/office/drawing/2014/main" id="{CF335379-0225-4D0E-BCE2-B28026B8F7D8}"/>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7" name="Google Shape;1191;p37">
              <a:extLst>
                <a:ext uri="{FF2B5EF4-FFF2-40B4-BE49-F238E27FC236}">
                  <a16:creationId xmlns:a16="http://schemas.microsoft.com/office/drawing/2014/main" id="{8A4638FF-4C01-460B-97AC-74A0573BD7F4}"/>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8" name="Google Shape;1192;p37">
              <a:extLst>
                <a:ext uri="{FF2B5EF4-FFF2-40B4-BE49-F238E27FC236}">
                  <a16:creationId xmlns:a16="http://schemas.microsoft.com/office/drawing/2014/main" id="{B794C53A-2177-44BB-8E3A-96F634D4100E}"/>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9" name="Google Shape;1193;p37">
              <a:extLst>
                <a:ext uri="{FF2B5EF4-FFF2-40B4-BE49-F238E27FC236}">
                  <a16:creationId xmlns:a16="http://schemas.microsoft.com/office/drawing/2014/main" id="{EEE281A3-82BA-497B-928B-BE3F3E7399E6}"/>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0" name="Google Shape;5066;p61">
            <a:extLst>
              <a:ext uri="{FF2B5EF4-FFF2-40B4-BE49-F238E27FC236}">
                <a16:creationId xmlns:a16="http://schemas.microsoft.com/office/drawing/2014/main" id="{81DB6EEE-F10E-440F-89DF-A2DF4DA0B039}"/>
              </a:ext>
            </a:extLst>
          </p:cNvPr>
          <p:cNvGrpSpPr/>
          <p:nvPr/>
        </p:nvGrpSpPr>
        <p:grpSpPr>
          <a:xfrm>
            <a:off x="10050544" y="765106"/>
            <a:ext cx="562324" cy="241492"/>
            <a:chOff x="1768913" y="866050"/>
            <a:chExt cx="181200" cy="79400"/>
          </a:xfrm>
        </p:grpSpPr>
        <p:sp>
          <p:nvSpPr>
            <p:cNvPr id="71" name="Google Shape;5067;p61">
              <a:extLst>
                <a:ext uri="{FF2B5EF4-FFF2-40B4-BE49-F238E27FC236}">
                  <a16:creationId xmlns:a16="http://schemas.microsoft.com/office/drawing/2014/main" id="{02140AF8-E16D-414D-90EA-DBBEAA9B6E30}"/>
                </a:ext>
              </a:extLst>
            </p:cNvPr>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2" name="Google Shape;5068;p61">
              <a:extLst>
                <a:ext uri="{FF2B5EF4-FFF2-40B4-BE49-F238E27FC236}">
                  <a16:creationId xmlns:a16="http://schemas.microsoft.com/office/drawing/2014/main" id="{6D168703-14EE-4ACE-81AE-F423AE5AE1A3}"/>
                </a:ext>
              </a:extLst>
            </p:cNvPr>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3" name="Google Shape;5069;p61">
              <a:extLst>
                <a:ext uri="{FF2B5EF4-FFF2-40B4-BE49-F238E27FC236}">
                  <a16:creationId xmlns:a16="http://schemas.microsoft.com/office/drawing/2014/main" id="{D26444BE-1A56-4A55-8F1B-0DA10D3FA23E}"/>
                </a:ext>
              </a:extLst>
            </p:cNvPr>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4" name="Google Shape;5070;p61">
              <a:extLst>
                <a:ext uri="{FF2B5EF4-FFF2-40B4-BE49-F238E27FC236}">
                  <a16:creationId xmlns:a16="http://schemas.microsoft.com/office/drawing/2014/main" id="{3FC8AE02-9FCA-4C31-9036-CD06C6A7D495}"/>
                </a:ext>
              </a:extLst>
            </p:cNvPr>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5" name="Google Shape;5071;p61">
              <a:extLst>
                <a:ext uri="{FF2B5EF4-FFF2-40B4-BE49-F238E27FC236}">
                  <a16:creationId xmlns:a16="http://schemas.microsoft.com/office/drawing/2014/main" id="{C7D43595-FB75-4075-8589-553CA8A298A7}"/>
                </a:ext>
              </a:extLst>
            </p:cNvPr>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6" name="Google Shape;1194;p37">
            <a:extLst>
              <a:ext uri="{FF2B5EF4-FFF2-40B4-BE49-F238E27FC236}">
                <a16:creationId xmlns:a16="http://schemas.microsoft.com/office/drawing/2014/main" id="{E6C9E92E-1239-4C68-811D-856C11283755}"/>
              </a:ext>
            </a:extLst>
          </p:cNvPr>
          <p:cNvGrpSpPr/>
          <p:nvPr/>
        </p:nvGrpSpPr>
        <p:grpSpPr>
          <a:xfrm flipH="1">
            <a:off x="10861979" y="214313"/>
            <a:ext cx="883925" cy="304796"/>
            <a:chOff x="1579263" y="684775"/>
            <a:chExt cx="290650" cy="101925"/>
          </a:xfrm>
        </p:grpSpPr>
        <p:sp>
          <p:nvSpPr>
            <p:cNvPr id="77" name="Google Shape;1195;p37">
              <a:extLst>
                <a:ext uri="{FF2B5EF4-FFF2-40B4-BE49-F238E27FC236}">
                  <a16:creationId xmlns:a16="http://schemas.microsoft.com/office/drawing/2014/main" id="{2ABCF8E4-A795-4ED3-8BA9-E0197D313964}"/>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8" name="Google Shape;1196;p37">
              <a:extLst>
                <a:ext uri="{FF2B5EF4-FFF2-40B4-BE49-F238E27FC236}">
                  <a16:creationId xmlns:a16="http://schemas.microsoft.com/office/drawing/2014/main" id="{71B843BD-98F2-46C3-B51B-C330B338166F}"/>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9" name="Google Shape;1197;p37">
              <a:extLst>
                <a:ext uri="{FF2B5EF4-FFF2-40B4-BE49-F238E27FC236}">
                  <a16:creationId xmlns:a16="http://schemas.microsoft.com/office/drawing/2014/main" id="{80B925CD-3E50-46D6-A671-365C9A908A15}"/>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0" name="Google Shape;1198;p37">
              <a:extLst>
                <a:ext uri="{FF2B5EF4-FFF2-40B4-BE49-F238E27FC236}">
                  <a16:creationId xmlns:a16="http://schemas.microsoft.com/office/drawing/2014/main" id="{4DBAB43C-309B-4E4D-A2E3-6CD02E9C6D1E}"/>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1" name="Google Shape;1199;p37">
              <a:extLst>
                <a:ext uri="{FF2B5EF4-FFF2-40B4-BE49-F238E27FC236}">
                  <a16:creationId xmlns:a16="http://schemas.microsoft.com/office/drawing/2014/main" id="{70303D26-0691-44C1-B825-8E304942B805}"/>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2" name="Google Shape;1200;p37">
              <a:extLst>
                <a:ext uri="{FF2B5EF4-FFF2-40B4-BE49-F238E27FC236}">
                  <a16:creationId xmlns:a16="http://schemas.microsoft.com/office/drawing/2014/main" id="{13D47FBC-3BC5-47DF-8490-7F5BB9E36F41}"/>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3" name="Google Shape;1201;p37">
              <a:extLst>
                <a:ext uri="{FF2B5EF4-FFF2-40B4-BE49-F238E27FC236}">
                  <a16:creationId xmlns:a16="http://schemas.microsoft.com/office/drawing/2014/main" id="{7F371C17-E0C9-4CE6-8CA4-79870D1EAD7B}"/>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4" name="Google Shape;1202;p37">
              <a:extLst>
                <a:ext uri="{FF2B5EF4-FFF2-40B4-BE49-F238E27FC236}">
                  <a16:creationId xmlns:a16="http://schemas.microsoft.com/office/drawing/2014/main" id="{D682AB64-C6E6-42F5-9267-5767D05A11C7}"/>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sp>
        <p:nvSpPr>
          <p:cNvPr id="5" name="Slide Number Placeholder 4">
            <a:extLst>
              <a:ext uri="{FF2B5EF4-FFF2-40B4-BE49-F238E27FC236}">
                <a16:creationId xmlns:a16="http://schemas.microsoft.com/office/drawing/2014/main" id="{36A421A0-0884-74C1-C184-E3F8B36686CE}"/>
              </a:ext>
            </a:extLst>
          </p:cNvPr>
          <p:cNvSpPr>
            <a:spLocks noGrp="1"/>
          </p:cNvSpPr>
          <p:nvPr>
            <p:ph type="sldNum" sz="quarter" idx="12"/>
          </p:nvPr>
        </p:nvSpPr>
        <p:spPr/>
        <p:txBody>
          <a:bodyPr/>
          <a:lstStyle/>
          <a:p>
            <a:fld id="{A38DB642-B96B-4E4F-95BE-DCA4F685BD55}" type="slidenum">
              <a:rPr lang="en-US" smtClean="0"/>
              <a:t>42</a:t>
            </a:fld>
            <a:endParaRPr lang="en-US"/>
          </a:p>
        </p:txBody>
      </p:sp>
      <p:sp>
        <p:nvSpPr>
          <p:cNvPr id="85" name="Google Shape;158;p6">
            <a:extLst>
              <a:ext uri="{FF2B5EF4-FFF2-40B4-BE49-F238E27FC236}">
                <a16:creationId xmlns:a16="http://schemas.microsoft.com/office/drawing/2014/main" id="{F75680ED-260E-4E54-B1C6-168236A356D7}"/>
              </a:ext>
            </a:extLst>
          </p:cNvPr>
          <p:cNvSpPr/>
          <p:nvPr/>
        </p:nvSpPr>
        <p:spPr>
          <a:xfrm>
            <a:off x="4052185" y="1514047"/>
            <a:ext cx="3286175"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US" sz="3200" b="1" dirty="0">
                <a:solidFill>
                  <a:srgbClr val="FF0000"/>
                </a:solidFill>
                <a:effectLst/>
                <a:latin typeface="Arial" panose="020B0604020202020204" pitchFamily="34" charset="0"/>
                <a:ea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61768179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A54078E-6D9D-47A7-A3F5-7C2338B6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2" y="-210767"/>
            <a:ext cx="12192000" cy="6924944"/>
          </a:xfrm>
          <a:prstGeom prst="rect">
            <a:avLst/>
          </a:prstGeom>
          <a:noFill/>
        </p:spPr>
      </p:pic>
      <p:grpSp>
        <p:nvGrpSpPr>
          <p:cNvPr id="22" name="vong quay"/>
          <p:cNvGrpSpPr/>
          <p:nvPr/>
        </p:nvGrpSpPr>
        <p:grpSpPr>
          <a:xfrm>
            <a:off x="5162291" y="1362085"/>
            <a:ext cx="3781594" cy="3777641"/>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+1</a:t>
              </a:r>
              <a:endParaRPr lang="vi-VN" sz="2400" b="1" dirty="0">
                <a:solidFill>
                  <a:prstClr val="black"/>
                </a:solidFill>
                <a:ea typeface="Tahoma" panose="020B0604030504040204" pitchFamily="34" charset="0"/>
                <a:cs typeface="Tahoma" panose="020B0604030504040204" pitchFamily="34" charset="0"/>
              </a:endParaRPr>
            </a:p>
          </p:txBody>
        </p:sp>
        <p:sp>
          <p:nvSpPr>
            <p:cNvPr id="10" name="TextBox 9"/>
            <p:cNvSpPr txBox="1"/>
            <p:nvPr/>
          </p:nvSpPr>
          <p:spPr>
            <a:xfrm rot="12232592">
              <a:off x="5742639" y="2167066"/>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+1.5</a:t>
              </a:r>
              <a:endParaRPr lang="vi-VN" sz="2400" b="1" dirty="0">
                <a:solidFill>
                  <a:prstClr val="white"/>
                </a:solidFill>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2"/>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+1.5</a:t>
              </a:r>
              <a:endParaRPr lang="vi-VN" sz="2400" b="1" dirty="0">
                <a:solidFill>
                  <a:prstClr val="white"/>
                </a:solidFill>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Vỗ tay</a:t>
              </a:r>
              <a:endParaRPr lang="vi-VN" sz="2400" b="1" dirty="0">
                <a:solidFill>
                  <a:prstClr val="black"/>
                </a:solidFill>
                <a:ea typeface="Tahoma" panose="020B0604030504040204" pitchFamily="34" charset="0"/>
                <a:cs typeface="Tahoma" panose="020B0604030504040204" pitchFamily="34" charset="0"/>
              </a:endParaRPr>
            </a:p>
          </p:txBody>
        </p:sp>
        <p:sp>
          <p:nvSpPr>
            <p:cNvPr id="17" name="TextBox 16"/>
            <p:cNvSpPr txBox="1"/>
            <p:nvPr/>
          </p:nvSpPr>
          <p:spPr>
            <a:xfrm rot="9501114">
              <a:off x="5697323" y="3506858"/>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Vỗ Tay</a:t>
              </a:r>
              <a:endParaRPr lang="vi-VN" sz="2400" b="1" dirty="0">
                <a:solidFill>
                  <a:prstClr val="black"/>
                </a:solidFill>
                <a:ea typeface="Tahoma" panose="020B0604030504040204" pitchFamily="34" charset="0"/>
                <a:cs typeface="Tahoma" panose="020B0604030504040204" pitchFamily="34" charset="0"/>
              </a:endParaRPr>
            </a:p>
          </p:txBody>
        </p:sp>
        <p:sp>
          <p:nvSpPr>
            <p:cNvPr id="19" name="TextBox 18"/>
            <p:cNvSpPr txBox="1"/>
            <p:nvPr/>
          </p:nvSpPr>
          <p:spPr>
            <a:xfrm rot="6703311">
              <a:off x="6660977" y="4190280"/>
              <a:ext cx="2025646" cy="1282092"/>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Mất lượt</a:t>
              </a:r>
              <a:endParaRPr lang="vi-VN" sz="2400" b="1" dirty="0">
                <a:solidFill>
                  <a:prstClr val="white"/>
                </a:solidFill>
                <a:ea typeface="Tahoma" panose="020B0604030504040204" pitchFamily="34" charset="0"/>
                <a:cs typeface="Tahoma" panose="020B0604030504040204" pitchFamily="34" charset="0"/>
              </a:endParaRPr>
            </a:p>
          </p:txBody>
        </p:sp>
        <p:sp>
          <p:nvSpPr>
            <p:cNvPr id="20" name="TextBox 19"/>
            <p:cNvSpPr txBox="1"/>
            <p:nvPr/>
          </p:nvSpPr>
          <p:spPr>
            <a:xfrm rot="3829829">
              <a:off x="8019636" y="4482429"/>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+1</a:t>
              </a:r>
              <a:endParaRPr lang="vi-VN" sz="2400" b="1" dirty="0">
                <a:solidFill>
                  <a:prstClr val="black"/>
                </a:solidFill>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+0.5</a:t>
              </a:r>
              <a:endParaRPr lang="vi-VN" sz="2400" b="1" dirty="0">
                <a:solidFill>
                  <a:prstClr val="white"/>
                </a:solidFill>
                <a:ea typeface="Tahoma" panose="020B0604030504040204" pitchFamily="34" charset="0"/>
                <a:cs typeface="Tahoma" panose="020B0604030504040204" pitchFamily="34" charset="0"/>
              </a:endParaRPr>
            </a:p>
          </p:txBody>
        </p:sp>
      </p:grpSp>
      <p:sp>
        <p:nvSpPr>
          <p:cNvPr id="23" name="Isosceles Triangle 2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25" name="quay dung"/>
          <p:cNvSpPr/>
          <p:nvPr/>
        </p:nvSpPr>
        <p:spPr>
          <a:xfrm>
            <a:off x="8096250" y="5435374"/>
            <a:ext cx="2028009" cy="6368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100" b="1" dirty="0">
                <a:solidFill>
                  <a:prstClr val="white"/>
                </a:solidFill>
                <a:ea typeface="Tahoma" panose="020B0604030504040204" pitchFamily="34" charset="0"/>
                <a:cs typeface="Tahoma" panose="020B0604030504040204" pitchFamily="34" charset="0"/>
              </a:rPr>
              <a:t>QUAY</a:t>
            </a:r>
            <a:endParaRPr lang="vi-VN" sz="3100" b="1" dirty="0">
              <a:solidFill>
                <a:prstClr val="white"/>
              </a:solidFill>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134175"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1</a:t>
            </a:r>
            <a:endParaRPr lang="vi-VN" sz="3300" b="1" dirty="0">
              <a:solidFill>
                <a:prstClr val="black"/>
              </a:solidFill>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81250"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2</a:t>
            </a:r>
            <a:endParaRPr lang="vi-VN" sz="3300" b="1" dirty="0">
              <a:solidFill>
                <a:prstClr val="black"/>
              </a:solidFill>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3595687"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3</a:t>
            </a:r>
            <a:endParaRPr lang="vi-VN" sz="3300" b="1" dirty="0">
              <a:solidFill>
                <a:prstClr val="black"/>
              </a:solidFill>
              <a:ea typeface="Tahoma" panose="020B0604030504040204" pitchFamily="34" charset="0"/>
              <a:cs typeface="Tahoma" panose="020B0604030504040204" pitchFamily="34" charset="0"/>
            </a:endParaRPr>
          </a:p>
        </p:txBody>
      </p:sp>
      <p:sp>
        <p:nvSpPr>
          <p:cNvPr id="41" name="Rectangle 40"/>
          <p:cNvSpPr/>
          <p:nvPr/>
        </p:nvSpPr>
        <p:spPr>
          <a:xfrm>
            <a:off x="2935612" y="395979"/>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6409" y="1637352"/>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5108" y="1908808"/>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2167" y="1513412"/>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8915" y="146232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27449" y="2801212"/>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8078418" y="-374348"/>
            <a:ext cx="457200" cy="457200"/>
          </a:xfrm>
          <a:prstGeom prst="rect">
            <a:avLst/>
          </a:prstGeom>
        </p:spPr>
      </p:pic>
      <p:sp>
        <p:nvSpPr>
          <p:cNvPr id="31" name="Isosceles Triangle 3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32" name="Isosceles Triangle 3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33" name="Isosceles Triangle 3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34" name="Isosceles Triangle 3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2" name="Isosceles Triangle 4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3" name="Isosceles Triangle 4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8" name="Isosceles Triangle 4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9" name="Isosceles Triangle 4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0" name="Isosceles Triangle 4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1" name="Isosceles Triangle 5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2" name="Isosceles Triangle 5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3" name="Isosceles Triangle 5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4" name="Isosceles Triangle 5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5" name="Isosceles Triangle 54"/>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6" name="Isosceles Triangle 55"/>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7" name="Isosceles Triangle 56"/>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8" name="Isosceles Triangle 5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9" name="Isosceles Triangle 5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60" name="Isosceles Triangle 5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61" name="Isosceles Triangle 6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24" name="Heart 23">
            <a:hlinkClick r:id="" action="ppaction://noaction"/>
          </p:cNvPr>
          <p:cNvSpPr/>
          <p:nvPr/>
        </p:nvSpPr>
        <p:spPr>
          <a:xfrm rot="5400000">
            <a:off x="9306520" y="2943040"/>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pic>
        <p:nvPicPr>
          <p:cNvPr id="63" name="Picture 15">
            <a:extLst>
              <a:ext uri="{FF2B5EF4-FFF2-40B4-BE49-F238E27FC236}">
                <a16:creationId xmlns:a16="http://schemas.microsoft.com/office/drawing/2014/main" id="{884901C9-957D-4B30-B16A-5364192501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13590" y="5832804"/>
            <a:ext cx="3036185" cy="990555"/>
          </a:xfrm>
          <a:prstGeom prst="rect">
            <a:avLst/>
          </a:prstGeom>
        </p:spPr>
      </p:pic>
      <p:grpSp>
        <p:nvGrpSpPr>
          <p:cNvPr id="64" name="Google Shape;1188;p37">
            <a:extLst>
              <a:ext uri="{FF2B5EF4-FFF2-40B4-BE49-F238E27FC236}">
                <a16:creationId xmlns:a16="http://schemas.microsoft.com/office/drawing/2014/main" id="{8D1E71C3-1DB0-4191-8953-58C1A275AE7D}"/>
              </a:ext>
            </a:extLst>
          </p:cNvPr>
          <p:cNvGrpSpPr/>
          <p:nvPr/>
        </p:nvGrpSpPr>
        <p:grpSpPr>
          <a:xfrm>
            <a:off x="9610021" y="349703"/>
            <a:ext cx="453439" cy="201719"/>
            <a:chOff x="3659575" y="587325"/>
            <a:chExt cx="181250" cy="79400"/>
          </a:xfrm>
        </p:grpSpPr>
        <p:sp>
          <p:nvSpPr>
            <p:cNvPr id="65" name="Google Shape;1189;p37">
              <a:extLst>
                <a:ext uri="{FF2B5EF4-FFF2-40B4-BE49-F238E27FC236}">
                  <a16:creationId xmlns:a16="http://schemas.microsoft.com/office/drawing/2014/main" id="{21CB02CA-883F-4EA2-A829-D1496E537B5A}"/>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6" name="Google Shape;1190;p37">
              <a:extLst>
                <a:ext uri="{FF2B5EF4-FFF2-40B4-BE49-F238E27FC236}">
                  <a16:creationId xmlns:a16="http://schemas.microsoft.com/office/drawing/2014/main" id="{CF335379-0225-4D0E-BCE2-B28026B8F7D8}"/>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7" name="Google Shape;1191;p37">
              <a:extLst>
                <a:ext uri="{FF2B5EF4-FFF2-40B4-BE49-F238E27FC236}">
                  <a16:creationId xmlns:a16="http://schemas.microsoft.com/office/drawing/2014/main" id="{8A4638FF-4C01-460B-97AC-74A0573BD7F4}"/>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8" name="Google Shape;1192;p37">
              <a:extLst>
                <a:ext uri="{FF2B5EF4-FFF2-40B4-BE49-F238E27FC236}">
                  <a16:creationId xmlns:a16="http://schemas.microsoft.com/office/drawing/2014/main" id="{B794C53A-2177-44BB-8E3A-96F634D4100E}"/>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9" name="Google Shape;1193;p37">
              <a:extLst>
                <a:ext uri="{FF2B5EF4-FFF2-40B4-BE49-F238E27FC236}">
                  <a16:creationId xmlns:a16="http://schemas.microsoft.com/office/drawing/2014/main" id="{EEE281A3-82BA-497B-928B-BE3F3E7399E6}"/>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0" name="Google Shape;5066;p61">
            <a:extLst>
              <a:ext uri="{FF2B5EF4-FFF2-40B4-BE49-F238E27FC236}">
                <a16:creationId xmlns:a16="http://schemas.microsoft.com/office/drawing/2014/main" id="{81DB6EEE-F10E-440F-89DF-A2DF4DA0B039}"/>
              </a:ext>
            </a:extLst>
          </p:cNvPr>
          <p:cNvGrpSpPr/>
          <p:nvPr/>
        </p:nvGrpSpPr>
        <p:grpSpPr>
          <a:xfrm>
            <a:off x="10050544" y="765106"/>
            <a:ext cx="562324" cy="241492"/>
            <a:chOff x="1768913" y="866050"/>
            <a:chExt cx="181200" cy="79400"/>
          </a:xfrm>
        </p:grpSpPr>
        <p:sp>
          <p:nvSpPr>
            <p:cNvPr id="71" name="Google Shape;5067;p61">
              <a:extLst>
                <a:ext uri="{FF2B5EF4-FFF2-40B4-BE49-F238E27FC236}">
                  <a16:creationId xmlns:a16="http://schemas.microsoft.com/office/drawing/2014/main" id="{02140AF8-E16D-414D-90EA-DBBEAA9B6E30}"/>
                </a:ext>
              </a:extLst>
            </p:cNvPr>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2" name="Google Shape;5068;p61">
              <a:extLst>
                <a:ext uri="{FF2B5EF4-FFF2-40B4-BE49-F238E27FC236}">
                  <a16:creationId xmlns:a16="http://schemas.microsoft.com/office/drawing/2014/main" id="{6D168703-14EE-4ACE-81AE-F423AE5AE1A3}"/>
                </a:ext>
              </a:extLst>
            </p:cNvPr>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3" name="Google Shape;5069;p61">
              <a:extLst>
                <a:ext uri="{FF2B5EF4-FFF2-40B4-BE49-F238E27FC236}">
                  <a16:creationId xmlns:a16="http://schemas.microsoft.com/office/drawing/2014/main" id="{D26444BE-1A56-4A55-8F1B-0DA10D3FA23E}"/>
                </a:ext>
              </a:extLst>
            </p:cNvPr>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4" name="Google Shape;5070;p61">
              <a:extLst>
                <a:ext uri="{FF2B5EF4-FFF2-40B4-BE49-F238E27FC236}">
                  <a16:creationId xmlns:a16="http://schemas.microsoft.com/office/drawing/2014/main" id="{3FC8AE02-9FCA-4C31-9036-CD06C6A7D495}"/>
                </a:ext>
              </a:extLst>
            </p:cNvPr>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5" name="Google Shape;5071;p61">
              <a:extLst>
                <a:ext uri="{FF2B5EF4-FFF2-40B4-BE49-F238E27FC236}">
                  <a16:creationId xmlns:a16="http://schemas.microsoft.com/office/drawing/2014/main" id="{C7D43595-FB75-4075-8589-553CA8A298A7}"/>
                </a:ext>
              </a:extLst>
            </p:cNvPr>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6" name="Google Shape;1194;p37">
            <a:extLst>
              <a:ext uri="{FF2B5EF4-FFF2-40B4-BE49-F238E27FC236}">
                <a16:creationId xmlns:a16="http://schemas.microsoft.com/office/drawing/2014/main" id="{E6C9E92E-1239-4C68-811D-856C11283755}"/>
              </a:ext>
            </a:extLst>
          </p:cNvPr>
          <p:cNvGrpSpPr/>
          <p:nvPr/>
        </p:nvGrpSpPr>
        <p:grpSpPr>
          <a:xfrm flipH="1">
            <a:off x="10861979" y="214313"/>
            <a:ext cx="883925" cy="304796"/>
            <a:chOff x="1579263" y="684775"/>
            <a:chExt cx="290650" cy="101925"/>
          </a:xfrm>
        </p:grpSpPr>
        <p:sp>
          <p:nvSpPr>
            <p:cNvPr id="77" name="Google Shape;1195;p37">
              <a:extLst>
                <a:ext uri="{FF2B5EF4-FFF2-40B4-BE49-F238E27FC236}">
                  <a16:creationId xmlns:a16="http://schemas.microsoft.com/office/drawing/2014/main" id="{2ABCF8E4-A795-4ED3-8BA9-E0197D313964}"/>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8" name="Google Shape;1196;p37">
              <a:extLst>
                <a:ext uri="{FF2B5EF4-FFF2-40B4-BE49-F238E27FC236}">
                  <a16:creationId xmlns:a16="http://schemas.microsoft.com/office/drawing/2014/main" id="{71B843BD-98F2-46C3-B51B-C330B338166F}"/>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9" name="Google Shape;1197;p37">
              <a:extLst>
                <a:ext uri="{FF2B5EF4-FFF2-40B4-BE49-F238E27FC236}">
                  <a16:creationId xmlns:a16="http://schemas.microsoft.com/office/drawing/2014/main" id="{80B925CD-3E50-46D6-A671-365C9A908A15}"/>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0" name="Google Shape;1198;p37">
              <a:extLst>
                <a:ext uri="{FF2B5EF4-FFF2-40B4-BE49-F238E27FC236}">
                  <a16:creationId xmlns:a16="http://schemas.microsoft.com/office/drawing/2014/main" id="{4DBAB43C-309B-4E4D-A2E3-6CD02E9C6D1E}"/>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1" name="Google Shape;1199;p37">
              <a:extLst>
                <a:ext uri="{FF2B5EF4-FFF2-40B4-BE49-F238E27FC236}">
                  <a16:creationId xmlns:a16="http://schemas.microsoft.com/office/drawing/2014/main" id="{70303D26-0691-44C1-B825-8E304942B805}"/>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2" name="Google Shape;1200;p37">
              <a:extLst>
                <a:ext uri="{FF2B5EF4-FFF2-40B4-BE49-F238E27FC236}">
                  <a16:creationId xmlns:a16="http://schemas.microsoft.com/office/drawing/2014/main" id="{13D47FBC-3BC5-47DF-8490-7F5BB9E36F41}"/>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3" name="Google Shape;1201;p37">
              <a:extLst>
                <a:ext uri="{FF2B5EF4-FFF2-40B4-BE49-F238E27FC236}">
                  <a16:creationId xmlns:a16="http://schemas.microsoft.com/office/drawing/2014/main" id="{7F371C17-E0C9-4CE6-8CA4-79870D1EAD7B}"/>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4" name="Google Shape;1202;p37">
              <a:extLst>
                <a:ext uri="{FF2B5EF4-FFF2-40B4-BE49-F238E27FC236}">
                  <a16:creationId xmlns:a16="http://schemas.microsoft.com/office/drawing/2014/main" id="{D682AB64-C6E6-42F5-9267-5767D05A11C7}"/>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sp>
        <p:nvSpPr>
          <p:cNvPr id="6" name="Arrow: Right 5">
            <a:hlinkClick r:id="rId16" action="ppaction://hlinksldjump"/>
            <a:extLst>
              <a:ext uri="{FF2B5EF4-FFF2-40B4-BE49-F238E27FC236}">
                <a16:creationId xmlns:a16="http://schemas.microsoft.com/office/drawing/2014/main" id="{09BACCAF-9F76-92ED-2705-26B6F3C2CC54}"/>
              </a:ext>
            </a:extLst>
          </p:cNvPr>
          <p:cNvSpPr/>
          <p:nvPr/>
        </p:nvSpPr>
        <p:spPr>
          <a:xfrm>
            <a:off x="186612" y="6298164"/>
            <a:ext cx="947563" cy="42920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6A421A0-0884-74C1-C184-E3F8B36686CE}"/>
              </a:ext>
            </a:extLst>
          </p:cNvPr>
          <p:cNvSpPr>
            <a:spLocks noGrp="1"/>
          </p:cNvSpPr>
          <p:nvPr>
            <p:ph type="sldNum" sz="quarter" idx="12"/>
          </p:nvPr>
        </p:nvSpPr>
        <p:spPr/>
        <p:txBody>
          <a:bodyPr/>
          <a:lstStyle/>
          <a:p>
            <a:fld id="{A38DB642-B96B-4E4F-95BE-DCA4F685BD55}" type="slidenum">
              <a:rPr lang="en-US" smtClean="0"/>
              <a:t>43</a:t>
            </a:fld>
            <a:endParaRPr lang="en-US"/>
          </a:p>
        </p:txBody>
      </p:sp>
    </p:spTree>
    <p:extLst>
      <p:ext uri="{BB962C8B-B14F-4D97-AF65-F5344CB8AC3E}">
        <p14:creationId xmlns:p14="http://schemas.microsoft.com/office/powerpoint/2010/main" val="7471816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1"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8EF071E-8A99-4E84-BFD8-7EF72A037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8"/>
            <a:ext cx="12192000" cy="6924944"/>
          </a:xfrm>
          <a:prstGeom prst="rect">
            <a:avLst/>
          </a:prstGeom>
        </p:spPr>
      </p:pic>
      <p:sp>
        <p:nvSpPr>
          <p:cNvPr id="57" name="Cloud 56">
            <a:hlinkClick r:id="rId3" action="ppaction://hlinksldjump"/>
          </p:cNvPr>
          <p:cNvSpPr/>
          <p:nvPr/>
        </p:nvSpPr>
        <p:spPr>
          <a:xfrm>
            <a:off x="9278311" y="3252173"/>
            <a:ext cx="2576155" cy="958841"/>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656EE0B-5618-4D42-996B-B2856AEDE710}"/>
              </a:ext>
            </a:extLst>
          </p:cNvPr>
          <p:cNvSpPr/>
          <p:nvPr/>
        </p:nvSpPr>
        <p:spPr>
          <a:xfrm>
            <a:off x="2069787" y="-37356"/>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a:extLst>
              <a:ext uri="{FF2B5EF4-FFF2-40B4-BE49-F238E27FC236}">
                <a16:creationId xmlns:a16="http://schemas.microsoft.com/office/drawing/2014/main" id="{233D86BD-00D4-39C0-D4AD-0979FBF43E42}"/>
              </a:ext>
            </a:extLst>
          </p:cNvPr>
          <p:cNvSpPr txBox="1"/>
          <p:nvPr/>
        </p:nvSpPr>
        <p:spPr>
          <a:xfrm>
            <a:off x="1253491" y="606471"/>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Tại sao việc giải mã thành công hệ gene người đã mở ra nhiều triển vọng trong việc bảo vệ sức khoẻ con người?</a:t>
            </a:r>
            <a:endParaRPr lang="en-US" sz="3200" b="1">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290F9CB-AB5F-6CE3-FD40-5ACC5FD89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a:extLst>
              <a:ext uri="{FF2B5EF4-FFF2-40B4-BE49-F238E27FC236}">
                <a16:creationId xmlns:a16="http://schemas.microsoft.com/office/drawing/2014/main" id="{C3AB2E27-56C5-EF3A-DFD8-422886A79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2" y="4611254"/>
            <a:ext cx="1253493" cy="1253493"/>
          </a:xfrm>
          <a:prstGeom prst="rect">
            <a:avLst/>
          </a:prstGeom>
        </p:spPr>
      </p:pic>
      <p:sp>
        <p:nvSpPr>
          <p:cNvPr id="6" name="TextBox 5">
            <a:extLst>
              <a:ext uri="{FF2B5EF4-FFF2-40B4-BE49-F238E27FC236}">
                <a16:creationId xmlns:a16="http://schemas.microsoft.com/office/drawing/2014/main" id="{6FE8C3C9-81E3-E851-BB65-613F2E60A0C4}"/>
              </a:ext>
            </a:extLst>
          </p:cNvPr>
          <p:cNvSpPr txBox="1"/>
          <p:nvPr/>
        </p:nvSpPr>
        <p:spPr>
          <a:xfrm>
            <a:off x="1220781" y="4444595"/>
            <a:ext cx="10447095"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Việc giải mã thành công hệ gene người giúp giải thích cơ chế gây đột biến hoặc bất thường ở gene gây ra biểu hiện tính trạng bệnh ở người, đồng thời mở ra hướng điều trị mới là sửa chữa hoặc loại bỏ các gene gây bệnh và thay vào đó là gene lành (hay còn gọi là liệu pháp gene). Điều đó đã đóng góp rất lớn trong việc bảo vệ sức khỏe con người.</a:t>
            </a:r>
            <a:endParaRPr lang="en-US" sz="3200">
              <a:latin typeface="Calibri" panose="020F0502020204030204" pitchFamily="34" charset="0"/>
              <a:ea typeface="Tahoma" panose="020B0604030504040204" pitchFamily="34" charset="0"/>
              <a:cs typeface="Calibri" panose="020F0502020204030204" pitchFamily="34" charset="0"/>
            </a:endParaRPr>
          </a:p>
        </p:txBody>
      </p:sp>
      <p:pic>
        <p:nvPicPr>
          <p:cNvPr id="8" name="Picture 2" descr="Giải mã bản đồ gien người | baotintuc.vn">
            <a:extLst>
              <a:ext uri="{FF2B5EF4-FFF2-40B4-BE49-F238E27FC236}">
                <a16:creationId xmlns:a16="http://schemas.microsoft.com/office/drawing/2014/main" id="{7C962FF9-CEE3-7A44-5970-17E5C7910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8652" y="1780341"/>
            <a:ext cx="3374696" cy="26120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8288E5F-F93A-A76A-4CF8-5B1A31AC1BB7}"/>
              </a:ext>
            </a:extLst>
          </p:cNvPr>
          <p:cNvSpPr>
            <a:spLocks noGrp="1"/>
          </p:cNvSpPr>
          <p:nvPr>
            <p:ph type="sldNum" sz="quarter" idx="12"/>
          </p:nvPr>
        </p:nvSpPr>
        <p:spPr/>
        <p:txBody>
          <a:bodyPr/>
          <a:lstStyle/>
          <a:p>
            <a:fld id="{A38DB642-B96B-4E4F-95BE-DCA4F685BD55}" type="slidenum">
              <a:rPr lang="en-US" smtClean="0"/>
              <a:t>44</a:t>
            </a:fld>
            <a:endParaRPr lang="en-US"/>
          </a:p>
        </p:txBody>
      </p:sp>
    </p:spTree>
    <p:extLst>
      <p:ext uri="{BB962C8B-B14F-4D97-AF65-F5344CB8AC3E}">
        <p14:creationId xmlns:p14="http://schemas.microsoft.com/office/powerpoint/2010/main" val="255384723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58333E-6 6.93889E-18 L -4.58333E-6 -0.02407 " pathEditMode="relative" rAng="0" ptsTypes="AA">
                                      <p:cBhvr>
                                        <p:cTn id="6" dur="250" accel="50000" decel="50000" autoRev="1" fill="hold">
                                          <p:stCondLst>
                                            <p:cond delay="0"/>
                                          </p:stCondLst>
                                        </p:cTn>
                                        <p:tgtEl>
                                          <p:spTgt spid="18"/>
                                        </p:tgtEl>
                                        <p:attrNameLst>
                                          <p:attrName>ppt_x</p:attrName>
                                          <p:attrName>ppt_y</p:attrName>
                                        </p:attrNameLst>
                                      </p:cBhvr>
                                      <p:rCtr x="0" y="-1204"/>
                                    </p:animMotion>
                                    <p:animRot by="1500000">
                                      <p:cBhvr>
                                        <p:cTn id="7" dur="125" fill="hold">
                                          <p:stCondLst>
                                            <p:cond delay="0"/>
                                          </p:stCondLst>
                                        </p:cTn>
                                        <p:tgtEl>
                                          <p:spTgt spid="18"/>
                                        </p:tgtEl>
                                        <p:attrNameLst>
                                          <p:attrName>r</p:attrName>
                                        </p:attrNameLst>
                                      </p:cBhvr>
                                    </p:animRot>
                                    <p:animRot by="-1500000">
                                      <p:cBhvr>
                                        <p:cTn id="8" dur="125" fill="hold">
                                          <p:stCondLst>
                                            <p:cond delay="125"/>
                                          </p:stCondLst>
                                        </p:cTn>
                                        <p:tgtEl>
                                          <p:spTgt spid="18"/>
                                        </p:tgtEl>
                                        <p:attrNameLst>
                                          <p:attrName>r</p:attrName>
                                        </p:attrNameLst>
                                      </p:cBhvr>
                                    </p:animRot>
                                    <p:animRot by="-1500000">
                                      <p:cBhvr>
                                        <p:cTn id="9" dur="125" fill="hold">
                                          <p:stCondLst>
                                            <p:cond delay="250"/>
                                          </p:stCondLst>
                                        </p:cTn>
                                        <p:tgtEl>
                                          <p:spTgt spid="18"/>
                                        </p:tgtEl>
                                        <p:attrNameLst>
                                          <p:attrName>r</p:attrName>
                                        </p:attrNameLst>
                                      </p:cBhvr>
                                    </p:animRot>
                                    <p:animRot by="1500000">
                                      <p:cBhvr>
                                        <p:cTn id="10" dur="125" fill="hold">
                                          <p:stCondLst>
                                            <p:cond delay="375"/>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46D3176-35FC-4585-892B-17ED04E34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 y="-30581"/>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329175"/>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889217"/>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350119"/>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18" name="Cloud 17">
            <a:hlinkClick r:id="rId9" action="ppaction://hlinksldjump"/>
          </p:cNvPr>
          <p:cNvSpPr/>
          <p:nvPr/>
        </p:nvSpPr>
        <p:spPr>
          <a:xfrm>
            <a:off x="9173638" y="5672623"/>
            <a:ext cx="2708799" cy="1024218"/>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0245F8B8-D4C3-45DC-889F-464E7230C2B2}"/>
              </a:ext>
            </a:extLst>
          </p:cNvPr>
          <p:cNvSpPr/>
          <p:nvPr/>
        </p:nvSpPr>
        <p:spPr>
          <a:xfrm>
            <a:off x="2316476" y="309816"/>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a:extLst>
              <a:ext uri="{FF2B5EF4-FFF2-40B4-BE49-F238E27FC236}">
                <a16:creationId xmlns:a16="http://schemas.microsoft.com/office/drawing/2014/main" id="{0CE45E60-00CD-B557-F3A7-27617B7B8219}"/>
              </a:ext>
            </a:extLst>
          </p:cNvPr>
          <p:cNvSpPr txBox="1"/>
          <p:nvPr/>
        </p:nvSpPr>
        <p:spPr>
          <a:xfrm>
            <a:off x="1244921" y="1186335"/>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Đột biến gene diễn ra theo hướng nào ít làm biến đổi chuỗi polypeptide nhất? </a:t>
            </a:r>
            <a:r>
              <a:rPr lang="en-US" sz="3200">
                <a:latin typeface="Calibri" panose="020F0502020204030204" pitchFamily="34" charset="0"/>
                <a:cs typeface="Calibri" panose="020F0502020204030204" pitchFamily="34" charset="0"/>
              </a:rPr>
              <a:t>Giải thích.</a:t>
            </a:r>
          </a:p>
        </p:txBody>
      </p:sp>
      <p:pic>
        <p:nvPicPr>
          <p:cNvPr id="3" name="Picture 2">
            <a:extLst>
              <a:ext uri="{FF2B5EF4-FFF2-40B4-BE49-F238E27FC236}">
                <a16:creationId xmlns:a16="http://schemas.microsoft.com/office/drawing/2014/main" id="{187630F7-085F-D1A6-C102-C038720C04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a:extLst>
              <a:ext uri="{FF2B5EF4-FFF2-40B4-BE49-F238E27FC236}">
                <a16:creationId xmlns:a16="http://schemas.microsoft.com/office/drawing/2014/main" id="{67CF195E-EFA9-5078-8831-CDE9A4917A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6" name="TextBox 5">
            <a:extLst>
              <a:ext uri="{FF2B5EF4-FFF2-40B4-BE49-F238E27FC236}">
                <a16:creationId xmlns:a16="http://schemas.microsoft.com/office/drawing/2014/main" id="{D6A9C38A-7A8A-84D0-F2B9-1BE605A9BD96}"/>
              </a:ext>
            </a:extLst>
          </p:cNvPr>
          <p:cNvSpPr txBox="1"/>
          <p:nvPr/>
        </p:nvSpPr>
        <p:spPr>
          <a:xfrm>
            <a:off x="1253493" y="3485782"/>
            <a:ext cx="10447095"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Đột biến đồng nghĩa (đột biến im lặng) ít làm biến đổi chuỗi nucleotide nhất. Vì đột biến này làm cho codon này bị biến đổi thành một codon khác nhưng mã hoá cùng một loại amino acid, có nghĩa là chuỗi nucleotide không thay đổi.</a:t>
            </a:r>
            <a:endParaRPr lang="en-US" sz="3200">
              <a:latin typeface="Calibri" panose="020F0502020204030204" pitchFamily="34" charset="0"/>
              <a:ea typeface="Tahoma" panose="020B060403050404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7755565-599B-A870-44A4-D47F9176F44E}"/>
              </a:ext>
            </a:extLst>
          </p:cNvPr>
          <p:cNvSpPr>
            <a:spLocks noGrp="1"/>
          </p:cNvSpPr>
          <p:nvPr>
            <p:ph type="sldNum" sz="quarter" idx="12"/>
          </p:nvPr>
        </p:nvSpPr>
        <p:spPr/>
        <p:txBody>
          <a:bodyPr/>
          <a:lstStyle/>
          <a:p>
            <a:fld id="{A38DB642-B96B-4E4F-95BE-DCA4F685BD55}" type="slidenum">
              <a:rPr lang="en-US" smtClean="0"/>
              <a:t>45</a:t>
            </a:fld>
            <a:endParaRPr lang="en-US"/>
          </a:p>
        </p:txBody>
      </p:sp>
    </p:spTree>
    <p:extLst>
      <p:ext uri="{BB962C8B-B14F-4D97-AF65-F5344CB8AC3E}">
        <p14:creationId xmlns:p14="http://schemas.microsoft.com/office/powerpoint/2010/main" val="45526077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F8E309-8A89-4C26-A70E-E7FC3B22A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44"/>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17" name="Cloud 16">
            <a:hlinkClick r:id="rId9" action="ppaction://hlinksldjump"/>
          </p:cNvPr>
          <p:cNvSpPr/>
          <p:nvPr/>
        </p:nvSpPr>
        <p:spPr>
          <a:xfrm>
            <a:off x="8731832" y="2148724"/>
            <a:ext cx="2621968" cy="1109194"/>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C25821A9-DA70-4352-B7AF-3FCED3C15D23}"/>
              </a:ext>
            </a:extLst>
          </p:cNvPr>
          <p:cNvSpPr/>
          <p:nvPr/>
        </p:nvSpPr>
        <p:spPr>
          <a:xfrm>
            <a:off x="2086961" y="-105932"/>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a:extLst>
              <a:ext uri="{FF2B5EF4-FFF2-40B4-BE49-F238E27FC236}">
                <a16:creationId xmlns:a16="http://schemas.microsoft.com/office/drawing/2014/main" id="{7C3BF506-CC7C-3D54-2173-10C500FB79A8}"/>
              </a:ext>
            </a:extLst>
          </p:cNvPr>
          <p:cNvSpPr txBox="1"/>
          <p:nvPr/>
        </p:nvSpPr>
        <p:spPr>
          <a:xfrm>
            <a:off x="1253491" y="604367"/>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Công nghệ gene có vai trò như thế nào đối với đời sống con người?</a:t>
            </a:r>
            <a:endParaRPr lang="en-US" sz="3200" b="1">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495F6B-F35A-27DA-9CFD-EBB90A8DF5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960" y="744082"/>
            <a:ext cx="821571" cy="1422226"/>
          </a:xfrm>
          <a:prstGeom prst="rect">
            <a:avLst/>
          </a:prstGeom>
        </p:spPr>
      </p:pic>
      <p:pic>
        <p:nvPicPr>
          <p:cNvPr id="5" name="Picture 4">
            <a:extLst>
              <a:ext uri="{FF2B5EF4-FFF2-40B4-BE49-F238E27FC236}">
                <a16:creationId xmlns:a16="http://schemas.microsoft.com/office/drawing/2014/main" id="{DDAE6C3E-316E-F266-6EE0-69729EB14D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12" y="4691693"/>
            <a:ext cx="1253493" cy="1253493"/>
          </a:xfrm>
          <a:prstGeom prst="rect">
            <a:avLst/>
          </a:prstGeom>
        </p:spPr>
      </p:pic>
      <p:sp>
        <p:nvSpPr>
          <p:cNvPr id="6" name="TextBox 5">
            <a:extLst>
              <a:ext uri="{FF2B5EF4-FFF2-40B4-BE49-F238E27FC236}">
                <a16:creationId xmlns:a16="http://schemas.microsoft.com/office/drawing/2014/main" id="{14C972C7-CC54-D481-62E4-0457BEBF1283}"/>
              </a:ext>
            </a:extLst>
          </p:cNvPr>
          <p:cNvSpPr txBox="1"/>
          <p:nvPr/>
        </p:nvSpPr>
        <p:spPr>
          <a:xfrm>
            <a:off x="1220781" y="3760917"/>
            <a:ext cx="10836101"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Vai trò của công nghệ gene đối với đời sống con người: Nhờ kĩ thuật chuyển gene, con người đã đưa vào sản xuất nhiều giống thực vật và động vật biến đổi gene mang những tính trạng có giá trị như tăng khả năng kháng bệnh, chống chịu với các điều kiện bất lợi; có năng suất và chất lượng sản phẩm cao; có thể sản xuất các loại thuốc chữa bệnh cho con người. </a:t>
            </a:r>
            <a:endParaRPr lang="en-US" sz="3200" b="1">
              <a:latin typeface="Calibri" panose="020F0502020204030204" pitchFamily="34" charset="0"/>
              <a:ea typeface="Tahoma" panose="020B0604030504040204" pitchFamily="34" charset="0"/>
              <a:cs typeface="Calibri" panose="020F0502020204030204" pitchFamily="34" charset="0"/>
            </a:endParaRPr>
          </a:p>
        </p:txBody>
      </p:sp>
      <p:pic>
        <p:nvPicPr>
          <p:cNvPr id="8" name="Picture 2" descr="Ứng dụng công nghệ gene di truyền trong y khoa">
            <a:extLst>
              <a:ext uri="{FF2B5EF4-FFF2-40B4-BE49-F238E27FC236}">
                <a16:creationId xmlns:a16="http://schemas.microsoft.com/office/drawing/2014/main" id="{F9C06A04-02E6-80B6-6CAA-629B5C6505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21643" y="1720573"/>
            <a:ext cx="2621968" cy="19664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618B007-C920-E54A-C6B4-A44A98E3FE5C}"/>
              </a:ext>
            </a:extLst>
          </p:cNvPr>
          <p:cNvSpPr>
            <a:spLocks noGrp="1"/>
          </p:cNvSpPr>
          <p:nvPr>
            <p:ph type="sldNum" sz="quarter" idx="12"/>
          </p:nvPr>
        </p:nvSpPr>
        <p:spPr/>
        <p:txBody>
          <a:bodyPr/>
          <a:lstStyle/>
          <a:p>
            <a:fld id="{A38DB642-B96B-4E4F-95BE-DCA4F685BD55}" type="slidenum">
              <a:rPr lang="en-US" smtClean="0"/>
              <a:t>46</a:t>
            </a:fld>
            <a:endParaRPr lang="en-US"/>
          </a:p>
        </p:txBody>
      </p:sp>
    </p:spTree>
    <p:extLst>
      <p:ext uri="{BB962C8B-B14F-4D97-AF65-F5344CB8AC3E}">
        <p14:creationId xmlns:p14="http://schemas.microsoft.com/office/powerpoint/2010/main" val="8940679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3.125E-6 3.7037E-6 L 3.125E-6 -0.02408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A7E3D5-C6F2-3545-7EC2-86CB20BB102D}"/>
              </a:ext>
            </a:extLst>
          </p:cNvPr>
          <p:cNvSpPr txBox="1"/>
          <p:nvPr/>
        </p:nvSpPr>
        <p:spPr>
          <a:xfrm>
            <a:off x="1253493" y="810434"/>
            <a:ext cx="10381673" cy="206210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latin typeface="Calibri" panose="020F0502020204030204" pitchFamily="34" charset="0"/>
              </a:rPr>
              <a:t>Theo em, việc tạo giống sinh vật biến đổi gene có trái với đạo đức sinh học không? Tại sao? Quan điểm của em như thế nào về việc sản xuất và sử dụng sản phẩm biến đổi gene?</a:t>
            </a:r>
            <a:endParaRPr lang="en-US" sz="3200" b="1">
              <a:latin typeface="+mj-lt"/>
            </a:endParaRPr>
          </a:p>
        </p:txBody>
      </p:sp>
      <p:pic>
        <p:nvPicPr>
          <p:cNvPr id="3" name="Picture 2">
            <a:extLst>
              <a:ext uri="{FF2B5EF4-FFF2-40B4-BE49-F238E27FC236}">
                <a16:creationId xmlns:a16="http://schemas.microsoft.com/office/drawing/2014/main" id="{10975681-9E1F-239F-3479-26C400BF3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1" y="850674"/>
            <a:ext cx="821571" cy="1422226"/>
          </a:xfrm>
          <a:prstGeom prst="rect">
            <a:avLst/>
          </a:prstGeom>
        </p:spPr>
      </p:pic>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1376040" y="2934341"/>
            <a:ext cx="10381673"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rPr>
              <a:t>- Theo em, việc tạo giống sinh vật biến đổi gene có một phần trái với đạo đức sinh học. Vì:</a:t>
            </a:r>
            <a:endParaRPr lang="en-US" sz="3200" b="1">
              <a:solidFill>
                <a:srgbClr val="00B050"/>
              </a:solidFill>
              <a:latin typeface="+mj-lt"/>
            </a:endParaRPr>
          </a:p>
          <a:p>
            <a:pPr algn="just"/>
            <a:r>
              <a:rPr lang="vi-VN" sz="3200" b="1">
                <a:latin typeface="Calibri" panose="020F0502020204030204" pitchFamily="34" charset="0"/>
              </a:rPr>
              <a:t> + Một số sinh vật biến đổi gene được tạo ra mạng lại nhiều lợi ích và tác hại của chúng vẫn chưa được ghi nhận tính đến thời điểm hiện tại, những sinh vật này cũng được kiểm soát nghiêm ngặt bởi các đạo luật nên chúng được tạo ra không trái với đạo đức sinh học.</a:t>
            </a:r>
            <a:endParaRPr lang="en-US" sz="3200" b="1">
              <a:latin typeface="+mj-lt"/>
            </a:endParaRPr>
          </a:p>
        </p:txBody>
      </p:sp>
      <p:sp>
        <p:nvSpPr>
          <p:cNvPr id="6" name="Google Shape;158;p6">
            <a:extLst>
              <a:ext uri="{FF2B5EF4-FFF2-40B4-BE49-F238E27FC236}">
                <a16:creationId xmlns:a16="http://schemas.microsoft.com/office/drawing/2014/main" id="{D01DF5CE-BB8F-E6EF-607E-3533F19961D4}"/>
              </a:ext>
            </a:extLst>
          </p:cNvPr>
          <p:cNvSpPr/>
          <p:nvPr/>
        </p:nvSpPr>
        <p:spPr>
          <a:xfrm>
            <a:off x="4791241" y="173408"/>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47</a:t>
            </a:fld>
            <a:endParaRPr lang="en-US"/>
          </a:p>
        </p:txBody>
      </p:sp>
    </p:spTree>
    <p:extLst>
      <p:ext uri="{BB962C8B-B14F-4D97-AF65-F5344CB8AC3E}">
        <p14:creationId xmlns:p14="http://schemas.microsoft.com/office/powerpoint/2010/main" val="291737416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4150"/>
            <a:ext cx="1253493" cy="1253493"/>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1253493" y="967402"/>
            <a:ext cx="10784536"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rPr>
              <a:t> + Tuy nhiên, có một số sinh vật biến đổi gene được tạo ra không mang mục đích cụ thể, thậm chí còn gây ra tranh cãi và tác động tiêu cực, việc tạo ra những sinh vật đó là trái với đạo đức sinh học. Ví dụ điển hình là: tạo ra giống lợn mang khuôn mặt con người với mục đích nghiên cứu và làm vật nuôi.</a:t>
            </a:r>
            <a:endParaRPr lang="en-US" sz="3200" b="1">
              <a:latin typeface="+mj-lt"/>
            </a:endParaRPr>
          </a:p>
        </p:txBody>
      </p:sp>
      <p:sp>
        <p:nvSpPr>
          <p:cNvPr id="6" name="Google Shape;158;p6">
            <a:extLst>
              <a:ext uri="{FF2B5EF4-FFF2-40B4-BE49-F238E27FC236}">
                <a16:creationId xmlns:a16="http://schemas.microsoft.com/office/drawing/2014/main" id="{D01DF5CE-BB8F-E6EF-607E-3533F19961D4}"/>
              </a:ext>
            </a:extLst>
          </p:cNvPr>
          <p:cNvSpPr/>
          <p:nvPr/>
        </p:nvSpPr>
        <p:spPr>
          <a:xfrm>
            <a:off x="479124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48</a:t>
            </a:fld>
            <a:endParaRPr lang="en-US"/>
          </a:p>
        </p:txBody>
      </p:sp>
      <p:pic>
        <p:nvPicPr>
          <p:cNvPr id="1028" name="Picture 4" descr="Tranh nhau mua lợn đột biến mặt giống người">
            <a:extLst>
              <a:ext uri="{FF2B5EF4-FFF2-40B4-BE49-F238E27FC236}">
                <a16:creationId xmlns:a16="http://schemas.microsoft.com/office/drawing/2014/main" id="{7405E3E1-65C9-3608-AEED-1894D3186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7"/>
          <a:stretch/>
        </p:blipFill>
        <p:spPr bwMode="auto">
          <a:xfrm>
            <a:off x="4147150" y="3623298"/>
            <a:ext cx="3368565" cy="309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26729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A7E3D5-C6F2-3545-7EC2-86CB20BB102D}"/>
              </a:ext>
            </a:extLst>
          </p:cNvPr>
          <p:cNvSpPr txBox="1"/>
          <p:nvPr/>
        </p:nvSpPr>
        <p:spPr>
          <a:xfrm>
            <a:off x="1253493" y="850674"/>
            <a:ext cx="10793963"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latin typeface="Calibri" panose="020F0502020204030204" pitchFamily="34" charset="0"/>
              </a:rPr>
              <a:t>Theo em, việc tạo giống sinh vật biến đổi gene có trái với đạo đức sinh học không? Tại sao? Quan điểm của em như thế nào về việc sản xuất và sử dụng sản phẩm biến đổi gene?</a:t>
            </a:r>
            <a:endParaRPr lang="en-US" sz="3200" b="1">
              <a:latin typeface="+mj-lt"/>
            </a:endParaRPr>
          </a:p>
        </p:txBody>
      </p:sp>
      <p:pic>
        <p:nvPicPr>
          <p:cNvPr id="3" name="Picture 2">
            <a:extLst>
              <a:ext uri="{FF2B5EF4-FFF2-40B4-BE49-F238E27FC236}">
                <a16:creationId xmlns:a16="http://schemas.microsoft.com/office/drawing/2014/main" id="{10975681-9E1F-239F-3479-26C400BF3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1" y="850674"/>
            <a:ext cx="821571" cy="1422226"/>
          </a:xfrm>
          <a:prstGeom prst="rect">
            <a:avLst/>
          </a:prstGeom>
        </p:spPr>
      </p:pic>
      <p:sp>
        <p:nvSpPr>
          <p:cNvPr id="6" name="Google Shape;158;p6">
            <a:extLst>
              <a:ext uri="{FF2B5EF4-FFF2-40B4-BE49-F238E27FC236}">
                <a16:creationId xmlns:a16="http://schemas.microsoft.com/office/drawing/2014/main" id="{D01DF5CE-BB8F-E6EF-607E-3533F19961D4}"/>
              </a:ext>
            </a:extLst>
          </p:cNvPr>
          <p:cNvSpPr/>
          <p:nvPr/>
        </p:nvSpPr>
        <p:spPr>
          <a:xfrm>
            <a:off x="431990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49</a:t>
            </a:fld>
            <a:endParaRPr lang="en-US"/>
          </a:p>
        </p:txBody>
      </p:sp>
      <p:pic>
        <p:nvPicPr>
          <p:cNvPr id="9" name="Picture 8">
            <a:extLst>
              <a:ext uri="{FF2B5EF4-FFF2-40B4-BE49-F238E27FC236}">
                <a16:creationId xmlns:a16="http://schemas.microsoft.com/office/drawing/2014/main" id="{CEFFCD30-53FD-E5F5-B0D7-5418E6D6C76F}"/>
              </a:ext>
            </a:extLst>
          </p:cNvPr>
          <p:cNvPicPr>
            <a:picLocks noChangeAspect="1"/>
          </p:cNvPicPr>
          <p:nvPr/>
        </p:nvPicPr>
        <p:blipFill>
          <a:blip r:embed="rId3"/>
          <a:stretch>
            <a:fillRect/>
          </a:stretch>
        </p:blipFill>
        <p:spPr>
          <a:xfrm>
            <a:off x="3490425" y="3088663"/>
            <a:ext cx="4611069" cy="3267687"/>
          </a:xfrm>
          <a:prstGeom prst="rect">
            <a:avLst/>
          </a:prstGeom>
        </p:spPr>
      </p:pic>
    </p:spTree>
    <p:extLst>
      <p:ext uri="{BB962C8B-B14F-4D97-AF65-F5344CB8AC3E}">
        <p14:creationId xmlns:p14="http://schemas.microsoft.com/office/powerpoint/2010/main" val="173827871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6" y="768056"/>
            <a:ext cx="8961583"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rPr>
              <a:t>Mô hình cấu trúc Operon Lac gồm những vùng nào?</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a:extLst>
              <a:ext uri="{FF2B5EF4-FFF2-40B4-BE49-F238E27FC236}">
                <a16:creationId xmlns:a16="http://schemas.microsoft.com/office/drawing/2014/main" id="{DDA184C0-AA90-DF99-862C-428143DDD27B}"/>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94F7C77-B448-C502-846B-65C4CDB33D77}"/>
              </a:ext>
            </a:extLst>
          </p:cNvPr>
          <p:cNvSpPr>
            <a:spLocks noGrp="1"/>
          </p:cNvSpPr>
          <p:nvPr>
            <p:ph type="sldNum" sz="quarter" idx="12"/>
          </p:nvPr>
        </p:nvSpPr>
        <p:spPr/>
        <p:txBody>
          <a:bodyPr/>
          <a:lstStyle/>
          <a:p>
            <a:fld id="{A38DB642-B96B-4E4F-95BE-DCA4F685BD55}" type="slidenum">
              <a:rPr lang="en-US" smtClean="0"/>
              <a:t>5</a:t>
            </a:fld>
            <a:endParaRPr lang="en-US"/>
          </a:p>
        </p:txBody>
      </p:sp>
    </p:spTree>
    <p:extLst>
      <p:ext uri="{BB962C8B-B14F-4D97-AF65-F5344CB8AC3E}">
        <p14:creationId xmlns:p14="http://schemas.microsoft.com/office/powerpoint/2010/main" val="2134078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1305340" y="1212275"/>
            <a:ext cx="6862985"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 Quan điểm của em về việc sản xuất và sử dụng sản phẩm biến đổi gene: </a:t>
            </a:r>
            <a:r>
              <a:rPr lang="vi-VN" sz="3200" b="1">
                <a:latin typeface="Calibri" panose="020F0502020204030204" pitchFamily="34" charset="0"/>
                <a:cs typeface="Calibri" panose="020F0502020204030204" pitchFamily="34" charset="0"/>
              </a:rPr>
              <a:t>việc sản xuất và sử dụng sản phẩm biến đổi gene nếu được kiểm soát chặt chẽ và dùng đúng mục đích sẽ mang lại nhiều lợi ích cho con người, giải quyết được các vấn đề như năng suất cây trồng, an ninh lương thực; tuy nhiên sản phẩm biến đổi gene luôn khiến người tiêu dùng lo ngại về chính sự biến đổi gene đó.</a:t>
            </a:r>
            <a:endParaRPr lang="en-US" sz="3200" b="1">
              <a:latin typeface="Calibri" panose="020F0502020204030204" pitchFamily="34" charset="0"/>
              <a:cs typeface="Calibri" panose="020F0502020204030204" pitchFamily="34" charset="0"/>
            </a:endParaRPr>
          </a:p>
        </p:txBody>
      </p:sp>
      <p:sp>
        <p:nvSpPr>
          <p:cNvPr id="6" name="Google Shape;158;p6">
            <a:extLst>
              <a:ext uri="{FF2B5EF4-FFF2-40B4-BE49-F238E27FC236}">
                <a16:creationId xmlns:a16="http://schemas.microsoft.com/office/drawing/2014/main" id="{D01DF5CE-BB8F-E6EF-607E-3533F19961D4}"/>
              </a:ext>
            </a:extLst>
          </p:cNvPr>
          <p:cNvSpPr/>
          <p:nvPr/>
        </p:nvSpPr>
        <p:spPr>
          <a:xfrm>
            <a:off x="431990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50</a:t>
            </a:fld>
            <a:endParaRPr lang="en-US"/>
          </a:p>
        </p:txBody>
      </p:sp>
      <p:pic>
        <p:nvPicPr>
          <p:cNvPr id="9" name="Picture 8">
            <a:extLst>
              <a:ext uri="{FF2B5EF4-FFF2-40B4-BE49-F238E27FC236}">
                <a16:creationId xmlns:a16="http://schemas.microsoft.com/office/drawing/2014/main" id="{CEFFCD30-53FD-E5F5-B0D7-5418E6D6C76F}"/>
              </a:ext>
            </a:extLst>
          </p:cNvPr>
          <p:cNvPicPr>
            <a:picLocks noChangeAspect="1"/>
          </p:cNvPicPr>
          <p:nvPr/>
        </p:nvPicPr>
        <p:blipFill>
          <a:blip r:embed="rId3"/>
          <a:stretch>
            <a:fillRect/>
          </a:stretch>
        </p:blipFill>
        <p:spPr>
          <a:xfrm>
            <a:off x="8298284" y="3116424"/>
            <a:ext cx="3694034" cy="2617820"/>
          </a:xfrm>
          <a:prstGeom prst="rect">
            <a:avLst/>
          </a:prstGeom>
        </p:spPr>
      </p:pic>
    </p:spTree>
    <p:extLst>
      <p:ext uri="{BB962C8B-B14F-4D97-AF65-F5344CB8AC3E}">
        <p14:creationId xmlns:p14="http://schemas.microsoft.com/office/powerpoint/2010/main" val="416883620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8" y="768056"/>
            <a:ext cx="8961582"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Dựa vào cơ chế điều hoà biểu hiện gene của operon Lac, hãy cho biết ý nghĩa của điều hoà biểu hiện gene đối với quá trình trao đổi chất ở sinh vật.</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a:extLst>
              <a:ext uri="{FF2B5EF4-FFF2-40B4-BE49-F238E27FC236}">
                <a16:creationId xmlns:a16="http://schemas.microsoft.com/office/drawing/2014/main" id="{BE4F5F4C-DDA3-180E-2D5D-A905113AAD97}"/>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070FCAF-6C0B-A0B1-6678-5375B33367BB}"/>
              </a:ext>
            </a:extLst>
          </p:cNvPr>
          <p:cNvSpPr>
            <a:spLocks noGrp="1"/>
          </p:cNvSpPr>
          <p:nvPr>
            <p:ph type="sldNum" sz="quarter" idx="12"/>
          </p:nvPr>
        </p:nvSpPr>
        <p:spPr/>
        <p:txBody>
          <a:bodyPr/>
          <a:lstStyle/>
          <a:p>
            <a:fld id="{A38DB642-B96B-4E4F-95BE-DCA4F685BD55}" type="slidenum">
              <a:rPr lang="en-US" smtClean="0"/>
              <a:t>6</a:t>
            </a:fld>
            <a:endParaRPr lang="en-US"/>
          </a:p>
        </p:txBody>
      </p:sp>
    </p:spTree>
    <p:extLst>
      <p:ext uri="{BB962C8B-B14F-4D97-AF65-F5344CB8AC3E}">
        <p14:creationId xmlns:p14="http://schemas.microsoft.com/office/powerpoint/2010/main" val="129869526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a:extLst>
              <a:ext uri="{FF2B5EF4-FFF2-40B4-BE49-F238E27FC236}">
                <a16:creationId xmlns:a16="http://schemas.microsoft.com/office/drawing/2014/main" id="{706CAE89-6FF1-BCD5-A035-52B14DDFE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578" y="1443531"/>
            <a:ext cx="3496368" cy="2331268"/>
          </a:xfrm>
          <a:prstGeom prst="rect">
            <a:avLst/>
          </a:prstGeom>
          <a:noFill/>
          <a:ln>
            <a:noFill/>
          </a:ln>
        </p:spPr>
      </p:pic>
      <p:pic>
        <p:nvPicPr>
          <p:cNvPr id="3" name="Picture 2" descr="Cừu Quinto sinh hoạt và di chuyển bình thường dù nó có tới 5 chân. ">
            <a:extLst>
              <a:ext uri="{FF2B5EF4-FFF2-40B4-BE49-F238E27FC236}">
                <a16:creationId xmlns:a16="http://schemas.microsoft.com/office/drawing/2014/main" id="{057D1F1B-3964-3981-1113-AE74B4C46DC7}"/>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1" r="10629" b="11399"/>
          <a:stretch/>
        </p:blipFill>
        <p:spPr bwMode="auto">
          <a:xfrm>
            <a:off x="4608945" y="1443531"/>
            <a:ext cx="3496367" cy="2337000"/>
          </a:xfrm>
          <a:prstGeom prst="rect">
            <a:avLst/>
          </a:prstGeom>
          <a:noFill/>
          <a:ln>
            <a:noFill/>
          </a:ln>
          <a:extLst>
            <a:ext uri="{53640926-AAD7-44D8-BBD7-CCE9431645EC}">
              <a14:shadowObscured xmlns:a14="http://schemas.microsoft.com/office/drawing/2010/main"/>
            </a:ext>
          </a:extLst>
        </p:spPr>
      </p:pic>
      <p:pic>
        <p:nvPicPr>
          <p:cNvPr id="4" name="Picture 3" descr="Tận mục những loài động vật đột biến kỳ lạ nhất hành tinh | Khoa ...">
            <a:extLst>
              <a:ext uri="{FF2B5EF4-FFF2-40B4-BE49-F238E27FC236}">
                <a16:creationId xmlns:a16="http://schemas.microsoft.com/office/drawing/2014/main" id="{8FCD1D27-2477-55A2-4E0E-EBB72FDC5C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5312" y="1443530"/>
            <a:ext cx="2950616" cy="2333145"/>
          </a:xfrm>
          <a:prstGeom prst="rect">
            <a:avLst/>
          </a:prstGeom>
          <a:noFill/>
          <a:ln>
            <a:noFill/>
          </a:ln>
        </p:spPr>
      </p:pic>
      <p:pic>
        <p:nvPicPr>
          <p:cNvPr id="5" name="Picture 4" descr="Nỗi đau nạn nhân chất độc da cam: Không gì so sánh được">
            <a:extLst>
              <a:ext uri="{FF2B5EF4-FFF2-40B4-BE49-F238E27FC236}">
                <a16:creationId xmlns:a16="http://schemas.microsoft.com/office/drawing/2014/main" id="{6ED8F6F7-324A-2AEA-9976-23533BAF5A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1312" y="3774799"/>
            <a:ext cx="5294688" cy="2778401"/>
          </a:xfrm>
          <a:prstGeom prst="rect">
            <a:avLst/>
          </a:prstGeom>
          <a:noFill/>
          <a:ln>
            <a:noFill/>
          </a:ln>
        </p:spPr>
      </p:pic>
      <p:pic>
        <p:nvPicPr>
          <p:cNvPr id="6" name="Picture 5">
            <a:extLst>
              <a:ext uri="{FF2B5EF4-FFF2-40B4-BE49-F238E27FC236}">
                <a16:creationId xmlns:a16="http://schemas.microsoft.com/office/drawing/2014/main" id="{1F69521F-A23D-E855-FB92-51D3D02FF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50" y="3979058"/>
            <a:ext cx="2157668" cy="2852437"/>
          </a:xfrm>
          <a:prstGeom prst="rect">
            <a:avLst/>
          </a:prstGeom>
        </p:spPr>
      </p:pic>
      <p:sp>
        <p:nvSpPr>
          <p:cNvPr id="7" name="Rectangle 6">
            <a:extLst>
              <a:ext uri="{FF2B5EF4-FFF2-40B4-BE49-F238E27FC236}">
                <a16:creationId xmlns:a16="http://schemas.microsoft.com/office/drawing/2014/main" id="{379A0487-5B9C-9A9E-DC2E-23C0AE246F9F}"/>
              </a:ext>
            </a:extLst>
          </p:cNvPr>
          <p:cNvSpPr/>
          <p:nvPr/>
        </p:nvSpPr>
        <p:spPr>
          <a:xfrm>
            <a:off x="1905237" y="264183"/>
            <a:ext cx="9150691"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tabLst>
                <a:tab pos="2114550" algn="l"/>
              </a:tabLst>
            </a:pPr>
            <a:r>
              <a:rPr lang="en-US" sz="3200" b="1">
                <a:solidFill>
                  <a:srgbClr val="FF0000"/>
                </a:solidFill>
                <a:latin typeface="Calibri" panose="020F0502020204030204" pitchFamily="34" charset="0"/>
                <a:cs typeface="Calibri" panose="020F0502020204030204" pitchFamily="34" charset="0"/>
              </a:rPr>
              <a:t>CH Khóa: </a:t>
            </a:r>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Hiện tượng trên là gì? </a:t>
            </a:r>
            <a:r>
              <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rPr>
              <a:t>Tại sao con cái sinh ra lại có những bệnh tật như vậy?</a:t>
            </a:r>
          </a:p>
        </p:txBody>
      </p:sp>
      <p:sp>
        <p:nvSpPr>
          <p:cNvPr id="8" name="Slide Number Placeholder 7">
            <a:extLst>
              <a:ext uri="{FF2B5EF4-FFF2-40B4-BE49-F238E27FC236}">
                <a16:creationId xmlns:a16="http://schemas.microsoft.com/office/drawing/2014/main" id="{B75FACE1-1FBF-3FB7-0C20-FEC72CD3A119}"/>
              </a:ext>
            </a:extLst>
          </p:cNvPr>
          <p:cNvSpPr>
            <a:spLocks noGrp="1"/>
          </p:cNvSpPr>
          <p:nvPr>
            <p:ph type="sldNum" sz="quarter" idx="12"/>
          </p:nvPr>
        </p:nvSpPr>
        <p:spPr/>
        <p:txBody>
          <a:bodyPr/>
          <a:lstStyle/>
          <a:p>
            <a:fld id="{A38DB642-B96B-4E4F-95BE-DCA4F685BD55}" type="slidenum">
              <a:rPr lang="en-US" smtClean="0"/>
              <a:t>7</a:t>
            </a:fld>
            <a:endParaRPr lang="en-US"/>
          </a:p>
        </p:txBody>
      </p:sp>
    </p:spTree>
    <p:extLst>
      <p:ext uri="{BB962C8B-B14F-4D97-AF65-F5344CB8AC3E}">
        <p14:creationId xmlns:p14="http://schemas.microsoft.com/office/powerpoint/2010/main" val="41510684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36147-65C1-45D6-AA01-C916795CF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3331"/>
            <a:ext cx="12190992" cy="6851337"/>
          </a:xfrm>
          <a:prstGeom prst="rect">
            <a:avLst/>
          </a:prstGeom>
        </p:spPr>
      </p:pic>
      <p:sp>
        <p:nvSpPr>
          <p:cNvPr id="6" name="TextBox 5">
            <a:extLst>
              <a:ext uri="{FF2B5EF4-FFF2-40B4-BE49-F238E27FC236}">
                <a16:creationId xmlns:a16="http://schemas.microsoft.com/office/drawing/2014/main" id="{56636DF5-91D2-6393-400D-ADD1CF646977}"/>
              </a:ext>
            </a:extLst>
          </p:cNvPr>
          <p:cNvSpPr txBox="1"/>
          <p:nvPr/>
        </p:nvSpPr>
        <p:spPr>
          <a:xfrm>
            <a:off x="2868593" y="136525"/>
            <a:ext cx="6988916" cy="2308324"/>
          </a:xfrm>
          <a:prstGeom prst="rect">
            <a:avLst/>
          </a:prstGeom>
          <a:noFill/>
        </p:spPr>
        <p:txBody>
          <a:bodyPr wrap="square">
            <a:spAutoFit/>
          </a:bodyPr>
          <a:lstStyle/>
          <a:p>
            <a:pPr algn="ctr" eaLnBrk="1" hangingPunct="1">
              <a:defRPr/>
            </a:pPr>
            <a:r>
              <a:rPr lang="en-US" altLang="en-US" sz="48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rPr>
              <a:t>BÀI 4:</a:t>
            </a:r>
          </a:p>
          <a:p>
            <a:pPr algn="ctr" eaLnBrk="1" hangingPunct="1">
              <a:defRPr/>
            </a:pPr>
            <a:r>
              <a:rPr lang="en-US" altLang="en-US" sz="48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rPr>
              <a:t>HỆ GENE, ĐỘT BIẾN GENE VÀ CÔNG NGHỆ GENE</a:t>
            </a:r>
            <a:endParaRPr lang="en-US" altLang="en-US" sz="4800" b="1" dirty="0">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endParaRPr>
          </a:p>
        </p:txBody>
      </p:sp>
      <p:pic>
        <p:nvPicPr>
          <p:cNvPr id="1026" name="Picture 2" descr="Gene — Knowledge Hub">
            <a:extLst>
              <a:ext uri="{FF2B5EF4-FFF2-40B4-BE49-F238E27FC236}">
                <a16:creationId xmlns:a16="http://schemas.microsoft.com/office/drawing/2014/main" id="{C641F3EE-6DCE-214B-5555-D4BCB37A3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84" b="14417"/>
          <a:stretch/>
        </p:blipFill>
        <p:spPr bwMode="auto">
          <a:xfrm>
            <a:off x="1422400" y="2371199"/>
            <a:ext cx="9504218" cy="36513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73D3D2B-FFA2-8802-3D2F-FF7A2C2D5173}"/>
              </a:ext>
            </a:extLst>
          </p:cNvPr>
          <p:cNvSpPr>
            <a:spLocks noGrp="1"/>
          </p:cNvSpPr>
          <p:nvPr>
            <p:ph type="sldNum" sz="quarter" idx="12"/>
          </p:nvPr>
        </p:nvSpPr>
        <p:spPr/>
        <p:txBody>
          <a:bodyPr/>
          <a:lstStyle/>
          <a:p>
            <a:fld id="{A38DB642-B96B-4E4F-95BE-DCA4F685BD55}" type="slidenum">
              <a:rPr lang="en-US" smtClean="0"/>
              <a:t>8</a:t>
            </a:fld>
            <a:endParaRPr lang="en-US"/>
          </a:p>
        </p:txBody>
      </p:sp>
    </p:spTree>
    <p:extLst>
      <p:ext uri="{BB962C8B-B14F-4D97-AF65-F5344CB8AC3E}">
        <p14:creationId xmlns:p14="http://schemas.microsoft.com/office/powerpoint/2010/main" val="198335443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BAD3-96E9-CD4E-D37A-B76413587009}"/>
              </a:ext>
            </a:extLst>
          </p:cNvPr>
          <p:cNvSpPr txBox="1"/>
          <p:nvPr/>
        </p:nvSpPr>
        <p:spPr>
          <a:xfrm>
            <a:off x="602883" y="750169"/>
            <a:ext cx="10054084"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1.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Khái niệm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587361-B6E2-8AD7-35F2-7B44CB3DEF5A}"/>
              </a:ext>
            </a:extLst>
          </p:cNvPr>
          <p:cNvSpPr txBox="1"/>
          <p:nvPr/>
        </p:nvSpPr>
        <p:spPr>
          <a:xfrm>
            <a:off x="1197930" y="1590384"/>
            <a:ext cx="3603637"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Đọc thông tin trong Bảng 4.1, hãy nhận xét tính đặc trưng về hệ gene ở một số loài sinh vật.</a:t>
            </a:r>
            <a:endParaRPr lang="en-US" sz="3200" b="1">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2116BCF0-F823-2C0E-3A2A-718FE526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54" y="1538629"/>
            <a:ext cx="859657" cy="863999"/>
          </a:xfrm>
          <a:prstGeom prst="rect">
            <a:avLst/>
          </a:prstGeom>
        </p:spPr>
      </p:pic>
      <p:sp>
        <p:nvSpPr>
          <p:cNvPr id="7" name="TextBox 6">
            <a:extLst>
              <a:ext uri="{FF2B5EF4-FFF2-40B4-BE49-F238E27FC236}">
                <a16:creationId xmlns:a16="http://schemas.microsoft.com/office/drawing/2014/main" id="{C661DA74-3A99-E52C-BA40-9ABDAF292B65}"/>
              </a:ext>
            </a:extLst>
          </p:cNvPr>
          <p:cNvSpPr txBox="1"/>
          <p:nvPr/>
        </p:nvSpPr>
        <p:spPr>
          <a:xfrm>
            <a:off x="1197930" y="5407608"/>
            <a:ext cx="1082101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Các loài sinh vật khác nhau có hệ gene đặc trưng về kích thước hệ gene (được tính bằng hàm lượng DNA) và số lượng gene.</a:t>
            </a: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4" y="5378775"/>
            <a:ext cx="859657" cy="802901"/>
          </a:xfrm>
          <a:prstGeom prst="rect">
            <a:avLst/>
          </a:prstGeom>
        </p:spPr>
      </p:pic>
      <p:pic>
        <p:nvPicPr>
          <p:cNvPr id="9" name="Picture 8">
            <a:extLst>
              <a:ext uri="{FF2B5EF4-FFF2-40B4-BE49-F238E27FC236}">
                <a16:creationId xmlns:a16="http://schemas.microsoft.com/office/drawing/2014/main" id="{10A5C80D-0227-8B51-7DD7-5295B2C3F49D}"/>
              </a:ext>
            </a:extLst>
          </p:cNvPr>
          <p:cNvPicPr>
            <a:picLocks noChangeAspect="1"/>
          </p:cNvPicPr>
          <p:nvPr/>
        </p:nvPicPr>
        <p:blipFill>
          <a:blip r:embed="rId4"/>
          <a:stretch>
            <a:fillRect/>
          </a:stretch>
        </p:blipFill>
        <p:spPr>
          <a:xfrm>
            <a:off x="4801567" y="1357309"/>
            <a:ext cx="6552233" cy="3925216"/>
          </a:xfrm>
          <a:prstGeom prst="rect">
            <a:avLst/>
          </a:prstGeom>
        </p:spPr>
      </p:pic>
      <p:sp>
        <p:nvSpPr>
          <p:cNvPr id="5" name="Slide Number Placeholder 4">
            <a:extLst>
              <a:ext uri="{FF2B5EF4-FFF2-40B4-BE49-F238E27FC236}">
                <a16:creationId xmlns:a16="http://schemas.microsoft.com/office/drawing/2014/main" id="{F68AB9F5-C759-B699-BEB2-DE22F7A8BC69}"/>
              </a:ext>
            </a:extLst>
          </p:cNvPr>
          <p:cNvSpPr>
            <a:spLocks noGrp="1"/>
          </p:cNvSpPr>
          <p:nvPr>
            <p:ph type="sldNum" sz="quarter" idx="12"/>
          </p:nvPr>
        </p:nvSpPr>
        <p:spPr/>
        <p:txBody>
          <a:bodyPr/>
          <a:lstStyle/>
          <a:p>
            <a:fld id="{A38DB642-B96B-4E4F-95BE-DCA4F685BD55}" type="slidenum">
              <a:rPr lang="en-US" smtClean="0"/>
              <a:t>9</a:t>
            </a:fld>
            <a:endParaRPr lang="en-US"/>
          </a:p>
        </p:txBody>
      </p:sp>
      <p:sp>
        <p:nvSpPr>
          <p:cNvPr id="10" name="Google Shape;158;p6">
            <a:extLst>
              <a:ext uri="{FF2B5EF4-FFF2-40B4-BE49-F238E27FC236}">
                <a16:creationId xmlns:a16="http://schemas.microsoft.com/office/drawing/2014/main" id="{F767781B-C78C-ADC6-7A21-6256483379D7}"/>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4944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3589</TotalTime>
  <Words>2771</Words>
  <PresentationFormat>Widescreen</PresentationFormat>
  <Paragraphs>273</Paragraphs>
  <Slides>50</Slides>
  <Notes>2</Notes>
  <HiddenSlides>6</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Segoe UI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2019-04-01T09:07:42Z</dcterms:created>
  <dcterms:modified xsi:type="dcterms:W3CDTF">2024-08-05T00:40:44Z</dcterms:modified>
</cp:coreProperties>
</file>