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71" r:id="rId2"/>
    <p:sldId id="636" r:id="rId3"/>
    <p:sldId id="389" r:id="rId4"/>
    <p:sldId id="531" r:id="rId5"/>
    <p:sldId id="802" r:id="rId6"/>
    <p:sldId id="722" r:id="rId7"/>
    <p:sldId id="803" r:id="rId8"/>
    <p:sldId id="809" r:id="rId9"/>
    <p:sldId id="599" r:id="rId10"/>
    <p:sldId id="739" r:id="rId11"/>
    <p:sldId id="707" r:id="rId12"/>
    <p:sldId id="789" r:id="rId13"/>
    <p:sldId id="804" r:id="rId14"/>
    <p:sldId id="790" r:id="rId15"/>
    <p:sldId id="810" r:id="rId16"/>
    <p:sldId id="605" r:id="rId17"/>
    <p:sldId id="806" r:id="rId18"/>
    <p:sldId id="807" r:id="rId19"/>
    <p:sldId id="727" r:id="rId20"/>
    <p:sldId id="782" r:id="rId21"/>
    <p:sldId id="811" r:id="rId22"/>
    <p:sldId id="314" r:id="rId23"/>
    <p:sldId id="330" r:id="rId24"/>
    <p:sldId id="35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0" userDrawn="1">
          <p15:clr>
            <a:srgbClr val="A4A3A4"/>
          </p15:clr>
        </p15:guide>
        <p15:guide id="2" pos="39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7FA"/>
    <a:srgbClr val="FDE1D7"/>
    <a:srgbClr val="ECD7E8"/>
    <a:srgbClr val="D8EAC6"/>
    <a:srgbClr val="FEE5B6"/>
    <a:srgbClr val="47A992"/>
    <a:srgbClr val="FDA769"/>
    <a:srgbClr val="FEC868"/>
    <a:srgbClr val="78884F"/>
    <a:srgbClr val="567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70" d="100"/>
          <a:sy n="70" d="100"/>
        </p:scale>
        <p:origin x="870" y="72"/>
      </p:cViewPr>
      <p:guideLst>
        <p:guide orient="horz" pos="2020"/>
        <p:guide pos="39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118003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03310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6294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48525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98248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551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88620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75688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097230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3937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44439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42847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0058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85474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5604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8463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45724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97386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618903"/>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496597" y="22727"/>
            <a:ext cx="5245100" cy="584775"/>
          </a:xfrm>
          <a:prstGeom prst="rect">
            <a:avLst/>
          </a:prstGeom>
          <a:noFill/>
          <a:effectLst/>
        </p:spPr>
        <p:txBody>
          <a:bodyPr wrap="square" rtlCol="0">
            <a:spAutoFit/>
          </a:bodyPr>
          <a:lstStyle/>
          <a:p>
            <a:pPr algn="ctr"/>
            <a:r>
              <a:rPr lang="en-US" sz="3200" b="1" dirty="0">
                <a:sym typeface="+mn-ea"/>
              </a:rPr>
              <a:t>LISTENING</a:t>
            </a:r>
          </a:p>
        </p:txBody>
      </p:sp>
      <p:sp>
        <p:nvSpPr>
          <p:cNvPr id="12" name="TextBox 11"/>
          <p:cNvSpPr txBox="1"/>
          <p:nvPr/>
        </p:nvSpPr>
        <p:spPr>
          <a:xfrm>
            <a:off x="1027923" y="561311"/>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600" b="1" dirty="0">
                <a:effectLst>
                  <a:glow rad="88900">
                    <a:schemeClr val="bg1"/>
                  </a:glow>
                </a:effectLst>
                <a:cs typeface="Arial" panose="020B0604020202020204" pitchFamily="34" charset="0"/>
              </a:rPr>
              <a:t>Listen to a conversation and choose the correct answer A, B, or C.</a:t>
            </a:r>
          </a:p>
        </p:txBody>
      </p:sp>
      <p:sp>
        <p:nvSpPr>
          <p:cNvPr id="16" name="Rounded Rectangle 15"/>
          <p:cNvSpPr/>
          <p:nvPr/>
        </p:nvSpPr>
        <p:spPr>
          <a:xfrm>
            <a:off x="441155" y="65118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2564" y="57799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349348" y="1847077"/>
            <a:ext cx="11493500" cy="646331"/>
          </a:xfrm>
          <a:prstGeom prst="rect">
            <a:avLst/>
          </a:prstGeom>
          <a:solidFill>
            <a:srgbClr val="83764F"/>
          </a:solidFill>
        </p:spPr>
        <p:txBody>
          <a:bodyPr wrap="square" rtlCol="0" anchor="t">
            <a:spAutoFit/>
          </a:bodyPr>
          <a:lstStyle/>
          <a:p>
            <a:r>
              <a:rPr lang="en-US" sz="3600" b="1" dirty="0">
                <a:solidFill>
                  <a:schemeClr val="bg1"/>
                </a:solidFill>
              </a:rPr>
              <a:t>1. </a:t>
            </a:r>
            <a:r>
              <a:rPr lang="en-US" sz="3600" b="1" dirty="0" err="1">
                <a:solidFill>
                  <a:schemeClr val="bg1"/>
                </a:solidFill>
              </a:rPr>
              <a:t>Mr</a:t>
            </a:r>
            <a:r>
              <a:rPr lang="en-US" sz="3600" b="1" dirty="0">
                <a:solidFill>
                  <a:schemeClr val="bg1"/>
                </a:solidFill>
              </a:rPr>
              <a:t> An is talking about ______.</a:t>
            </a:r>
          </a:p>
        </p:txBody>
      </p:sp>
      <p:sp>
        <p:nvSpPr>
          <p:cNvPr id="4" name="Text Box 3"/>
          <p:cNvSpPr txBox="1"/>
          <p:nvPr/>
        </p:nvSpPr>
        <p:spPr>
          <a:xfrm>
            <a:off x="781690" y="2701330"/>
            <a:ext cx="9192304" cy="1569660"/>
          </a:xfrm>
          <a:prstGeom prst="rect">
            <a:avLst/>
          </a:prstGeom>
          <a:solidFill>
            <a:srgbClr val="E5F9DB"/>
          </a:solidFill>
        </p:spPr>
        <p:txBody>
          <a:bodyPr wrap="square" rtlCol="0" anchor="t">
            <a:spAutoFit/>
          </a:bodyPr>
          <a:lstStyle/>
          <a:p>
            <a:r>
              <a:rPr lang="en-US" sz="3200" b="1" dirty="0"/>
              <a:t>A.</a:t>
            </a:r>
            <a:r>
              <a:rPr lang="en-US" sz="3200" dirty="0"/>
              <a:t> effects of the habitats on plants and animals</a:t>
            </a:r>
          </a:p>
          <a:p>
            <a:r>
              <a:rPr lang="en-US" sz="3200" b="1" dirty="0"/>
              <a:t>B.</a:t>
            </a:r>
            <a:r>
              <a:rPr lang="en-US" sz="3200" dirty="0"/>
              <a:t> the effects of habitat loss </a:t>
            </a:r>
          </a:p>
          <a:p>
            <a:r>
              <a:rPr lang="en-US" sz="3200" b="1" dirty="0"/>
              <a:t>C. </a:t>
            </a:r>
            <a:r>
              <a:rPr lang="en-US" sz="3200" dirty="0"/>
              <a:t>effects of plants and animals on the habitats</a:t>
            </a:r>
          </a:p>
        </p:txBody>
      </p:sp>
      <p:sp>
        <p:nvSpPr>
          <p:cNvPr id="10" name="Text Box 9"/>
          <p:cNvSpPr txBox="1"/>
          <p:nvPr/>
        </p:nvSpPr>
        <p:spPr>
          <a:xfrm>
            <a:off x="354330" y="4386580"/>
            <a:ext cx="11493500" cy="646331"/>
          </a:xfrm>
          <a:prstGeom prst="rect">
            <a:avLst/>
          </a:prstGeom>
          <a:solidFill>
            <a:srgbClr val="80744D"/>
          </a:solidFill>
        </p:spPr>
        <p:txBody>
          <a:bodyPr wrap="square" rtlCol="0" anchor="t">
            <a:spAutoFit/>
          </a:bodyPr>
          <a:lstStyle/>
          <a:p>
            <a:r>
              <a:rPr lang="en-US" sz="3600" b="1" dirty="0">
                <a:solidFill>
                  <a:schemeClr val="bg1"/>
                </a:solidFill>
              </a:rPr>
              <a:t>2. What did Mr An suggest humans should do?</a:t>
            </a:r>
          </a:p>
        </p:txBody>
      </p:sp>
      <p:sp>
        <p:nvSpPr>
          <p:cNvPr id="15" name="Text Box 14"/>
          <p:cNvSpPr txBox="1"/>
          <p:nvPr/>
        </p:nvSpPr>
        <p:spPr>
          <a:xfrm>
            <a:off x="844550" y="5105539"/>
            <a:ext cx="9326392" cy="1569660"/>
          </a:xfrm>
          <a:prstGeom prst="rect">
            <a:avLst/>
          </a:prstGeom>
          <a:solidFill>
            <a:srgbClr val="E5F9DB"/>
          </a:solidFill>
        </p:spPr>
        <p:txBody>
          <a:bodyPr wrap="square" rtlCol="0" anchor="t">
            <a:spAutoFit/>
          </a:bodyPr>
          <a:lstStyle/>
          <a:p>
            <a:r>
              <a:rPr lang="en-US" sz="3200" b="1" dirty="0"/>
              <a:t>A. </a:t>
            </a:r>
            <a:r>
              <a:rPr lang="en-US" sz="3200" dirty="0"/>
              <a:t>Bring plants and animals from one place to another.</a:t>
            </a:r>
          </a:p>
          <a:p>
            <a:r>
              <a:rPr lang="en-US" sz="3200" b="1" dirty="0"/>
              <a:t>B.</a:t>
            </a:r>
            <a:r>
              <a:rPr lang="en-US" sz="3200" dirty="0"/>
              <a:t> Preserve habitats.</a:t>
            </a:r>
          </a:p>
          <a:p>
            <a:r>
              <a:rPr lang="en-US" sz="3200" b="1" dirty="0"/>
              <a:t>C.</a:t>
            </a:r>
            <a:r>
              <a:rPr lang="en-US" sz="3200" dirty="0"/>
              <a:t> Use pesticides.</a:t>
            </a:r>
          </a:p>
        </p:txBody>
      </p:sp>
      <p:sp>
        <p:nvSpPr>
          <p:cNvPr id="5" name="Oval 4"/>
          <p:cNvSpPr/>
          <p:nvPr/>
        </p:nvSpPr>
        <p:spPr>
          <a:xfrm>
            <a:off x="756285" y="3780263"/>
            <a:ext cx="467604" cy="490727"/>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844550" y="5605439"/>
            <a:ext cx="488315" cy="533803"/>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21" name="06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661386" y="577999"/>
            <a:ext cx="509763" cy="633844"/>
          </a:xfrm>
          <a:prstGeom prst="rect">
            <a:avLst/>
          </a:prstGeom>
        </p:spPr>
      </p:pic>
      <p:graphicFrame>
        <p:nvGraphicFramePr>
          <p:cNvPr id="23" name="Content Placeholder 22"/>
          <p:cNvGraphicFramePr>
            <a:graphicFrameLocks noGrp="1"/>
          </p:cNvGraphicFramePr>
          <p:nvPr>
            <p:ph idx="1"/>
          </p:nvPr>
        </p:nvGraphicFramePr>
        <p:xfrm>
          <a:off x="-12245975" y="1734185"/>
          <a:ext cx="10515600" cy="4995545"/>
        </p:xfrm>
        <a:graphic>
          <a:graphicData uri="http://schemas.openxmlformats.org/drawingml/2006/table">
            <a:tbl>
              <a:tblPr firstRow="1" bandRow="1">
                <a:tableStyleId>{5C22544A-7EE6-4342-B048-85BDC9FD1C3A}</a:tableStyleId>
              </a:tblPr>
              <a:tblGrid>
                <a:gridCol w="2354580">
                  <a:extLst>
                    <a:ext uri="{9D8B030D-6E8A-4147-A177-3AD203B41FA5}">
                      <a16:colId xmlns:a16="http://schemas.microsoft.com/office/drawing/2014/main" xmlns="" val="20000"/>
                    </a:ext>
                  </a:extLst>
                </a:gridCol>
                <a:gridCol w="8161020">
                  <a:extLst>
                    <a:ext uri="{9D8B030D-6E8A-4147-A177-3AD203B41FA5}">
                      <a16:colId xmlns:a16="http://schemas.microsoft.com/office/drawing/2014/main" xmlns="" val="20001"/>
                    </a:ext>
                  </a:extLst>
                </a:gridCol>
              </a:tblGrid>
              <a:tr h="1398905">
                <a:tc>
                  <a:txBody>
                    <a:bodyPr/>
                    <a:lstStyle/>
                    <a:p>
                      <a:pPr algn="ctr">
                        <a:buNone/>
                      </a:pPr>
                      <a:r>
                        <a:rPr lang="en-US" sz="2800">
                          <a:solidFill>
                            <a:schemeClr val="tx1"/>
                          </a:solidFill>
                        </a:rPr>
                        <a:t>Effects from plants</a:t>
                      </a:r>
                    </a:p>
                  </a:txBody>
                  <a:tcPr anchor="ctr">
                    <a:solidFill>
                      <a:srgbClr val="E5F9DB"/>
                    </a:solidFill>
                  </a:tcPr>
                </a:tc>
                <a:tc>
                  <a:txBody>
                    <a:bodyPr/>
                    <a:lstStyle/>
                    <a:p>
                      <a:pPr>
                        <a:buNone/>
                      </a:pPr>
                      <a:r>
                        <a:rPr lang="en-US" sz="2800" b="0">
                          <a:solidFill>
                            <a:schemeClr val="tx1"/>
                          </a:solidFill>
                        </a:rPr>
                        <a:t>– They help or </a:t>
                      </a:r>
                      <a:r>
                        <a:rPr lang="en-US" sz="2800" b="1">
                          <a:solidFill>
                            <a:schemeClr val="tx1"/>
                          </a:solidFill>
                        </a:rPr>
                        <a:t>(1)</a:t>
                      </a:r>
                      <a:r>
                        <a:rPr lang="en-US" sz="2800" b="0">
                          <a:solidFill>
                            <a:schemeClr val="tx1"/>
                          </a:solidFill>
                        </a:rPr>
                        <a:t> ______ the environment.</a:t>
                      </a:r>
                    </a:p>
                    <a:p>
                      <a:pPr>
                        <a:buNone/>
                      </a:pPr>
                      <a:r>
                        <a:rPr lang="en-US" sz="2800" b="0">
                          <a:solidFill>
                            <a:schemeClr val="tx1"/>
                          </a:solidFill>
                        </a:rPr>
                        <a:t>– They make a place more beautiful.</a:t>
                      </a:r>
                    </a:p>
                    <a:p>
                      <a:pPr algn="just">
                        <a:buNone/>
                      </a:pPr>
                      <a:r>
                        <a:rPr lang="en-US" sz="2800" b="0">
                          <a:solidFill>
                            <a:schemeClr val="tx1"/>
                          </a:solidFill>
                        </a:rPr>
                        <a:t>– They </a:t>
                      </a:r>
                      <a:r>
                        <a:rPr lang="en-US" sz="2800" b="1">
                          <a:solidFill>
                            <a:schemeClr val="tx1"/>
                          </a:solidFill>
                        </a:rPr>
                        <a:t>(2)</a:t>
                      </a:r>
                      <a:r>
                        <a:rPr lang="en-US" sz="2800" b="0">
                          <a:solidFill>
                            <a:schemeClr val="tx1"/>
                          </a:solidFill>
                        </a:rPr>
                        <a:t> ______ over the resources of local plants.</a:t>
                      </a:r>
                    </a:p>
                  </a:txBody>
                  <a:tcPr>
                    <a:solidFill>
                      <a:srgbClr val="E5F9DB"/>
                    </a:solidFill>
                  </a:tcPr>
                </a:tc>
                <a:extLst>
                  <a:ext uri="{0D108BD9-81ED-4DB2-BD59-A6C34878D82A}">
                    <a16:rowId xmlns:a16="http://schemas.microsoft.com/office/drawing/2014/main" xmlns="" val="10000"/>
                  </a:ext>
                </a:extLst>
              </a:tr>
              <a:tr h="2225040">
                <a:tc>
                  <a:txBody>
                    <a:bodyPr/>
                    <a:lstStyle/>
                    <a:p>
                      <a:pPr algn="ctr">
                        <a:buNone/>
                      </a:pPr>
                      <a:r>
                        <a:rPr lang="en-US" sz="2800" b="1">
                          <a:solidFill>
                            <a:schemeClr val="tx1"/>
                          </a:solidFill>
                        </a:rPr>
                        <a:t>Effects from animals</a:t>
                      </a:r>
                    </a:p>
                  </a:txBody>
                  <a:tcPr anchor="ctr">
                    <a:solidFill>
                      <a:srgbClr val="FEC868"/>
                    </a:solidFill>
                  </a:tcPr>
                </a:tc>
                <a:tc>
                  <a:txBody>
                    <a:bodyPr/>
                    <a:lstStyle/>
                    <a:p>
                      <a:pPr algn="just">
                        <a:buNone/>
                      </a:pPr>
                      <a:r>
                        <a:rPr lang="en-US" sz="2800">
                          <a:solidFill>
                            <a:schemeClr val="tx1"/>
                          </a:solidFill>
                        </a:rPr>
                        <a:t>– They can cause harm to or </a:t>
                      </a:r>
                      <a:r>
                        <a:rPr lang="en-US" sz="2800" b="1">
                          <a:solidFill>
                            <a:schemeClr val="tx1"/>
                          </a:solidFill>
                        </a:rPr>
                        <a:t>(3)</a:t>
                      </a:r>
                      <a:r>
                        <a:rPr lang="en-US" sz="2800">
                          <a:solidFill>
                            <a:schemeClr val="tx1"/>
                          </a:solidFill>
                        </a:rPr>
                        <a:t> ________ a habitat.</a:t>
                      </a:r>
                    </a:p>
                    <a:p>
                      <a:pPr algn="just">
                        <a:buNone/>
                      </a:pPr>
                      <a:r>
                        <a:rPr lang="en-US" sz="2800">
                          <a:solidFill>
                            <a:schemeClr val="tx1"/>
                          </a:solidFill>
                        </a:rPr>
                        <a:t>– Beavers can build dams and ponds, which helpssome plants and animals. </a:t>
                      </a:r>
                    </a:p>
                    <a:p>
                      <a:pPr algn="just">
                        <a:buNone/>
                      </a:pPr>
                      <a:r>
                        <a:rPr lang="en-US" sz="2800">
                          <a:solidFill>
                            <a:schemeClr val="tx1"/>
                          </a:solidFill>
                        </a:rPr>
                        <a:t>– Beavers may </a:t>
                      </a:r>
                      <a:r>
                        <a:rPr lang="en-US" sz="2800" b="1">
                          <a:solidFill>
                            <a:schemeClr val="tx1"/>
                          </a:solidFill>
                        </a:rPr>
                        <a:t>(4)</a:t>
                      </a:r>
                      <a:r>
                        <a:rPr lang="en-US" sz="2800">
                          <a:solidFill>
                            <a:schemeClr val="tx1"/>
                          </a:solidFill>
                        </a:rPr>
                        <a:t> ______ the homes of other plants and animals.</a:t>
                      </a:r>
                    </a:p>
                  </a:txBody>
                  <a:tcPr>
                    <a:solidFill>
                      <a:srgbClr val="FEC868"/>
                    </a:solidFill>
                  </a:tcPr>
                </a:tc>
                <a:extLst>
                  <a:ext uri="{0D108BD9-81ED-4DB2-BD59-A6C34878D82A}">
                    <a16:rowId xmlns:a16="http://schemas.microsoft.com/office/drawing/2014/main" xmlns="" val="10001"/>
                  </a:ext>
                </a:extLst>
              </a:tr>
              <a:tr h="1371600">
                <a:tc>
                  <a:txBody>
                    <a:bodyPr/>
                    <a:lstStyle/>
                    <a:p>
                      <a:pPr algn="ctr">
                        <a:buNone/>
                      </a:pPr>
                      <a:r>
                        <a:rPr lang="en-US" sz="2800" b="1">
                          <a:solidFill>
                            <a:schemeClr val="tx1"/>
                          </a:solidFill>
                        </a:rPr>
                        <a:t>We should</a:t>
                      </a:r>
                    </a:p>
                  </a:txBody>
                  <a:tcPr anchor="ctr">
                    <a:solidFill>
                      <a:srgbClr val="FDA769"/>
                    </a:solidFill>
                  </a:tcPr>
                </a:tc>
                <a:tc>
                  <a:txBody>
                    <a:bodyPr/>
                    <a:lstStyle/>
                    <a:p>
                      <a:pPr>
                        <a:buNone/>
                      </a:pPr>
                      <a:r>
                        <a:rPr lang="en-US" sz="2800">
                          <a:solidFill>
                            <a:schemeClr val="tx1"/>
                          </a:solidFill>
                        </a:rPr>
                        <a:t>– </a:t>
                      </a:r>
                      <a:r>
                        <a:rPr lang="en-US" sz="2800" b="1">
                          <a:solidFill>
                            <a:schemeClr val="tx1"/>
                          </a:solidFill>
                        </a:rPr>
                        <a:t>(5)</a:t>
                      </a:r>
                      <a:r>
                        <a:rPr lang="en-US" sz="2800">
                          <a:solidFill>
                            <a:schemeClr val="tx1"/>
                          </a:solidFill>
                        </a:rPr>
                        <a:t> ___________ habitats.</a:t>
                      </a:r>
                    </a:p>
                    <a:p>
                      <a:pPr>
                        <a:buNone/>
                      </a:pPr>
                      <a:r>
                        <a:rPr lang="en-US" sz="2800">
                          <a:solidFill>
                            <a:schemeClr val="tx1"/>
                          </a:solidFill>
                        </a:rPr>
                        <a:t>– stop destroying forest habitats.</a:t>
                      </a:r>
                    </a:p>
                    <a:p>
                      <a:pPr>
                        <a:buNone/>
                      </a:pPr>
                      <a:r>
                        <a:rPr lang="en-US" sz="2800">
                          <a:solidFill>
                            <a:schemeClr val="tx1"/>
                          </a:solidFill>
                        </a:rPr>
                        <a:t>– stop using </a:t>
                      </a:r>
                      <a:r>
                        <a:rPr lang="en-US" sz="2800" b="1">
                          <a:solidFill>
                            <a:schemeClr val="tx1"/>
                          </a:solidFill>
                        </a:rPr>
                        <a:t>(6)</a:t>
                      </a:r>
                      <a:r>
                        <a:rPr lang="en-US" sz="2800">
                          <a:solidFill>
                            <a:schemeClr val="tx1"/>
                          </a:solidFill>
                        </a:rPr>
                        <a:t> ______.</a:t>
                      </a:r>
                    </a:p>
                  </a:txBody>
                  <a:tcPr>
                    <a:solidFill>
                      <a:srgbClr val="FDA769"/>
                    </a:solidFill>
                  </a:tcPr>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12068" fill="hold"/>
                                        <p:tgtEl>
                                          <p:spTgt spid="21"/>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1">
                  <p:stCondLst>
                    <p:cond delay="indefinite"/>
                  </p:stCondLst>
                  <p:endCondLst>
                    <p:cond evt="onStopAudio" delay="0">
                      <p:tgtEl>
                        <p:sldTgt/>
                      </p:tgtEl>
                    </p:cond>
                  </p:endCondLst>
                </p:cTn>
                <p:tgtEl>
                  <p:spTgt spid="21"/>
                </p:tgtEl>
              </p:cMediaNode>
            </p:audio>
          </p:childTnLst>
        </p:cTn>
      </p:par>
    </p:tnLst>
    <p:bldLst>
      <p:bldP spid="3" grpId="0" animBg="1"/>
      <p:bldP spid="3" grpId="1" animBg="1"/>
      <p:bldP spid="4" grpId="0" animBg="1"/>
      <p:bldP spid="4" grpId="1" animBg="1"/>
      <p:bldP spid="10" grpId="0" animBg="1"/>
      <p:bldP spid="10" grpId="1" animBg="1"/>
      <p:bldP spid="15" grpId="0" animBg="1"/>
      <p:bldP spid="15" grpId="1" animBg="1"/>
      <p:bldP spid="5" grpId="0" bldLvl="0" animBg="1"/>
      <p:bldP spid="5"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653457"/>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90086" y="604902"/>
            <a:ext cx="10888345" cy="1107996"/>
          </a:xfrm>
          <a:prstGeom prst="rect">
            <a:avLst/>
          </a:prstGeom>
          <a:noFill/>
          <a:effectLst/>
        </p:spPr>
        <p:txBody>
          <a:bodyPr wrap="square" rtlCol="0">
            <a:spAutoFit/>
          </a:bodyPr>
          <a:lstStyle/>
          <a:p>
            <a:r>
              <a:rPr lang="en-US" sz="3300" b="1" dirty="0">
                <a:effectLst>
                  <a:glow rad="88900">
                    <a:schemeClr val="bg1"/>
                  </a:glow>
                </a:effectLst>
                <a:cs typeface="Arial" panose="020B0604020202020204" pitchFamily="34" charset="0"/>
                <a:sym typeface="+mn-ea"/>
              </a:rPr>
              <a:t>Listen again and fill in each blank in the summary with ONE word.</a:t>
            </a:r>
          </a:p>
        </p:txBody>
      </p:sp>
      <p:sp>
        <p:nvSpPr>
          <p:cNvPr id="16" name="Rounded Rectangle 15"/>
          <p:cNvSpPr/>
          <p:nvPr/>
        </p:nvSpPr>
        <p:spPr>
          <a:xfrm>
            <a:off x="193740" y="66146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46526" y="55780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1594627" y="-26973"/>
            <a:ext cx="5245100" cy="584775"/>
          </a:xfrm>
          <a:prstGeom prst="rect">
            <a:avLst/>
          </a:prstGeom>
          <a:noFill/>
          <a:effectLst/>
        </p:spPr>
        <p:txBody>
          <a:bodyPr wrap="square" rtlCol="0">
            <a:spAutoFit/>
          </a:bodyPr>
          <a:lstStyle/>
          <a:p>
            <a:pPr algn="ctr"/>
            <a:r>
              <a:rPr lang="en-US" sz="3200" b="1" dirty="0">
                <a:sym typeface="+mn-ea"/>
              </a:rPr>
              <a:t>LISTENING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6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503424" y="661467"/>
            <a:ext cx="550014" cy="516856"/>
          </a:xfrm>
          <a:prstGeom prst="rect">
            <a:avLst/>
          </a:prstGeom>
        </p:spPr>
      </p:pic>
      <p:graphicFrame>
        <p:nvGraphicFramePr>
          <p:cNvPr id="5" name="Table 4"/>
          <p:cNvGraphicFramePr/>
          <p:nvPr>
            <p:extLst>
              <p:ext uri="{D42A27DB-BD31-4B8C-83A1-F6EECF244321}">
                <p14:modId xmlns:p14="http://schemas.microsoft.com/office/powerpoint/2010/main" val="1229606628"/>
              </p:ext>
            </p:extLst>
          </p:nvPr>
        </p:nvGraphicFramePr>
        <p:xfrm>
          <a:off x="567690" y="1804035"/>
          <a:ext cx="11356340" cy="4995545"/>
        </p:xfrm>
        <a:graphic>
          <a:graphicData uri="http://schemas.openxmlformats.org/drawingml/2006/table">
            <a:tbl>
              <a:tblPr firstRow="1" bandRow="1">
                <a:tableStyleId>{5C22544A-7EE6-4342-B048-85BDC9FD1C3A}</a:tableStyleId>
              </a:tblPr>
              <a:tblGrid>
                <a:gridCol w="2542540">
                  <a:extLst>
                    <a:ext uri="{9D8B030D-6E8A-4147-A177-3AD203B41FA5}">
                      <a16:colId xmlns:a16="http://schemas.microsoft.com/office/drawing/2014/main" xmlns="" val="20000"/>
                    </a:ext>
                  </a:extLst>
                </a:gridCol>
                <a:gridCol w="8813800">
                  <a:extLst>
                    <a:ext uri="{9D8B030D-6E8A-4147-A177-3AD203B41FA5}">
                      <a16:colId xmlns:a16="http://schemas.microsoft.com/office/drawing/2014/main" xmlns="" val="20001"/>
                    </a:ext>
                  </a:extLst>
                </a:gridCol>
              </a:tblGrid>
              <a:tr h="1398905">
                <a:tc>
                  <a:txBody>
                    <a:bodyPr/>
                    <a:lstStyle/>
                    <a:p>
                      <a:pPr algn="ctr">
                        <a:buNone/>
                      </a:pPr>
                      <a:r>
                        <a:rPr lang="en-US" sz="2800" dirty="0">
                          <a:solidFill>
                            <a:schemeClr val="tx1"/>
                          </a:solidFill>
                        </a:rPr>
                        <a:t>Effects </a:t>
                      </a:r>
                      <a:endParaRPr lang="en-US" sz="2800" dirty="0" smtClean="0">
                        <a:solidFill>
                          <a:schemeClr val="tx1"/>
                        </a:solidFill>
                      </a:endParaRPr>
                    </a:p>
                    <a:p>
                      <a:pPr algn="ctr">
                        <a:buNone/>
                      </a:pPr>
                      <a:r>
                        <a:rPr lang="en-US" sz="2800" dirty="0" smtClean="0">
                          <a:solidFill>
                            <a:schemeClr val="tx1"/>
                          </a:solidFill>
                        </a:rPr>
                        <a:t>from </a:t>
                      </a:r>
                      <a:r>
                        <a:rPr lang="en-US" sz="2800" dirty="0">
                          <a:solidFill>
                            <a:schemeClr val="tx1"/>
                          </a:solidFill>
                        </a:rPr>
                        <a:t>plants</a:t>
                      </a:r>
                    </a:p>
                  </a:txBody>
                  <a:tcPr anchor="ctr">
                    <a:solidFill>
                      <a:srgbClr val="E5F9DB"/>
                    </a:solidFill>
                  </a:tcPr>
                </a:tc>
                <a:tc>
                  <a:txBody>
                    <a:bodyPr/>
                    <a:lstStyle/>
                    <a:p>
                      <a:pPr>
                        <a:buNone/>
                      </a:pPr>
                      <a:r>
                        <a:rPr lang="en-US" sz="2800" b="0" dirty="0">
                          <a:solidFill>
                            <a:schemeClr val="tx1"/>
                          </a:solidFill>
                        </a:rPr>
                        <a:t>– They help or </a:t>
                      </a:r>
                      <a:r>
                        <a:rPr lang="en-US" sz="2800" b="1" dirty="0">
                          <a:solidFill>
                            <a:schemeClr val="tx1"/>
                          </a:solidFill>
                        </a:rPr>
                        <a:t>(1)</a:t>
                      </a:r>
                      <a:r>
                        <a:rPr lang="en-US" sz="2800" b="0" dirty="0">
                          <a:solidFill>
                            <a:schemeClr val="tx1"/>
                          </a:solidFill>
                        </a:rPr>
                        <a:t> ______ the environment.</a:t>
                      </a:r>
                    </a:p>
                    <a:p>
                      <a:pPr>
                        <a:buNone/>
                      </a:pPr>
                      <a:r>
                        <a:rPr lang="en-US" sz="2800" b="0" dirty="0">
                          <a:solidFill>
                            <a:schemeClr val="tx1"/>
                          </a:solidFill>
                        </a:rPr>
                        <a:t>– They make a place more beautiful.</a:t>
                      </a:r>
                    </a:p>
                    <a:p>
                      <a:pPr algn="just">
                        <a:buNone/>
                      </a:pPr>
                      <a:r>
                        <a:rPr lang="en-US" sz="2800" b="0" dirty="0">
                          <a:solidFill>
                            <a:schemeClr val="tx1"/>
                          </a:solidFill>
                        </a:rPr>
                        <a:t>– They </a:t>
                      </a:r>
                      <a:r>
                        <a:rPr lang="en-US" sz="2800" b="1" dirty="0">
                          <a:solidFill>
                            <a:schemeClr val="tx1"/>
                          </a:solidFill>
                        </a:rPr>
                        <a:t>(2)</a:t>
                      </a:r>
                      <a:r>
                        <a:rPr lang="en-US" sz="2800" b="0" dirty="0">
                          <a:solidFill>
                            <a:schemeClr val="tx1"/>
                          </a:solidFill>
                        </a:rPr>
                        <a:t> _____ over the resources of local plants.</a:t>
                      </a:r>
                    </a:p>
                  </a:txBody>
                  <a:tcPr>
                    <a:solidFill>
                      <a:srgbClr val="E5F9DB"/>
                    </a:solidFill>
                  </a:tcPr>
                </a:tc>
                <a:extLst>
                  <a:ext uri="{0D108BD9-81ED-4DB2-BD59-A6C34878D82A}">
                    <a16:rowId xmlns:a16="http://schemas.microsoft.com/office/drawing/2014/main" xmlns="" val="10000"/>
                  </a:ext>
                </a:extLst>
              </a:tr>
              <a:tr h="2225040">
                <a:tc>
                  <a:txBody>
                    <a:bodyPr/>
                    <a:lstStyle/>
                    <a:p>
                      <a:pPr algn="ctr">
                        <a:buNone/>
                      </a:pPr>
                      <a:r>
                        <a:rPr lang="en-US" sz="2800" b="1" dirty="0">
                          <a:solidFill>
                            <a:schemeClr val="tx1"/>
                          </a:solidFill>
                        </a:rPr>
                        <a:t>Effects </a:t>
                      </a:r>
                      <a:endParaRPr lang="en-US" sz="2800" b="1" dirty="0" smtClean="0">
                        <a:solidFill>
                          <a:schemeClr val="tx1"/>
                        </a:solidFill>
                      </a:endParaRPr>
                    </a:p>
                    <a:p>
                      <a:pPr algn="ctr">
                        <a:buNone/>
                      </a:pPr>
                      <a:r>
                        <a:rPr lang="en-US" sz="2800" b="1" dirty="0" smtClean="0">
                          <a:solidFill>
                            <a:schemeClr val="tx1"/>
                          </a:solidFill>
                        </a:rPr>
                        <a:t>from </a:t>
                      </a:r>
                      <a:r>
                        <a:rPr lang="en-US" sz="2800" b="1" dirty="0">
                          <a:solidFill>
                            <a:schemeClr val="tx1"/>
                          </a:solidFill>
                        </a:rPr>
                        <a:t>animals</a:t>
                      </a:r>
                    </a:p>
                  </a:txBody>
                  <a:tcPr anchor="ctr">
                    <a:solidFill>
                      <a:srgbClr val="FEC868"/>
                    </a:solidFill>
                  </a:tcPr>
                </a:tc>
                <a:tc>
                  <a:txBody>
                    <a:bodyPr/>
                    <a:lstStyle/>
                    <a:p>
                      <a:pPr algn="just">
                        <a:buNone/>
                      </a:pPr>
                      <a:r>
                        <a:rPr lang="en-US" sz="2800" dirty="0">
                          <a:solidFill>
                            <a:schemeClr val="tx1"/>
                          </a:solidFill>
                        </a:rPr>
                        <a:t>– They can cause harm to or </a:t>
                      </a:r>
                      <a:r>
                        <a:rPr lang="en-US" sz="2800" b="1" dirty="0">
                          <a:solidFill>
                            <a:schemeClr val="tx1"/>
                          </a:solidFill>
                        </a:rPr>
                        <a:t>(3)</a:t>
                      </a:r>
                      <a:r>
                        <a:rPr lang="en-US" sz="2800" dirty="0">
                          <a:solidFill>
                            <a:schemeClr val="tx1"/>
                          </a:solidFill>
                        </a:rPr>
                        <a:t> ________ a habitat.</a:t>
                      </a:r>
                    </a:p>
                    <a:p>
                      <a:pPr algn="just">
                        <a:buNone/>
                      </a:pPr>
                      <a:r>
                        <a:rPr lang="en-US" sz="2800" dirty="0">
                          <a:solidFill>
                            <a:schemeClr val="tx1"/>
                          </a:solidFill>
                        </a:rPr>
                        <a:t>– Beavers can build dams and ponds, which </a:t>
                      </a:r>
                      <a:r>
                        <a:rPr lang="en-US" sz="2800" dirty="0" err="1">
                          <a:solidFill>
                            <a:schemeClr val="tx1"/>
                          </a:solidFill>
                        </a:rPr>
                        <a:t>helpssome</a:t>
                      </a:r>
                      <a:r>
                        <a:rPr lang="en-US" sz="2800" dirty="0">
                          <a:solidFill>
                            <a:schemeClr val="tx1"/>
                          </a:solidFill>
                        </a:rPr>
                        <a:t> plants and animals. </a:t>
                      </a:r>
                    </a:p>
                    <a:p>
                      <a:pPr algn="just">
                        <a:buNone/>
                      </a:pPr>
                      <a:r>
                        <a:rPr lang="en-US" sz="2800" dirty="0">
                          <a:solidFill>
                            <a:schemeClr val="tx1"/>
                          </a:solidFill>
                        </a:rPr>
                        <a:t>– Beavers may </a:t>
                      </a:r>
                      <a:r>
                        <a:rPr lang="en-US" sz="2800" b="1" dirty="0">
                          <a:solidFill>
                            <a:schemeClr val="tx1"/>
                          </a:solidFill>
                        </a:rPr>
                        <a:t>(4)</a:t>
                      </a:r>
                      <a:r>
                        <a:rPr lang="en-US" sz="2800" dirty="0">
                          <a:solidFill>
                            <a:schemeClr val="tx1"/>
                          </a:solidFill>
                        </a:rPr>
                        <a:t> ______ the homes of other plants and animals.</a:t>
                      </a:r>
                    </a:p>
                  </a:txBody>
                  <a:tcPr>
                    <a:solidFill>
                      <a:srgbClr val="FEC868"/>
                    </a:solidFill>
                  </a:tcPr>
                </a:tc>
                <a:extLst>
                  <a:ext uri="{0D108BD9-81ED-4DB2-BD59-A6C34878D82A}">
                    <a16:rowId xmlns:a16="http://schemas.microsoft.com/office/drawing/2014/main" xmlns="" val="10001"/>
                  </a:ext>
                </a:extLst>
              </a:tr>
              <a:tr h="1371600">
                <a:tc>
                  <a:txBody>
                    <a:bodyPr/>
                    <a:lstStyle/>
                    <a:p>
                      <a:pPr algn="ctr">
                        <a:buNone/>
                      </a:pPr>
                      <a:r>
                        <a:rPr lang="en-US" sz="2800" b="1">
                          <a:solidFill>
                            <a:schemeClr val="tx1"/>
                          </a:solidFill>
                        </a:rPr>
                        <a:t>We should</a:t>
                      </a:r>
                    </a:p>
                  </a:txBody>
                  <a:tcPr anchor="ctr">
                    <a:solidFill>
                      <a:srgbClr val="FDA769"/>
                    </a:solidFill>
                  </a:tcPr>
                </a:tc>
                <a:tc>
                  <a:txBody>
                    <a:bodyPr/>
                    <a:lstStyle/>
                    <a:p>
                      <a:pPr>
                        <a:buNone/>
                      </a:pPr>
                      <a:r>
                        <a:rPr lang="en-US" sz="2800" dirty="0">
                          <a:solidFill>
                            <a:schemeClr val="tx1"/>
                          </a:solidFill>
                        </a:rPr>
                        <a:t>– </a:t>
                      </a:r>
                      <a:r>
                        <a:rPr lang="en-US" sz="2800" b="1" dirty="0">
                          <a:solidFill>
                            <a:schemeClr val="tx1"/>
                          </a:solidFill>
                        </a:rPr>
                        <a:t>(5)</a:t>
                      </a:r>
                      <a:r>
                        <a:rPr lang="en-US" sz="2800" dirty="0">
                          <a:solidFill>
                            <a:schemeClr val="tx1"/>
                          </a:solidFill>
                        </a:rPr>
                        <a:t> _________ habitats.</a:t>
                      </a:r>
                    </a:p>
                    <a:p>
                      <a:pPr>
                        <a:buNone/>
                      </a:pPr>
                      <a:r>
                        <a:rPr lang="en-US" sz="2800" dirty="0">
                          <a:solidFill>
                            <a:schemeClr val="tx1"/>
                          </a:solidFill>
                        </a:rPr>
                        <a:t>– stop destroying forest habitats.</a:t>
                      </a:r>
                    </a:p>
                    <a:p>
                      <a:pPr>
                        <a:buNone/>
                      </a:pPr>
                      <a:r>
                        <a:rPr lang="en-US" sz="2800" dirty="0">
                          <a:solidFill>
                            <a:schemeClr val="tx1"/>
                          </a:solidFill>
                        </a:rPr>
                        <a:t>– stop using </a:t>
                      </a:r>
                      <a:r>
                        <a:rPr lang="en-US" sz="2800" b="1" dirty="0">
                          <a:solidFill>
                            <a:schemeClr val="tx1"/>
                          </a:solidFill>
                        </a:rPr>
                        <a:t>(6)</a:t>
                      </a:r>
                      <a:r>
                        <a:rPr lang="en-US" sz="2800" dirty="0">
                          <a:solidFill>
                            <a:schemeClr val="tx1"/>
                          </a:solidFill>
                        </a:rPr>
                        <a:t> __________.</a:t>
                      </a:r>
                    </a:p>
                  </a:txBody>
                  <a:tcPr>
                    <a:solidFill>
                      <a:srgbClr val="FDA769"/>
                    </a:solidFill>
                  </a:tcPr>
                </a:tc>
                <a:extLst>
                  <a:ext uri="{0D108BD9-81ED-4DB2-BD59-A6C34878D82A}">
                    <a16:rowId xmlns:a16="http://schemas.microsoft.com/office/drawing/2014/main" xmlns="" val="10002"/>
                  </a:ext>
                </a:extLst>
              </a:tr>
            </a:tbl>
          </a:graphicData>
        </a:graphic>
      </p:graphicFrame>
      <p:sp>
        <p:nvSpPr>
          <p:cNvPr id="19" name="Text Box 18"/>
          <p:cNvSpPr txBox="1"/>
          <p:nvPr/>
        </p:nvSpPr>
        <p:spPr>
          <a:xfrm>
            <a:off x="5873750" y="1734185"/>
            <a:ext cx="1339215"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harm</a:t>
            </a:r>
          </a:p>
        </p:txBody>
      </p:sp>
      <p:sp>
        <p:nvSpPr>
          <p:cNvPr id="20" name="Text Box 19"/>
          <p:cNvSpPr txBox="1"/>
          <p:nvPr/>
        </p:nvSpPr>
        <p:spPr>
          <a:xfrm>
            <a:off x="4650740" y="2635885"/>
            <a:ext cx="1339215"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take</a:t>
            </a:r>
          </a:p>
        </p:txBody>
      </p:sp>
      <p:sp>
        <p:nvSpPr>
          <p:cNvPr id="21" name="Text Box 20"/>
          <p:cNvSpPr txBox="1"/>
          <p:nvPr/>
        </p:nvSpPr>
        <p:spPr>
          <a:xfrm>
            <a:off x="7724140" y="3137535"/>
            <a:ext cx="1707515"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improve</a:t>
            </a:r>
          </a:p>
        </p:txBody>
      </p:sp>
      <p:sp>
        <p:nvSpPr>
          <p:cNvPr id="23" name="Text Box 22"/>
          <p:cNvSpPr txBox="1"/>
          <p:nvPr/>
        </p:nvSpPr>
        <p:spPr>
          <a:xfrm>
            <a:off x="6012815" y="4445952"/>
            <a:ext cx="1200150"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flood</a:t>
            </a:r>
          </a:p>
        </p:txBody>
      </p:sp>
      <p:sp>
        <p:nvSpPr>
          <p:cNvPr id="24" name="Text Box 23"/>
          <p:cNvSpPr txBox="1"/>
          <p:nvPr/>
        </p:nvSpPr>
        <p:spPr>
          <a:xfrm>
            <a:off x="3913671" y="5355521"/>
            <a:ext cx="2209800"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preserve</a:t>
            </a:r>
          </a:p>
        </p:txBody>
      </p:sp>
      <p:sp>
        <p:nvSpPr>
          <p:cNvPr id="25" name="Text Box 24"/>
          <p:cNvSpPr txBox="1"/>
          <p:nvPr/>
        </p:nvSpPr>
        <p:spPr>
          <a:xfrm>
            <a:off x="5438457" y="6216015"/>
            <a:ext cx="2209800"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pesticides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47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1">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55810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47650" y="-19685"/>
            <a:ext cx="3618647" cy="584775"/>
          </a:xfrm>
          <a:prstGeom prst="rect">
            <a:avLst/>
          </a:prstGeom>
          <a:noFill/>
          <a:effectLst/>
        </p:spPr>
        <p:txBody>
          <a:bodyPr wrap="square" rtlCol="0">
            <a:spAutoFit/>
          </a:bodyPr>
          <a:lstStyle/>
          <a:p>
            <a:pPr algn="ctr"/>
            <a:r>
              <a:rPr lang="en-US" sz="3200" b="1" dirty="0">
                <a:sym typeface="+mn-ea"/>
              </a:rPr>
              <a:t>EXTRA ACTIVITY</a:t>
            </a:r>
          </a:p>
        </p:txBody>
      </p:sp>
      <p:sp>
        <p:nvSpPr>
          <p:cNvPr id="5" name="Text Box 4"/>
          <p:cNvSpPr txBox="1"/>
          <p:nvPr/>
        </p:nvSpPr>
        <p:spPr>
          <a:xfrm>
            <a:off x="0" y="621727"/>
            <a:ext cx="10950575" cy="1323439"/>
          </a:xfrm>
          <a:prstGeom prst="rect">
            <a:avLst/>
          </a:prstGeom>
          <a:noFill/>
        </p:spPr>
        <p:txBody>
          <a:bodyPr wrap="square" rtlCol="0" anchor="t">
            <a:spAutoFit/>
          </a:bodyPr>
          <a:lstStyle/>
          <a:p>
            <a:pPr marL="571500" indent="-571500" algn="just">
              <a:buFontTx/>
              <a:buChar char="-"/>
            </a:pPr>
            <a:r>
              <a:rPr lang="en-US" sz="4000" dirty="0" smtClean="0">
                <a:solidFill>
                  <a:schemeClr val="tx1"/>
                </a:solidFill>
                <a:latin typeface="Calibri" panose="020F0502020204030204" pitchFamily="34" charset="0"/>
                <a:cs typeface="Calibri" panose="020F0502020204030204" pitchFamily="34" charset="0"/>
              </a:rPr>
              <a:t>Work </a:t>
            </a:r>
            <a:r>
              <a:rPr lang="en-US" sz="4000" dirty="0">
                <a:solidFill>
                  <a:schemeClr val="tx1"/>
                </a:solidFill>
                <a:latin typeface="Calibri" panose="020F0502020204030204" pitchFamily="34" charset="0"/>
                <a:cs typeface="Calibri" panose="020F0502020204030204" pitchFamily="34" charset="0"/>
              </a:rPr>
              <a:t>in pairs to ask and answer questions about </a:t>
            </a:r>
            <a:r>
              <a:rPr lang="en-US" sz="4000" dirty="0" smtClean="0">
                <a:solidFill>
                  <a:schemeClr val="tx1"/>
                </a:solidFill>
                <a:latin typeface="Calibri" panose="020F0502020204030204" pitchFamily="34" charset="0"/>
                <a:cs typeface="Calibri" panose="020F0502020204030204" pitchFamily="34" charset="0"/>
              </a:rPr>
              <a:t> </a:t>
            </a:r>
          </a:p>
          <a:p>
            <a:pPr algn="just"/>
            <a:r>
              <a:rPr lang="en-US" sz="4000" dirty="0">
                <a:latin typeface="Calibri" panose="020F0502020204030204" pitchFamily="34" charset="0"/>
                <a:cs typeface="Calibri" panose="020F0502020204030204" pitchFamily="34" charset="0"/>
              </a:rPr>
              <a:t> </a:t>
            </a:r>
            <a:r>
              <a:rPr lang="en-US" sz="4000" dirty="0" smtClean="0">
                <a:latin typeface="Calibri" panose="020F0502020204030204" pitchFamily="34" charset="0"/>
                <a:cs typeface="Calibri" panose="020F0502020204030204" pitchFamily="34" charset="0"/>
              </a:rPr>
              <a:t>    </a:t>
            </a:r>
            <a:r>
              <a:rPr lang="en-US" sz="4000" dirty="0" smtClean="0">
                <a:solidFill>
                  <a:schemeClr val="tx1"/>
                </a:solidFill>
                <a:latin typeface="Calibri" panose="020F0502020204030204" pitchFamily="34" charset="0"/>
                <a:cs typeface="Calibri" panose="020F0502020204030204" pitchFamily="34" charset="0"/>
              </a:rPr>
              <a:t>one </a:t>
            </a:r>
            <a:r>
              <a:rPr lang="en-US" sz="4000" dirty="0">
                <a:solidFill>
                  <a:schemeClr val="tx1"/>
                </a:solidFill>
                <a:latin typeface="Calibri" panose="020F0502020204030204" pitchFamily="34" charset="0"/>
                <a:cs typeface="Calibri" panose="020F0502020204030204" pitchFamily="34" charset="0"/>
              </a:rPr>
              <a:t>of the aspects in </a:t>
            </a:r>
            <a:r>
              <a:rPr lang="en-US" sz="4000" b="1" dirty="0">
                <a:solidFill>
                  <a:schemeClr val="tx1"/>
                </a:solidFill>
                <a:latin typeface="Calibri" panose="020F0502020204030204" pitchFamily="34" charset="0"/>
                <a:cs typeface="Calibri" panose="020F0502020204030204" pitchFamily="34" charset="0"/>
              </a:rPr>
              <a:t>3</a:t>
            </a:r>
            <a:r>
              <a:rPr lang="en-US" sz="4000" dirty="0">
                <a:solidFill>
                  <a:schemeClr val="tx1"/>
                </a:solidFill>
                <a:latin typeface="Calibri" panose="020F0502020204030204" pitchFamily="34" charset="0"/>
                <a:cs typeface="Calibri" panose="020F0502020204030204" pitchFamily="34" charset="0"/>
              </a:rPr>
              <a:t>:</a:t>
            </a:r>
          </a:p>
        </p:txBody>
      </p:sp>
      <p:sp>
        <p:nvSpPr>
          <p:cNvPr id="3" name="Text Box 2"/>
          <p:cNvSpPr txBox="1"/>
          <p:nvPr/>
        </p:nvSpPr>
        <p:spPr>
          <a:xfrm>
            <a:off x="603127" y="2001803"/>
            <a:ext cx="9744319" cy="4478149"/>
          </a:xfrm>
          <a:prstGeom prst="rect">
            <a:avLst/>
          </a:prstGeom>
          <a:solidFill>
            <a:srgbClr val="FEC868"/>
          </a:solidFill>
        </p:spPr>
        <p:txBody>
          <a:bodyPr wrap="square" rtlCol="0" anchor="t">
            <a:spAutoFit/>
          </a:bodyPr>
          <a:lstStyle/>
          <a:p>
            <a:pPr algn="just">
              <a:lnSpc>
                <a:spcPct val="150000"/>
              </a:lnSpc>
            </a:pPr>
            <a:r>
              <a:rPr lang="en-US" sz="3800" dirty="0">
                <a:solidFill>
                  <a:schemeClr val="tx1"/>
                </a:solidFill>
                <a:latin typeface="Calibri" panose="020F0502020204030204" pitchFamily="34" charset="0"/>
                <a:cs typeface="Calibri" panose="020F0502020204030204" pitchFamily="34" charset="0"/>
              </a:rPr>
              <a:t>1. the effects of plants on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2. the effects of animals on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3. the possible threats to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4. the possible activities to deal with the threats </a:t>
            </a:r>
            <a:endParaRPr lang="en-US" sz="38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en-US" sz="3800" dirty="0" smtClean="0">
                <a:solidFill>
                  <a:schemeClr val="tx1"/>
                </a:solidFill>
                <a:latin typeface="Calibri" panose="020F0502020204030204" pitchFamily="34" charset="0"/>
                <a:cs typeface="Calibri" panose="020F0502020204030204" pitchFamily="34" charset="0"/>
              </a:rPr>
              <a:t>    to </a:t>
            </a:r>
            <a:r>
              <a:rPr lang="en-US" sz="3800" dirty="0">
                <a:solidFill>
                  <a:schemeClr val="tx1"/>
                </a:solidFill>
                <a:latin typeface="Calibri" panose="020F0502020204030204" pitchFamily="34" charset="0"/>
                <a:cs typeface="Calibri" panose="020F0502020204030204" pitchFamily="34" charset="0"/>
              </a:rPr>
              <a:t>the </a:t>
            </a:r>
            <a:r>
              <a:rPr lang="en-US" sz="3800" dirty="0" smtClean="0">
                <a:solidFill>
                  <a:schemeClr val="tx1"/>
                </a:solidFill>
                <a:latin typeface="Calibri" panose="020F0502020204030204" pitchFamily="34" charset="0"/>
                <a:cs typeface="Calibri" panose="020F0502020204030204" pitchFamily="34" charset="0"/>
              </a:rPr>
              <a:t>environment </a:t>
            </a:r>
            <a:endParaRPr lang="en-US" sz="38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58477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162050" y="6985"/>
            <a:ext cx="5245100" cy="584775"/>
          </a:xfrm>
          <a:prstGeom prst="rect">
            <a:avLst/>
          </a:prstGeom>
          <a:noFill/>
          <a:effectLst/>
        </p:spPr>
        <p:txBody>
          <a:bodyPr wrap="square" rtlCol="0">
            <a:spAutoFit/>
          </a:bodyPr>
          <a:lstStyle/>
          <a:p>
            <a:pPr algn="ctr"/>
            <a:r>
              <a:rPr lang="en-US" sz="3200" b="1" dirty="0">
                <a:sym typeface="+mn-ea"/>
              </a:rPr>
              <a:t>EXTRA ACTIVITY</a:t>
            </a:r>
          </a:p>
        </p:txBody>
      </p:sp>
      <p:sp>
        <p:nvSpPr>
          <p:cNvPr id="5" name="Text Box 4"/>
          <p:cNvSpPr txBox="1"/>
          <p:nvPr/>
        </p:nvSpPr>
        <p:spPr>
          <a:xfrm>
            <a:off x="577850" y="793312"/>
            <a:ext cx="10950575" cy="707886"/>
          </a:xfrm>
          <a:prstGeom prst="rect">
            <a:avLst/>
          </a:prstGeom>
          <a:noFill/>
        </p:spPr>
        <p:txBody>
          <a:bodyPr wrap="square" rtlCol="0" anchor="t">
            <a:spAutoFit/>
          </a:bodyPr>
          <a:lstStyle/>
          <a:p>
            <a:pPr algn="just"/>
            <a:r>
              <a:rPr lang="en-US" sz="4000" b="1" dirty="0">
                <a:solidFill>
                  <a:schemeClr val="tx1"/>
                </a:solidFill>
                <a:latin typeface="Calibri" panose="020F0502020204030204" pitchFamily="34" charset="0"/>
                <a:cs typeface="Calibri" panose="020F0502020204030204" pitchFamily="34" charset="0"/>
              </a:rPr>
              <a:t>Example:</a:t>
            </a:r>
          </a:p>
        </p:txBody>
      </p:sp>
      <p:sp>
        <p:nvSpPr>
          <p:cNvPr id="3" name="Text Box 2"/>
          <p:cNvSpPr txBox="1"/>
          <p:nvPr/>
        </p:nvSpPr>
        <p:spPr>
          <a:xfrm>
            <a:off x="577850" y="1569085"/>
            <a:ext cx="11511915" cy="3970318"/>
          </a:xfrm>
          <a:prstGeom prst="rect">
            <a:avLst/>
          </a:prstGeom>
          <a:solidFill>
            <a:srgbClr val="FEC868"/>
          </a:solidFill>
        </p:spPr>
        <p:txBody>
          <a:bodyPr wrap="square" rtlCol="0" anchor="t">
            <a:spAutoFit/>
          </a:bodyPr>
          <a:lstStyle/>
          <a:p>
            <a:r>
              <a:rPr lang="en-US" sz="3600" i="1" dirty="0"/>
              <a:t>A:</a:t>
            </a:r>
            <a:r>
              <a:rPr lang="en-US" sz="3600" dirty="0"/>
              <a:t> What are the eﬀects of plants on the environment?</a:t>
            </a:r>
          </a:p>
          <a:p>
            <a:r>
              <a:rPr lang="en-US" sz="3600" i="1" dirty="0" smtClean="0"/>
              <a:t>B</a:t>
            </a:r>
            <a:r>
              <a:rPr lang="en-US" sz="3600" i="1" dirty="0"/>
              <a:t>:</a:t>
            </a:r>
            <a:r>
              <a:rPr lang="en-US" sz="3600" dirty="0"/>
              <a:t> Plants can beautify a place.</a:t>
            </a:r>
          </a:p>
          <a:p>
            <a:r>
              <a:rPr lang="en-US" sz="3600" i="1" dirty="0" smtClean="0"/>
              <a:t>A</a:t>
            </a:r>
            <a:r>
              <a:rPr lang="en-US" sz="3600" i="1" dirty="0"/>
              <a:t>:</a:t>
            </a:r>
            <a:r>
              <a:rPr lang="en-US" sz="3600" dirty="0"/>
              <a:t> Exactly. Is there any other way they can aﬀect a habitat?</a:t>
            </a:r>
          </a:p>
          <a:p>
            <a:r>
              <a:rPr lang="en-US" sz="3600" i="1" dirty="0" smtClean="0"/>
              <a:t>B</a:t>
            </a:r>
            <a:r>
              <a:rPr lang="en-US" sz="3600" i="1" dirty="0"/>
              <a:t>:</a:t>
            </a:r>
            <a:r>
              <a:rPr lang="en-US" sz="3600" dirty="0"/>
              <a:t> They can take over the resources of local plants.</a:t>
            </a:r>
          </a:p>
          <a:p>
            <a:r>
              <a:rPr lang="en-US" sz="3600" i="1" dirty="0" smtClean="0"/>
              <a:t>A</a:t>
            </a:r>
            <a:r>
              <a:rPr lang="en-US" sz="3600" i="1" dirty="0"/>
              <a:t>:</a:t>
            </a:r>
            <a:r>
              <a:rPr lang="en-US" sz="3600" dirty="0"/>
              <a:t> What do you mean?</a:t>
            </a:r>
          </a:p>
          <a:p>
            <a:r>
              <a:rPr lang="en-US" sz="3600" i="1" dirty="0" smtClean="0"/>
              <a:t>B</a:t>
            </a:r>
            <a:r>
              <a:rPr lang="en-US" sz="3600" i="1" dirty="0"/>
              <a:t>:</a:t>
            </a:r>
            <a:r>
              <a:rPr lang="en-US" sz="3600" dirty="0"/>
              <a:t> They grow very fast and use the soil and space of </a:t>
            </a:r>
            <a:r>
              <a:rPr lang="en-US" sz="3600" dirty="0" smtClean="0"/>
              <a:t> </a:t>
            </a:r>
          </a:p>
          <a:p>
            <a:r>
              <a:rPr lang="en-US" sz="3600" dirty="0"/>
              <a:t> </a:t>
            </a:r>
            <a:r>
              <a:rPr lang="en-US" sz="3600" dirty="0" smtClean="0"/>
              <a:t>    surrounding </a:t>
            </a:r>
            <a:r>
              <a:rPr lang="en-US" sz="3600" dirty="0"/>
              <a:t>plants.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69187" y="-14701"/>
            <a:ext cx="10058400" cy="829945"/>
          </a:xfrm>
          <a:prstGeom prst="rect">
            <a:avLst/>
          </a:prstGeom>
          <a:noFill/>
          <a:effectLst/>
        </p:spPr>
        <p:txBody>
          <a:bodyPr wrap="square" rtlCol="0">
            <a:spAutoFit/>
          </a:bodyPr>
          <a:lstStyle/>
          <a:p>
            <a:pPr algn="ctr"/>
            <a:r>
              <a:rPr lang="en-US" sz="4800" b="1" dirty="0">
                <a:sym typeface="+mn-ea"/>
              </a:rPr>
              <a:t>Transition from </a:t>
            </a:r>
            <a:r>
              <a:rPr lang="en-US" sz="4800" b="1" i="1" dirty="0">
                <a:sym typeface="+mn-ea"/>
              </a:rPr>
              <a:t>Listening</a:t>
            </a:r>
            <a:r>
              <a:rPr lang="en-US" sz="4800" b="1" dirty="0">
                <a:sym typeface="+mn-ea"/>
              </a:rPr>
              <a:t> to </a:t>
            </a:r>
            <a:r>
              <a:rPr lang="en-US" sz="4800" b="1" i="1" dirty="0">
                <a:sym typeface="+mn-ea"/>
              </a:rPr>
              <a:t>Writing</a:t>
            </a:r>
          </a:p>
        </p:txBody>
      </p:sp>
      <p:sp>
        <p:nvSpPr>
          <p:cNvPr id="5" name="Text Box 4"/>
          <p:cNvSpPr txBox="1"/>
          <p:nvPr/>
        </p:nvSpPr>
        <p:spPr>
          <a:xfrm>
            <a:off x="313690" y="1104265"/>
            <a:ext cx="11581765" cy="1446550"/>
          </a:xfrm>
          <a:prstGeom prst="rect">
            <a:avLst/>
          </a:prstGeom>
          <a:noFill/>
        </p:spPr>
        <p:txBody>
          <a:bodyPr wrap="square" rtlCol="0" anchor="t">
            <a:spAutoFit/>
          </a:bodyPr>
          <a:lstStyle/>
          <a:p>
            <a:r>
              <a:rPr lang="en-US" sz="4400" dirty="0">
                <a:solidFill>
                  <a:schemeClr val="tx1"/>
                </a:solidFill>
                <a:latin typeface="Calibri" panose="020F0502020204030204" pitchFamily="34" charset="0"/>
                <a:cs typeface="Calibri" panose="020F0502020204030204" pitchFamily="34" charset="0"/>
              </a:rPr>
              <a:t>- In the next part, you will write a summary of the listening. </a:t>
            </a:r>
          </a:p>
        </p:txBody>
      </p:sp>
      <p:sp>
        <p:nvSpPr>
          <p:cNvPr id="18" name="Text Box 17"/>
          <p:cNvSpPr txBox="1"/>
          <p:nvPr/>
        </p:nvSpPr>
        <p:spPr>
          <a:xfrm>
            <a:off x="15215235" y="5080000"/>
            <a:ext cx="4064000" cy="368300"/>
          </a:xfrm>
          <a:prstGeom prst="rect">
            <a:avLst/>
          </a:prstGeom>
          <a:noFill/>
        </p:spPr>
        <p:txBody>
          <a:bodyPr wrap="square" rtlCol="0">
            <a:spAutoFit/>
          </a:bodyPr>
          <a:lstStyle/>
          <a:p>
            <a:endParaRPr lang="en-US"/>
          </a:p>
        </p:txBody>
      </p:sp>
      <p:sp>
        <p:nvSpPr>
          <p:cNvPr id="2" name="Text Box 1"/>
          <p:cNvSpPr txBox="1"/>
          <p:nvPr/>
        </p:nvSpPr>
        <p:spPr>
          <a:xfrm>
            <a:off x="284422" y="2793012"/>
            <a:ext cx="11581765" cy="1446550"/>
          </a:xfrm>
          <a:prstGeom prst="rect">
            <a:avLst/>
          </a:prstGeom>
          <a:noFill/>
        </p:spPr>
        <p:txBody>
          <a:bodyPr wrap="square" rtlCol="0" anchor="t">
            <a:spAutoFit/>
          </a:bodyPr>
          <a:lstStyle/>
          <a:p>
            <a:r>
              <a:rPr lang="en-US" sz="4400" dirty="0">
                <a:solidFill>
                  <a:schemeClr val="tx1"/>
                </a:solidFill>
                <a:latin typeface="Calibri" panose="020F0502020204030204" pitchFamily="34" charset="0"/>
                <a:cs typeface="Calibri" panose="020F0502020204030204" pitchFamily="34" charset="0"/>
              </a:rPr>
              <a:t>- Look at the summary in </a:t>
            </a:r>
            <a:r>
              <a:rPr lang="en-US" sz="4400" b="1" dirty="0">
                <a:solidFill>
                  <a:schemeClr val="tx1"/>
                </a:solidFill>
                <a:latin typeface="Calibri" panose="020F0502020204030204" pitchFamily="34" charset="0"/>
                <a:cs typeface="Calibri" panose="020F0502020204030204" pitchFamily="34" charset="0"/>
              </a:rPr>
              <a:t>3</a:t>
            </a:r>
            <a:r>
              <a:rPr lang="en-US" sz="4400" dirty="0">
                <a:solidFill>
                  <a:schemeClr val="tx1"/>
                </a:solidFill>
                <a:latin typeface="Calibri" panose="020F0502020204030204" pitchFamily="34" charset="0"/>
                <a:cs typeface="Calibri" panose="020F0502020204030204" pitchFamily="34" charset="0"/>
              </a:rPr>
              <a:t> to orally list the effects from plants, and animals on the habitats.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81538" y="1086962"/>
            <a:ext cx="1415250"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981710" y="2420549"/>
            <a:ext cx="1375639"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LISTENING</a:t>
            </a:r>
            <a:endParaRPr lang="en-GB" sz="2000" b="1" dirty="0">
              <a:solidFill>
                <a:schemeClr val="tx1"/>
              </a:solidFill>
            </a:endParaRPr>
          </a:p>
        </p:txBody>
      </p:sp>
      <p:sp>
        <p:nvSpPr>
          <p:cNvPr id="18" name="Rounded Rectangle 17"/>
          <p:cNvSpPr/>
          <p:nvPr/>
        </p:nvSpPr>
        <p:spPr>
          <a:xfrm>
            <a:off x="181538" y="3968749"/>
            <a:ext cx="1268367"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WRITING</a:t>
            </a:r>
          </a:p>
        </p:txBody>
      </p:sp>
      <p:sp>
        <p:nvSpPr>
          <p:cNvPr id="20" name="Rectangle 19"/>
          <p:cNvSpPr/>
          <p:nvPr/>
        </p:nvSpPr>
        <p:spPr>
          <a:xfrm>
            <a:off x="3498807" y="1086962"/>
            <a:ext cx="8529523"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sz="2600" dirty="0" smtClean="0">
                <a:solidFill>
                  <a:schemeClr val="tx1"/>
                </a:solidFill>
              </a:rPr>
              <a:t>Brainstorming</a:t>
            </a:r>
            <a:endParaRPr lang="en-US" altLang="en-GB" sz="2600" dirty="0">
              <a:solidFill>
                <a:schemeClr val="tx1"/>
              </a:solidFill>
            </a:endParaRPr>
          </a:p>
        </p:txBody>
      </p:sp>
      <p:sp>
        <p:nvSpPr>
          <p:cNvPr id="21" name="Rectangle 20"/>
          <p:cNvSpPr/>
          <p:nvPr/>
        </p:nvSpPr>
        <p:spPr>
          <a:xfrm>
            <a:off x="3500094" y="1638883"/>
            <a:ext cx="8553550" cy="21811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1: Look at the pictures and answer the questions below.</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2: Listen to a conversation and choose the correct answer 	A, B, or C.</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3: Listen again and fill in each blank in the summary with 	ONE word.</a:t>
            </a:r>
          </a:p>
        </p:txBody>
      </p:sp>
      <p:sp>
        <p:nvSpPr>
          <p:cNvPr id="22" name="Rectangle 21"/>
          <p:cNvSpPr/>
          <p:nvPr/>
        </p:nvSpPr>
        <p:spPr>
          <a:xfrm>
            <a:off x="3501381" y="3956227"/>
            <a:ext cx="8550976" cy="184002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4: Work in pairs. Ask and answer the questions</a:t>
            </a:r>
            <a:r>
              <a:rPr lang="en-US" sz="2600" dirty="0">
                <a:solidFill>
                  <a:schemeClr val="tx1"/>
                </a:solidFill>
                <a:effectLst/>
                <a:ea typeface="Calibri" panose="020F0502020204030204" pitchFamily="34" charset="0"/>
                <a:cs typeface="Calibri" panose="020F0502020204030204" pitchFamily="34" charset="0"/>
              </a:rPr>
              <a:t> below</a:t>
            </a:r>
            <a:r>
              <a:rPr sz="2600" dirty="0">
                <a:solidFill>
                  <a:schemeClr val="tx1"/>
                </a:solidFill>
                <a:effectLst/>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5: Write a summary (100 - 120 words) of the main points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of the conversation. Use the information in 3 and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answers in 4.</a:t>
            </a:r>
          </a:p>
        </p:txBody>
      </p:sp>
      <p:cxnSp>
        <p:nvCxnSpPr>
          <p:cNvPr id="24" name="Curved Connector 23"/>
          <p:cNvCxnSpPr>
            <a:cxnSpLocks/>
            <a:stCxn id="16" idx="3"/>
            <a:endCxn id="17" idx="0"/>
          </p:cNvCxnSpPr>
          <p:nvPr/>
        </p:nvCxnSpPr>
        <p:spPr>
          <a:xfrm>
            <a:off x="1596788" y="1393065"/>
            <a:ext cx="1072742" cy="10274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15722" y="2729477"/>
            <a:ext cx="1165988" cy="123927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930321"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05809"/>
            <a:ext cx="4232539" cy="707886"/>
          </a:xfrm>
          <a:prstGeom prst="rect">
            <a:avLst/>
          </a:prstGeom>
          <a:noFill/>
        </p:spPr>
        <p:txBody>
          <a:bodyPr wrap="square" rtlCol="0">
            <a:spAutoFit/>
          </a:bodyPr>
          <a:lstStyle/>
          <a:p>
            <a:r>
              <a:rPr lang="en-US" sz="40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616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7923" y="995069"/>
            <a:ext cx="11871506" cy="677108"/>
          </a:xfrm>
          <a:prstGeom prst="rect">
            <a:avLst/>
          </a:prstGeom>
          <a:noFill/>
          <a:effectLst/>
        </p:spPr>
        <p:txBody>
          <a:bodyPr wrap="square" rtlCol="0">
            <a:spAutoFit/>
          </a:bodyPr>
          <a:lstStyle/>
          <a:p>
            <a:r>
              <a:rPr lang="en-US" sz="3800" b="1" dirty="0">
                <a:effectLst>
                  <a:glow rad="88900">
                    <a:schemeClr val="bg1"/>
                  </a:glow>
                </a:effectLst>
                <a:cs typeface="Arial" panose="020B0604020202020204" pitchFamily="34" charset="0"/>
              </a:rPr>
              <a:t>Work in pairs. Ask and answer the following questions.</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1027923" y="2395313"/>
            <a:ext cx="8769078" cy="707886"/>
          </a:xfrm>
          <a:prstGeom prst="rect">
            <a:avLst/>
          </a:prstGeom>
          <a:solidFill>
            <a:srgbClr val="FEE5B6"/>
          </a:solidFill>
        </p:spPr>
        <p:txBody>
          <a:bodyPr wrap="square" rtlCol="0" anchor="t">
            <a:spAutoFit/>
          </a:bodyPr>
          <a:lstStyle/>
          <a:p>
            <a:r>
              <a:rPr lang="en-US" sz="4000" dirty="0"/>
              <a:t>1. What is the main topic of </a:t>
            </a:r>
            <a:r>
              <a:rPr lang="en-US" sz="4000" dirty="0" err="1"/>
              <a:t>Mr</a:t>
            </a:r>
            <a:r>
              <a:rPr lang="en-US" sz="4000" dirty="0"/>
              <a:t> An’s talk?</a:t>
            </a:r>
          </a:p>
        </p:txBody>
      </p:sp>
      <p:sp>
        <p:nvSpPr>
          <p:cNvPr id="9" name="Text Box 8"/>
          <p:cNvSpPr txBox="1"/>
          <p:nvPr/>
        </p:nvSpPr>
        <p:spPr>
          <a:xfrm>
            <a:off x="1027923" y="3359583"/>
            <a:ext cx="7941906" cy="707886"/>
          </a:xfrm>
          <a:prstGeom prst="rect">
            <a:avLst/>
          </a:prstGeom>
          <a:solidFill>
            <a:srgbClr val="BFE7FA"/>
          </a:solidFill>
        </p:spPr>
        <p:txBody>
          <a:bodyPr wrap="square" rtlCol="0" anchor="t">
            <a:spAutoFit/>
          </a:bodyPr>
          <a:lstStyle/>
          <a:p>
            <a:r>
              <a:rPr lang="en-US" sz="4000" dirty="0"/>
              <a:t>2. How do plants affect their habitat?</a:t>
            </a:r>
          </a:p>
        </p:txBody>
      </p:sp>
      <p:sp>
        <p:nvSpPr>
          <p:cNvPr id="10" name="Text Box 9"/>
          <p:cNvSpPr txBox="1"/>
          <p:nvPr/>
        </p:nvSpPr>
        <p:spPr>
          <a:xfrm>
            <a:off x="1027923" y="4323853"/>
            <a:ext cx="8279221" cy="707886"/>
          </a:xfrm>
          <a:prstGeom prst="rect">
            <a:avLst/>
          </a:prstGeom>
          <a:solidFill>
            <a:srgbClr val="D8EAC6"/>
          </a:solidFill>
        </p:spPr>
        <p:txBody>
          <a:bodyPr wrap="square" rtlCol="0" anchor="t">
            <a:spAutoFit/>
          </a:bodyPr>
          <a:lstStyle/>
          <a:p>
            <a:r>
              <a:rPr lang="en-US" sz="4000" dirty="0"/>
              <a:t>3. How do animals affect their habitat?</a:t>
            </a:r>
          </a:p>
        </p:txBody>
      </p:sp>
      <p:sp>
        <p:nvSpPr>
          <p:cNvPr id="13" name="Text Box 12"/>
          <p:cNvSpPr txBox="1"/>
          <p:nvPr/>
        </p:nvSpPr>
        <p:spPr>
          <a:xfrm>
            <a:off x="1027923" y="5288123"/>
            <a:ext cx="5982477" cy="707886"/>
          </a:xfrm>
          <a:prstGeom prst="rect">
            <a:avLst/>
          </a:prstGeom>
          <a:solidFill>
            <a:srgbClr val="ECD7E8"/>
          </a:solidFill>
        </p:spPr>
        <p:txBody>
          <a:bodyPr wrap="square" rtlCol="0" anchor="t">
            <a:spAutoFit/>
          </a:bodyPr>
          <a:lstStyle/>
          <a:p>
            <a:r>
              <a:rPr lang="en-US" sz="4000" dirty="0"/>
              <a:t>4. What should humans do?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68523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70535" y="704924"/>
            <a:ext cx="10888345" cy="646331"/>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rPr>
              <a:t>Model </a:t>
            </a:r>
            <a:r>
              <a:rPr lang="en-US" sz="3600" b="1" dirty="0" smtClean="0">
                <a:effectLst>
                  <a:glow rad="88900">
                    <a:schemeClr val="bg1"/>
                  </a:glow>
                </a:effectLst>
                <a:cs typeface="Arial" panose="020B0604020202020204" pitchFamily="34" charset="0"/>
              </a:rPr>
              <a:t>answers:</a:t>
            </a:r>
            <a:endParaRPr lang="en-US" sz="3600" b="1" dirty="0">
              <a:effectLst>
                <a:glow rad="88900">
                  <a:schemeClr val="bg1"/>
                </a:glow>
              </a:effectLst>
              <a:cs typeface="Arial" panose="020B0604020202020204" pitchFamily="34" charset="0"/>
            </a:endParaRPr>
          </a:p>
        </p:txBody>
      </p:sp>
      <p:sp>
        <p:nvSpPr>
          <p:cNvPr id="11" name="TextBox 10"/>
          <p:cNvSpPr txBox="1"/>
          <p:nvPr/>
        </p:nvSpPr>
        <p:spPr>
          <a:xfrm>
            <a:off x="213352" y="97243"/>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169545" y="1458622"/>
            <a:ext cx="8807187" cy="707886"/>
          </a:xfrm>
          <a:prstGeom prst="rect">
            <a:avLst/>
          </a:prstGeom>
          <a:solidFill>
            <a:schemeClr val="accent4">
              <a:lumMod val="20000"/>
              <a:lumOff val="80000"/>
            </a:schemeClr>
          </a:solidFill>
        </p:spPr>
        <p:txBody>
          <a:bodyPr wrap="square" rtlCol="0" anchor="t">
            <a:spAutoFit/>
          </a:bodyPr>
          <a:lstStyle/>
          <a:p>
            <a:r>
              <a:rPr lang="en-US" sz="4000" b="1" dirty="0"/>
              <a:t>1. </a:t>
            </a:r>
            <a:r>
              <a:rPr lang="en-US" sz="4000" dirty="0"/>
              <a:t>What is the main topic of </a:t>
            </a:r>
            <a:r>
              <a:rPr lang="en-US" sz="4000" dirty="0" err="1"/>
              <a:t>Mr</a:t>
            </a:r>
            <a:r>
              <a:rPr lang="en-US" sz="4000" dirty="0"/>
              <a:t> An’s talk?</a:t>
            </a:r>
          </a:p>
        </p:txBody>
      </p:sp>
      <p:sp>
        <p:nvSpPr>
          <p:cNvPr id="9" name="Text Box 8"/>
          <p:cNvSpPr txBox="1"/>
          <p:nvPr/>
        </p:nvSpPr>
        <p:spPr>
          <a:xfrm>
            <a:off x="175492" y="3538119"/>
            <a:ext cx="7931445" cy="707886"/>
          </a:xfrm>
          <a:prstGeom prst="rect">
            <a:avLst/>
          </a:prstGeom>
          <a:solidFill>
            <a:schemeClr val="accent4">
              <a:lumMod val="20000"/>
              <a:lumOff val="80000"/>
            </a:schemeClr>
          </a:solidFill>
        </p:spPr>
        <p:txBody>
          <a:bodyPr wrap="square" rtlCol="0" anchor="t">
            <a:spAutoFit/>
          </a:bodyPr>
          <a:lstStyle/>
          <a:p>
            <a:r>
              <a:rPr lang="en-US" sz="4000" b="1" dirty="0"/>
              <a:t>2. </a:t>
            </a:r>
            <a:r>
              <a:rPr lang="en-US" sz="4000" dirty="0"/>
              <a:t>How do plants affect their habitat?</a:t>
            </a:r>
          </a:p>
        </p:txBody>
      </p:sp>
      <p:sp>
        <p:nvSpPr>
          <p:cNvPr id="10" name="Text Box 9"/>
          <p:cNvSpPr txBox="1"/>
          <p:nvPr/>
        </p:nvSpPr>
        <p:spPr>
          <a:xfrm>
            <a:off x="-8065135" y="4448175"/>
            <a:ext cx="7378065" cy="583565"/>
          </a:xfrm>
          <a:prstGeom prst="rect">
            <a:avLst/>
          </a:prstGeom>
          <a:solidFill>
            <a:srgbClr val="D8EAC6"/>
          </a:solidFill>
        </p:spPr>
        <p:txBody>
          <a:bodyPr wrap="square" rtlCol="0" anchor="t">
            <a:spAutoFit/>
          </a:bodyPr>
          <a:lstStyle/>
          <a:p>
            <a:r>
              <a:rPr lang="en-US" sz="3200" b="1"/>
              <a:t>3. </a:t>
            </a:r>
            <a:r>
              <a:rPr lang="en-US" sz="3200"/>
              <a:t>How do animals affect their habitat?</a:t>
            </a:r>
          </a:p>
        </p:txBody>
      </p:sp>
      <p:sp>
        <p:nvSpPr>
          <p:cNvPr id="13" name="Text Box 12"/>
          <p:cNvSpPr txBox="1"/>
          <p:nvPr/>
        </p:nvSpPr>
        <p:spPr>
          <a:xfrm>
            <a:off x="-8012430" y="5286375"/>
            <a:ext cx="7378065" cy="583565"/>
          </a:xfrm>
          <a:prstGeom prst="rect">
            <a:avLst/>
          </a:prstGeom>
          <a:solidFill>
            <a:srgbClr val="ECD7E8"/>
          </a:solidFill>
        </p:spPr>
        <p:txBody>
          <a:bodyPr wrap="square" rtlCol="0" anchor="t">
            <a:spAutoFit/>
          </a:bodyPr>
          <a:lstStyle/>
          <a:p>
            <a:r>
              <a:rPr lang="en-US" sz="3200" b="1"/>
              <a:t>4. </a:t>
            </a:r>
            <a:r>
              <a:rPr lang="en-US" sz="3200"/>
              <a:t>What should humans do?</a:t>
            </a:r>
          </a:p>
        </p:txBody>
      </p:sp>
      <p:sp>
        <p:nvSpPr>
          <p:cNvPr id="3" name="Text Box 2"/>
          <p:cNvSpPr txBox="1"/>
          <p:nvPr/>
        </p:nvSpPr>
        <p:spPr>
          <a:xfrm>
            <a:off x="596234" y="2211799"/>
            <a:ext cx="10883003" cy="1200329"/>
          </a:xfrm>
          <a:prstGeom prst="rect">
            <a:avLst/>
          </a:prstGeom>
          <a:solidFill>
            <a:srgbClr val="BFE7FA"/>
          </a:solidFill>
        </p:spPr>
        <p:txBody>
          <a:bodyPr wrap="square" rtlCol="0" anchor="t">
            <a:spAutoFit/>
          </a:bodyPr>
          <a:lstStyle/>
          <a:p>
            <a:r>
              <a:rPr lang="en-US" sz="3600" dirty="0" smtClean="0"/>
              <a:t>Mr </a:t>
            </a:r>
            <a:r>
              <a:rPr lang="en-US" sz="3600" dirty="0"/>
              <a:t>An and Mi are talking about the effects of plants and animals on the </a:t>
            </a:r>
            <a:r>
              <a:rPr lang="en-US" sz="3600" dirty="0" smtClean="0"/>
              <a:t>habitats.</a:t>
            </a:r>
            <a:endParaRPr lang="en-US" sz="3600" dirty="0"/>
          </a:p>
        </p:txBody>
      </p:sp>
      <p:sp>
        <p:nvSpPr>
          <p:cNvPr id="4" name="Text Box 3"/>
          <p:cNvSpPr txBox="1"/>
          <p:nvPr/>
        </p:nvSpPr>
        <p:spPr>
          <a:xfrm>
            <a:off x="606688" y="4371996"/>
            <a:ext cx="10872549" cy="2308324"/>
          </a:xfrm>
          <a:prstGeom prst="rect">
            <a:avLst/>
          </a:prstGeom>
          <a:solidFill>
            <a:srgbClr val="BFE7FA"/>
          </a:solidFill>
        </p:spPr>
        <p:txBody>
          <a:bodyPr wrap="square" rtlCol="0" anchor="t">
            <a:spAutoFit/>
          </a:bodyPr>
          <a:lstStyle/>
          <a:p>
            <a:r>
              <a:rPr lang="en-US" sz="3600" dirty="0"/>
              <a:t>Plants can </a:t>
            </a:r>
            <a:r>
              <a:rPr lang="en-US" sz="3600" dirty="0" smtClean="0"/>
              <a:t>help </a:t>
            </a:r>
            <a:r>
              <a:rPr lang="en-US" sz="3600" dirty="0"/>
              <a:t>or </a:t>
            </a:r>
            <a:r>
              <a:rPr lang="en-US" sz="3600" dirty="0" smtClean="0"/>
              <a:t>harm </a:t>
            </a:r>
            <a:r>
              <a:rPr lang="en-US" sz="3600" dirty="0"/>
              <a:t>the environment. Plants can make places more </a:t>
            </a:r>
            <a:r>
              <a:rPr lang="en-US" sz="3600" dirty="0" smtClean="0"/>
              <a:t>beautiful, but they </a:t>
            </a:r>
            <a:r>
              <a:rPr lang="en-US" sz="3600" dirty="0"/>
              <a:t>can harm the environment by taking over the natural resources of local plants.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69000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87045" y="771241"/>
            <a:ext cx="10888345" cy="646331"/>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rPr>
              <a:t>Model </a:t>
            </a:r>
            <a:r>
              <a:rPr lang="en-US" sz="3600" b="1" dirty="0" smtClean="0">
                <a:effectLst>
                  <a:glow rad="88900">
                    <a:schemeClr val="bg1"/>
                  </a:glow>
                </a:effectLst>
                <a:cs typeface="Arial" panose="020B0604020202020204" pitchFamily="34" charset="0"/>
              </a:rPr>
              <a:t>answers:</a:t>
            </a:r>
            <a:endParaRPr lang="en-US" sz="3600" b="1" dirty="0">
              <a:effectLst>
                <a:glow rad="88900">
                  <a:schemeClr val="bg1"/>
                </a:glow>
              </a:effectLst>
              <a:cs typeface="Arial" panose="020B0604020202020204" pitchFamily="34" charset="0"/>
            </a:endParaRPr>
          </a:p>
        </p:txBody>
      </p:sp>
      <p:sp>
        <p:nvSpPr>
          <p:cNvPr id="11" name="TextBox 10"/>
          <p:cNvSpPr txBox="1"/>
          <p:nvPr/>
        </p:nvSpPr>
        <p:spPr>
          <a:xfrm>
            <a:off x="226695" y="45218"/>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795020" y="-2435225"/>
            <a:ext cx="10794365" cy="583565"/>
          </a:xfrm>
          <a:prstGeom prst="rect">
            <a:avLst/>
          </a:prstGeom>
          <a:solidFill>
            <a:srgbClr val="FEE5B6"/>
          </a:solidFill>
        </p:spPr>
        <p:txBody>
          <a:bodyPr wrap="square" rtlCol="0" anchor="t">
            <a:spAutoFit/>
          </a:bodyPr>
          <a:lstStyle/>
          <a:p>
            <a:r>
              <a:rPr lang="en-US" sz="3200" b="1"/>
              <a:t>1. </a:t>
            </a:r>
            <a:r>
              <a:rPr lang="en-US" sz="3200"/>
              <a:t>What is the main topic of Mr An’s talk?</a:t>
            </a:r>
          </a:p>
        </p:txBody>
      </p:sp>
      <p:sp>
        <p:nvSpPr>
          <p:cNvPr id="9" name="Text Box 8"/>
          <p:cNvSpPr txBox="1"/>
          <p:nvPr/>
        </p:nvSpPr>
        <p:spPr>
          <a:xfrm>
            <a:off x="701040" y="-2435225"/>
            <a:ext cx="10795000" cy="583565"/>
          </a:xfrm>
          <a:prstGeom prst="rect">
            <a:avLst/>
          </a:prstGeom>
          <a:solidFill>
            <a:srgbClr val="BFE7FA"/>
          </a:solidFill>
        </p:spPr>
        <p:txBody>
          <a:bodyPr wrap="square" rtlCol="0" anchor="t">
            <a:spAutoFit/>
          </a:bodyPr>
          <a:lstStyle/>
          <a:p>
            <a:r>
              <a:rPr lang="en-US" sz="3200" b="1"/>
              <a:t>2. </a:t>
            </a:r>
            <a:r>
              <a:rPr lang="en-US" sz="3200"/>
              <a:t>How do plants affect their habitat?</a:t>
            </a:r>
          </a:p>
        </p:txBody>
      </p:sp>
      <p:sp>
        <p:nvSpPr>
          <p:cNvPr id="10" name="Text Box 9"/>
          <p:cNvSpPr txBox="1"/>
          <p:nvPr/>
        </p:nvSpPr>
        <p:spPr>
          <a:xfrm>
            <a:off x="169545" y="1479127"/>
            <a:ext cx="7635512" cy="646331"/>
          </a:xfrm>
          <a:prstGeom prst="rect">
            <a:avLst/>
          </a:prstGeom>
          <a:solidFill>
            <a:srgbClr val="D8EAC6"/>
          </a:solidFill>
        </p:spPr>
        <p:txBody>
          <a:bodyPr wrap="square" rtlCol="0" anchor="t">
            <a:spAutoFit/>
          </a:bodyPr>
          <a:lstStyle/>
          <a:p>
            <a:r>
              <a:rPr lang="en-US" sz="3600" b="1" dirty="0"/>
              <a:t>3. </a:t>
            </a:r>
            <a:r>
              <a:rPr lang="en-US" sz="3600" dirty="0"/>
              <a:t>How do animals affect their habitat?</a:t>
            </a:r>
          </a:p>
        </p:txBody>
      </p:sp>
      <p:sp>
        <p:nvSpPr>
          <p:cNvPr id="13" name="Text Box 12"/>
          <p:cNvSpPr txBox="1"/>
          <p:nvPr/>
        </p:nvSpPr>
        <p:spPr>
          <a:xfrm>
            <a:off x="156845" y="4741250"/>
            <a:ext cx="5554798" cy="646331"/>
          </a:xfrm>
          <a:prstGeom prst="rect">
            <a:avLst/>
          </a:prstGeom>
          <a:solidFill>
            <a:srgbClr val="ECD7E8"/>
          </a:solidFill>
        </p:spPr>
        <p:txBody>
          <a:bodyPr wrap="square" rtlCol="0" anchor="t">
            <a:spAutoFit/>
          </a:bodyPr>
          <a:lstStyle/>
          <a:p>
            <a:r>
              <a:rPr lang="en-US" sz="3600" b="1" dirty="0"/>
              <a:t>4. </a:t>
            </a:r>
            <a:r>
              <a:rPr lang="en-US" sz="3600" dirty="0"/>
              <a:t>What should humans do?</a:t>
            </a:r>
          </a:p>
        </p:txBody>
      </p:sp>
      <p:sp>
        <p:nvSpPr>
          <p:cNvPr id="3" name="Text Box 2"/>
          <p:cNvSpPr txBox="1"/>
          <p:nvPr/>
        </p:nvSpPr>
        <p:spPr>
          <a:xfrm>
            <a:off x="169545" y="2274838"/>
            <a:ext cx="11630569" cy="2308324"/>
          </a:xfrm>
          <a:prstGeom prst="rect">
            <a:avLst/>
          </a:prstGeom>
          <a:solidFill>
            <a:srgbClr val="D8EAC6"/>
          </a:solidFill>
        </p:spPr>
        <p:txBody>
          <a:bodyPr wrap="square" rtlCol="0" anchor="t">
            <a:spAutoFit/>
          </a:bodyPr>
          <a:lstStyle/>
          <a:p>
            <a:r>
              <a:rPr lang="en-US" sz="3600" dirty="0"/>
              <a:t>Animal can harm or improve the environment. An example is beavers. Beavers can build dams and ponds, which help </a:t>
            </a:r>
            <a:r>
              <a:rPr lang="en-US" sz="3600" dirty="0" smtClean="0"/>
              <a:t>other </a:t>
            </a:r>
            <a:r>
              <a:rPr lang="en-US" sz="3600" dirty="0"/>
              <a:t>plants and animals. But </a:t>
            </a:r>
            <a:r>
              <a:rPr lang="en-US" sz="3600" dirty="0" smtClean="0"/>
              <a:t>they </a:t>
            </a:r>
            <a:r>
              <a:rPr lang="en-US" sz="3600" dirty="0"/>
              <a:t>can cause </a:t>
            </a:r>
            <a:r>
              <a:rPr lang="en-US" sz="3600" dirty="0" smtClean="0"/>
              <a:t>floods </a:t>
            </a:r>
            <a:r>
              <a:rPr lang="en-US" sz="3600" dirty="0"/>
              <a:t>to homes of other plants and animals. </a:t>
            </a:r>
          </a:p>
        </p:txBody>
      </p:sp>
      <p:sp>
        <p:nvSpPr>
          <p:cNvPr id="4" name="Text Box 3"/>
          <p:cNvSpPr txBox="1"/>
          <p:nvPr/>
        </p:nvSpPr>
        <p:spPr>
          <a:xfrm>
            <a:off x="169545" y="5515500"/>
            <a:ext cx="10672626" cy="1200329"/>
          </a:xfrm>
          <a:prstGeom prst="rect">
            <a:avLst/>
          </a:prstGeom>
          <a:solidFill>
            <a:srgbClr val="ECD7E8"/>
          </a:solidFill>
        </p:spPr>
        <p:txBody>
          <a:bodyPr wrap="square" rtlCol="0" anchor="t">
            <a:spAutoFit/>
          </a:bodyPr>
          <a:lstStyle/>
          <a:p>
            <a:r>
              <a:rPr lang="en-US" sz="3600" dirty="0"/>
              <a:t>Humans should preserve habitats, stop destroying </a:t>
            </a:r>
            <a:r>
              <a:rPr lang="en-US" sz="3600" dirty="0" smtClean="0"/>
              <a:t>the habitats of many species, </a:t>
            </a:r>
            <a:r>
              <a:rPr lang="en-US" sz="3600" dirty="0"/>
              <a:t>and stop using pesticides.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156335"/>
            <a:ext cx="10888345" cy="1107996"/>
          </a:xfrm>
          <a:prstGeom prst="rect">
            <a:avLst/>
          </a:prstGeom>
          <a:noFill/>
          <a:effectLst/>
        </p:spPr>
        <p:txBody>
          <a:bodyPr wrap="square" rtlCol="0">
            <a:spAutoFit/>
          </a:bodyPr>
          <a:lstStyle/>
          <a:p>
            <a:pPr marR="0" indent="0">
              <a:spcBef>
                <a:spcPts val="0"/>
              </a:spcBef>
              <a:spcAft>
                <a:spcPts val="0"/>
              </a:spcAft>
              <a:buFont typeface="Arial" panose="020B0604020202020204" pitchFamily="34" charset="0"/>
              <a:buNone/>
            </a:pPr>
            <a:r>
              <a:rPr sz="3300" b="1" dirty="0">
                <a:effectLst/>
                <a:latin typeface="Calibri" panose="020F0502020204030204" pitchFamily="34" charset="0"/>
                <a:ea typeface="Calibri" panose="020F0502020204030204" pitchFamily="34" charset="0"/>
                <a:cs typeface="Calibri" panose="020F0502020204030204" pitchFamily="34" charset="0"/>
                <a:sym typeface="+mn-ea"/>
              </a:rPr>
              <a:t>Write a summary (100 - 120 words) of the main points of the conversation. Use the information in 3 and answers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2047893"/>
            <a:ext cx="11123930" cy="829945"/>
          </a:xfrm>
          <a:prstGeom prst="rect">
            <a:avLst/>
          </a:prstGeom>
          <a:no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 Use</a:t>
            </a:r>
            <a:r>
              <a:rPr lang="en-US" sz="3200" dirty="0">
                <a:solidFill>
                  <a:srgbClr val="000000"/>
                </a:solidFill>
                <a:latin typeface="Calibri" panose="020F0502020204030204" pitchFamily="34" charset="0"/>
                <a:cs typeface="Calibri" panose="020F0502020204030204" pitchFamily="34" charset="0"/>
              </a:rPr>
              <a:t> </a:t>
            </a:r>
            <a:r>
              <a:rPr sz="3200" dirty="0">
                <a:effectLst/>
                <a:latin typeface="Calibri" panose="020F0502020204030204" pitchFamily="34" charset="0"/>
                <a:ea typeface="Calibri" panose="020F0502020204030204" pitchFamily="34" charset="0"/>
                <a:cs typeface="Calibri" panose="020F0502020204030204" pitchFamily="34" charset="0"/>
                <a:sym typeface="+mn-ea"/>
              </a:rPr>
              <a:t>the information in </a:t>
            </a:r>
            <a:r>
              <a:rPr sz="4800" b="1" dirty="0">
                <a:effectLst/>
                <a:latin typeface="Calibri" panose="020F0502020204030204" pitchFamily="34" charset="0"/>
                <a:ea typeface="Calibri" panose="020F0502020204030204" pitchFamily="34" charset="0"/>
                <a:cs typeface="Calibri" panose="020F0502020204030204" pitchFamily="34" charset="0"/>
                <a:sym typeface="+mn-ea"/>
              </a:rPr>
              <a:t>3</a:t>
            </a:r>
            <a:r>
              <a:rPr sz="3200" dirty="0">
                <a:effectLst/>
                <a:latin typeface="Calibri" panose="020F0502020204030204" pitchFamily="34" charset="0"/>
                <a:ea typeface="Calibri" panose="020F0502020204030204" pitchFamily="34" charset="0"/>
                <a:cs typeface="Calibri" panose="020F0502020204030204" pitchFamily="34" charset="0"/>
                <a:sym typeface="+mn-ea"/>
              </a:rPr>
              <a:t> and answers in </a:t>
            </a:r>
            <a:r>
              <a:rPr sz="4800" b="1" dirty="0">
                <a:effectLst/>
                <a:latin typeface="Calibri" panose="020F0502020204030204" pitchFamily="34" charset="0"/>
                <a:ea typeface="Calibri" panose="020F0502020204030204" pitchFamily="34" charset="0"/>
                <a:cs typeface="Calibri" panose="020F0502020204030204" pitchFamily="34" charset="0"/>
                <a:sym typeface="+mn-ea"/>
              </a:rPr>
              <a:t>4</a:t>
            </a:r>
            <a:r>
              <a:rPr lang="en-US" sz="3200" b="0" dirty="0">
                <a:solidFill>
                  <a:srgbClr val="000000"/>
                </a:solidFill>
                <a:latin typeface="Calibri" panose="020F0502020204030204" pitchFamily="34" charset="0"/>
                <a:cs typeface="Calibri" panose="020F0502020204030204" pitchFamily="34" charset="0"/>
              </a:rPr>
              <a:t>.</a:t>
            </a:r>
          </a:p>
        </p:txBody>
      </p:sp>
      <p:sp>
        <p:nvSpPr>
          <p:cNvPr id="3" name="Text Box 2"/>
          <p:cNvSpPr txBox="1"/>
          <p:nvPr/>
        </p:nvSpPr>
        <p:spPr>
          <a:xfrm>
            <a:off x="458250" y="2978543"/>
            <a:ext cx="11470005" cy="3851886"/>
          </a:xfrm>
          <a:prstGeom prst="rect">
            <a:avLst/>
          </a:prstGeom>
          <a:solidFill>
            <a:srgbClr val="FDE1D7"/>
          </a:solidFill>
        </p:spPr>
        <p:txBody>
          <a:bodyPr wrap="square" rtlCol="0" anchor="t">
            <a:noAutofit/>
          </a:bodyPr>
          <a:lstStyle/>
          <a:p>
            <a:r>
              <a:rPr lang="en-US" sz="3600" i="1" dirty="0" err="1"/>
              <a:t>Mr</a:t>
            </a:r>
            <a:r>
              <a:rPr lang="en-US" sz="3600" i="1" dirty="0"/>
              <a:t> An talked about the effects of plants and animals on their habitat and the things people should do. Firstly, plants help </a:t>
            </a:r>
            <a:r>
              <a:rPr lang="en-US" sz="3600" dirty="0"/>
              <a:t>___________________________</a:t>
            </a:r>
            <a:r>
              <a:rPr lang="en-US" sz="3600" dirty="0">
                <a:sym typeface="+mn-ea"/>
              </a:rPr>
              <a:t>______________________</a:t>
            </a:r>
            <a:endParaRPr lang="en-US" sz="3600" dirty="0"/>
          </a:p>
          <a:p>
            <a:r>
              <a:rPr lang="en-US" sz="3600" dirty="0"/>
              <a:t>__________________________</a:t>
            </a:r>
            <a:r>
              <a:rPr lang="en-US" sz="3600" dirty="0">
                <a:sym typeface="+mn-ea"/>
              </a:rPr>
              <a:t>_______________________</a:t>
            </a:r>
            <a:endParaRPr lang="en-US" sz="3600" dirty="0"/>
          </a:p>
          <a:p>
            <a:r>
              <a:rPr lang="en-US" sz="3600" dirty="0"/>
              <a:t>__________________________</a:t>
            </a:r>
            <a:r>
              <a:rPr lang="en-US" sz="3600" dirty="0">
                <a:sym typeface="+mn-ea"/>
              </a:rPr>
              <a:t>_______________________</a:t>
            </a:r>
            <a:endParaRPr lang="en-US" sz="3600" dirty="0"/>
          </a:p>
          <a:p>
            <a:r>
              <a:rPr lang="en-US" sz="3600" dirty="0"/>
              <a:t>__________________________</a:t>
            </a:r>
            <a:r>
              <a:rPr lang="en-US" sz="3600" dirty="0">
                <a:sym typeface="+mn-ea"/>
              </a:rPr>
              <a:t>_______________________</a:t>
            </a:r>
            <a:endParaRPr lang="en-US" sz="3600" dirty="0"/>
          </a:p>
        </p:txBody>
      </p:sp>
      <p:sp>
        <p:nvSpPr>
          <p:cNvPr id="6" name="Text Box 5"/>
          <p:cNvSpPr txBox="1"/>
          <p:nvPr/>
        </p:nvSpPr>
        <p:spPr>
          <a:xfrm>
            <a:off x="271780" y="7218680"/>
            <a:ext cx="11692890" cy="4302125"/>
          </a:xfrm>
          <a:prstGeom prst="rect">
            <a:avLst/>
          </a:prstGeom>
          <a:solidFill>
            <a:srgbClr val="FDE1D7"/>
          </a:solidFill>
        </p:spPr>
        <p:txBody>
          <a:bodyPr wrap="square" rtlCol="0" anchor="t">
            <a:noAutofit/>
          </a:bodyPr>
          <a:lstStyle/>
          <a:p>
            <a:pPr algn="just"/>
            <a:r>
              <a:rPr lang="en-US" sz="3000"/>
              <a:t>Mr. 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bldLvl="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 Box 9"/>
          <p:cNvSpPr txBox="1"/>
          <p:nvPr/>
        </p:nvSpPr>
        <p:spPr>
          <a:xfrm>
            <a:off x="355600" y="-1059815"/>
            <a:ext cx="11482070" cy="9304020"/>
          </a:xfrm>
          <a:prstGeom prst="rect">
            <a:avLst/>
          </a:prstGeom>
          <a:noFill/>
        </p:spPr>
        <p:txBody>
          <a:bodyPr wrap="square" rtlCol="0">
            <a:prstTxWarp prst="textStop">
              <a:avLst>
                <a:gd name="adj" fmla="val 38365"/>
              </a:avLst>
            </a:prstTxWarp>
            <a:noAutofit/>
          </a:bodyPr>
          <a:lstStyle/>
          <a:p>
            <a:r>
              <a:rPr lang="en-US" sz="6600">
                <a:blipFill>
                  <a:blip r:embed="rId2"/>
                  <a:stretch>
                    <a:fillRect/>
                  </a:stretch>
                </a:blipFill>
                <a:latin typeface="Arial Black" panose="020B0A04020102020204" charset="0"/>
                <a:cs typeface="Arial Black" panose="020B0A04020102020204" charset="0"/>
              </a:rPr>
              <a:t>---------------------</a:t>
            </a:r>
          </a:p>
        </p:txBody>
      </p:sp>
      <p:grpSp>
        <p:nvGrpSpPr>
          <p:cNvPr id="7" name="Group 6"/>
          <p:cNvGrpSpPr/>
          <p:nvPr/>
        </p:nvGrpSpPr>
        <p:grpSpPr>
          <a:xfrm>
            <a:off x="3517900" y="2143760"/>
            <a:ext cx="6217920" cy="2954655"/>
            <a:chOff x="10330" y="1413"/>
            <a:chExt cx="9792" cy="4653"/>
          </a:xfrm>
        </p:grpSpPr>
        <p:sp>
          <p:nvSpPr>
            <p:cNvPr id="49" name="TextBox 1"/>
            <p:cNvSpPr txBox="1"/>
            <p:nvPr/>
          </p:nvSpPr>
          <p:spPr>
            <a:xfrm>
              <a:off x="10330" y="3277"/>
              <a:ext cx="9411" cy="121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algn="ctr" fontAlgn="t"/>
              <a:r>
                <a:rPr lang="en-US" sz="4400" b="1">
                  <a:solidFill>
                    <a:srgbClr val="F4DF4E"/>
                  </a:solidFill>
                  <a:latin typeface="Cooper Black" panose="0208090404030B020404" charset="0"/>
                  <a:cs typeface="Cooper Black" panose="0208090404030B020404" charset="0"/>
                </a:rPr>
                <a:t>PLANET EARTH</a:t>
              </a:r>
              <a:endParaRPr lang="en-US" sz="4400" b="1" dirty="0">
                <a:solidFill>
                  <a:srgbClr val="F4DF4E"/>
                </a:solidFill>
                <a:latin typeface="Cooper Black" panose="0208090404030B020404" charset="0"/>
                <a:cs typeface="Cooper Black" panose="0208090404030B020404" charset="0"/>
              </a:endParaRPr>
            </a:p>
          </p:txBody>
        </p:sp>
        <p:sp>
          <p:nvSpPr>
            <p:cNvPr id="2" name="Rounded Rectangle 13"/>
            <p:cNvSpPr/>
            <p:nvPr/>
          </p:nvSpPr>
          <p:spPr>
            <a:xfrm>
              <a:off x="12104" y="4849"/>
              <a:ext cx="7637"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5"/>
            <p:cNvSpPr txBox="1"/>
            <p:nvPr/>
          </p:nvSpPr>
          <p:spPr>
            <a:xfrm>
              <a:off x="12807" y="4741"/>
              <a:ext cx="7315" cy="1115"/>
            </a:xfrm>
            <a:prstGeom prst="rect">
              <a:avLst/>
            </a:prstGeom>
            <a:noFill/>
          </p:spPr>
          <p:txBody>
            <a:bodyPr wrap="square" rtlCol="0">
              <a:spAutoFit/>
            </a:bodyPr>
            <a:lstStyle/>
            <a:p>
              <a:r>
                <a:rPr lang="en-US" sz="4000" b="1" dirty="0">
                  <a:solidFill>
                    <a:schemeClr val="bg1"/>
                  </a:solidFill>
                </a:rPr>
                <a:t>LESSON 6: SKILLS 2</a:t>
              </a:r>
            </a:p>
          </p:txBody>
        </p:sp>
        <p:grpSp>
          <p:nvGrpSpPr>
            <p:cNvPr id="5" name="Group 4"/>
            <p:cNvGrpSpPr/>
            <p:nvPr/>
          </p:nvGrpSpPr>
          <p:grpSpPr>
            <a:xfrm>
              <a:off x="11247" y="4583"/>
              <a:ext cx="1560" cy="1483"/>
              <a:chOff x="2766630" y="1746890"/>
              <a:chExt cx="990895" cy="941618"/>
            </a:xfrm>
          </p:grpSpPr>
          <p:pic>
            <p:nvPicPr>
              <p:cNvPr id="6" name="Picture 5"/>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8" name="Picture 7"/>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nvGrpSpPr>
            <p:cNvPr id="44" name="Group 43"/>
            <p:cNvGrpSpPr/>
            <p:nvPr/>
          </p:nvGrpSpPr>
          <p:grpSpPr>
            <a:xfrm>
              <a:off x="15195" y="1603"/>
              <a:ext cx="1371" cy="1117"/>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12216" y="1413"/>
              <a:ext cx="3290" cy="1307"/>
            </a:xfrm>
            <a:prstGeom prst="rect">
              <a:avLst/>
            </a:prstGeom>
            <a:noFill/>
          </p:spPr>
          <p:txBody>
            <a:bodyPr wrap="square" rtlCol="0">
              <a:spAutoFit/>
            </a:bodyPr>
            <a:lstStyle/>
            <a:p>
              <a:pPr algn="ctr"/>
              <a:r>
                <a:rPr lang="en-US" sz="4800" b="1" dirty="0">
                  <a:solidFill>
                    <a:srgbClr val="F4DF4E"/>
                  </a:solidFill>
                  <a:latin typeface="Myriad Pro" pitchFamily="34" charset="0"/>
                </a:rPr>
                <a:t>Unit</a:t>
              </a:r>
            </a:p>
          </p:txBody>
        </p:sp>
        <p:sp>
          <p:nvSpPr>
            <p:cNvPr id="48" name="TextBox 16"/>
            <p:cNvSpPr txBox="1"/>
            <p:nvPr/>
          </p:nvSpPr>
          <p:spPr>
            <a:xfrm>
              <a:off x="14975" y="1498"/>
              <a:ext cx="1726" cy="1113"/>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iterate type="lt">
                                    <p:tmPct val="6000"/>
                                  </p:iterate>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3*#ppt_w"/>
                                          </p:val>
                                        </p:tav>
                                        <p:tav tm="100000">
                                          <p:val>
                                            <p:strVal val="#ppt_w"/>
                                          </p:val>
                                        </p:tav>
                                      </p:tavLst>
                                    </p:anim>
                                    <p:anim calcmode="lin" valueType="num">
                                      <p:cBhvr>
                                        <p:cTn id="8" dur="1000" fill="hold"/>
                                        <p:tgtEl>
                                          <p:spTgt spid="10"/>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13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29" y="6985"/>
            <a:ext cx="12192000" cy="5156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38429" y="-35694"/>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138429" y="563709"/>
            <a:ext cx="2287905" cy="707886"/>
          </a:xfrm>
          <a:prstGeom prst="rect">
            <a:avLst/>
          </a:prstGeom>
          <a:noFill/>
          <a:effectLst/>
        </p:spPr>
        <p:txBody>
          <a:bodyPr wrap="square" rtlCol="0">
            <a:spAutoFit/>
          </a:bodyPr>
          <a:lstStyle/>
          <a:p>
            <a:pPr algn="just"/>
            <a:r>
              <a:rPr lang="en-US" sz="4000" b="1" i="1" dirty="0">
                <a:solidFill>
                  <a:srgbClr val="FF0000"/>
                </a:solidFill>
                <a:effectLst>
                  <a:glow rad="88900">
                    <a:schemeClr val="bg1"/>
                  </a:glow>
                </a:effectLst>
                <a:cs typeface="Arial" panose="020B0604020202020204" pitchFamily="34" charset="0"/>
              </a:rPr>
              <a:t>Example:</a:t>
            </a:r>
          </a:p>
        </p:txBody>
      </p:sp>
      <p:sp>
        <p:nvSpPr>
          <p:cNvPr id="3" name="Text Box 2"/>
          <p:cNvSpPr txBox="1"/>
          <p:nvPr/>
        </p:nvSpPr>
        <p:spPr>
          <a:xfrm>
            <a:off x="184058" y="1271595"/>
            <a:ext cx="11922942" cy="5463708"/>
          </a:xfrm>
          <a:prstGeom prst="rect">
            <a:avLst/>
          </a:prstGeom>
          <a:solidFill>
            <a:srgbClr val="FDE1D7"/>
          </a:solidFill>
        </p:spPr>
        <p:txBody>
          <a:bodyPr wrap="square" rtlCol="0" anchor="t">
            <a:noAutofit/>
          </a:bodyPr>
          <a:lstStyle/>
          <a:p>
            <a:r>
              <a:rPr lang="en-US" sz="3500" dirty="0" smtClean="0"/>
              <a:t>Mr </a:t>
            </a:r>
            <a:r>
              <a:rPr lang="en-US" sz="3500" dirty="0"/>
              <a:t>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81537" y="1086962"/>
            <a:ext cx="1374307"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981710" y="2420549"/>
            <a:ext cx="1375639"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LISTENING</a:t>
            </a:r>
            <a:endParaRPr lang="en-GB" sz="2000" b="1" dirty="0">
              <a:solidFill>
                <a:schemeClr val="tx1"/>
              </a:solidFill>
            </a:endParaRPr>
          </a:p>
        </p:txBody>
      </p:sp>
      <p:sp>
        <p:nvSpPr>
          <p:cNvPr id="18" name="Rounded Rectangle 17"/>
          <p:cNvSpPr/>
          <p:nvPr/>
        </p:nvSpPr>
        <p:spPr>
          <a:xfrm>
            <a:off x="181538" y="3968749"/>
            <a:ext cx="1268367"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WRITING</a:t>
            </a:r>
          </a:p>
        </p:txBody>
      </p:sp>
      <p:sp>
        <p:nvSpPr>
          <p:cNvPr id="20" name="Rectangle 19"/>
          <p:cNvSpPr/>
          <p:nvPr/>
        </p:nvSpPr>
        <p:spPr>
          <a:xfrm>
            <a:off x="3498807" y="1086962"/>
            <a:ext cx="8529523"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sz="2600" dirty="0" smtClean="0">
                <a:solidFill>
                  <a:schemeClr val="tx1"/>
                </a:solidFill>
              </a:rPr>
              <a:t>Brainstorming</a:t>
            </a:r>
            <a:endParaRPr lang="en-US" altLang="en-GB" sz="2600" dirty="0">
              <a:solidFill>
                <a:schemeClr val="tx1"/>
              </a:solidFill>
            </a:endParaRPr>
          </a:p>
        </p:txBody>
      </p:sp>
      <p:sp>
        <p:nvSpPr>
          <p:cNvPr id="21" name="Rectangle 20"/>
          <p:cNvSpPr/>
          <p:nvPr/>
        </p:nvSpPr>
        <p:spPr>
          <a:xfrm>
            <a:off x="3500094" y="1638883"/>
            <a:ext cx="8553550" cy="21811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1: Look at the pictures and answer the questions below.</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2: Listen to a conversation and choose the correct answer 	A, B, or C.</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3: Listen again and fill in each blank in the summary with 	ONE word.</a:t>
            </a:r>
          </a:p>
        </p:txBody>
      </p:sp>
      <p:sp>
        <p:nvSpPr>
          <p:cNvPr id="22" name="Rectangle 21"/>
          <p:cNvSpPr/>
          <p:nvPr/>
        </p:nvSpPr>
        <p:spPr>
          <a:xfrm>
            <a:off x="3501381" y="3956227"/>
            <a:ext cx="8550976" cy="184002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4: Work in pairs. Ask and answer the questions</a:t>
            </a:r>
            <a:r>
              <a:rPr lang="en-US" sz="2600" dirty="0">
                <a:solidFill>
                  <a:schemeClr val="tx1"/>
                </a:solidFill>
                <a:effectLst/>
                <a:ea typeface="Calibri" panose="020F0502020204030204" pitchFamily="34" charset="0"/>
                <a:cs typeface="Calibri" panose="020F0502020204030204" pitchFamily="34" charset="0"/>
              </a:rPr>
              <a:t> below</a:t>
            </a:r>
            <a:r>
              <a:rPr sz="2600" dirty="0">
                <a:solidFill>
                  <a:schemeClr val="tx1"/>
                </a:solidFill>
                <a:effectLst/>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5: Write a summary (100 - 120 words) of the main points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of the conversation. Use the information in 3 and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answers in 4.</a:t>
            </a:r>
          </a:p>
        </p:txBody>
      </p:sp>
      <p:cxnSp>
        <p:nvCxnSpPr>
          <p:cNvPr id="24" name="Curved Connector 23"/>
          <p:cNvCxnSpPr>
            <a:cxnSpLocks/>
            <a:stCxn id="16" idx="3"/>
            <a:endCxn id="17" idx="0"/>
          </p:cNvCxnSpPr>
          <p:nvPr/>
        </p:nvCxnSpPr>
        <p:spPr>
          <a:xfrm>
            <a:off x="1555844" y="1393065"/>
            <a:ext cx="1113686" cy="10274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15722" y="2729477"/>
            <a:ext cx="1165988" cy="123927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271752" y="5513291"/>
            <a:ext cx="208559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8" idx="3"/>
            <a:endCxn id="27" idx="0"/>
          </p:cNvCxnSpPr>
          <p:nvPr/>
        </p:nvCxnSpPr>
        <p:spPr>
          <a:xfrm>
            <a:off x="1449905" y="4269422"/>
            <a:ext cx="864646" cy="124386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495573" y="5877685"/>
            <a:ext cx="8529523" cy="78076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a:solidFill>
                  <a:schemeClr val="tx1"/>
                </a:solidFill>
              </a:rPr>
              <a:t>Homework</a:t>
            </a:r>
            <a:endParaRPr lang="en-GB" sz="2600" dirty="0">
              <a:solidFill>
                <a:schemeClr val="tx1"/>
              </a:solidFill>
            </a:endParaRPr>
          </a:p>
        </p:txBody>
      </p:sp>
      <p:sp>
        <p:nvSpPr>
          <p:cNvPr id="30" name="Rounded Rectangle 29"/>
          <p:cNvSpPr/>
          <p:nvPr/>
        </p:nvSpPr>
        <p:spPr>
          <a:xfrm>
            <a:off x="3625850" y="247015"/>
            <a:ext cx="4930321"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05809"/>
            <a:ext cx="4232539" cy="707886"/>
          </a:xfrm>
          <a:prstGeom prst="rect">
            <a:avLst/>
          </a:prstGeom>
          <a:noFill/>
        </p:spPr>
        <p:txBody>
          <a:bodyPr wrap="square" rtlCol="0">
            <a:spAutoFit/>
          </a:bodyPr>
          <a:lstStyle/>
          <a:p>
            <a:r>
              <a:rPr lang="en-US" sz="40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31909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800060"/>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20720" y="1075689"/>
            <a:ext cx="3488174" cy="861774"/>
          </a:xfrm>
          <a:prstGeom prst="rect">
            <a:avLst/>
          </a:prstGeom>
          <a:noFill/>
          <a:effectLst/>
        </p:spPr>
        <p:txBody>
          <a:bodyPr wrap="square" rtlCol="0">
            <a:spAutoFit/>
          </a:bodyPr>
          <a:lstStyle/>
          <a:p>
            <a:r>
              <a:rPr lang="en-US" sz="50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7067" y="1896217"/>
            <a:ext cx="11445622" cy="3690241"/>
          </a:xfrm>
          <a:prstGeom prst="rect">
            <a:avLst/>
          </a:prstGeom>
          <a:noFill/>
        </p:spPr>
        <p:txBody>
          <a:bodyPr wrap="square" rtlCol="0">
            <a:spAutoFit/>
          </a:bodyPr>
          <a:lstStyle/>
          <a:p>
            <a:pPr>
              <a:lnSpc>
                <a:spcPct val="150000"/>
              </a:lnSpc>
            </a:pPr>
            <a:r>
              <a:rPr lang="en-US" sz="4000" dirty="0"/>
              <a:t>What have we learnt in this lesson?</a:t>
            </a:r>
          </a:p>
          <a:p>
            <a:pPr marL="457200" indent="-457200">
              <a:lnSpc>
                <a:spcPct val="150000"/>
              </a:lnSpc>
              <a:buFont typeface="Wingdings" panose="05000000000000000000" pitchFamily="2" charset="2"/>
              <a:buChar char="ü"/>
            </a:pPr>
            <a:r>
              <a:rPr lang="en-US" sz="4000" dirty="0">
                <a:sym typeface="+mn-ea"/>
              </a:rPr>
              <a:t>Listen about about the effects of living things on the environment; </a:t>
            </a:r>
          </a:p>
          <a:p>
            <a:pPr marL="457200" indent="-457200">
              <a:lnSpc>
                <a:spcPct val="150000"/>
              </a:lnSpc>
              <a:buFont typeface="Wingdings" panose="05000000000000000000" pitchFamily="2" charset="2"/>
              <a:buChar char="ü"/>
            </a:pPr>
            <a:r>
              <a:rPr lang="en-US" sz="4000" dirty="0">
                <a:sym typeface="+mn-ea"/>
              </a:rPr>
              <a:t>Write a summary.</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8919" y="1075689"/>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02872"/>
            <a:ext cx="2872709"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61425" y="1801895"/>
            <a:ext cx="11184255" cy="3435556"/>
          </a:xfrm>
          <a:prstGeom prst="rect">
            <a:avLst/>
          </a:prstGeom>
          <a:noFill/>
        </p:spPr>
        <p:txBody>
          <a:bodyPr wrap="square" rtlCol="0">
            <a:spAutoFit/>
          </a:bodyPr>
          <a:lstStyle/>
          <a:p>
            <a:pPr>
              <a:lnSpc>
                <a:spcPct val="150000"/>
              </a:lnSpc>
            </a:pPr>
            <a:r>
              <a:rPr lang="en-US" sz="5000" dirty="0"/>
              <a:t>- Rewrite the paragraph in the notebooks.</a:t>
            </a:r>
          </a:p>
          <a:p>
            <a:pPr marL="685800" indent="-685800">
              <a:lnSpc>
                <a:spcPct val="150000"/>
              </a:lnSpc>
              <a:buFontTx/>
              <a:buChar char="-"/>
            </a:pPr>
            <a:r>
              <a:rPr lang="en-US" sz="5000" dirty="0"/>
              <a:t>Do exercises in the </a:t>
            </a:r>
          </a:p>
          <a:p>
            <a:pPr>
              <a:lnSpc>
                <a:spcPct val="150000"/>
              </a:lnSpc>
            </a:pPr>
            <a:r>
              <a:rPr lang="en-US" sz="5000" dirty="0"/>
              <a:t>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629841"/>
            <a:ext cx="4308625" cy="861774"/>
          </a:xfrm>
          <a:prstGeom prst="rect">
            <a:avLst/>
          </a:prstGeom>
          <a:noFill/>
        </p:spPr>
        <p:txBody>
          <a:bodyPr wrap="square" rtlCol="0">
            <a:spAutoFit/>
          </a:bodyPr>
          <a:lstStyle/>
          <a:p>
            <a:r>
              <a:rPr lang="en-US" sz="50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504880" cy="3647152"/>
          </a:xfrm>
          <a:prstGeom prst="rect">
            <a:avLst/>
          </a:prstGeom>
          <a:noFill/>
        </p:spPr>
        <p:txBody>
          <a:bodyPr wrap="square" rtlCol="0">
            <a:spAutoFit/>
          </a:bodyPr>
          <a:lstStyle/>
          <a:p>
            <a:pPr>
              <a:lnSpc>
                <a:spcPct val="150000"/>
              </a:lnSpc>
            </a:pPr>
            <a:r>
              <a:rPr lang="en-US" sz="4000" dirty="0"/>
              <a:t>By the end of the lesson, students will be able to:</a:t>
            </a:r>
          </a:p>
          <a:p>
            <a:pPr marL="457200" indent="-457200" algn="just">
              <a:lnSpc>
                <a:spcPct val="150000"/>
              </a:lnSpc>
              <a:buFont typeface="Courier New" panose="02070309020205020404" pitchFamily="49" charset="0"/>
              <a:buChar char="o"/>
            </a:pPr>
            <a:r>
              <a:rPr lang="en-US" sz="3800" dirty="0"/>
              <a:t>Listen about about the effects of living things </a:t>
            </a:r>
            <a:endParaRPr lang="en-US" sz="3800" dirty="0" smtClean="0"/>
          </a:p>
          <a:p>
            <a:pPr algn="just">
              <a:lnSpc>
                <a:spcPct val="150000"/>
              </a:lnSpc>
            </a:pPr>
            <a:r>
              <a:rPr lang="en-US" sz="3800" dirty="0"/>
              <a:t> </a:t>
            </a:r>
            <a:r>
              <a:rPr lang="en-US" sz="3800" dirty="0" smtClean="0"/>
              <a:t>   </a:t>
            </a:r>
            <a:r>
              <a:rPr lang="en-US" sz="3800" dirty="0" smtClean="0"/>
              <a:t>on </a:t>
            </a:r>
            <a:r>
              <a:rPr lang="en-US" sz="3800" dirty="0"/>
              <a:t>the environment; </a:t>
            </a:r>
          </a:p>
          <a:p>
            <a:pPr marL="457200" indent="-457200" algn="just">
              <a:lnSpc>
                <a:spcPct val="150000"/>
              </a:lnSpc>
              <a:buFont typeface="Courier New" panose="02070309020205020404" pitchFamily="49" charset="0"/>
              <a:buChar char="o"/>
            </a:pPr>
            <a:r>
              <a:rPr lang="en-US" sz="3800" dirty="0"/>
              <a:t>Write a summary. </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81537" y="1086962"/>
            <a:ext cx="1408111"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981710" y="2420549"/>
            <a:ext cx="1380468"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LISTENING</a:t>
            </a:r>
            <a:endParaRPr lang="en-GB" sz="2000" b="1" dirty="0">
              <a:solidFill>
                <a:schemeClr val="tx1"/>
              </a:solidFill>
            </a:endParaRPr>
          </a:p>
        </p:txBody>
      </p:sp>
      <p:sp>
        <p:nvSpPr>
          <p:cNvPr id="18" name="Rounded Rectangle 17"/>
          <p:cNvSpPr/>
          <p:nvPr/>
        </p:nvSpPr>
        <p:spPr>
          <a:xfrm>
            <a:off x="181538" y="3968749"/>
            <a:ext cx="1268367"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WRITING</a:t>
            </a:r>
          </a:p>
        </p:txBody>
      </p:sp>
      <p:sp>
        <p:nvSpPr>
          <p:cNvPr id="20" name="Rectangle 19"/>
          <p:cNvSpPr/>
          <p:nvPr/>
        </p:nvSpPr>
        <p:spPr>
          <a:xfrm>
            <a:off x="3498807" y="1086962"/>
            <a:ext cx="8529523"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sz="2600" dirty="0" smtClean="0">
                <a:solidFill>
                  <a:schemeClr val="tx1"/>
                </a:solidFill>
              </a:rPr>
              <a:t>Brainstorming</a:t>
            </a:r>
            <a:endParaRPr lang="en-US" altLang="en-GB" sz="2600" dirty="0">
              <a:solidFill>
                <a:schemeClr val="tx1"/>
              </a:solidFill>
            </a:endParaRPr>
          </a:p>
        </p:txBody>
      </p:sp>
      <p:sp>
        <p:nvSpPr>
          <p:cNvPr id="21" name="Rectangle 20"/>
          <p:cNvSpPr/>
          <p:nvPr/>
        </p:nvSpPr>
        <p:spPr>
          <a:xfrm>
            <a:off x="3500094" y="1638883"/>
            <a:ext cx="8553550" cy="21811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1: Look at the pictures and answer the questions below.</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2: Listen to a conversation and choose the correct answer 	A, B, or C.</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3: Listen again and fill in each blank in the summary with 	ONE word.</a:t>
            </a:r>
          </a:p>
        </p:txBody>
      </p:sp>
      <p:sp>
        <p:nvSpPr>
          <p:cNvPr id="22" name="Rectangle 21"/>
          <p:cNvSpPr/>
          <p:nvPr/>
        </p:nvSpPr>
        <p:spPr>
          <a:xfrm>
            <a:off x="3501381" y="3956227"/>
            <a:ext cx="8550976" cy="184002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4: Work in pairs. Ask and answer the questions</a:t>
            </a:r>
            <a:r>
              <a:rPr lang="en-US" sz="2600" dirty="0">
                <a:solidFill>
                  <a:schemeClr val="tx1"/>
                </a:solidFill>
                <a:effectLst/>
                <a:ea typeface="Calibri" panose="020F0502020204030204" pitchFamily="34" charset="0"/>
                <a:cs typeface="Calibri" panose="020F0502020204030204" pitchFamily="34" charset="0"/>
              </a:rPr>
              <a:t> below</a:t>
            </a:r>
            <a:r>
              <a:rPr sz="2600" dirty="0">
                <a:solidFill>
                  <a:schemeClr val="tx1"/>
                </a:solidFill>
                <a:effectLst/>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600" dirty="0">
                <a:solidFill>
                  <a:schemeClr val="tx1"/>
                </a:solidFill>
                <a:effectLst/>
                <a:ea typeface="Calibri" panose="020F0502020204030204" pitchFamily="34" charset="0"/>
                <a:cs typeface="Calibri" panose="020F0502020204030204" pitchFamily="34" charset="0"/>
              </a:rPr>
              <a:t>Task 5: Write a summary (100 - 120 words) of the main points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of the conversation. Use the information in 3 and </a:t>
            </a:r>
            <a:r>
              <a:rPr lang="en-US" sz="2600" dirty="0">
                <a:solidFill>
                  <a:schemeClr val="tx1"/>
                </a:solidFill>
                <a:effectLst/>
                <a:ea typeface="Calibri" panose="020F0502020204030204" pitchFamily="34" charset="0"/>
                <a:cs typeface="Calibri" panose="020F0502020204030204" pitchFamily="34" charset="0"/>
              </a:rPr>
              <a:t>	</a:t>
            </a:r>
            <a:r>
              <a:rPr sz="2600" dirty="0">
                <a:solidFill>
                  <a:schemeClr val="tx1"/>
                </a:solidFill>
                <a:effectLst/>
                <a:ea typeface="Calibri" panose="020F0502020204030204" pitchFamily="34" charset="0"/>
                <a:cs typeface="Calibri" panose="020F0502020204030204" pitchFamily="34" charset="0"/>
              </a:rPr>
              <a:t>answers in 4.</a:t>
            </a:r>
          </a:p>
        </p:txBody>
      </p:sp>
      <p:cxnSp>
        <p:nvCxnSpPr>
          <p:cNvPr id="24" name="Curved Connector 23"/>
          <p:cNvCxnSpPr>
            <a:cxnSpLocks/>
            <a:stCxn id="16" idx="3"/>
            <a:endCxn id="17" idx="0"/>
          </p:cNvCxnSpPr>
          <p:nvPr/>
        </p:nvCxnSpPr>
        <p:spPr>
          <a:xfrm>
            <a:off x="1589648" y="1393065"/>
            <a:ext cx="1082296" cy="10274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15722" y="2729477"/>
            <a:ext cx="1165988" cy="123927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237958" y="5494179"/>
            <a:ext cx="2007902"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8" idx="3"/>
            <a:endCxn id="27" idx="0"/>
          </p:cNvCxnSpPr>
          <p:nvPr/>
        </p:nvCxnSpPr>
        <p:spPr>
          <a:xfrm>
            <a:off x="1449905" y="4269422"/>
            <a:ext cx="792004" cy="122475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495573" y="5877685"/>
            <a:ext cx="8529523" cy="78076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a:solidFill>
                  <a:schemeClr val="tx1"/>
                </a:solidFill>
              </a:rPr>
              <a:t>Homework</a:t>
            </a:r>
            <a:endParaRPr lang="en-GB" sz="2600" dirty="0">
              <a:solidFill>
                <a:schemeClr val="tx1"/>
              </a:solidFill>
            </a:endParaRPr>
          </a:p>
        </p:txBody>
      </p:sp>
      <p:sp>
        <p:nvSpPr>
          <p:cNvPr id="30" name="Rounded Rectangle 29"/>
          <p:cNvSpPr/>
          <p:nvPr/>
        </p:nvSpPr>
        <p:spPr>
          <a:xfrm>
            <a:off x="3625850" y="247015"/>
            <a:ext cx="4930321"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05809"/>
            <a:ext cx="4232539" cy="707886"/>
          </a:xfrm>
          <a:prstGeom prst="rect">
            <a:avLst/>
          </a:prstGeom>
          <a:noFill/>
        </p:spPr>
        <p:txBody>
          <a:bodyPr wrap="square" rtlCol="0">
            <a:spAutoFit/>
          </a:bodyPr>
          <a:lstStyle/>
          <a:p>
            <a:r>
              <a:rPr lang="en-US" sz="40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954634" y="3326627"/>
            <a:ext cx="4280388" cy="923330"/>
          </a:xfrm>
          <a:prstGeom prst="rect">
            <a:avLst/>
          </a:prstGeom>
          <a:noFill/>
        </p:spPr>
        <p:txBody>
          <a:bodyPr wrap="square" rtlCol="0">
            <a:spAutoFit/>
          </a:bodyPr>
          <a:lstStyle/>
          <a:p>
            <a:pPr algn="ctr"/>
            <a:r>
              <a:rPr lang="en-US" sz="5400" b="1" dirty="0" smtClean="0">
                <a:solidFill>
                  <a:srgbClr val="C00000"/>
                </a:solidFill>
                <a:effectLst>
                  <a:outerShdw blurRad="38100" dist="38100" dir="2700000" algn="tl">
                    <a:srgbClr val="000000">
                      <a:alpha val="43137"/>
                    </a:srgbClr>
                  </a:outerShdw>
                </a:effectLst>
              </a:rPr>
              <a:t>Brainstorming</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 Box 4"/>
          <p:cNvSpPr txBox="1"/>
          <p:nvPr/>
        </p:nvSpPr>
        <p:spPr>
          <a:xfrm>
            <a:off x="4034790" y="1428512"/>
            <a:ext cx="7886700" cy="615553"/>
          </a:xfrm>
          <a:prstGeom prst="rect">
            <a:avLst/>
          </a:prstGeom>
          <a:noFill/>
        </p:spPr>
        <p:txBody>
          <a:bodyPr wrap="square" rtlCol="0" anchor="t">
            <a:spAutoFit/>
          </a:bodyPr>
          <a:lstStyle/>
          <a:p>
            <a:pPr algn="just"/>
            <a:r>
              <a:rPr lang="en-US" sz="3400" dirty="0">
                <a:solidFill>
                  <a:schemeClr val="tx1"/>
                </a:solidFill>
                <a:latin typeface="Calibri" panose="020F0502020204030204" pitchFamily="34" charset="0"/>
                <a:cs typeface="Calibri" panose="020F0502020204030204" pitchFamily="34" charset="0"/>
              </a:rPr>
              <a:t>- Work in groups to play games. </a:t>
            </a:r>
          </a:p>
        </p:txBody>
      </p:sp>
      <p:pic>
        <p:nvPicPr>
          <p:cNvPr id="13" name="Content Placeholder 12" descr="brainstorm-animation"/>
          <p:cNvPicPr>
            <a:picLocks noGrp="1" noChangeAspect="1"/>
          </p:cNvPicPr>
          <p:nvPr>
            <p:ph idx="1"/>
          </p:nvPr>
        </p:nvPicPr>
        <p:blipFill>
          <a:blip r:embed="rId3"/>
          <a:stretch>
            <a:fillRect/>
          </a:stretch>
        </p:blipFill>
        <p:spPr>
          <a:xfrm>
            <a:off x="66039" y="2168525"/>
            <a:ext cx="3968751" cy="2797370"/>
          </a:xfrm>
          <a:prstGeom prst="rect">
            <a:avLst/>
          </a:prstGeom>
        </p:spPr>
      </p:pic>
      <p:sp>
        <p:nvSpPr>
          <p:cNvPr id="3" name="TextBox 4"/>
          <p:cNvSpPr txBox="1"/>
          <p:nvPr/>
        </p:nvSpPr>
        <p:spPr>
          <a:xfrm>
            <a:off x="0" y="4965895"/>
            <a:ext cx="3498215" cy="706755"/>
          </a:xfrm>
          <a:prstGeom prst="rect">
            <a:avLst/>
          </a:prstGeom>
          <a:noFill/>
        </p:spPr>
        <p:txBody>
          <a:bodyPr wrap="square" rtlCol="0">
            <a:spAutoFit/>
          </a:bodyPr>
          <a:lstStyle/>
          <a:p>
            <a:pPr algn="ctr"/>
            <a:r>
              <a:rPr lang="en-US" sz="4000" b="1" dirty="0" smtClean="0">
                <a:solidFill>
                  <a:srgbClr val="C00000"/>
                </a:solidFill>
                <a:effectLst>
                  <a:outerShdw blurRad="38100" dist="38100" dir="2700000" algn="tl">
                    <a:srgbClr val="000000">
                      <a:alpha val="43137"/>
                    </a:srgbClr>
                  </a:outerShdw>
                </a:effectLst>
              </a:rPr>
              <a:t>Brainstorming</a:t>
            </a:r>
            <a:endParaRPr lang="en-US" sz="4000" b="1" dirty="0">
              <a:solidFill>
                <a:srgbClr val="C00000"/>
              </a:solidFill>
              <a:effectLst>
                <a:outerShdw blurRad="38100" dist="38100" dir="2700000" algn="tl">
                  <a:srgbClr val="000000">
                    <a:alpha val="43137"/>
                  </a:srgbClr>
                </a:outerShdw>
              </a:effectLst>
            </a:endParaRPr>
          </a:p>
        </p:txBody>
      </p:sp>
      <p:sp>
        <p:nvSpPr>
          <p:cNvPr id="8" name="Text Box 7"/>
          <p:cNvSpPr txBox="1"/>
          <p:nvPr/>
        </p:nvSpPr>
        <p:spPr>
          <a:xfrm>
            <a:off x="4034790" y="2196427"/>
            <a:ext cx="8073488" cy="113877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There are group a set of phrases on slips of paper about the roles plants and animals. </a:t>
            </a:r>
          </a:p>
        </p:txBody>
      </p:sp>
      <p:sp>
        <p:nvSpPr>
          <p:cNvPr id="9" name="Text Box 8"/>
          <p:cNvSpPr txBox="1"/>
          <p:nvPr/>
        </p:nvSpPr>
        <p:spPr>
          <a:xfrm>
            <a:off x="4034790" y="3587019"/>
            <a:ext cx="7886700" cy="166199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Each group has to choose the correct slips about plants and the correct ones about animals and stick them in the right column.</a:t>
            </a:r>
          </a:p>
        </p:txBody>
      </p:sp>
      <p:sp>
        <p:nvSpPr>
          <p:cNvPr id="11" name="Text Box 10"/>
          <p:cNvSpPr txBox="1"/>
          <p:nvPr/>
        </p:nvSpPr>
        <p:spPr>
          <a:xfrm>
            <a:off x="4034790" y="5457825"/>
            <a:ext cx="7886700" cy="113877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If one is suitable for both columns, you can stick it between the two columns.</a:t>
            </a:r>
          </a:p>
        </p:txBody>
      </p:sp>
      <p:graphicFrame>
        <p:nvGraphicFramePr>
          <p:cNvPr id="12" name="Table 11"/>
          <p:cNvGraphicFramePr/>
          <p:nvPr/>
        </p:nvGraphicFramePr>
        <p:xfrm>
          <a:off x="13042265" y="2044065"/>
          <a:ext cx="8533130" cy="3413760"/>
        </p:xfrm>
        <a:graphic>
          <a:graphicData uri="http://schemas.openxmlformats.org/drawingml/2006/table">
            <a:tbl>
              <a:tblPr firstRow="1" bandRow="1">
                <a:tableStyleId>{5C22544A-7EE6-4342-B048-85BDC9FD1C3A}</a:tableStyleId>
              </a:tblPr>
              <a:tblGrid>
                <a:gridCol w="4266565">
                  <a:extLst>
                    <a:ext uri="{9D8B030D-6E8A-4147-A177-3AD203B41FA5}">
                      <a16:colId xmlns:a16="http://schemas.microsoft.com/office/drawing/2014/main" xmlns="" val="20000"/>
                    </a:ext>
                  </a:extLst>
                </a:gridCol>
                <a:gridCol w="4266565">
                  <a:extLst>
                    <a:ext uri="{9D8B030D-6E8A-4147-A177-3AD203B41FA5}">
                      <a16:colId xmlns:a16="http://schemas.microsoft.com/office/drawing/2014/main" xmlns="" val="20001"/>
                    </a:ext>
                  </a:extLst>
                </a:gridCol>
              </a:tblGrid>
              <a:tr h="381000">
                <a:tc>
                  <a:txBody>
                    <a:bodyPr/>
                    <a:lstStyle/>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a:solidFill>
                      <a:srgbClr val="D9EDBF"/>
                    </a:solidFill>
                  </a:tcPr>
                </a:tc>
                <a:tc>
                  <a:txBody>
                    <a:bodyPr/>
                    <a:lstStyle/>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xmlns="" val="10000"/>
                  </a:ext>
                </a:extLst>
              </a:tr>
              <a:tr h="381000">
                <a:tc>
                  <a:txBody>
                    <a:bodyPr/>
                    <a:lstStyle/>
                    <a:p>
                      <a:pPr indent="0" algn="ctr">
                        <a:buNone/>
                      </a:pPr>
                      <a:r>
                        <a:rPr lang="en-US" sz="3200" b="0" i="1">
                          <a:cs typeface="+mn-lt"/>
                        </a:rPr>
                        <a:t> </a:t>
                      </a:r>
                      <a:endParaRPr lang="en-US" sz="3200" b="0" i="1">
                        <a:ea typeface="Times New Roman" panose="02020603050405020304" charset="0"/>
                        <a:cs typeface="+mn-lt"/>
                      </a:endParaRPr>
                    </a:p>
                  </a:txBody>
                  <a:tcPr marL="68580" marR="68580" marT="0" marB="0">
                    <a:solidFill>
                      <a:srgbClr val="D9EDBF"/>
                    </a:solidFill>
                  </a:tcPr>
                </a:tc>
                <a:tc>
                  <a:txBody>
                    <a:bodyPr/>
                    <a:lstStyle/>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xmlns="" val="10001"/>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13" name="Content Placeholder 12" descr="brainstorm-animation"/>
          <p:cNvPicPr>
            <a:picLocks noGrp="1" noChangeAspect="1"/>
          </p:cNvPicPr>
          <p:nvPr>
            <p:ph idx="1"/>
          </p:nvPr>
        </p:nvPicPr>
        <p:blipFill>
          <a:blip r:embed="rId3"/>
          <a:stretch>
            <a:fillRect/>
          </a:stretch>
        </p:blipFill>
        <p:spPr>
          <a:xfrm>
            <a:off x="66040" y="2168525"/>
            <a:ext cx="3200400" cy="2324100"/>
          </a:xfrm>
          <a:prstGeom prst="rect">
            <a:avLst/>
          </a:prstGeom>
        </p:spPr>
      </p:pic>
      <p:sp>
        <p:nvSpPr>
          <p:cNvPr id="3" name="TextBox 4"/>
          <p:cNvSpPr txBox="1"/>
          <p:nvPr/>
        </p:nvSpPr>
        <p:spPr>
          <a:xfrm>
            <a:off x="-162560" y="4751070"/>
            <a:ext cx="3498215" cy="706755"/>
          </a:xfrm>
          <a:prstGeom prst="rect">
            <a:avLst/>
          </a:prstGeom>
          <a:noFill/>
        </p:spPr>
        <p:txBody>
          <a:bodyPr wrap="square" rtlCol="0">
            <a:spAutoFit/>
          </a:bodyPr>
          <a:lstStyle/>
          <a:p>
            <a:pPr algn="ctr"/>
            <a:r>
              <a:rPr lang="en-US" sz="4000" b="1" dirty="0" smtClean="0">
                <a:solidFill>
                  <a:srgbClr val="C00000"/>
                </a:solidFill>
                <a:effectLst>
                  <a:outerShdw blurRad="38100" dist="38100" dir="2700000" algn="tl">
                    <a:srgbClr val="000000">
                      <a:alpha val="43137"/>
                    </a:srgbClr>
                  </a:outerShdw>
                </a:effectLst>
              </a:rPr>
              <a:t>Brainstorming</a:t>
            </a:r>
            <a:endParaRPr lang="en-US" sz="4000" b="1" dirty="0">
              <a:solidFill>
                <a:srgbClr val="C00000"/>
              </a:solidFill>
              <a:effectLst>
                <a:outerShdw blurRad="38100" dist="38100" dir="2700000" algn="tl">
                  <a:srgbClr val="000000">
                    <a:alpha val="43137"/>
                  </a:srgbClr>
                </a:outerShdw>
              </a:effectLst>
            </a:endParaRPr>
          </a:p>
        </p:txBody>
      </p:sp>
      <p:graphicFrame>
        <p:nvGraphicFramePr>
          <p:cNvPr id="6" name="Table 5"/>
          <p:cNvGraphicFramePr/>
          <p:nvPr/>
        </p:nvGraphicFramePr>
        <p:xfrm>
          <a:off x="3575050" y="2092325"/>
          <a:ext cx="8533130" cy="3413760"/>
        </p:xfrm>
        <a:graphic>
          <a:graphicData uri="http://schemas.openxmlformats.org/drawingml/2006/table">
            <a:tbl>
              <a:tblPr firstRow="1" bandRow="1">
                <a:tableStyleId>{5C22544A-7EE6-4342-B048-85BDC9FD1C3A}</a:tableStyleId>
              </a:tblPr>
              <a:tblGrid>
                <a:gridCol w="4266565">
                  <a:extLst>
                    <a:ext uri="{9D8B030D-6E8A-4147-A177-3AD203B41FA5}">
                      <a16:colId xmlns:a16="http://schemas.microsoft.com/office/drawing/2014/main" xmlns="" val="20000"/>
                    </a:ext>
                  </a:extLst>
                </a:gridCol>
                <a:gridCol w="4266565">
                  <a:extLst>
                    <a:ext uri="{9D8B030D-6E8A-4147-A177-3AD203B41FA5}">
                      <a16:colId xmlns:a16="http://schemas.microsoft.com/office/drawing/2014/main" xmlns="" val="20001"/>
                    </a:ext>
                  </a:extLst>
                </a:gridCol>
              </a:tblGrid>
              <a:tr h="381000">
                <a:tc>
                  <a:txBody>
                    <a:bodyPr/>
                    <a:lstStyle/>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a:solidFill>
                      <a:srgbClr val="D9EDBF"/>
                    </a:solidFill>
                  </a:tcPr>
                </a:tc>
                <a:tc>
                  <a:txBody>
                    <a:bodyPr/>
                    <a:lstStyle/>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xmlns="" val="10000"/>
                  </a:ext>
                </a:extLst>
              </a:tr>
              <a:tr h="381000">
                <a:tc>
                  <a:txBody>
                    <a:bodyPr/>
                    <a:lstStyle/>
                    <a:p>
                      <a:pPr indent="0" algn="ctr">
                        <a:buNone/>
                      </a:pPr>
                      <a:r>
                        <a:rPr lang="en-US" sz="3200" b="0" i="1">
                          <a:cs typeface="+mn-lt"/>
                        </a:rPr>
                        <a:t> </a:t>
                      </a:r>
                      <a:endParaRPr lang="en-US" sz="3200" b="0" i="1">
                        <a:ea typeface="Times New Roman" panose="02020603050405020304" charset="0"/>
                        <a:cs typeface="+mn-lt"/>
                      </a:endParaRPr>
                    </a:p>
                  </a:txBody>
                  <a:tcPr marL="68580" marR="68580" marT="0" marB="0">
                    <a:solidFill>
                      <a:srgbClr val="D9EDBF"/>
                    </a:solidFill>
                  </a:tcPr>
                </a:tc>
                <a:tc>
                  <a:txBody>
                    <a:bodyPr/>
                    <a:lstStyle/>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xmlns="" val="10001"/>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81538" y="1086962"/>
            <a:ext cx="1268496"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1981710" y="2420549"/>
            <a:ext cx="1264149"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20" name="Rectangle 19"/>
          <p:cNvSpPr/>
          <p:nvPr/>
        </p:nvSpPr>
        <p:spPr>
          <a:xfrm>
            <a:off x="3498807" y="1086962"/>
            <a:ext cx="8529523"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sz="2600" dirty="0" smtClean="0">
                <a:solidFill>
                  <a:schemeClr val="tx1"/>
                </a:solidFill>
              </a:rPr>
              <a:t>Brainstorming</a:t>
            </a:r>
            <a:endParaRPr lang="en-US" altLang="en-GB" sz="2600" dirty="0">
              <a:solidFill>
                <a:schemeClr val="tx1"/>
              </a:solidFill>
            </a:endParaRPr>
          </a:p>
        </p:txBody>
      </p:sp>
      <p:sp>
        <p:nvSpPr>
          <p:cNvPr id="21" name="Rectangle 20"/>
          <p:cNvSpPr/>
          <p:nvPr/>
        </p:nvSpPr>
        <p:spPr>
          <a:xfrm>
            <a:off x="3500094" y="1638883"/>
            <a:ext cx="8553550" cy="21811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1: Look at the pictures and answer the questions below.</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2: Listen to a conversation and choose the correct answer 	A, B, or C.</a:t>
            </a:r>
          </a:p>
          <a:p>
            <a:pPr marR="0" indent="0">
              <a:spcBef>
                <a:spcPts val="0"/>
              </a:spcBef>
              <a:spcAft>
                <a:spcPts val="0"/>
              </a:spcAft>
              <a:buFont typeface="Arial" panose="020B0604020202020204" pitchFamily="34" charset="0"/>
              <a:buNone/>
            </a:pPr>
            <a:r>
              <a:rPr lang="en-US" sz="2600" dirty="0">
                <a:solidFill>
                  <a:schemeClr val="tx1"/>
                </a:solidFill>
                <a:effectLst/>
                <a:ea typeface="Calibri" panose="020F0502020204030204" pitchFamily="34" charset="0"/>
                <a:cs typeface="Calibri" panose="020F0502020204030204" pitchFamily="34" charset="0"/>
                <a:sym typeface="+mn-ea"/>
              </a:rPr>
              <a:t>Task 3: Listen again and fill in each blank in the summary with 	ONE word.</a:t>
            </a:r>
          </a:p>
        </p:txBody>
      </p:sp>
      <p:cxnSp>
        <p:nvCxnSpPr>
          <p:cNvPr id="24" name="Curved Connector 23"/>
          <p:cNvCxnSpPr>
            <a:cxnSpLocks/>
            <a:stCxn id="16" idx="3"/>
            <a:endCxn id="17" idx="0"/>
          </p:cNvCxnSpPr>
          <p:nvPr/>
        </p:nvCxnSpPr>
        <p:spPr>
          <a:xfrm>
            <a:off x="1450034" y="1393065"/>
            <a:ext cx="1163751" cy="10274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930321"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05809"/>
            <a:ext cx="4232539" cy="707886"/>
          </a:xfrm>
          <a:prstGeom prst="rect">
            <a:avLst/>
          </a:prstGeom>
          <a:noFill/>
        </p:spPr>
        <p:txBody>
          <a:bodyPr wrap="square" rtlCol="0">
            <a:spAutoFit/>
          </a:bodyPr>
          <a:lstStyle/>
          <a:p>
            <a:r>
              <a:rPr lang="en-US" sz="40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120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532571"/>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1841" y="0"/>
            <a:ext cx="5245100" cy="584775"/>
          </a:xfrm>
          <a:prstGeom prst="rect">
            <a:avLst/>
          </a:prstGeom>
          <a:noFill/>
          <a:effectLst/>
        </p:spPr>
        <p:txBody>
          <a:bodyPr wrap="square" rtlCol="0">
            <a:spAutoFit/>
          </a:bodyPr>
          <a:lstStyle/>
          <a:p>
            <a:pPr algn="ctr"/>
            <a:r>
              <a:rPr lang="en-US" sz="3200" b="1" dirty="0">
                <a:sym typeface="+mn-ea"/>
              </a:rPr>
              <a:t>LISTENING</a:t>
            </a:r>
          </a:p>
        </p:txBody>
      </p:sp>
      <p:sp>
        <p:nvSpPr>
          <p:cNvPr id="12" name="TextBox 11"/>
          <p:cNvSpPr txBox="1"/>
          <p:nvPr/>
        </p:nvSpPr>
        <p:spPr>
          <a:xfrm>
            <a:off x="1080708" y="574834"/>
            <a:ext cx="10888345" cy="677108"/>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800" b="1" dirty="0">
                <a:effectLst>
                  <a:glow rad="88900">
                    <a:schemeClr val="bg1"/>
                  </a:glow>
                </a:effectLst>
                <a:cs typeface="Arial" panose="020B0604020202020204" pitchFamily="34" charset="0"/>
              </a:rPr>
              <a:t>Look at the pictures and answer the questions below.</a:t>
            </a:r>
          </a:p>
        </p:txBody>
      </p:sp>
      <p:sp>
        <p:nvSpPr>
          <p:cNvPr id="16" name="Rounded Rectangle 15"/>
          <p:cNvSpPr/>
          <p:nvPr/>
        </p:nvSpPr>
        <p:spPr>
          <a:xfrm>
            <a:off x="545642" y="65227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5642" y="57875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9" name="Text Box 8"/>
          <p:cNvSpPr txBox="1"/>
          <p:nvPr/>
        </p:nvSpPr>
        <p:spPr>
          <a:xfrm>
            <a:off x="4734340" y="1398607"/>
            <a:ext cx="2723515" cy="583565"/>
          </a:xfrm>
          <a:prstGeom prst="rect">
            <a:avLst/>
          </a:prstGeom>
          <a:noFill/>
        </p:spPr>
        <p:txBody>
          <a:bodyPr wrap="square" rtlCol="0" anchor="t">
            <a:spAutoFit/>
          </a:bodyPr>
          <a:lstStyle/>
          <a:p>
            <a:pPr algn="just"/>
            <a:r>
              <a:rPr lang="en-US" sz="3200" b="1" dirty="0">
                <a:latin typeface="Calibri" panose="020F0502020204030204" pitchFamily="34" charset="0"/>
                <a:cs typeface="Calibri" panose="020F0502020204030204" pitchFamily="34" charset="0"/>
              </a:rPr>
              <a:t>Questions:</a:t>
            </a:r>
          </a:p>
        </p:txBody>
      </p:sp>
      <p:sp>
        <p:nvSpPr>
          <p:cNvPr id="10" name="Text Box 9"/>
          <p:cNvSpPr txBox="1"/>
          <p:nvPr/>
        </p:nvSpPr>
        <p:spPr>
          <a:xfrm>
            <a:off x="4264426" y="1398607"/>
            <a:ext cx="7411266" cy="3979780"/>
          </a:xfrm>
          <a:prstGeom prst="rect">
            <a:avLst/>
          </a:prstGeom>
          <a:noFill/>
        </p:spPr>
        <p:txBody>
          <a:bodyPr wrap="square" rtlCol="0" anchor="t">
            <a:noAutofit/>
          </a:bodyPr>
          <a:lstStyle/>
          <a:p>
            <a:pPr algn="just">
              <a:lnSpc>
                <a:spcPct val="250000"/>
              </a:lnSpc>
            </a:pPr>
            <a:r>
              <a:rPr lang="en-US" sz="3200" b="1" dirty="0">
                <a:solidFill>
                  <a:schemeClr val="tx1"/>
                </a:solidFill>
                <a:latin typeface="Calibri" panose="020F0502020204030204" pitchFamily="34" charset="0"/>
                <a:cs typeface="Calibri" panose="020F0502020204030204" pitchFamily="34" charset="0"/>
              </a:rPr>
              <a:t>1.</a:t>
            </a:r>
            <a:r>
              <a:rPr lang="en-US" sz="3200" dirty="0">
                <a:solidFill>
                  <a:schemeClr val="tx1"/>
                </a:solidFill>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Which </a:t>
            </a:r>
            <a:r>
              <a:rPr lang="en-US" sz="3200" dirty="0">
                <a:latin typeface="Calibri" panose="020F0502020204030204" pitchFamily="34" charset="0"/>
                <a:cs typeface="Calibri" panose="020F0502020204030204" pitchFamily="34" charset="0"/>
              </a:rPr>
              <a:t>animal </a:t>
            </a:r>
            <a:r>
              <a:rPr lang="en-US" sz="3200" dirty="0">
                <a:solidFill>
                  <a:schemeClr val="tx1"/>
                </a:solidFill>
                <a:latin typeface="Calibri" panose="020F0502020204030204" pitchFamily="34" charset="0"/>
                <a:cs typeface="Calibri" panose="020F0502020204030204" pitchFamily="34" charset="0"/>
              </a:rPr>
              <a:t>do you see in picture A?</a:t>
            </a:r>
          </a:p>
          <a:p>
            <a:pPr algn="just">
              <a:lnSpc>
                <a:spcPct val="250000"/>
              </a:lnSpc>
            </a:pPr>
            <a:r>
              <a:rPr lang="en-US" sz="3200" b="1" dirty="0">
                <a:solidFill>
                  <a:schemeClr val="tx1"/>
                </a:solidFill>
                <a:latin typeface="Calibri" panose="020F0502020204030204" pitchFamily="34" charset="0"/>
                <a:cs typeface="Calibri" panose="020F0502020204030204" pitchFamily="34" charset="0"/>
              </a:rPr>
              <a:t>2.</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What is it doing in </a:t>
            </a:r>
            <a:r>
              <a:rPr lang="en-US" sz="3200" dirty="0">
                <a:solidFill>
                  <a:schemeClr val="tx1"/>
                </a:solidFill>
                <a:latin typeface="Calibri" panose="020F0502020204030204" pitchFamily="34" charset="0"/>
                <a:cs typeface="Calibri" panose="020F0502020204030204" pitchFamily="34" charset="0"/>
              </a:rPr>
              <a:t>picture A?</a:t>
            </a:r>
          </a:p>
          <a:p>
            <a:pPr algn="just">
              <a:lnSpc>
                <a:spcPct val="250000"/>
              </a:lnSpc>
            </a:pPr>
            <a:r>
              <a:rPr lang="en-US" sz="3200" b="1" dirty="0" smtClean="0">
                <a:solidFill>
                  <a:schemeClr val="tx1"/>
                </a:solidFill>
                <a:latin typeface="Calibri" panose="020F0502020204030204" pitchFamily="34" charset="0"/>
                <a:cs typeface="Calibri" panose="020F0502020204030204" pitchFamily="34" charset="0"/>
              </a:rPr>
              <a:t>3</a:t>
            </a:r>
            <a:r>
              <a:rPr lang="en-US" sz="3200" b="1" dirty="0">
                <a:solidFill>
                  <a:schemeClr val="tx1"/>
                </a:solidFill>
                <a:latin typeface="Calibri" panose="020F0502020204030204" pitchFamily="34" charset="0"/>
                <a:cs typeface="Calibri" panose="020F0502020204030204" pitchFamily="34" charset="0"/>
              </a:rPr>
              <a:t>.</a:t>
            </a:r>
            <a:r>
              <a:rPr lang="en-US" sz="3200" dirty="0">
                <a:solidFill>
                  <a:schemeClr val="tx1"/>
                </a:solidFill>
                <a:latin typeface="Calibri" panose="020F0502020204030204" pitchFamily="34" charset="0"/>
                <a:cs typeface="Calibri" panose="020F0502020204030204" pitchFamily="34" charset="0"/>
              </a:rPr>
              <a:t> What do you see in picture B?</a:t>
            </a:r>
          </a:p>
        </p:txBody>
      </p:sp>
      <p:sp>
        <p:nvSpPr>
          <p:cNvPr id="11" name="Text Box 10"/>
          <p:cNvSpPr txBox="1"/>
          <p:nvPr/>
        </p:nvSpPr>
        <p:spPr>
          <a:xfrm>
            <a:off x="4734340" y="2571700"/>
            <a:ext cx="2723515" cy="583565"/>
          </a:xfrm>
          <a:prstGeom prst="rect">
            <a:avLst/>
          </a:prstGeom>
          <a:noFill/>
        </p:spPr>
        <p:txBody>
          <a:bodyPr wrap="square" rtlCol="0" anchor="t">
            <a:spAutoFit/>
          </a:bodyPr>
          <a:lstStyle/>
          <a:p>
            <a:pPr algn="just"/>
            <a:r>
              <a:rPr lang="en-US" sz="3200" b="1" dirty="0">
                <a:solidFill>
                  <a:srgbClr val="FF0000"/>
                </a:solidFill>
                <a:latin typeface="Calibri" panose="020F0502020204030204" pitchFamily="34" charset="0"/>
                <a:cs typeface="Calibri" panose="020F0502020204030204" pitchFamily="34" charset="0"/>
              </a:rPr>
              <a:t>A beaver.</a:t>
            </a:r>
          </a:p>
        </p:txBody>
      </p:sp>
      <p:sp>
        <p:nvSpPr>
          <p:cNvPr id="14" name="Text Box 13"/>
          <p:cNvSpPr txBox="1"/>
          <p:nvPr/>
        </p:nvSpPr>
        <p:spPr>
          <a:xfrm>
            <a:off x="4264426" y="3829698"/>
            <a:ext cx="7957111" cy="584775"/>
          </a:xfrm>
          <a:prstGeom prst="rect">
            <a:avLst/>
          </a:prstGeom>
          <a:noFill/>
        </p:spPr>
        <p:txBody>
          <a:bodyPr wrap="square" rtlCol="0" anchor="t">
            <a:spAutoFit/>
          </a:bodyPr>
          <a:lstStyle/>
          <a:p>
            <a:r>
              <a:rPr lang="en-US" sz="3200" b="1" dirty="0">
                <a:solidFill>
                  <a:srgbClr val="FF0000"/>
                </a:solidFill>
                <a:latin typeface="Calibri" panose="020F0502020204030204" pitchFamily="34" charset="0"/>
                <a:cs typeface="Calibri" panose="020F0502020204030204" pitchFamily="34" charset="0"/>
              </a:rPr>
              <a:t>It is gathering dead plants and tree branches.</a:t>
            </a:r>
          </a:p>
        </p:txBody>
      </p:sp>
      <p:sp>
        <p:nvSpPr>
          <p:cNvPr id="15" name="Text Box 14"/>
          <p:cNvSpPr txBox="1"/>
          <p:nvPr/>
        </p:nvSpPr>
        <p:spPr>
          <a:xfrm>
            <a:off x="4264426" y="4990469"/>
            <a:ext cx="7704627" cy="1076325"/>
          </a:xfrm>
          <a:prstGeom prst="rect">
            <a:avLst/>
          </a:prstGeom>
          <a:noFill/>
        </p:spPr>
        <p:txBody>
          <a:bodyPr wrap="square" rtlCol="0" anchor="t">
            <a:spAutoFit/>
          </a:bodyPr>
          <a:lstStyle/>
          <a:p>
            <a:r>
              <a:rPr lang="en-US" sz="3200" b="1" dirty="0">
                <a:solidFill>
                  <a:srgbClr val="FF0000"/>
                </a:solidFill>
                <a:latin typeface="Calibri" panose="020F0502020204030204" pitchFamily="34" charset="0"/>
                <a:cs typeface="Calibri" panose="020F0502020204030204" pitchFamily="34" charset="0"/>
              </a:rPr>
              <a:t>A  small / large pond which is divided </a:t>
            </a:r>
            <a:r>
              <a:rPr lang="en-US" sz="3200" b="1" dirty="0" smtClean="0">
                <a:solidFill>
                  <a:srgbClr val="FF0000"/>
                </a:solidFill>
                <a:latin typeface="Calibri" panose="020F0502020204030204" pitchFamily="34" charset="0"/>
                <a:cs typeface="Calibri" panose="020F0502020204030204" pitchFamily="34" charset="0"/>
              </a:rPr>
              <a:t>into </a:t>
            </a:r>
            <a:r>
              <a:rPr lang="en-US" sz="3200" b="1" dirty="0">
                <a:solidFill>
                  <a:srgbClr val="FF0000"/>
                </a:solidFill>
                <a:latin typeface="Calibri" panose="020F0502020204030204" pitchFamily="34" charset="0"/>
                <a:cs typeface="Calibri" panose="020F0502020204030204" pitchFamily="34" charset="0"/>
              </a:rPr>
              <a:t>two by dead plants and branches.</a:t>
            </a:r>
          </a:p>
        </p:txBody>
      </p:sp>
      <p:pic>
        <p:nvPicPr>
          <p:cNvPr id="2" name="Picture 1"/>
          <p:cNvPicPr>
            <a:picLocks noChangeAspect="1"/>
          </p:cNvPicPr>
          <p:nvPr/>
        </p:nvPicPr>
        <p:blipFill>
          <a:blip r:embed="rId3"/>
          <a:stretch>
            <a:fillRect/>
          </a:stretch>
        </p:blipFill>
        <p:spPr>
          <a:xfrm>
            <a:off x="0" y="1803476"/>
            <a:ext cx="4210168" cy="38862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897</TotalTime>
  <Words>1544</Words>
  <PresentationFormat>Widescreen</PresentationFormat>
  <Paragraphs>226</Paragraphs>
  <Slides>24</Slides>
  <Notes>17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Adobe Gothic Std B</vt:lpstr>
      <vt:lpstr>Arial</vt:lpstr>
      <vt:lpstr>Arial Black</vt:lpstr>
      <vt:lpstr>Calibri</vt:lpstr>
      <vt:lpstr>Calibri Light</vt:lpstr>
      <vt:lpstr>Cooper Black</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2024-06-10T03:41:44Z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1033-12.2.0.13431</vt:lpwstr>
  </property>
</Properties>
</file>