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87" r:id="rId6"/>
    <p:sldId id="288" r:id="rId7"/>
    <p:sldId id="260" r:id="rId8"/>
    <p:sldId id="289" r:id="rId9"/>
    <p:sldId id="290" r:id="rId10"/>
    <p:sldId id="261" r:id="rId11"/>
    <p:sldId id="291" r:id="rId12"/>
    <p:sldId id="262" r:id="rId13"/>
    <p:sldId id="263" r:id="rId14"/>
    <p:sldId id="294" r:id="rId15"/>
    <p:sldId id="292" r:id="rId16"/>
    <p:sldId id="293" r:id="rId17"/>
    <p:sldId id="295" r:id="rId18"/>
    <p:sldId id="264" r:id="rId19"/>
    <p:sldId id="296" r:id="rId20"/>
    <p:sldId id="266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Karla" pitchFamily="2" charset="0"/>
      <p:regular r:id="rId27"/>
      <p:bold r:id="rId28"/>
      <p:italic r:id="rId29"/>
      <p:boldItalic r:id="rId30"/>
    </p:embeddedFont>
    <p:embeddedFont>
      <p:font typeface="Raleway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0959E3-60D2-4878-9555-1CC85E9E5687}">
  <a:tblStyle styleId="{1D0959E3-60D2-4878-9555-1CC85E9E56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739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449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319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666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227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990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89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182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28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922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94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4C5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ABE33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-5900" y="753950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815525" y="2040550"/>
            <a:ext cx="551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15375" y="3068650"/>
            <a:ext cx="5513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1580113"/>
            <a:ext cx="9144000" cy="3341668"/>
          </a:xfrm>
          <a:custGeom>
            <a:avLst/>
            <a:gdLst/>
            <a:ahLst/>
            <a:cxnLst/>
            <a:rect l="l" t="t" r="r" b="b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-5900" y="410541"/>
            <a:ext cx="9144152" cy="4453148"/>
          </a:xfrm>
          <a:custGeom>
            <a:avLst/>
            <a:gdLst/>
            <a:ahLst/>
            <a:cxnLst/>
            <a:rect l="l" t="t" r="r" b="b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33775" y="2314200"/>
            <a:ext cx="5476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◆"/>
              <a:defRPr b="1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◇"/>
              <a:defRPr b="1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b="1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b="1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1086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6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54" name="Google Shape;54;p7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5" name="Google Shape;55;p7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6" name="Google Shape;56;p7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57" name="Google Shape;57;p7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58" name="Google Shape;58;p7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59" name="Google Shape;59;p7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870750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3357262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5843773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3.png"/><Relationship Id="rId4" Type="http://schemas.openxmlformats.org/officeDocument/2006/relationships/image" Target="../media/image28.wmf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ctrTitle"/>
          </p:nvPr>
        </p:nvSpPr>
        <p:spPr>
          <a:xfrm>
            <a:off x="706288" y="1935518"/>
            <a:ext cx="7731423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BÀI 2. HỆ BẤT PHƯƠNG TRÌNH BẬC NHẤT HAI ẨN</a:t>
            </a:r>
            <a:endParaRPr sz="3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27122" y="0"/>
            <a:ext cx="3618982" cy="6044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latin typeface="+mn-lt"/>
              </a:rPr>
              <a:t>HOẠT ĐỘNG 2.2</a:t>
            </a:r>
            <a:endParaRPr sz="3200">
              <a:latin typeface="+mn-lt"/>
            </a:endParaRPr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1"/>
          </p:nvPr>
        </p:nvSpPr>
        <p:spPr>
          <a:xfrm>
            <a:off x="1124522" y="584135"/>
            <a:ext cx="7370700" cy="1248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vi-VN" sz="3200">
                <a:latin typeface="+mn-lt"/>
              </a:rPr>
              <a:t>Tìm hệ bất phương trình bậc nhất hai ẩn trong các hệ sau</a:t>
            </a:r>
            <a:endParaRPr sz="3200">
              <a:latin typeface="+mn-lt"/>
            </a:endParaRPr>
          </a:p>
        </p:txBody>
      </p:sp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ED5313C-1824-59D0-6C70-A14E6F350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657313"/>
              </p:ext>
            </p:extLst>
          </p:nvPr>
        </p:nvGraphicFramePr>
        <p:xfrm>
          <a:off x="301472" y="1636866"/>
          <a:ext cx="2806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06560" imgH="1143000" progId="Equation.DSMT4">
                  <p:embed/>
                </p:oleObj>
              </mc:Choice>
              <mc:Fallback>
                <p:oleObj name="Equation" r:id="rId3" imgW="280656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472" y="1636866"/>
                        <a:ext cx="28067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14C8639-E6E3-3A71-03C9-3328F1D227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33683"/>
              </p:ext>
            </p:extLst>
          </p:nvPr>
        </p:nvGraphicFramePr>
        <p:xfrm>
          <a:off x="4873372" y="1658478"/>
          <a:ext cx="2984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84400" imgH="1143000" progId="Equation.DSMT4">
                  <p:embed/>
                </p:oleObj>
              </mc:Choice>
              <mc:Fallback>
                <p:oleObj name="Equation" r:id="rId5" imgW="2984400" imgH="11430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ED5313C-1824-59D0-6C70-A14E6F350E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3372" y="1658478"/>
                        <a:ext cx="29845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F707684-F3C8-4BB5-EFBC-771AFA00A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27135"/>
              </p:ext>
            </p:extLst>
          </p:nvPr>
        </p:nvGraphicFramePr>
        <p:xfrm>
          <a:off x="301878" y="3411078"/>
          <a:ext cx="1968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68480" imgH="1143000" progId="Equation.DSMT4">
                  <p:embed/>
                </p:oleObj>
              </mc:Choice>
              <mc:Fallback>
                <p:oleObj name="Equation" r:id="rId7" imgW="1968480" imgH="11430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14C8639-E6E3-3A71-03C9-3328F1D22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1878" y="3411078"/>
                        <a:ext cx="19685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5847419-D5A5-4352-A80F-BA6A44A311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817986"/>
              </p:ext>
            </p:extLst>
          </p:nvPr>
        </p:nvGraphicFramePr>
        <p:xfrm>
          <a:off x="4809872" y="2801478"/>
          <a:ext cx="3048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47760" imgH="2361960" progId="Equation.DSMT4">
                  <p:embed/>
                </p:oleObj>
              </mc:Choice>
              <mc:Fallback>
                <p:oleObj name="Equation" r:id="rId9" imgW="3047760" imgH="236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F707684-F3C8-4BB5-EFBC-771AFA00A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09872" y="2801478"/>
                        <a:ext cx="30480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24B9A23-4455-7630-EEE0-27BBEEC0C21C}"/>
              </a:ext>
            </a:extLst>
          </p:cNvPr>
          <p:cNvSpPr/>
          <p:nvPr/>
        </p:nvSpPr>
        <p:spPr>
          <a:xfrm>
            <a:off x="243348" y="1976079"/>
            <a:ext cx="464574" cy="464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907642-D7F5-7A9E-7B66-21604F7722A1}"/>
              </a:ext>
            </a:extLst>
          </p:cNvPr>
          <p:cNvSpPr/>
          <p:nvPr/>
        </p:nvSpPr>
        <p:spPr>
          <a:xfrm>
            <a:off x="243348" y="3750291"/>
            <a:ext cx="464574" cy="464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E8CE86-8728-53A1-DFB3-9D946CB364C4}"/>
              </a:ext>
            </a:extLst>
          </p:cNvPr>
          <p:cNvSpPr/>
          <p:nvPr/>
        </p:nvSpPr>
        <p:spPr>
          <a:xfrm>
            <a:off x="4809872" y="3750291"/>
            <a:ext cx="464574" cy="4645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444C43-6845-4BA5-CFA4-673F5FC6C0C2}"/>
              </a:ext>
            </a:extLst>
          </p:cNvPr>
          <p:cNvSpPr/>
          <p:nvPr/>
        </p:nvSpPr>
        <p:spPr>
          <a:xfrm>
            <a:off x="4509904" y="1852665"/>
            <a:ext cx="39292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 phải hệ bpt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8" grpId="0" build="p"/>
      <p:bldP spid="7" grpId="0" animBg="1"/>
      <p:bldP spid="8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Google Shape;101;p12">
            <a:extLst>
              <a:ext uri="{FF2B5EF4-FFF2-40B4-BE49-F238E27FC236}">
                <a16:creationId xmlns:a16="http://schemas.microsoft.com/office/drawing/2014/main" id="{0ADE7B5A-CCEA-8334-D3B9-986491114D68}"/>
              </a:ext>
            </a:extLst>
          </p:cNvPr>
          <p:cNvSpPr txBox="1">
            <a:spLocks/>
          </p:cNvSpPr>
          <p:nvPr/>
        </p:nvSpPr>
        <p:spPr>
          <a:xfrm>
            <a:off x="335526" y="9417"/>
            <a:ext cx="8472948" cy="136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800">
                <a:solidFill>
                  <a:srgbClr val="FF0000"/>
                </a:solidFill>
                <a:latin typeface="+mj-lt"/>
              </a:rPr>
              <a:t>BÀI 2. HỆ BẤT PHƯƠNG TRÌNH BẬC NHẤT HAI ẨN</a:t>
            </a:r>
          </a:p>
        </p:txBody>
      </p:sp>
      <p:sp>
        <p:nvSpPr>
          <p:cNvPr id="7" name="Google Shape;102;p12">
            <a:extLst>
              <a:ext uri="{FF2B5EF4-FFF2-40B4-BE49-F238E27FC236}">
                <a16:creationId xmlns:a16="http://schemas.microsoft.com/office/drawing/2014/main" id="{4FB28CA7-0238-D9F0-4964-569A770D6E0B}"/>
              </a:ext>
            </a:extLst>
          </p:cNvPr>
          <p:cNvSpPr txBox="1">
            <a:spLocks/>
          </p:cNvSpPr>
          <p:nvPr/>
        </p:nvSpPr>
        <p:spPr>
          <a:xfrm>
            <a:off x="27122" y="1216939"/>
            <a:ext cx="9116878" cy="1354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vi-VN" sz="3200" b="1">
                <a:solidFill>
                  <a:schemeClr val="bg1"/>
                </a:solidFill>
                <a:latin typeface="+mn-lt"/>
              </a:rPr>
              <a:t>HOẠT ĐỘNG 2.3: </a:t>
            </a:r>
            <a:r>
              <a:rPr lang="vi-VN" sz="3200">
                <a:solidFill>
                  <a:schemeClr val="bg1"/>
                </a:solidFill>
                <a:latin typeface="+mn-lt"/>
              </a:rPr>
              <a:t>Biểu diễn miền nghiệm của hệ bất phương trình bậc nhất hai ẩn.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5C267-FC37-39B4-368C-F0AE2C53EE36}"/>
              </a:ext>
            </a:extLst>
          </p:cNvPr>
          <p:cNvSpPr txBox="1"/>
          <p:nvPr/>
        </p:nvSpPr>
        <p:spPr>
          <a:xfrm>
            <a:off x="349087" y="2935970"/>
            <a:ext cx="84729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bg1"/>
                </a:solidFill>
                <a:latin typeface="+mj-lt"/>
              </a:rPr>
              <a:t>	</a:t>
            </a:r>
            <a:r>
              <a:rPr lang="vi-VN" sz="3200">
                <a:solidFill>
                  <a:schemeClr val="bg1"/>
                </a:solidFill>
                <a:latin typeface="+mn-lt"/>
              </a:rPr>
              <a:t>Mục tiêu cần đạt:</a:t>
            </a:r>
            <a:r>
              <a:rPr lang="vi-VN" sz="3200">
                <a:solidFill>
                  <a:schemeClr val="bg1"/>
                </a:solidFill>
                <a:latin typeface="+mj-lt"/>
              </a:rPr>
              <a:t> HV b</a:t>
            </a:r>
            <a:r>
              <a:rPr lang="en-US" sz="32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iểu diễn được miền nghiệm của hệ bất phương trình bậc nhất hai ẩn.</a:t>
            </a:r>
            <a:endParaRPr lang="vi-VN" sz="32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401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ctrTitle" idx="4294967295"/>
          </p:nvPr>
        </p:nvSpPr>
        <p:spPr>
          <a:xfrm>
            <a:off x="25331" y="5987"/>
            <a:ext cx="3401249" cy="662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>
                <a:solidFill>
                  <a:schemeClr val="bg1"/>
                </a:solidFill>
                <a:latin typeface="+mn-lt"/>
              </a:rPr>
              <a:t>HOẠT ĐỘNG 2.3</a:t>
            </a:r>
            <a:endParaRPr sz="3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294967295"/>
          </p:nvPr>
        </p:nvSpPr>
        <p:spPr>
          <a:xfrm>
            <a:off x="95272" y="703362"/>
            <a:ext cx="4822502" cy="662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3200">
                <a:latin typeface="+mn-lt"/>
              </a:rPr>
              <a:t>Cho hệ bất phương trình</a:t>
            </a:r>
            <a:endParaRPr sz="3200">
              <a:latin typeface="+mn-lt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4874250" y="-17350"/>
            <a:ext cx="4290325" cy="3789650"/>
          </a:xfrm>
          <a:custGeom>
            <a:avLst/>
            <a:gdLst/>
            <a:ahLst/>
            <a:cxnLst/>
            <a:rect l="l" t="t" r="r" b="b"/>
            <a:pathLst>
              <a:path w="171613" h="151586" extrusionOk="0">
                <a:moveTo>
                  <a:pt x="0" y="694"/>
                </a:moveTo>
                <a:lnTo>
                  <a:pt x="171613" y="0"/>
                </a:lnTo>
                <a:lnTo>
                  <a:pt x="170790" y="151586"/>
                </a:lnTo>
                <a:lnTo>
                  <a:pt x="46492" y="123154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7" name="Google Shape;147;p17"/>
          <p:cNvSpPr/>
          <p:nvPr/>
        </p:nvSpPr>
        <p:spPr>
          <a:xfrm rot="10286814">
            <a:off x="6499116" y="1416524"/>
            <a:ext cx="177684" cy="1696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17"/>
          <p:cNvGrpSpPr/>
          <p:nvPr/>
        </p:nvGrpSpPr>
        <p:grpSpPr>
          <a:xfrm>
            <a:off x="7885862" y="419338"/>
            <a:ext cx="899284" cy="899339"/>
            <a:chOff x="6654650" y="3665275"/>
            <a:chExt cx="409100" cy="409125"/>
          </a:xfrm>
        </p:grpSpPr>
        <p:sp>
          <p:nvSpPr>
            <p:cNvPr id="149" name="Google Shape;149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17"/>
          <p:cNvSpPr/>
          <p:nvPr/>
        </p:nvSpPr>
        <p:spPr>
          <a:xfrm>
            <a:off x="6192650" y="1898869"/>
            <a:ext cx="914124" cy="914076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" name="Google Shape;152;p17"/>
          <p:cNvGrpSpPr/>
          <p:nvPr/>
        </p:nvGrpSpPr>
        <p:grpSpPr>
          <a:xfrm>
            <a:off x="6931317" y="1443562"/>
            <a:ext cx="671511" cy="671549"/>
            <a:chOff x="570875" y="4322250"/>
            <a:chExt cx="443300" cy="443325"/>
          </a:xfrm>
        </p:grpSpPr>
        <p:sp>
          <p:nvSpPr>
            <p:cNvPr id="153" name="Google Shape;153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7"/>
          <p:cNvSpPr/>
          <p:nvPr/>
        </p:nvSpPr>
        <p:spPr>
          <a:xfrm rot="-1627561">
            <a:off x="7434266" y="487482"/>
            <a:ext cx="280162" cy="26750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"/>
          <p:cNvSpPr/>
          <p:nvPr/>
        </p:nvSpPr>
        <p:spPr>
          <a:xfrm rot="1504353">
            <a:off x="7841214" y="2080539"/>
            <a:ext cx="280176" cy="2675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/>
          <p:nvPr/>
        </p:nvSpPr>
        <p:spPr>
          <a:xfrm rot="1973882">
            <a:off x="8121371" y="1454163"/>
            <a:ext cx="192944" cy="18422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1A0D01-274D-ACC2-3049-F2FC4B3366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126" y="1369046"/>
            <a:ext cx="3042252" cy="2955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0F1FFF0-1B76-3041-D060-BF0E281F69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957264"/>
              </p:ext>
            </p:extLst>
          </p:nvPr>
        </p:nvGraphicFramePr>
        <p:xfrm>
          <a:off x="4832426" y="581565"/>
          <a:ext cx="2616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120" imgH="1143000" progId="Equation.DSMT4">
                  <p:embed/>
                </p:oleObj>
              </mc:Choice>
              <mc:Fallback>
                <p:oleObj name="Equation" r:id="rId4" imgW="261612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32426" y="581565"/>
                        <a:ext cx="26162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145;p17">
            <a:extLst>
              <a:ext uri="{FF2B5EF4-FFF2-40B4-BE49-F238E27FC236}">
                <a16:creationId xmlns:a16="http://schemas.microsoft.com/office/drawing/2014/main" id="{89DA63B9-8D5C-2A52-EA33-D11603419BBE}"/>
              </a:ext>
            </a:extLst>
          </p:cNvPr>
          <p:cNvSpPr txBox="1">
            <a:spLocks/>
          </p:cNvSpPr>
          <p:nvPr/>
        </p:nvSpPr>
        <p:spPr>
          <a:xfrm>
            <a:off x="3426580" y="1672237"/>
            <a:ext cx="5597013" cy="249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vi-VN">
                <a:latin typeface="+mn-lt"/>
              </a:rPr>
              <a:t>- Miền không gạch chéo màu đỏ là miền nghiệm của bất phương trình nào?</a:t>
            </a:r>
          </a:p>
          <a:p>
            <a:pPr marL="0" indent="0">
              <a:buNone/>
            </a:pPr>
            <a:r>
              <a:rPr lang="vi-VN">
                <a:latin typeface="+mn-lt"/>
              </a:rPr>
              <a:t>- Miền không gạch chéo màu xanh là miền nghiệm của bất phương trình nào? </a:t>
            </a:r>
          </a:p>
        </p:txBody>
      </p:sp>
      <p:sp>
        <p:nvSpPr>
          <p:cNvPr id="5" name="Google Shape;145;p17">
            <a:extLst>
              <a:ext uri="{FF2B5EF4-FFF2-40B4-BE49-F238E27FC236}">
                <a16:creationId xmlns:a16="http://schemas.microsoft.com/office/drawing/2014/main" id="{8EC1E207-091A-E683-E871-EB77A1062855}"/>
              </a:ext>
            </a:extLst>
          </p:cNvPr>
          <p:cNvSpPr txBox="1">
            <a:spLocks/>
          </p:cNvSpPr>
          <p:nvPr/>
        </p:nvSpPr>
        <p:spPr>
          <a:xfrm>
            <a:off x="142970" y="4171700"/>
            <a:ext cx="9021605" cy="6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vi-VN">
                <a:latin typeface="+mn-lt"/>
              </a:rPr>
              <a:t>Phần không gạch chéo là miền nghiệm hệ bất phương trình trên.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9ECF9-42FE-7D8A-3F62-A074715E3156}"/>
              </a:ext>
            </a:extLst>
          </p:cNvPr>
          <p:cNvSpPr txBox="1"/>
          <p:nvPr/>
        </p:nvSpPr>
        <p:spPr>
          <a:xfrm>
            <a:off x="228164" y="1382775"/>
            <a:ext cx="8392703" cy="3647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Để </a:t>
            </a:r>
            <a:r>
              <a:rPr lang="en-US" sz="2800" b="1" i="1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biểu diễn miền nghiệm</a:t>
            </a: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 của hệ bất phương trình bậc nhất hai ẩn trên mặt phẳng toạ độ Oxy, ta thực hiện như sau: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Trên cùng mặt phẳng toạ độ, biểu diễn miền nghiệm của mỗi bất phương trình của hệ.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Phần giao của các miền nghiệm là miền nghiệm của hệ bất phương trình.</a:t>
            </a:r>
          </a:p>
        </p:txBody>
      </p:sp>
      <p:sp>
        <p:nvSpPr>
          <p:cNvPr id="9" name="Google Shape;144;p17">
            <a:extLst>
              <a:ext uri="{FF2B5EF4-FFF2-40B4-BE49-F238E27FC236}">
                <a16:creationId xmlns:a16="http://schemas.microsoft.com/office/drawing/2014/main" id="{A5516AF1-4E48-7F09-967A-C1CDD1159715}"/>
              </a:ext>
            </a:extLst>
          </p:cNvPr>
          <p:cNvSpPr txBox="1">
            <a:spLocks/>
          </p:cNvSpPr>
          <p:nvPr/>
        </p:nvSpPr>
        <p:spPr>
          <a:xfrm>
            <a:off x="25331" y="5987"/>
            <a:ext cx="3401249" cy="66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200">
                <a:solidFill>
                  <a:schemeClr val="bg1"/>
                </a:solidFill>
                <a:latin typeface="+mn-lt"/>
              </a:rPr>
              <a:t>HOẠT ĐỘNG 2.3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Google Shape;101;p12">
            <a:extLst>
              <a:ext uri="{FF2B5EF4-FFF2-40B4-BE49-F238E27FC236}">
                <a16:creationId xmlns:a16="http://schemas.microsoft.com/office/drawing/2014/main" id="{0ADE7B5A-CCEA-8334-D3B9-986491114D68}"/>
              </a:ext>
            </a:extLst>
          </p:cNvPr>
          <p:cNvSpPr txBox="1">
            <a:spLocks/>
          </p:cNvSpPr>
          <p:nvPr/>
        </p:nvSpPr>
        <p:spPr>
          <a:xfrm>
            <a:off x="335526" y="9417"/>
            <a:ext cx="8472948" cy="136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800">
                <a:solidFill>
                  <a:srgbClr val="FF0000"/>
                </a:solidFill>
                <a:latin typeface="+mj-lt"/>
              </a:rPr>
              <a:t>BÀI 2. HỆ BẤT PHƯƠNG TRÌNH BẬC NHẤT HAI ẨN</a:t>
            </a:r>
          </a:p>
        </p:txBody>
      </p:sp>
      <p:sp>
        <p:nvSpPr>
          <p:cNvPr id="7" name="Google Shape;102;p12">
            <a:extLst>
              <a:ext uri="{FF2B5EF4-FFF2-40B4-BE49-F238E27FC236}">
                <a16:creationId xmlns:a16="http://schemas.microsoft.com/office/drawing/2014/main" id="{4FB28CA7-0238-D9F0-4964-569A770D6E0B}"/>
              </a:ext>
            </a:extLst>
          </p:cNvPr>
          <p:cNvSpPr txBox="1">
            <a:spLocks/>
          </p:cNvSpPr>
          <p:nvPr/>
        </p:nvSpPr>
        <p:spPr>
          <a:xfrm>
            <a:off x="27122" y="1216939"/>
            <a:ext cx="9116878" cy="1354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vi-VN" sz="3200" b="1">
                <a:solidFill>
                  <a:schemeClr val="bg1"/>
                </a:solidFill>
                <a:latin typeface="+mn-lt"/>
              </a:rPr>
              <a:t>HOẠT ĐỘNG 3: luyện tập</a:t>
            </a:r>
            <a:r>
              <a:rPr lang="vi-VN" sz="320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5C267-FC37-39B4-368C-F0AE2C53EE36}"/>
              </a:ext>
            </a:extLst>
          </p:cNvPr>
          <p:cNvSpPr txBox="1"/>
          <p:nvPr/>
        </p:nvSpPr>
        <p:spPr>
          <a:xfrm>
            <a:off x="335526" y="2427150"/>
            <a:ext cx="84729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bg1"/>
                </a:solidFill>
                <a:latin typeface="+mj-lt"/>
              </a:rPr>
              <a:t>	</a:t>
            </a:r>
            <a:r>
              <a:rPr lang="vi-VN" sz="3200">
                <a:solidFill>
                  <a:schemeClr val="bg1"/>
                </a:solidFill>
                <a:latin typeface="+mn-lt"/>
              </a:rPr>
              <a:t>Mục tiêu cần đạt:</a:t>
            </a:r>
            <a:r>
              <a:rPr lang="vi-VN" sz="320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 diễn được miền nghiệm của hệ bất phương trình bậc nhất hai ẩn</a:t>
            </a:r>
            <a:r>
              <a:rPr lang="vi-VN" sz="3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vi-VN" sz="32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7512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9ECF9-42FE-7D8A-3F62-A074715E3156}"/>
              </a:ext>
            </a:extLst>
          </p:cNvPr>
          <p:cNvSpPr txBox="1"/>
          <p:nvPr/>
        </p:nvSpPr>
        <p:spPr>
          <a:xfrm>
            <a:off x="375648" y="1333878"/>
            <a:ext cx="8392703" cy="547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Các nhóm tìm miền nghiệm của hệ bất phương trình sau</a:t>
            </a:r>
            <a:endParaRPr lang="en-US" sz="2800">
              <a:effectLst/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</p:txBody>
      </p:sp>
      <p:sp>
        <p:nvSpPr>
          <p:cNvPr id="9" name="Google Shape;144;p17">
            <a:extLst>
              <a:ext uri="{FF2B5EF4-FFF2-40B4-BE49-F238E27FC236}">
                <a16:creationId xmlns:a16="http://schemas.microsoft.com/office/drawing/2014/main" id="{A5516AF1-4E48-7F09-967A-C1CDD1159715}"/>
              </a:ext>
            </a:extLst>
          </p:cNvPr>
          <p:cNvSpPr txBox="1">
            <a:spLocks/>
          </p:cNvSpPr>
          <p:nvPr/>
        </p:nvSpPr>
        <p:spPr>
          <a:xfrm>
            <a:off x="25331" y="5987"/>
            <a:ext cx="3401249" cy="66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200">
                <a:solidFill>
                  <a:schemeClr val="bg1"/>
                </a:solidFill>
                <a:latin typeface="+mn-lt"/>
              </a:rPr>
              <a:t>HOẠT ĐỘNG 3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EA95C7D-AB3E-2ABB-6840-C0657C0C8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26209"/>
              </p:ext>
            </p:extLst>
          </p:nvPr>
        </p:nvGraphicFramePr>
        <p:xfrm>
          <a:off x="301472" y="1881528"/>
          <a:ext cx="2806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06560" imgH="1143000" progId="Equation.DSMT4">
                  <p:embed/>
                </p:oleObj>
              </mc:Choice>
              <mc:Fallback>
                <p:oleObj name="Equation" r:id="rId3" imgW="280656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472" y="1881528"/>
                        <a:ext cx="28067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5DB9146-4FAE-EFDA-5ABE-6BF92149E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720" y="1881528"/>
            <a:ext cx="3098158" cy="32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868916-AE20-26E9-0F32-5DA5114AA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720" y="1881528"/>
            <a:ext cx="3098158" cy="32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B3F85C-6565-B4F7-6E83-73464A40F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8720" y="1881528"/>
            <a:ext cx="309815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75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9ECF9-42FE-7D8A-3F62-A074715E3156}"/>
              </a:ext>
            </a:extLst>
          </p:cNvPr>
          <p:cNvSpPr txBox="1"/>
          <p:nvPr/>
        </p:nvSpPr>
        <p:spPr>
          <a:xfrm>
            <a:off x="375648" y="1333878"/>
            <a:ext cx="8392703" cy="547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Các nhóm tìm miền nghiệm của hệ bất phương trình sau</a:t>
            </a:r>
            <a:endParaRPr lang="en-US" sz="2800">
              <a:effectLst/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</p:txBody>
      </p:sp>
      <p:sp>
        <p:nvSpPr>
          <p:cNvPr id="9" name="Google Shape;144;p17">
            <a:extLst>
              <a:ext uri="{FF2B5EF4-FFF2-40B4-BE49-F238E27FC236}">
                <a16:creationId xmlns:a16="http://schemas.microsoft.com/office/drawing/2014/main" id="{A5516AF1-4E48-7F09-967A-C1CDD1159715}"/>
              </a:ext>
            </a:extLst>
          </p:cNvPr>
          <p:cNvSpPr txBox="1">
            <a:spLocks/>
          </p:cNvSpPr>
          <p:nvPr/>
        </p:nvSpPr>
        <p:spPr>
          <a:xfrm>
            <a:off x="25331" y="5987"/>
            <a:ext cx="3401249" cy="66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200">
                <a:solidFill>
                  <a:schemeClr val="bg1"/>
                </a:solidFill>
                <a:latin typeface="+mn-lt"/>
              </a:rPr>
              <a:t>HOẠT ĐỘNG 3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EA95C7D-AB3E-2ABB-6840-C0657C0C8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418173"/>
              </p:ext>
            </p:extLst>
          </p:nvPr>
        </p:nvGraphicFramePr>
        <p:xfrm>
          <a:off x="375648" y="2080873"/>
          <a:ext cx="21971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97080" imgH="2361960" progId="Equation.DSMT4">
                  <p:embed/>
                </p:oleObj>
              </mc:Choice>
              <mc:Fallback>
                <p:oleObj name="Equation" r:id="rId3" imgW="2197080" imgH="23619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EA95C7D-AB3E-2ABB-6840-C0657C0C80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648" y="2080873"/>
                        <a:ext cx="21971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3F692DF-CC02-1070-6F0C-3A0BC896B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771" y="1881528"/>
            <a:ext cx="3523107" cy="32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14E96D-AD1E-6A2E-AC17-B419C1169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770" y="1881528"/>
            <a:ext cx="3523107" cy="32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F2BF8C-D6BE-B502-5BB2-1BEAA5850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3771" y="1881528"/>
            <a:ext cx="3523107" cy="32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67DA2-777A-23F4-46BA-3F05BCBCF1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3769" y="1881528"/>
            <a:ext cx="3523107" cy="32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DA7A23-3CD7-206D-A03F-B5FEC1B16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3768" y="1881528"/>
            <a:ext cx="352310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98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Google Shape;101;p12">
            <a:extLst>
              <a:ext uri="{FF2B5EF4-FFF2-40B4-BE49-F238E27FC236}">
                <a16:creationId xmlns:a16="http://schemas.microsoft.com/office/drawing/2014/main" id="{0ADE7B5A-CCEA-8334-D3B9-986491114D68}"/>
              </a:ext>
            </a:extLst>
          </p:cNvPr>
          <p:cNvSpPr txBox="1">
            <a:spLocks/>
          </p:cNvSpPr>
          <p:nvPr/>
        </p:nvSpPr>
        <p:spPr>
          <a:xfrm>
            <a:off x="335526" y="9417"/>
            <a:ext cx="8472948" cy="136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800">
                <a:solidFill>
                  <a:srgbClr val="FF0000"/>
                </a:solidFill>
                <a:latin typeface="+mj-lt"/>
              </a:rPr>
              <a:t>BÀI 2. HỆ BẤT PHƯƠNG TRÌNH BẬC NHẤT HAI ẨN</a:t>
            </a:r>
          </a:p>
        </p:txBody>
      </p:sp>
      <p:sp>
        <p:nvSpPr>
          <p:cNvPr id="7" name="Google Shape;102;p12">
            <a:extLst>
              <a:ext uri="{FF2B5EF4-FFF2-40B4-BE49-F238E27FC236}">
                <a16:creationId xmlns:a16="http://schemas.microsoft.com/office/drawing/2014/main" id="{4FB28CA7-0238-D9F0-4964-569A770D6E0B}"/>
              </a:ext>
            </a:extLst>
          </p:cNvPr>
          <p:cNvSpPr txBox="1">
            <a:spLocks/>
          </p:cNvSpPr>
          <p:nvPr/>
        </p:nvSpPr>
        <p:spPr>
          <a:xfrm>
            <a:off x="27122" y="1216939"/>
            <a:ext cx="9116878" cy="83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vi-VN" sz="3200" b="1">
                <a:solidFill>
                  <a:schemeClr val="bg1"/>
                </a:solidFill>
                <a:latin typeface="+mn-lt"/>
              </a:rPr>
              <a:t>HOẠT ĐỘNG 4: </a:t>
            </a:r>
            <a:r>
              <a:rPr lang="en-US" sz="3200" b="1">
                <a:solidFill>
                  <a:schemeClr val="bg1"/>
                </a:solidFill>
                <a:latin typeface="+mn-lt"/>
              </a:rPr>
              <a:t>V</a:t>
            </a:r>
            <a:r>
              <a:rPr lang="vi-VN" sz="3200" b="1">
                <a:solidFill>
                  <a:schemeClr val="bg1"/>
                </a:solidFill>
                <a:latin typeface="+mn-lt"/>
              </a:rPr>
              <a:t>ận dụng</a:t>
            </a:r>
            <a:r>
              <a:rPr lang="vi-VN" sz="320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5C267-FC37-39B4-368C-F0AE2C53EE36}"/>
              </a:ext>
            </a:extLst>
          </p:cNvPr>
          <p:cNvSpPr txBox="1"/>
          <p:nvPr/>
        </p:nvSpPr>
        <p:spPr>
          <a:xfrm>
            <a:off x="335526" y="2427150"/>
            <a:ext cx="84729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bg1"/>
                </a:solidFill>
                <a:latin typeface="+mj-lt"/>
              </a:rPr>
              <a:t>	</a:t>
            </a:r>
            <a:r>
              <a:rPr lang="vi-VN" sz="3200">
                <a:solidFill>
                  <a:schemeClr val="bg1"/>
                </a:solidFill>
                <a:latin typeface="+mn-lt"/>
              </a:rPr>
              <a:t>Mục tiêu cần đạt:</a:t>
            </a:r>
            <a:r>
              <a:rPr lang="vi-VN" sz="320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Vận dụng được kiến thức về </a:t>
            </a:r>
            <a:r>
              <a:rPr lang="en-US" sz="3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hệ bất </a:t>
            </a:r>
            <a:r>
              <a:rPr lang="vi-VN" sz="3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phương trình </a:t>
            </a:r>
            <a:r>
              <a:rPr lang="en-US" sz="3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bậc nhất hai ẩn</a:t>
            </a:r>
            <a:r>
              <a:rPr lang="vi-VN" sz="320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để giải một số bài toán liên quan đến thực tiễn.</a:t>
            </a:r>
            <a:endParaRPr lang="vi-VN" sz="32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5566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8" name="Google Shape;144;p17">
            <a:extLst>
              <a:ext uri="{FF2B5EF4-FFF2-40B4-BE49-F238E27FC236}">
                <a16:creationId xmlns:a16="http://schemas.microsoft.com/office/drawing/2014/main" id="{E26D7B64-C831-5F21-4480-D35731DECF47}"/>
              </a:ext>
            </a:extLst>
          </p:cNvPr>
          <p:cNvSpPr txBox="1">
            <a:spLocks/>
          </p:cNvSpPr>
          <p:nvPr/>
        </p:nvSpPr>
        <p:spPr>
          <a:xfrm>
            <a:off x="25331" y="5987"/>
            <a:ext cx="3401249" cy="66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200">
                <a:solidFill>
                  <a:schemeClr val="bg1"/>
                </a:solidFill>
                <a:latin typeface="+mn-lt"/>
              </a:rPr>
              <a:t>HOẠT ĐỘNG 4</a:t>
            </a:r>
          </a:p>
        </p:txBody>
      </p:sp>
      <p:sp>
        <p:nvSpPr>
          <p:cNvPr id="11" name="Google Shape;111;p13">
            <a:extLst>
              <a:ext uri="{FF2B5EF4-FFF2-40B4-BE49-F238E27FC236}">
                <a16:creationId xmlns:a16="http://schemas.microsoft.com/office/drawing/2014/main" id="{8C3527C6-2CA8-993A-BE83-64C3E59BE09B}"/>
              </a:ext>
            </a:extLst>
          </p:cNvPr>
          <p:cNvSpPr txBox="1">
            <a:spLocks/>
          </p:cNvSpPr>
          <p:nvPr/>
        </p:nvSpPr>
        <p:spPr>
          <a:xfrm>
            <a:off x="-16472" y="492967"/>
            <a:ext cx="8824946" cy="66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571500" indent="-285750" algn="just">
              <a:spcBef>
                <a:spcPts val="0"/>
              </a:spcBef>
            </a:pPr>
            <a:r>
              <a:rPr lang="vi-VN" sz="320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Ví dụ 4: </a:t>
            </a:r>
            <a:r>
              <a:rPr lang="en-US" sz="320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SGK – Trang 3</a:t>
            </a:r>
            <a:r>
              <a:rPr lang="vi-VN" sz="320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5</a:t>
            </a:r>
            <a:endParaRPr lang="en-US" sz="3200">
              <a:solidFill>
                <a:schemeClr val="bg1"/>
              </a:solidFill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762A9F-24CC-7019-6E55-986D22ED5A3A}"/>
              </a:ext>
            </a:extLst>
          </p:cNvPr>
          <p:cNvSpPr txBox="1"/>
          <p:nvPr/>
        </p:nvSpPr>
        <p:spPr>
          <a:xfrm>
            <a:off x="217539" y="1104252"/>
            <a:ext cx="8472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>
                <a:solidFill>
                  <a:schemeClr val="tx1"/>
                </a:solidFill>
                <a:latin typeface="+mn-lt"/>
              </a:rPr>
              <a:t>Gọi x là số hecta đất trồng ngô và y là số hecta đất trồng đậu xanh.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C91F65-B7F1-71C9-A8E2-CBFB5111E493}"/>
              </a:ext>
            </a:extLst>
          </p:cNvPr>
          <p:cNvSpPr txBox="1"/>
          <p:nvPr/>
        </p:nvSpPr>
        <p:spPr>
          <a:xfrm>
            <a:off x="217539" y="2075703"/>
            <a:ext cx="8472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>
                <a:solidFill>
                  <a:schemeClr val="tx1"/>
                </a:solidFill>
                <a:latin typeface="+mn-lt"/>
              </a:rPr>
              <a:t>Điều kiện ràng buộc đối với x và y</a:t>
            </a:r>
            <a:r>
              <a:rPr lang="en-US" sz="3200">
                <a:solidFill>
                  <a:schemeClr val="tx1"/>
                </a:solidFill>
                <a:latin typeface="+mn-lt"/>
              </a:rPr>
              <a:t> là: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C57F147-FEAF-55CB-661F-A837204A5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295278"/>
              </p:ext>
            </p:extLst>
          </p:nvPr>
        </p:nvGraphicFramePr>
        <p:xfrm>
          <a:off x="217539" y="2658083"/>
          <a:ext cx="2819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19160" imgH="2361960" progId="Equation.DSMT4">
                  <p:embed/>
                </p:oleObj>
              </mc:Choice>
              <mc:Fallback>
                <p:oleObj name="Equation" r:id="rId3" imgW="2819160" imgH="236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539" y="2658083"/>
                        <a:ext cx="28194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CE26948-8EB1-D29A-0913-28EB69BA11BC}"/>
              </a:ext>
            </a:extLst>
          </p:cNvPr>
          <p:cNvSpPr txBox="1"/>
          <p:nvPr/>
        </p:nvSpPr>
        <p:spPr>
          <a:xfrm>
            <a:off x="5834217" y="2658083"/>
            <a:ext cx="3282661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>
                <a:solidFill>
                  <a:schemeClr val="tx1"/>
                </a:solidFill>
                <a:latin typeface="+mn-lt"/>
              </a:rPr>
              <a:t>Gọi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>
                <a:solidFill>
                  <a:schemeClr val="tx1"/>
                </a:solidFill>
                <a:latin typeface="+mn-lt"/>
              </a:rPr>
              <a:t>là số tiền nhận được. F lớn nhất là 340 tại B(6;2)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D8AD21A-1295-DF3D-4031-4E8F1FDC3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095076"/>
              </p:ext>
            </p:extLst>
          </p:nvPr>
        </p:nvGraphicFramePr>
        <p:xfrm>
          <a:off x="6641972" y="2808798"/>
          <a:ext cx="2362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61960" imgH="419040" progId="Equation.DSMT4">
                  <p:embed/>
                </p:oleObj>
              </mc:Choice>
              <mc:Fallback>
                <p:oleObj name="Equation" r:id="rId5" imgW="2361960" imgH="419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C57F147-FEAF-55CB-661F-A837204A57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1972" y="2808798"/>
                        <a:ext cx="23622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625C83F-DC15-E798-491E-C6D8AB015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113" y="2693567"/>
            <a:ext cx="2797733" cy="23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A0B954-232D-614B-4F1B-33AB9B2EF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1113" y="2693567"/>
            <a:ext cx="2797733" cy="23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E69324-F7AE-3007-24F0-36C04E59A1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1113" y="2693567"/>
            <a:ext cx="2797733" cy="23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0D07D-839A-8B7E-326B-74C5758E5F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1113" y="2693567"/>
            <a:ext cx="2797733" cy="23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F15C17-87F6-0A02-1451-B3949EA7C7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1113" y="2693567"/>
            <a:ext cx="2797733" cy="234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8" name="Google Shape;144;p17">
            <a:extLst>
              <a:ext uri="{FF2B5EF4-FFF2-40B4-BE49-F238E27FC236}">
                <a16:creationId xmlns:a16="http://schemas.microsoft.com/office/drawing/2014/main" id="{E26D7B64-C831-5F21-4480-D35731DECF47}"/>
              </a:ext>
            </a:extLst>
          </p:cNvPr>
          <p:cNvSpPr txBox="1">
            <a:spLocks/>
          </p:cNvSpPr>
          <p:nvPr/>
        </p:nvSpPr>
        <p:spPr>
          <a:xfrm>
            <a:off x="25331" y="5987"/>
            <a:ext cx="3401249" cy="66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200">
                <a:solidFill>
                  <a:schemeClr val="bg1"/>
                </a:solidFill>
                <a:latin typeface="+mn-lt"/>
              </a:rPr>
              <a:t>HOẠT ĐỘNG 4</a:t>
            </a:r>
          </a:p>
        </p:txBody>
      </p:sp>
      <p:sp>
        <p:nvSpPr>
          <p:cNvPr id="11" name="Google Shape;111;p13">
            <a:extLst>
              <a:ext uri="{FF2B5EF4-FFF2-40B4-BE49-F238E27FC236}">
                <a16:creationId xmlns:a16="http://schemas.microsoft.com/office/drawing/2014/main" id="{8C3527C6-2CA8-993A-BE83-64C3E59BE09B}"/>
              </a:ext>
            </a:extLst>
          </p:cNvPr>
          <p:cNvSpPr txBox="1">
            <a:spLocks/>
          </p:cNvSpPr>
          <p:nvPr/>
        </p:nvSpPr>
        <p:spPr>
          <a:xfrm>
            <a:off x="-16472" y="492967"/>
            <a:ext cx="8824946" cy="66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571500" indent="-285750" algn="just">
              <a:spcBef>
                <a:spcPts val="0"/>
              </a:spcBef>
            </a:pPr>
            <a:r>
              <a:rPr lang="vi-VN" sz="320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Ví dụ 5: </a:t>
            </a:r>
            <a:r>
              <a:rPr lang="en-US" sz="320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SGK – Trang 3</a:t>
            </a:r>
            <a:r>
              <a:rPr lang="vi-VN" sz="320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6</a:t>
            </a:r>
            <a:endParaRPr lang="en-US" sz="3200">
              <a:solidFill>
                <a:schemeClr val="bg1"/>
              </a:solidFill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762A9F-24CC-7019-6E55-986D22ED5A3A}"/>
              </a:ext>
            </a:extLst>
          </p:cNvPr>
          <p:cNvSpPr txBox="1"/>
          <p:nvPr/>
        </p:nvSpPr>
        <p:spPr>
          <a:xfrm>
            <a:off x="217539" y="1104252"/>
            <a:ext cx="8472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vi-VN" sz="3200">
                <a:solidFill>
                  <a:schemeClr val="tx1"/>
                </a:solidFill>
                <a:latin typeface="+mn-lt"/>
              </a:rPr>
              <a:t>Gọi x là số kg sản phẩm P và y là số kg sản phẩm Q. Điều kiện ràng buộc đối với x và y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C57F147-FEAF-55CB-661F-A837204A5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194"/>
              </p:ext>
            </p:extLst>
          </p:nvPr>
        </p:nvGraphicFramePr>
        <p:xfrm>
          <a:off x="301472" y="2140313"/>
          <a:ext cx="22225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22280" imgH="2997000" progId="Equation.DSMT4">
                  <p:embed/>
                </p:oleObj>
              </mc:Choice>
              <mc:Fallback>
                <p:oleObj name="Equation" r:id="rId3" imgW="2222280" imgH="29970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C57F147-FEAF-55CB-661F-A837204A57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472" y="2140313"/>
                        <a:ext cx="2222500" cy="299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CE26948-8EB1-D29A-0913-28EB69BA11BC}"/>
              </a:ext>
            </a:extLst>
          </p:cNvPr>
          <p:cNvSpPr txBox="1"/>
          <p:nvPr/>
        </p:nvSpPr>
        <p:spPr>
          <a:xfrm>
            <a:off x="5959255" y="2072991"/>
            <a:ext cx="3282661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>
                <a:solidFill>
                  <a:schemeClr val="tx1"/>
                </a:solidFill>
                <a:latin typeface="+mn-lt"/>
              </a:rPr>
              <a:t>Gọi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3200">
                <a:solidFill>
                  <a:schemeClr val="tx1"/>
                </a:solidFill>
                <a:latin typeface="+mn-lt"/>
              </a:rPr>
              <a:t>là số tiền lãi thu được. F lớn nhất là 17 triệu đồng tại A(4;1)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D8AD21A-1295-DF3D-4031-4E8F1FDC3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302852"/>
              </p:ext>
            </p:extLst>
          </p:nvPr>
        </p:nvGraphicFramePr>
        <p:xfrm>
          <a:off x="6770537" y="2227074"/>
          <a:ext cx="1917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360" imgH="419040" progId="Equation.DSMT4">
                  <p:embed/>
                </p:oleObj>
              </mc:Choice>
              <mc:Fallback>
                <p:oleObj name="Equation" r:id="rId5" imgW="1917360" imgH="419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D8AD21A-1295-DF3D-4031-4E8F1FDC31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70537" y="2227074"/>
                        <a:ext cx="1917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Hình ảnh 2">
            <a:extLst>
              <a:ext uri="{FF2B5EF4-FFF2-40B4-BE49-F238E27FC236}">
                <a16:creationId xmlns:a16="http://schemas.microsoft.com/office/drawing/2014/main" id="{657AB5A3-1584-BC98-A9FC-1861332F6E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7905" y="2298970"/>
            <a:ext cx="3360100" cy="23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4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335526" y="120027"/>
            <a:ext cx="8472948" cy="136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0000"/>
                </a:solidFill>
                <a:latin typeface="+mj-lt"/>
              </a:rPr>
              <a:t>BÀI 2. HỆ BẤT PHƯƠNG TRÌNH BẬC NHẤT HAI ẨN</a:t>
            </a:r>
            <a:endParaRPr sz="3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335527" y="1666762"/>
            <a:ext cx="8472947" cy="2094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AE9D"/>
                </a:solidFill>
                <a:latin typeface="+mj-lt"/>
              </a:rPr>
              <a:t>HOẠT ĐỘNG 1: HOẠT ĐỘNG KHỞI ĐỘNG</a:t>
            </a:r>
            <a:endParaRPr sz="3200">
              <a:solidFill>
                <a:srgbClr val="00AE9D"/>
              </a:solidFill>
              <a:latin typeface="+mj-l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latin typeface="+mj-lt"/>
              </a:rPr>
              <a:t>	Mục tiêu cần đạt: HV cần nắm được cách tìm điểm (x;y) thoả mãn đồng thời cả hai hệ bất phương trình.</a:t>
            </a:r>
            <a:endParaRPr sz="3200">
              <a:latin typeface="+mj-lt"/>
            </a:endParaRP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ctrTitle" idx="4294967295"/>
          </p:nvPr>
        </p:nvSpPr>
        <p:spPr>
          <a:xfrm>
            <a:off x="5582264" y="0"/>
            <a:ext cx="3561735" cy="774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ABE33F"/>
                </a:solidFill>
                <a:latin typeface="+mj-lt"/>
              </a:rPr>
              <a:t>HOẠT ĐỘNG 1</a:t>
            </a:r>
            <a:endParaRPr sz="3800">
              <a:solidFill>
                <a:srgbClr val="ABE33F"/>
              </a:solidFill>
              <a:latin typeface="+mj-lt"/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294967295"/>
          </p:nvPr>
        </p:nvSpPr>
        <p:spPr>
          <a:xfrm>
            <a:off x="230564" y="1162488"/>
            <a:ext cx="5351700" cy="774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>
                <a:latin typeface="+mj-lt"/>
              </a:rPr>
              <a:t>Hai đường thẳng </a:t>
            </a:r>
            <a:endParaRPr sz="1800"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7FA330-5F02-2B62-C0A5-467A61A958E0}"/>
              </a:ext>
            </a:extLst>
          </p:cNvPr>
          <p:cNvGrpSpPr/>
          <p:nvPr/>
        </p:nvGrpSpPr>
        <p:grpSpPr>
          <a:xfrm>
            <a:off x="47669" y="3457269"/>
            <a:ext cx="2122389" cy="1686182"/>
            <a:chOff x="47669" y="3457269"/>
            <a:chExt cx="2122389" cy="1686182"/>
          </a:xfrm>
        </p:grpSpPr>
        <p:grpSp>
          <p:nvGrpSpPr>
            <p:cNvPr id="112" name="Google Shape;112;p13"/>
            <p:cNvGrpSpPr/>
            <p:nvPr/>
          </p:nvGrpSpPr>
          <p:grpSpPr>
            <a:xfrm>
              <a:off x="47669" y="3709555"/>
              <a:ext cx="1512762" cy="1433896"/>
              <a:chOff x="5300400" y="3670175"/>
              <a:chExt cx="421300" cy="399325"/>
            </a:xfrm>
          </p:grpSpPr>
          <p:sp>
            <p:nvSpPr>
              <p:cNvPr id="113" name="Google Shape;113;p13"/>
              <p:cNvSpPr/>
              <p:nvPr/>
            </p:nvSpPr>
            <p:spPr>
              <a:xfrm>
                <a:off x="5300400" y="3708025"/>
                <a:ext cx="421300" cy="267450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0698" extrusionOk="0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5498825" y="3670175"/>
                <a:ext cx="2445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2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5366325" y="3987675"/>
                <a:ext cx="61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3273" extrusionOk="0">
                    <a:moveTo>
                      <a:pt x="1344" y="0"/>
                    </a:moveTo>
                    <a:lnTo>
                      <a:pt x="50" y="2565"/>
                    </a:lnTo>
                    <a:lnTo>
                      <a:pt x="25" y="2638"/>
                    </a:lnTo>
                    <a:lnTo>
                      <a:pt x="1" y="2736"/>
                    </a:lnTo>
                    <a:lnTo>
                      <a:pt x="1" y="2833"/>
                    </a:lnTo>
                    <a:lnTo>
                      <a:pt x="25" y="2931"/>
                    </a:lnTo>
                    <a:lnTo>
                      <a:pt x="74" y="3004"/>
                    </a:lnTo>
                    <a:lnTo>
                      <a:pt x="123" y="3102"/>
                    </a:lnTo>
                    <a:lnTo>
                      <a:pt x="196" y="3151"/>
                    </a:lnTo>
                    <a:lnTo>
                      <a:pt x="269" y="3224"/>
                    </a:lnTo>
                    <a:lnTo>
                      <a:pt x="392" y="3248"/>
                    </a:lnTo>
                    <a:lnTo>
                      <a:pt x="489" y="3273"/>
                    </a:lnTo>
                    <a:lnTo>
                      <a:pt x="636" y="3248"/>
                    </a:lnTo>
                    <a:lnTo>
                      <a:pt x="758" y="3200"/>
                    </a:lnTo>
                    <a:lnTo>
                      <a:pt x="856" y="3102"/>
                    </a:lnTo>
                    <a:lnTo>
                      <a:pt x="929" y="3004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5594700" y="3987675"/>
                <a:ext cx="6107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3273" extrusionOk="0">
                    <a:moveTo>
                      <a:pt x="0" y="0"/>
                    </a:moveTo>
                    <a:lnTo>
                      <a:pt x="1514" y="3004"/>
                    </a:lnTo>
                    <a:lnTo>
                      <a:pt x="1588" y="3102"/>
                    </a:lnTo>
                    <a:lnTo>
                      <a:pt x="1685" y="3200"/>
                    </a:lnTo>
                    <a:lnTo>
                      <a:pt x="1807" y="3248"/>
                    </a:lnTo>
                    <a:lnTo>
                      <a:pt x="1954" y="3273"/>
                    </a:lnTo>
                    <a:lnTo>
                      <a:pt x="2052" y="3248"/>
                    </a:lnTo>
                    <a:lnTo>
                      <a:pt x="2174" y="3224"/>
                    </a:lnTo>
                    <a:lnTo>
                      <a:pt x="2247" y="3151"/>
                    </a:lnTo>
                    <a:lnTo>
                      <a:pt x="2320" y="3102"/>
                    </a:lnTo>
                    <a:lnTo>
                      <a:pt x="2369" y="3004"/>
                    </a:lnTo>
                    <a:lnTo>
                      <a:pt x="2418" y="2931"/>
                    </a:lnTo>
                    <a:lnTo>
                      <a:pt x="2442" y="2833"/>
                    </a:lnTo>
                    <a:lnTo>
                      <a:pt x="2442" y="2736"/>
                    </a:lnTo>
                    <a:lnTo>
                      <a:pt x="2418" y="2638"/>
                    </a:lnTo>
                    <a:lnTo>
                      <a:pt x="2393" y="2565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5324825" y="3732450"/>
                <a:ext cx="372475" cy="2186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8744" extrusionOk="0">
                    <a:moveTo>
                      <a:pt x="12578" y="1319"/>
                    </a:moveTo>
                    <a:lnTo>
                      <a:pt x="12676" y="1344"/>
                    </a:lnTo>
                    <a:lnTo>
                      <a:pt x="12749" y="1392"/>
                    </a:lnTo>
                    <a:lnTo>
                      <a:pt x="12822" y="1441"/>
                    </a:lnTo>
                    <a:lnTo>
                      <a:pt x="12895" y="1515"/>
                    </a:lnTo>
                    <a:lnTo>
                      <a:pt x="12920" y="1612"/>
                    </a:lnTo>
                    <a:lnTo>
                      <a:pt x="12969" y="1710"/>
                    </a:lnTo>
                    <a:lnTo>
                      <a:pt x="12969" y="1808"/>
                    </a:lnTo>
                    <a:lnTo>
                      <a:pt x="12969" y="4079"/>
                    </a:lnTo>
                    <a:lnTo>
                      <a:pt x="12969" y="4177"/>
                    </a:lnTo>
                    <a:lnTo>
                      <a:pt x="12920" y="4274"/>
                    </a:lnTo>
                    <a:lnTo>
                      <a:pt x="12895" y="4348"/>
                    </a:lnTo>
                    <a:lnTo>
                      <a:pt x="12822" y="4421"/>
                    </a:lnTo>
                    <a:lnTo>
                      <a:pt x="12749" y="4470"/>
                    </a:lnTo>
                    <a:lnTo>
                      <a:pt x="12676" y="4519"/>
                    </a:lnTo>
                    <a:lnTo>
                      <a:pt x="12578" y="4543"/>
                    </a:lnTo>
                    <a:lnTo>
                      <a:pt x="12480" y="4567"/>
                    </a:lnTo>
                    <a:lnTo>
                      <a:pt x="12383" y="4543"/>
                    </a:lnTo>
                    <a:lnTo>
                      <a:pt x="12285" y="4519"/>
                    </a:lnTo>
                    <a:lnTo>
                      <a:pt x="12212" y="4470"/>
                    </a:lnTo>
                    <a:lnTo>
                      <a:pt x="12138" y="4421"/>
                    </a:lnTo>
                    <a:lnTo>
                      <a:pt x="12065" y="4348"/>
                    </a:lnTo>
                    <a:lnTo>
                      <a:pt x="12041" y="4274"/>
                    </a:lnTo>
                    <a:lnTo>
                      <a:pt x="11992" y="4177"/>
                    </a:lnTo>
                    <a:lnTo>
                      <a:pt x="11992" y="4079"/>
                    </a:lnTo>
                    <a:lnTo>
                      <a:pt x="11992" y="3004"/>
                    </a:lnTo>
                    <a:lnTo>
                      <a:pt x="7986" y="7010"/>
                    </a:lnTo>
                    <a:lnTo>
                      <a:pt x="7913" y="7059"/>
                    </a:lnTo>
                    <a:lnTo>
                      <a:pt x="7815" y="7107"/>
                    </a:lnTo>
                    <a:lnTo>
                      <a:pt x="7742" y="7132"/>
                    </a:lnTo>
                    <a:lnTo>
                      <a:pt x="7644" y="7156"/>
                    </a:lnTo>
                    <a:lnTo>
                      <a:pt x="7547" y="7132"/>
                    </a:lnTo>
                    <a:lnTo>
                      <a:pt x="7449" y="7107"/>
                    </a:lnTo>
                    <a:lnTo>
                      <a:pt x="7376" y="7059"/>
                    </a:lnTo>
                    <a:lnTo>
                      <a:pt x="7303" y="7010"/>
                    </a:lnTo>
                    <a:lnTo>
                      <a:pt x="5349" y="5056"/>
                    </a:lnTo>
                    <a:lnTo>
                      <a:pt x="2760" y="7620"/>
                    </a:lnTo>
                    <a:lnTo>
                      <a:pt x="2687" y="7694"/>
                    </a:lnTo>
                    <a:lnTo>
                      <a:pt x="2613" y="7742"/>
                    </a:lnTo>
                    <a:lnTo>
                      <a:pt x="2516" y="7767"/>
                    </a:lnTo>
                    <a:lnTo>
                      <a:pt x="2320" y="7767"/>
                    </a:lnTo>
                    <a:lnTo>
                      <a:pt x="2247" y="7742"/>
                    </a:lnTo>
                    <a:lnTo>
                      <a:pt x="2149" y="7694"/>
                    </a:lnTo>
                    <a:lnTo>
                      <a:pt x="2076" y="7620"/>
                    </a:lnTo>
                    <a:lnTo>
                      <a:pt x="2003" y="7547"/>
                    </a:lnTo>
                    <a:lnTo>
                      <a:pt x="1978" y="7474"/>
                    </a:lnTo>
                    <a:lnTo>
                      <a:pt x="1929" y="7376"/>
                    </a:lnTo>
                    <a:lnTo>
                      <a:pt x="1929" y="7278"/>
                    </a:lnTo>
                    <a:lnTo>
                      <a:pt x="1929" y="7205"/>
                    </a:lnTo>
                    <a:lnTo>
                      <a:pt x="1978" y="7107"/>
                    </a:lnTo>
                    <a:lnTo>
                      <a:pt x="2003" y="7010"/>
                    </a:lnTo>
                    <a:lnTo>
                      <a:pt x="2076" y="6936"/>
                    </a:lnTo>
                    <a:lnTo>
                      <a:pt x="5007" y="4006"/>
                    </a:lnTo>
                    <a:lnTo>
                      <a:pt x="5080" y="3957"/>
                    </a:lnTo>
                    <a:lnTo>
                      <a:pt x="5153" y="3908"/>
                    </a:lnTo>
                    <a:lnTo>
                      <a:pt x="5251" y="3884"/>
                    </a:lnTo>
                    <a:lnTo>
                      <a:pt x="5446" y="3884"/>
                    </a:lnTo>
                    <a:lnTo>
                      <a:pt x="5520" y="3908"/>
                    </a:lnTo>
                    <a:lnTo>
                      <a:pt x="5617" y="3957"/>
                    </a:lnTo>
                    <a:lnTo>
                      <a:pt x="5691" y="4006"/>
                    </a:lnTo>
                    <a:lnTo>
                      <a:pt x="7644" y="5960"/>
                    </a:lnTo>
                    <a:lnTo>
                      <a:pt x="11332" y="2296"/>
                    </a:lnTo>
                    <a:lnTo>
                      <a:pt x="10209" y="2296"/>
                    </a:lnTo>
                    <a:lnTo>
                      <a:pt x="10111" y="2272"/>
                    </a:lnTo>
                    <a:lnTo>
                      <a:pt x="10013" y="2247"/>
                    </a:lnTo>
                    <a:lnTo>
                      <a:pt x="9916" y="2198"/>
                    </a:lnTo>
                    <a:lnTo>
                      <a:pt x="9843" y="2150"/>
                    </a:lnTo>
                    <a:lnTo>
                      <a:pt x="9794" y="2076"/>
                    </a:lnTo>
                    <a:lnTo>
                      <a:pt x="9745" y="1979"/>
                    </a:lnTo>
                    <a:lnTo>
                      <a:pt x="9720" y="1905"/>
                    </a:lnTo>
                    <a:lnTo>
                      <a:pt x="9720" y="1808"/>
                    </a:lnTo>
                    <a:lnTo>
                      <a:pt x="9720" y="1710"/>
                    </a:lnTo>
                    <a:lnTo>
                      <a:pt x="9745" y="1612"/>
                    </a:lnTo>
                    <a:lnTo>
                      <a:pt x="9794" y="1515"/>
                    </a:lnTo>
                    <a:lnTo>
                      <a:pt x="9843" y="1441"/>
                    </a:lnTo>
                    <a:lnTo>
                      <a:pt x="9916" y="1392"/>
                    </a:lnTo>
                    <a:lnTo>
                      <a:pt x="10013" y="1344"/>
                    </a:lnTo>
                    <a:lnTo>
                      <a:pt x="10111" y="1319"/>
                    </a:lnTo>
                    <a:close/>
                    <a:moveTo>
                      <a:pt x="0" y="0"/>
                    </a:moveTo>
                    <a:lnTo>
                      <a:pt x="0" y="8744"/>
                    </a:lnTo>
                    <a:lnTo>
                      <a:pt x="14898" y="8744"/>
                    </a:lnTo>
                    <a:lnTo>
                      <a:pt x="14898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" name="Google Shape;118;p13"/>
            <p:cNvSpPr/>
            <p:nvPr/>
          </p:nvSpPr>
          <p:spPr>
            <a:xfrm>
              <a:off x="1212428" y="3457269"/>
              <a:ext cx="957630" cy="859666"/>
            </a:xfrm>
            <a:custGeom>
              <a:avLst/>
              <a:gdLst/>
              <a:ahLst/>
              <a:cxnLst/>
              <a:rect l="l" t="t" r="r" b="b"/>
              <a:pathLst>
                <a:path w="16706" h="14997" extrusionOk="0">
                  <a:moveTo>
                    <a:pt x="4299" y="0"/>
                  </a:moveTo>
                  <a:lnTo>
                    <a:pt x="3859" y="25"/>
                  </a:lnTo>
                  <a:lnTo>
                    <a:pt x="3444" y="74"/>
                  </a:lnTo>
                  <a:lnTo>
                    <a:pt x="3029" y="196"/>
                  </a:lnTo>
                  <a:lnTo>
                    <a:pt x="2614" y="342"/>
                  </a:lnTo>
                  <a:lnTo>
                    <a:pt x="2247" y="513"/>
                  </a:lnTo>
                  <a:lnTo>
                    <a:pt x="1905" y="733"/>
                  </a:lnTo>
                  <a:lnTo>
                    <a:pt x="1563" y="977"/>
                  </a:lnTo>
                  <a:lnTo>
                    <a:pt x="1270" y="1246"/>
                  </a:lnTo>
                  <a:lnTo>
                    <a:pt x="977" y="1563"/>
                  </a:lnTo>
                  <a:lnTo>
                    <a:pt x="733" y="1881"/>
                  </a:lnTo>
                  <a:lnTo>
                    <a:pt x="513" y="2247"/>
                  </a:lnTo>
                  <a:lnTo>
                    <a:pt x="342" y="2614"/>
                  </a:lnTo>
                  <a:lnTo>
                    <a:pt x="196" y="3004"/>
                  </a:lnTo>
                  <a:lnTo>
                    <a:pt x="98" y="3420"/>
                  </a:lnTo>
                  <a:lnTo>
                    <a:pt x="25" y="3859"/>
                  </a:lnTo>
                  <a:lnTo>
                    <a:pt x="0" y="4299"/>
                  </a:lnTo>
                  <a:lnTo>
                    <a:pt x="0" y="4592"/>
                  </a:lnTo>
                  <a:lnTo>
                    <a:pt x="25" y="4885"/>
                  </a:lnTo>
                  <a:lnTo>
                    <a:pt x="122" y="5447"/>
                  </a:lnTo>
                  <a:lnTo>
                    <a:pt x="245" y="6008"/>
                  </a:lnTo>
                  <a:lnTo>
                    <a:pt x="440" y="6546"/>
                  </a:lnTo>
                  <a:lnTo>
                    <a:pt x="660" y="7059"/>
                  </a:lnTo>
                  <a:lnTo>
                    <a:pt x="928" y="7547"/>
                  </a:lnTo>
                  <a:lnTo>
                    <a:pt x="1197" y="8011"/>
                  </a:lnTo>
                  <a:lnTo>
                    <a:pt x="1515" y="8475"/>
                  </a:lnTo>
                  <a:lnTo>
                    <a:pt x="1856" y="8915"/>
                  </a:lnTo>
                  <a:lnTo>
                    <a:pt x="2198" y="9330"/>
                  </a:lnTo>
                  <a:lnTo>
                    <a:pt x="2565" y="9745"/>
                  </a:lnTo>
                  <a:lnTo>
                    <a:pt x="2931" y="10136"/>
                  </a:lnTo>
                  <a:lnTo>
                    <a:pt x="3639" y="10869"/>
                  </a:lnTo>
                  <a:lnTo>
                    <a:pt x="4299" y="11528"/>
                  </a:lnTo>
                  <a:lnTo>
                    <a:pt x="4861" y="12065"/>
                  </a:lnTo>
                  <a:lnTo>
                    <a:pt x="5496" y="12627"/>
                  </a:lnTo>
                  <a:lnTo>
                    <a:pt x="6839" y="13775"/>
                  </a:lnTo>
                  <a:lnTo>
                    <a:pt x="7913" y="14654"/>
                  </a:lnTo>
                  <a:lnTo>
                    <a:pt x="8353" y="14996"/>
                  </a:lnTo>
                  <a:lnTo>
                    <a:pt x="8793" y="14654"/>
                  </a:lnTo>
                  <a:lnTo>
                    <a:pt x="9843" y="13799"/>
                  </a:lnTo>
                  <a:lnTo>
                    <a:pt x="11186" y="12651"/>
                  </a:lnTo>
                  <a:lnTo>
                    <a:pt x="11821" y="12090"/>
                  </a:lnTo>
                  <a:lnTo>
                    <a:pt x="12407" y="11528"/>
                  </a:lnTo>
                  <a:lnTo>
                    <a:pt x="13067" y="10869"/>
                  </a:lnTo>
                  <a:lnTo>
                    <a:pt x="13775" y="10136"/>
                  </a:lnTo>
                  <a:lnTo>
                    <a:pt x="14141" y="9745"/>
                  </a:lnTo>
                  <a:lnTo>
                    <a:pt x="14508" y="9330"/>
                  </a:lnTo>
                  <a:lnTo>
                    <a:pt x="14850" y="8915"/>
                  </a:lnTo>
                  <a:lnTo>
                    <a:pt x="15191" y="8475"/>
                  </a:lnTo>
                  <a:lnTo>
                    <a:pt x="15509" y="8011"/>
                  </a:lnTo>
                  <a:lnTo>
                    <a:pt x="15778" y="7547"/>
                  </a:lnTo>
                  <a:lnTo>
                    <a:pt x="16046" y="7059"/>
                  </a:lnTo>
                  <a:lnTo>
                    <a:pt x="16266" y="6546"/>
                  </a:lnTo>
                  <a:lnTo>
                    <a:pt x="16461" y="6008"/>
                  </a:lnTo>
                  <a:lnTo>
                    <a:pt x="16584" y="5447"/>
                  </a:lnTo>
                  <a:lnTo>
                    <a:pt x="16681" y="4885"/>
                  </a:lnTo>
                  <a:lnTo>
                    <a:pt x="16706" y="4592"/>
                  </a:lnTo>
                  <a:lnTo>
                    <a:pt x="16706" y="4299"/>
                  </a:lnTo>
                  <a:lnTo>
                    <a:pt x="16681" y="3859"/>
                  </a:lnTo>
                  <a:lnTo>
                    <a:pt x="16608" y="3420"/>
                  </a:lnTo>
                  <a:lnTo>
                    <a:pt x="16510" y="3004"/>
                  </a:lnTo>
                  <a:lnTo>
                    <a:pt x="16364" y="2614"/>
                  </a:lnTo>
                  <a:lnTo>
                    <a:pt x="16193" y="2247"/>
                  </a:lnTo>
                  <a:lnTo>
                    <a:pt x="15973" y="1881"/>
                  </a:lnTo>
                  <a:lnTo>
                    <a:pt x="15729" y="1563"/>
                  </a:lnTo>
                  <a:lnTo>
                    <a:pt x="15436" y="1246"/>
                  </a:lnTo>
                  <a:lnTo>
                    <a:pt x="15143" y="977"/>
                  </a:lnTo>
                  <a:lnTo>
                    <a:pt x="14801" y="733"/>
                  </a:lnTo>
                  <a:lnTo>
                    <a:pt x="14459" y="513"/>
                  </a:lnTo>
                  <a:lnTo>
                    <a:pt x="14092" y="342"/>
                  </a:lnTo>
                  <a:lnTo>
                    <a:pt x="13677" y="196"/>
                  </a:lnTo>
                  <a:lnTo>
                    <a:pt x="13262" y="74"/>
                  </a:lnTo>
                  <a:lnTo>
                    <a:pt x="12847" y="25"/>
                  </a:lnTo>
                  <a:lnTo>
                    <a:pt x="12407" y="0"/>
                  </a:lnTo>
                  <a:lnTo>
                    <a:pt x="12065" y="0"/>
                  </a:lnTo>
                  <a:lnTo>
                    <a:pt x="11723" y="49"/>
                  </a:lnTo>
                  <a:lnTo>
                    <a:pt x="11381" y="122"/>
                  </a:lnTo>
                  <a:lnTo>
                    <a:pt x="11064" y="196"/>
                  </a:lnTo>
                  <a:lnTo>
                    <a:pt x="10746" y="318"/>
                  </a:lnTo>
                  <a:lnTo>
                    <a:pt x="10453" y="464"/>
                  </a:lnTo>
                  <a:lnTo>
                    <a:pt x="10160" y="611"/>
                  </a:lnTo>
                  <a:lnTo>
                    <a:pt x="9892" y="806"/>
                  </a:lnTo>
                  <a:lnTo>
                    <a:pt x="9647" y="1002"/>
                  </a:lnTo>
                  <a:lnTo>
                    <a:pt x="9403" y="1221"/>
                  </a:lnTo>
                  <a:lnTo>
                    <a:pt x="9183" y="1466"/>
                  </a:lnTo>
                  <a:lnTo>
                    <a:pt x="8964" y="1710"/>
                  </a:lnTo>
                  <a:lnTo>
                    <a:pt x="8793" y="1979"/>
                  </a:lnTo>
                  <a:lnTo>
                    <a:pt x="8622" y="2272"/>
                  </a:lnTo>
                  <a:lnTo>
                    <a:pt x="8475" y="2565"/>
                  </a:lnTo>
                  <a:lnTo>
                    <a:pt x="8353" y="2858"/>
                  </a:lnTo>
                  <a:lnTo>
                    <a:pt x="8231" y="2565"/>
                  </a:lnTo>
                  <a:lnTo>
                    <a:pt x="8084" y="2272"/>
                  </a:lnTo>
                  <a:lnTo>
                    <a:pt x="7913" y="1979"/>
                  </a:lnTo>
                  <a:lnTo>
                    <a:pt x="7742" y="1710"/>
                  </a:lnTo>
                  <a:lnTo>
                    <a:pt x="7523" y="1466"/>
                  </a:lnTo>
                  <a:lnTo>
                    <a:pt x="7303" y="1221"/>
                  </a:lnTo>
                  <a:lnTo>
                    <a:pt x="7059" y="1002"/>
                  </a:lnTo>
                  <a:lnTo>
                    <a:pt x="6814" y="806"/>
                  </a:lnTo>
                  <a:lnTo>
                    <a:pt x="6546" y="611"/>
                  </a:lnTo>
                  <a:lnTo>
                    <a:pt x="6253" y="464"/>
                  </a:lnTo>
                  <a:lnTo>
                    <a:pt x="5960" y="318"/>
                  </a:lnTo>
                  <a:lnTo>
                    <a:pt x="5642" y="196"/>
                  </a:lnTo>
                  <a:lnTo>
                    <a:pt x="5325" y="122"/>
                  </a:lnTo>
                  <a:lnTo>
                    <a:pt x="4983" y="49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2BE7936-F4B4-1AE8-0082-3E790497F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194115"/>
              </p:ext>
            </p:extLst>
          </p:nvPr>
        </p:nvGraphicFramePr>
        <p:xfrm>
          <a:off x="3838577" y="1412400"/>
          <a:ext cx="1879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79560" imgH="469800" progId="Equation.DSMT4">
                  <p:embed/>
                </p:oleObj>
              </mc:Choice>
              <mc:Fallback>
                <p:oleObj name="Equation" r:id="rId3" imgW="1879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8577" y="1412400"/>
                        <a:ext cx="1879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9A6E0E5-8DE9-2F99-94C5-10A2860973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01878"/>
              </p:ext>
            </p:extLst>
          </p:nvPr>
        </p:nvGraphicFramePr>
        <p:xfrm>
          <a:off x="6673095" y="1407931"/>
          <a:ext cx="153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469800" progId="Equation.DSMT4">
                  <p:embed/>
                </p:oleObj>
              </mc:Choice>
              <mc:Fallback>
                <p:oleObj name="Equation" r:id="rId5" imgW="15364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3095" y="1407931"/>
                        <a:ext cx="15367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111;p13">
            <a:extLst>
              <a:ext uri="{FF2B5EF4-FFF2-40B4-BE49-F238E27FC236}">
                <a16:creationId xmlns:a16="http://schemas.microsoft.com/office/drawing/2014/main" id="{084F2D9A-274E-3D3A-7552-03E8ECFEFED1}"/>
              </a:ext>
            </a:extLst>
          </p:cNvPr>
          <p:cNvSpPr txBox="1">
            <a:spLocks/>
          </p:cNvSpPr>
          <p:nvPr/>
        </p:nvSpPr>
        <p:spPr>
          <a:xfrm>
            <a:off x="5837381" y="1159853"/>
            <a:ext cx="742830" cy="7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US" sz="3600">
                <a:latin typeface="+mj-lt"/>
              </a:rPr>
              <a:t>và</a:t>
            </a:r>
            <a:endParaRPr lang="vi-VN" sz="1800">
              <a:latin typeface="+mj-lt"/>
            </a:endParaRPr>
          </a:p>
        </p:txBody>
      </p:sp>
      <p:sp>
        <p:nvSpPr>
          <p:cNvPr id="5" name="Google Shape;111;p13">
            <a:extLst>
              <a:ext uri="{FF2B5EF4-FFF2-40B4-BE49-F238E27FC236}">
                <a16:creationId xmlns:a16="http://schemas.microsoft.com/office/drawing/2014/main" id="{893CCF3D-2D74-4FF9-EB7B-FDA207BF5C2B}"/>
              </a:ext>
            </a:extLst>
          </p:cNvPr>
          <p:cNvSpPr txBox="1">
            <a:spLocks/>
          </p:cNvSpPr>
          <p:nvPr/>
        </p:nvSpPr>
        <p:spPr>
          <a:xfrm>
            <a:off x="230564" y="1760742"/>
            <a:ext cx="5513933" cy="12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US" sz="3600">
                <a:latin typeface="+mn-lt"/>
              </a:rPr>
              <a:t>Chia mặt phẳng toạ độ thành 4 miền khác nhau</a:t>
            </a:r>
            <a:endParaRPr lang="vi-VN" sz="180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AEEBF-FC14-BAF5-0E1F-11FA3DF5CC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5614" y="1946406"/>
            <a:ext cx="2911946" cy="2873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505EEA6-A69D-1EB0-BA7D-5569C9909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58259"/>
              </p:ext>
            </p:extLst>
          </p:nvPr>
        </p:nvGraphicFramePr>
        <p:xfrm>
          <a:off x="2677547" y="3845467"/>
          <a:ext cx="18669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600" imgH="1168200" progId="Equation.DSMT4">
                  <p:embed/>
                </p:oleObj>
              </mc:Choice>
              <mc:Fallback>
                <p:oleObj name="Equation" r:id="rId8" imgW="186660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7547" y="3845467"/>
                        <a:ext cx="18669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Google Shape;111;p13">
            <a:extLst>
              <a:ext uri="{FF2B5EF4-FFF2-40B4-BE49-F238E27FC236}">
                <a16:creationId xmlns:a16="http://schemas.microsoft.com/office/drawing/2014/main" id="{7656E0FA-0C61-5B11-9DB1-4FDF8F0B3B4F}"/>
              </a:ext>
            </a:extLst>
          </p:cNvPr>
          <p:cNvSpPr txBox="1">
            <a:spLocks/>
          </p:cNvSpPr>
          <p:nvPr/>
        </p:nvSpPr>
        <p:spPr>
          <a:xfrm>
            <a:off x="2332291" y="3112812"/>
            <a:ext cx="3412206" cy="7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US" sz="3600">
                <a:latin typeface="+mn-lt"/>
              </a:rPr>
              <a:t>Miền nào thoả</a:t>
            </a:r>
            <a:endParaRPr lang="vi-VN" sz="180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DF412-F915-A8B7-6C7F-840BEF83C633}"/>
              </a:ext>
            </a:extLst>
          </p:cNvPr>
          <p:cNvSpPr txBox="1"/>
          <p:nvPr/>
        </p:nvSpPr>
        <p:spPr>
          <a:xfrm>
            <a:off x="4706680" y="3755607"/>
            <a:ext cx="64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371BE-DDBD-5C04-CC3F-68ACCBFF877F}"/>
              </a:ext>
            </a:extLst>
          </p:cNvPr>
          <p:cNvSpPr txBox="1"/>
          <p:nvPr/>
        </p:nvSpPr>
        <p:spPr>
          <a:xfrm>
            <a:off x="4706679" y="4418301"/>
            <a:ext cx="64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uild="p"/>
      <p:bldP spid="4" grpId="0"/>
      <p:bldP spid="5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Google Shape;101;p12">
            <a:extLst>
              <a:ext uri="{FF2B5EF4-FFF2-40B4-BE49-F238E27FC236}">
                <a16:creationId xmlns:a16="http://schemas.microsoft.com/office/drawing/2014/main" id="{0ADE7B5A-CCEA-8334-D3B9-986491114D68}"/>
              </a:ext>
            </a:extLst>
          </p:cNvPr>
          <p:cNvSpPr txBox="1">
            <a:spLocks/>
          </p:cNvSpPr>
          <p:nvPr/>
        </p:nvSpPr>
        <p:spPr>
          <a:xfrm>
            <a:off x="335526" y="9417"/>
            <a:ext cx="8472948" cy="136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800">
                <a:solidFill>
                  <a:srgbClr val="FF0000"/>
                </a:solidFill>
                <a:latin typeface="+mj-lt"/>
              </a:rPr>
              <a:t>BÀI 2. HỆ BẤT PHƯƠNG TRÌNH BẬC NHẤT HAI ẨN</a:t>
            </a:r>
          </a:p>
        </p:txBody>
      </p:sp>
      <p:sp>
        <p:nvSpPr>
          <p:cNvPr id="7" name="Google Shape;102;p12">
            <a:extLst>
              <a:ext uri="{FF2B5EF4-FFF2-40B4-BE49-F238E27FC236}">
                <a16:creationId xmlns:a16="http://schemas.microsoft.com/office/drawing/2014/main" id="{4FB28CA7-0238-D9F0-4964-569A770D6E0B}"/>
              </a:ext>
            </a:extLst>
          </p:cNvPr>
          <p:cNvSpPr txBox="1">
            <a:spLocks/>
          </p:cNvSpPr>
          <p:nvPr/>
        </p:nvSpPr>
        <p:spPr>
          <a:xfrm>
            <a:off x="266783" y="1216940"/>
            <a:ext cx="8637555" cy="1963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vi-VN" sz="3200" b="1">
                <a:solidFill>
                  <a:schemeClr val="bg1"/>
                </a:solidFill>
                <a:latin typeface="+mn-lt"/>
              </a:rPr>
              <a:t>HOẠT ĐỘNG 2.1:</a:t>
            </a:r>
            <a:endParaRPr lang="vi-VN" sz="320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vi-VN" sz="3200">
                <a:solidFill>
                  <a:schemeClr val="bg1"/>
                </a:solidFill>
                <a:latin typeface="+mn-lt"/>
              </a:rPr>
              <a:t>1. Khái niệm hệ bất phương trình bậc nhất hai ẩn.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5C267-FC37-39B4-368C-F0AE2C53EE36}"/>
              </a:ext>
            </a:extLst>
          </p:cNvPr>
          <p:cNvSpPr txBox="1"/>
          <p:nvPr/>
        </p:nvSpPr>
        <p:spPr>
          <a:xfrm>
            <a:off x="335526" y="3211602"/>
            <a:ext cx="84729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bg1"/>
                </a:solidFill>
                <a:latin typeface="+mj-lt"/>
              </a:rPr>
              <a:t>	</a:t>
            </a:r>
            <a:r>
              <a:rPr lang="vi-VN" sz="3200">
                <a:solidFill>
                  <a:schemeClr val="bg1"/>
                </a:solidFill>
                <a:latin typeface="+mn-lt"/>
              </a:rPr>
              <a:t>Mục tiêu cần đạt: HV </a:t>
            </a:r>
            <a:r>
              <a:rPr lang="en-US" sz="3200">
                <a:solidFill>
                  <a:schemeClr val="bg1"/>
                </a:solidFill>
                <a:latin typeface="+mn-lt"/>
              </a:rPr>
              <a:t>mô tả được các điều kiện ràng buộc đối với x, y khi phát sinh tình huống.</a:t>
            </a:r>
            <a:endParaRPr lang="vi-VN" sz="320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ctrTitle" idx="4294967295"/>
          </p:nvPr>
        </p:nvSpPr>
        <p:spPr>
          <a:xfrm>
            <a:off x="5250426" y="0"/>
            <a:ext cx="3893573" cy="774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ABE33F"/>
                </a:solidFill>
                <a:latin typeface="+mj-lt"/>
              </a:rPr>
              <a:t>HOẠT ĐỘNG </a:t>
            </a:r>
            <a:r>
              <a:rPr lang="vi-VN" sz="3800">
                <a:solidFill>
                  <a:srgbClr val="ABE33F"/>
                </a:solidFill>
                <a:latin typeface="+mj-lt"/>
              </a:rPr>
              <a:t>2.1</a:t>
            </a:r>
            <a:endParaRPr sz="3800">
              <a:solidFill>
                <a:srgbClr val="ABE33F"/>
              </a:solidFill>
              <a:latin typeface="+mj-lt"/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294967295"/>
          </p:nvPr>
        </p:nvSpPr>
        <p:spPr>
          <a:xfrm>
            <a:off x="159527" y="812059"/>
            <a:ext cx="8824946" cy="1708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285750" algn="just">
              <a:spcBef>
                <a:spcPts val="0"/>
              </a:spcBef>
              <a:spcAft>
                <a:spcPts val="1000"/>
              </a:spcAft>
            </a:pPr>
            <a:r>
              <a:rPr lang="en-US" sz="3200">
                <a:solidFill>
                  <a:srgbClr val="1F4E79"/>
                </a:solidFill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SGK – Trang 33</a:t>
            </a:r>
            <a:endParaRPr lang="en-US" sz="3200">
              <a:effectLst/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vi-VN" sz="3200">
                <a:solidFill>
                  <a:srgbClr val="1F4E79"/>
                </a:solidFill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a) </a:t>
            </a:r>
            <a:r>
              <a:rPr lang="en-US" sz="3200">
                <a:solidFill>
                  <a:srgbClr val="1F4E79"/>
                </a:solidFill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Viết các bất phương trình mô tả các điều kiện ràng buộc đối với x, y.</a:t>
            </a:r>
            <a:endParaRPr lang="en-US" sz="3200">
              <a:effectLst/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</p:txBody>
      </p:sp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4D06983-08C7-ADC2-AA3E-971587CFF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0531" y="2650307"/>
          <a:ext cx="96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160" imgH="457200" progId="Equation.DSMT4">
                  <p:embed/>
                </p:oleObj>
              </mc:Choice>
              <mc:Fallback>
                <p:oleObj name="Equation" r:id="rId3" imgW="965160" imgH="457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4D06983-08C7-ADC2-AA3E-971587CFFD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0531" y="2650307"/>
                        <a:ext cx="965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769C9F8-87A7-FBAC-9BDB-59FBDBCE27DF}"/>
              </a:ext>
            </a:extLst>
          </p:cNvPr>
          <p:cNvSpPr txBox="1"/>
          <p:nvPr/>
        </p:nvSpPr>
        <p:spPr>
          <a:xfrm>
            <a:off x="159527" y="2528288"/>
            <a:ext cx="680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Số tiền cần mua hạt giống cà tím là: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C85E9A-90AC-5575-57DC-340AB79DBA0E}"/>
              </a:ext>
            </a:extLst>
          </p:cNvPr>
          <p:cNvSpPr txBox="1"/>
          <p:nvPr/>
        </p:nvSpPr>
        <p:spPr>
          <a:xfrm>
            <a:off x="159527" y="3107507"/>
            <a:ext cx="700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Số tiền cần mua hạt giống cà chua là: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6814FF4-7AFD-4549-42ED-FCF6660873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6692" y="3180149"/>
          <a:ext cx="952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469800" progId="Equation.DSMT4">
                  <p:embed/>
                </p:oleObj>
              </mc:Choice>
              <mc:Fallback>
                <p:oleObj name="Equation" r:id="rId5" imgW="952200" imgH="469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6814FF4-7AFD-4549-42ED-FCF6660873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6692" y="3180149"/>
                        <a:ext cx="952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9E126C1-BE0A-260C-DF9A-1D933DD6D271}"/>
              </a:ext>
            </a:extLst>
          </p:cNvPr>
          <p:cNvSpPr txBox="1"/>
          <p:nvPr/>
        </p:nvSpPr>
        <p:spPr>
          <a:xfrm>
            <a:off x="159527" y="3678202"/>
            <a:ext cx="646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Tổng số tiền cần mua hạt giống là: 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7CB40BC-261E-4124-52B5-7CD2AD6327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729053"/>
              </p:ext>
            </p:extLst>
          </p:nvPr>
        </p:nvGraphicFramePr>
        <p:xfrm>
          <a:off x="6567639" y="3784600"/>
          <a:ext cx="2311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11200" imgH="469800" progId="Equation.DSMT4">
                  <p:embed/>
                </p:oleObj>
              </mc:Choice>
              <mc:Fallback>
                <p:oleObj name="Equation" r:id="rId7" imgW="2311200" imgH="469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7CB40BC-261E-4124-52B5-7CD2AD632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67639" y="3784600"/>
                        <a:ext cx="23114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53CE395-8778-8311-97A0-8C9287B4CC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033471"/>
              </p:ext>
            </p:extLst>
          </p:nvPr>
        </p:nvGraphicFramePr>
        <p:xfrm>
          <a:off x="3549650" y="4699000"/>
          <a:ext cx="2959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58840" imgH="469800" progId="Equation.DSMT4">
                  <p:embed/>
                </p:oleObj>
              </mc:Choice>
              <mc:Fallback>
                <p:oleObj name="Equation" r:id="rId9" imgW="2958840" imgH="469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53CE395-8778-8311-97A0-8C9287B4C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9650" y="4699000"/>
                        <a:ext cx="2959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6452C29-9E16-019C-D31B-09311F5232C6}"/>
              </a:ext>
            </a:extLst>
          </p:cNvPr>
          <p:cNvSpPr txBox="1"/>
          <p:nvPr/>
        </p:nvSpPr>
        <p:spPr>
          <a:xfrm>
            <a:off x="159527" y="4165076"/>
            <a:ext cx="3509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/>
              <a:t>Theo đề bài ta có:</a:t>
            </a:r>
            <a:endParaRPr lang="en-US" sz="320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D52CF87-527D-90D7-4644-6502992BB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60539"/>
              </p:ext>
            </p:extLst>
          </p:nvPr>
        </p:nvGraphicFramePr>
        <p:xfrm>
          <a:off x="3669007" y="4253629"/>
          <a:ext cx="2006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06280" imgH="469800" progId="Equation.DSMT4">
                  <p:embed/>
                </p:oleObj>
              </mc:Choice>
              <mc:Fallback>
                <p:oleObj name="Equation" r:id="rId11" imgW="2006280" imgH="469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53CE395-8778-8311-97A0-8C9287B4C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69007" y="4253629"/>
                        <a:ext cx="2006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489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uild="p"/>
      <p:bldP spid="13" grpId="0"/>
      <p:bldP spid="14" grpId="0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>
            <a:spLocks noGrp="1"/>
          </p:cNvSpPr>
          <p:nvPr>
            <p:ph type="subTitle" idx="4294967295"/>
          </p:nvPr>
        </p:nvSpPr>
        <p:spPr>
          <a:xfrm>
            <a:off x="159527" y="812059"/>
            <a:ext cx="8824946" cy="2469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285750" algn="just">
              <a:spcBef>
                <a:spcPts val="0"/>
              </a:spcBef>
            </a:pPr>
            <a:r>
              <a:rPr lang="en-US" sz="3200">
                <a:solidFill>
                  <a:srgbClr val="1F4E79"/>
                </a:solidFill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SGK – Trang 33</a:t>
            </a:r>
            <a:endParaRPr lang="en-US" sz="3200">
              <a:effectLst/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vi-VN" sz="3200">
                <a:solidFill>
                  <a:srgbClr val="1F4E79"/>
                </a:solidFill>
                <a:latin typeface="+mn-lt"/>
                <a:ea typeface="Malgun Gothic" panose="020B0503020000020004" pitchFamily="34" charset="-127"/>
                <a:cs typeface="Cordia New" panose="020B0304020202020204" pitchFamily="34" charset="-34"/>
              </a:rPr>
              <a:t>b</a:t>
            </a:r>
            <a:r>
              <a:rPr lang="vi-VN" sz="3200">
                <a:solidFill>
                  <a:srgbClr val="1F4E79"/>
                </a:solidFill>
                <a:effectLst/>
                <a:latin typeface="+mn-lt"/>
                <a:ea typeface="Malgun Gothic" panose="020B0503020000020004" pitchFamily="34" charset="-127"/>
                <a:cs typeface="Cordia New" panose="020B0304020202020204" pitchFamily="34" charset="-34"/>
              </a:rPr>
              <a:t>) </a:t>
            </a:r>
            <a:r>
              <a:rPr lang="en-US" sz="3200">
                <a:solidFill>
                  <a:srgbClr val="1F4E79"/>
                </a:solidFill>
                <a:effectLst/>
                <a:latin typeface="+mn-lt"/>
                <a:ea typeface="Malgun Gothic" panose="020B0503020000020004" pitchFamily="34" charset="-127"/>
                <a:cs typeface="Cordia New" panose="020B0304020202020204" pitchFamily="34" charset="-34"/>
              </a:rPr>
              <a:t>Cặp số nào sau đây thoả mãn đồng thời tất cả các bất phương trình nêu trên?</a:t>
            </a:r>
            <a:r>
              <a:rPr lang="vi-VN" sz="3200">
                <a:latin typeface="+mn-lt"/>
                <a:ea typeface="Malgun Gothic" panose="020B0503020000020004" pitchFamily="34" charset="-127"/>
                <a:cs typeface="Cordia New" panose="020B0304020202020204" pitchFamily="34" charset="-34"/>
              </a:rPr>
              <a:t> </a:t>
            </a:r>
            <a:r>
              <a:rPr lang="en-US" sz="320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Cordia New" panose="020B0304020202020204" pitchFamily="34" charset="-34"/>
              </a:rPr>
              <a:t>(20; 40), </a:t>
            </a:r>
            <a:r>
              <a:rPr lang="vi-VN" sz="320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Cordia New" panose="020B0304020202020204" pitchFamily="34" charset="-34"/>
              </a:rPr>
              <a:t>   </a:t>
            </a:r>
            <a:r>
              <a:rPr lang="en-US" sz="3200">
                <a:solidFill>
                  <a:srgbClr val="1F4E79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Cordia New" panose="020B0304020202020204" pitchFamily="34" charset="-34"/>
              </a:rPr>
              <a:t>(40; 20), (-30; 10).</a:t>
            </a:r>
            <a:endParaRPr lang="en-US" sz="3200">
              <a:effectLst/>
              <a:latin typeface="Calibri" panose="020F0502020204030204" pitchFamily="34" charset="0"/>
              <a:ea typeface="Malgun Gothic" panose="020B0503020000020004" pitchFamily="34" charset="-127"/>
              <a:cs typeface="Cordia New" panose="020B0304020202020204" pitchFamily="34" charset="-34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n-US" sz="3200">
              <a:effectLst/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</p:txBody>
      </p:sp>
      <p:sp>
        <p:nvSpPr>
          <p:cNvPr id="119" name="Google Shape;119;p1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D52CF87-527D-90D7-4644-6502992BB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481935"/>
              </p:ext>
            </p:extLst>
          </p:nvPr>
        </p:nvGraphicFramePr>
        <p:xfrm>
          <a:off x="2552106" y="3151625"/>
          <a:ext cx="31115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480" imgH="1981080" progId="Equation.DSMT4">
                  <p:embed/>
                </p:oleObj>
              </mc:Choice>
              <mc:Fallback>
                <p:oleObj name="Equation" r:id="rId3" imgW="3111480" imgH="19810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D52CF87-527D-90D7-4644-6502992BB3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2106" y="3151625"/>
                        <a:ext cx="3111500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B721F06-8654-485E-B507-076F1CA425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65099"/>
              </p:ext>
            </p:extLst>
          </p:nvPr>
        </p:nvGraphicFramePr>
        <p:xfrm>
          <a:off x="5743627" y="3756640"/>
          <a:ext cx="198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81080" imgH="609480" progId="Equation.DSMT4">
                  <p:embed/>
                </p:oleObj>
              </mc:Choice>
              <mc:Fallback>
                <p:oleObj name="Equation" r:id="rId5" imgW="19810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3627" y="3756640"/>
                        <a:ext cx="1981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14AF15D-CC39-5572-7001-1603564EC44C}"/>
              </a:ext>
            </a:extLst>
          </p:cNvPr>
          <p:cNvGrpSpPr/>
          <p:nvPr/>
        </p:nvGrpSpPr>
        <p:grpSpPr>
          <a:xfrm>
            <a:off x="47669" y="3457269"/>
            <a:ext cx="2122389" cy="1686182"/>
            <a:chOff x="47669" y="3457269"/>
            <a:chExt cx="2122389" cy="1686182"/>
          </a:xfrm>
        </p:grpSpPr>
        <p:grpSp>
          <p:nvGrpSpPr>
            <p:cNvPr id="6" name="Google Shape;112;p13">
              <a:extLst>
                <a:ext uri="{FF2B5EF4-FFF2-40B4-BE49-F238E27FC236}">
                  <a16:creationId xmlns:a16="http://schemas.microsoft.com/office/drawing/2014/main" id="{BDA2CDE0-F815-DA14-DB95-850F9F3C3A03}"/>
                </a:ext>
              </a:extLst>
            </p:cNvPr>
            <p:cNvGrpSpPr/>
            <p:nvPr/>
          </p:nvGrpSpPr>
          <p:grpSpPr>
            <a:xfrm>
              <a:off x="47669" y="3709555"/>
              <a:ext cx="1512762" cy="1433896"/>
              <a:chOff x="5300400" y="3670175"/>
              <a:chExt cx="421300" cy="399325"/>
            </a:xfrm>
          </p:grpSpPr>
          <p:sp>
            <p:nvSpPr>
              <p:cNvPr id="8" name="Google Shape;113;p13">
                <a:extLst>
                  <a:ext uri="{FF2B5EF4-FFF2-40B4-BE49-F238E27FC236}">
                    <a16:creationId xmlns:a16="http://schemas.microsoft.com/office/drawing/2014/main" id="{3A532631-AE4B-E1D6-C2B8-A0126D2E49B3}"/>
                  </a:ext>
                </a:extLst>
              </p:cNvPr>
              <p:cNvSpPr/>
              <p:nvPr/>
            </p:nvSpPr>
            <p:spPr>
              <a:xfrm>
                <a:off x="5300400" y="3708025"/>
                <a:ext cx="421300" cy="267450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0698" extrusionOk="0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14;p13">
                <a:extLst>
                  <a:ext uri="{FF2B5EF4-FFF2-40B4-BE49-F238E27FC236}">
                    <a16:creationId xmlns:a16="http://schemas.microsoft.com/office/drawing/2014/main" id="{E0179D79-711C-FE3A-51BB-2FA1F9BB9830}"/>
                  </a:ext>
                </a:extLst>
              </p:cNvPr>
              <p:cNvSpPr/>
              <p:nvPr/>
            </p:nvSpPr>
            <p:spPr>
              <a:xfrm>
                <a:off x="5498825" y="3670175"/>
                <a:ext cx="2445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2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15;p13">
                <a:extLst>
                  <a:ext uri="{FF2B5EF4-FFF2-40B4-BE49-F238E27FC236}">
                    <a16:creationId xmlns:a16="http://schemas.microsoft.com/office/drawing/2014/main" id="{A1F38C83-EF5D-C634-3EFA-6D0D246E2D9A}"/>
                  </a:ext>
                </a:extLst>
              </p:cNvPr>
              <p:cNvSpPr/>
              <p:nvPr/>
            </p:nvSpPr>
            <p:spPr>
              <a:xfrm>
                <a:off x="5366325" y="3987675"/>
                <a:ext cx="61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3273" extrusionOk="0">
                    <a:moveTo>
                      <a:pt x="1344" y="0"/>
                    </a:moveTo>
                    <a:lnTo>
                      <a:pt x="50" y="2565"/>
                    </a:lnTo>
                    <a:lnTo>
                      <a:pt x="25" y="2638"/>
                    </a:lnTo>
                    <a:lnTo>
                      <a:pt x="1" y="2736"/>
                    </a:lnTo>
                    <a:lnTo>
                      <a:pt x="1" y="2833"/>
                    </a:lnTo>
                    <a:lnTo>
                      <a:pt x="25" y="2931"/>
                    </a:lnTo>
                    <a:lnTo>
                      <a:pt x="74" y="3004"/>
                    </a:lnTo>
                    <a:lnTo>
                      <a:pt x="123" y="3102"/>
                    </a:lnTo>
                    <a:lnTo>
                      <a:pt x="196" y="3151"/>
                    </a:lnTo>
                    <a:lnTo>
                      <a:pt x="269" y="3224"/>
                    </a:lnTo>
                    <a:lnTo>
                      <a:pt x="392" y="3248"/>
                    </a:lnTo>
                    <a:lnTo>
                      <a:pt x="489" y="3273"/>
                    </a:lnTo>
                    <a:lnTo>
                      <a:pt x="636" y="3248"/>
                    </a:lnTo>
                    <a:lnTo>
                      <a:pt x="758" y="3200"/>
                    </a:lnTo>
                    <a:lnTo>
                      <a:pt x="856" y="3102"/>
                    </a:lnTo>
                    <a:lnTo>
                      <a:pt x="929" y="3004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6;p13">
                <a:extLst>
                  <a:ext uri="{FF2B5EF4-FFF2-40B4-BE49-F238E27FC236}">
                    <a16:creationId xmlns:a16="http://schemas.microsoft.com/office/drawing/2014/main" id="{62CDD2F6-A432-737F-EAE0-07D021950AD7}"/>
                  </a:ext>
                </a:extLst>
              </p:cNvPr>
              <p:cNvSpPr/>
              <p:nvPr/>
            </p:nvSpPr>
            <p:spPr>
              <a:xfrm>
                <a:off x="5594700" y="3987675"/>
                <a:ext cx="6107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3273" extrusionOk="0">
                    <a:moveTo>
                      <a:pt x="0" y="0"/>
                    </a:moveTo>
                    <a:lnTo>
                      <a:pt x="1514" y="3004"/>
                    </a:lnTo>
                    <a:lnTo>
                      <a:pt x="1588" y="3102"/>
                    </a:lnTo>
                    <a:lnTo>
                      <a:pt x="1685" y="3200"/>
                    </a:lnTo>
                    <a:lnTo>
                      <a:pt x="1807" y="3248"/>
                    </a:lnTo>
                    <a:lnTo>
                      <a:pt x="1954" y="3273"/>
                    </a:lnTo>
                    <a:lnTo>
                      <a:pt x="2052" y="3248"/>
                    </a:lnTo>
                    <a:lnTo>
                      <a:pt x="2174" y="3224"/>
                    </a:lnTo>
                    <a:lnTo>
                      <a:pt x="2247" y="3151"/>
                    </a:lnTo>
                    <a:lnTo>
                      <a:pt x="2320" y="3102"/>
                    </a:lnTo>
                    <a:lnTo>
                      <a:pt x="2369" y="3004"/>
                    </a:lnTo>
                    <a:lnTo>
                      <a:pt x="2418" y="2931"/>
                    </a:lnTo>
                    <a:lnTo>
                      <a:pt x="2442" y="2833"/>
                    </a:lnTo>
                    <a:lnTo>
                      <a:pt x="2442" y="2736"/>
                    </a:lnTo>
                    <a:lnTo>
                      <a:pt x="2418" y="2638"/>
                    </a:lnTo>
                    <a:lnTo>
                      <a:pt x="2393" y="2565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17;p13">
                <a:extLst>
                  <a:ext uri="{FF2B5EF4-FFF2-40B4-BE49-F238E27FC236}">
                    <a16:creationId xmlns:a16="http://schemas.microsoft.com/office/drawing/2014/main" id="{39124E76-2894-D49F-418F-D94F6BD2D1DC}"/>
                  </a:ext>
                </a:extLst>
              </p:cNvPr>
              <p:cNvSpPr/>
              <p:nvPr/>
            </p:nvSpPr>
            <p:spPr>
              <a:xfrm>
                <a:off x="5324825" y="3732450"/>
                <a:ext cx="372475" cy="218600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8744" extrusionOk="0">
                    <a:moveTo>
                      <a:pt x="12578" y="1319"/>
                    </a:moveTo>
                    <a:lnTo>
                      <a:pt x="12676" y="1344"/>
                    </a:lnTo>
                    <a:lnTo>
                      <a:pt x="12749" y="1392"/>
                    </a:lnTo>
                    <a:lnTo>
                      <a:pt x="12822" y="1441"/>
                    </a:lnTo>
                    <a:lnTo>
                      <a:pt x="12895" y="1515"/>
                    </a:lnTo>
                    <a:lnTo>
                      <a:pt x="12920" y="1612"/>
                    </a:lnTo>
                    <a:lnTo>
                      <a:pt x="12969" y="1710"/>
                    </a:lnTo>
                    <a:lnTo>
                      <a:pt x="12969" y="1808"/>
                    </a:lnTo>
                    <a:lnTo>
                      <a:pt x="12969" y="4079"/>
                    </a:lnTo>
                    <a:lnTo>
                      <a:pt x="12969" y="4177"/>
                    </a:lnTo>
                    <a:lnTo>
                      <a:pt x="12920" y="4274"/>
                    </a:lnTo>
                    <a:lnTo>
                      <a:pt x="12895" y="4348"/>
                    </a:lnTo>
                    <a:lnTo>
                      <a:pt x="12822" y="4421"/>
                    </a:lnTo>
                    <a:lnTo>
                      <a:pt x="12749" y="4470"/>
                    </a:lnTo>
                    <a:lnTo>
                      <a:pt x="12676" y="4519"/>
                    </a:lnTo>
                    <a:lnTo>
                      <a:pt x="12578" y="4543"/>
                    </a:lnTo>
                    <a:lnTo>
                      <a:pt x="12480" y="4567"/>
                    </a:lnTo>
                    <a:lnTo>
                      <a:pt x="12383" y="4543"/>
                    </a:lnTo>
                    <a:lnTo>
                      <a:pt x="12285" y="4519"/>
                    </a:lnTo>
                    <a:lnTo>
                      <a:pt x="12212" y="4470"/>
                    </a:lnTo>
                    <a:lnTo>
                      <a:pt x="12138" y="4421"/>
                    </a:lnTo>
                    <a:lnTo>
                      <a:pt x="12065" y="4348"/>
                    </a:lnTo>
                    <a:lnTo>
                      <a:pt x="12041" y="4274"/>
                    </a:lnTo>
                    <a:lnTo>
                      <a:pt x="11992" y="4177"/>
                    </a:lnTo>
                    <a:lnTo>
                      <a:pt x="11992" y="4079"/>
                    </a:lnTo>
                    <a:lnTo>
                      <a:pt x="11992" y="3004"/>
                    </a:lnTo>
                    <a:lnTo>
                      <a:pt x="7986" y="7010"/>
                    </a:lnTo>
                    <a:lnTo>
                      <a:pt x="7913" y="7059"/>
                    </a:lnTo>
                    <a:lnTo>
                      <a:pt x="7815" y="7107"/>
                    </a:lnTo>
                    <a:lnTo>
                      <a:pt x="7742" y="7132"/>
                    </a:lnTo>
                    <a:lnTo>
                      <a:pt x="7644" y="7156"/>
                    </a:lnTo>
                    <a:lnTo>
                      <a:pt x="7547" y="7132"/>
                    </a:lnTo>
                    <a:lnTo>
                      <a:pt x="7449" y="7107"/>
                    </a:lnTo>
                    <a:lnTo>
                      <a:pt x="7376" y="7059"/>
                    </a:lnTo>
                    <a:lnTo>
                      <a:pt x="7303" y="7010"/>
                    </a:lnTo>
                    <a:lnTo>
                      <a:pt x="5349" y="5056"/>
                    </a:lnTo>
                    <a:lnTo>
                      <a:pt x="2760" y="7620"/>
                    </a:lnTo>
                    <a:lnTo>
                      <a:pt x="2687" y="7694"/>
                    </a:lnTo>
                    <a:lnTo>
                      <a:pt x="2613" y="7742"/>
                    </a:lnTo>
                    <a:lnTo>
                      <a:pt x="2516" y="7767"/>
                    </a:lnTo>
                    <a:lnTo>
                      <a:pt x="2320" y="7767"/>
                    </a:lnTo>
                    <a:lnTo>
                      <a:pt x="2247" y="7742"/>
                    </a:lnTo>
                    <a:lnTo>
                      <a:pt x="2149" y="7694"/>
                    </a:lnTo>
                    <a:lnTo>
                      <a:pt x="2076" y="7620"/>
                    </a:lnTo>
                    <a:lnTo>
                      <a:pt x="2003" y="7547"/>
                    </a:lnTo>
                    <a:lnTo>
                      <a:pt x="1978" y="7474"/>
                    </a:lnTo>
                    <a:lnTo>
                      <a:pt x="1929" y="7376"/>
                    </a:lnTo>
                    <a:lnTo>
                      <a:pt x="1929" y="7278"/>
                    </a:lnTo>
                    <a:lnTo>
                      <a:pt x="1929" y="7205"/>
                    </a:lnTo>
                    <a:lnTo>
                      <a:pt x="1978" y="7107"/>
                    </a:lnTo>
                    <a:lnTo>
                      <a:pt x="2003" y="7010"/>
                    </a:lnTo>
                    <a:lnTo>
                      <a:pt x="2076" y="6936"/>
                    </a:lnTo>
                    <a:lnTo>
                      <a:pt x="5007" y="4006"/>
                    </a:lnTo>
                    <a:lnTo>
                      <a:pt x="5080" y="3957"/>
                    </a:lnTo>
                    <a:lnTo>
                      <a:pt x="5153" y="3908"/>
                    </a:lnTo>
                    <a:lnTo>
                      <a:pt x="5251" y="3884"/>
                    </a:lnTo>
                    <a:lnTo>
                      <a:pt x="5446" y="3884"/>
                    </a:lnTo>
                    <a:lnTo>
                      <a:pt x="5520" y="3908"/>
                    </a:lnTo>
                    <a:lnTo>
                      <a:pt x="5617" y="3957"/>
                    </a:lnTo>
                    <a:lnTo>
                      <a:pt x="5691" y="4006"/>
                    </a:lnTo>
                    <a:lnTo>
                      <a:pt x="7644" y="5960"/>
                    </a:lnTo>
                    <a:lnTo>
                      <a:pt x="11332" y="2296"/>
                    </a:lnTo>
                    <a:lnTo>
                      <a:pt x="10209" y="2296"/>
                    </a:lnTo>
                    <a:lnTo>
                      <a:pt x="10111" y="2272"/>
                    </a:lnTo>
                    <a:lnTo>
                      <a:pt x="10013" y="2247"/>
                    </a:lnTo>
                    <a:lnTo>
                      <a:pt x="9916" y="2198"/>
                    </a:lnTo>
                    <a:lnTo>
                      <a:pt x="9843" y="2150"/>
                    </a:lnTo>
                    <a:lnTo>
                      <a:pt x="9794" y="2076"/>
                    </a:lnTo>
                    <a:lnTo>
                      <a:pt x="9745" y="1979"/>
                    </a:lnTo>
                    <a:lnTo>
                      <a:pt x="9720" y="1905"/>
                    </a:lnTo>
                    <a:lnTo>
                      <a:pt x="9720" y="1808"/>
                    </a:lnTo>
                    <a:lnTo>
                      <a:pt x="9720" y="1710"/>
                    </a:lnTo>
                    <a:lnTo>
                      <a:pt x="9745" y="1612"/>
                    </a:lnTo>
                    <a:lnTo>
                      <a:pt x="9794" y="1515"/>
                    </a:lnTo>
                    <a:lnTo>
                      <a:pt x="9843" y="1441"/>
                    </a:lnTo>
                    <a:lnTo>
                      <a:pt x="9916" y="1392"/>
                    </a:lnTo>
                    <a:lnTo>
                      <a:pt x="10013" y="1344"/>
                    </a:lnTo>
                    <a:lnTo>
                      <a:pt x="10111" y="1319"/>
                    </a:lnTo>
                    <a:close/>
                    <a:moveTo>
                      <a:pt x="0" y="0"/>
                    </a:moveTo>
                    <a:lnTo>
                      <a:pt x="0" y="8744"/>
                    </a:lnTo>
                    <a:lnTo>
                      <a:pt x="14898" y="8744"/>
                    </a:lnTo>
                    <a:lnTo>
                      <a:pt x="14898" y="0"/>
                    </a:lnTo>
                    <a:close/>
                  </a:path>
                </a:pathLst>
              </a:custGeom>
              <a:solidFill>
                <a:srgbClr val="00AE9D">
                  <a:alpha val="8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18;p13">
              <a:extLst>
                <a:ext uri="{FF2B5EF4-FFF2-40B4-BE49-F238E27FC236}">
                  <a16:creationId xmlns:a16="http://schemas.microsoft.com/office/drawing/2014/main" id="{8DEEFFF6-95C2-EF93-E418-09A955499962}"/>
                </a:ext>
              </a:extLst>
            </p:cNvPr>
            <p:cNvSpPr/>
            <p:nvPr/>
          </p:nvSpPr>
          <p:spPr>
            <a:xfrm>
              <a:off x="1212428" y="3457269"/>
              <a:ext cx="957630" cy="859666"/>
            </a:xfrm>
            <a:custGeom>
              <a:avLst/>
              <a:gdLst/>
              <a:ahLst/>
              <a:cxnLst/>
              <a:rect l="l" t="t" r="r" b="b"/>
              <a:pathLst>
                <a:path w="16706" h="14997" extrusionOk="0">
                  <a:moveTo>
                    <a:pt x="4299" y="0"/>
                  </a:moveTo>
                  <a:lnTo>
                    <a:pt x="3859" y="25"/>
                  </a:lnTo>
                  <a:lnTo>
                    <a:pt x="3444" y="74"/>
                  </a:lnTo>
                  <a:lnTo>
                    <a:pt x="3029" y="196"/>
                  </a:lnTo>
                  <a:lnTo>
                    <a:pt x="2614" y="342"/>
                  </a:lnTo>
                  <a:lnTo>
                    <a:pt x="2247" y="513"/>
                  </a:lnTo>
                  <a:lnTo>
                    <a:pt x="1905" y="733"/>
                  </a:lnTo>
                  <a:lnTo>
                    <a:pt x="1563" y="977"/>
                  </a:lnTo>
                  <a:lnTo>
                    <a:pt x="1270" y="1246"/>
                  </a:lnTo>
                  <a:lnTo>
                    <a:pt x="977" y="1563"/>
                  </a:lnTo>
                  <a:lnTo>
                    <a:pt x="733" y="1881"/>
                  </a:lnTo>
                  <a:lnTo>
                    <a:pt x="513" y="2247"/>
                  </a:lnTo>
                  <a:lnTo>
                    <a:pt x="342" y="2614"/>
                  </a:lnTo>
                  <a:lnTo>
                    <a:pt x="196" y="3004"/>
                  </a:lnTo>
                  <a:lnTo>
                    <a:pt x="98" y="3420"/>
                  </a:lnTo>
                  <a:lnTo>
                    <a:pt x="25" y="3859"/>
                  </a:lnTo>
                  <a:lnTo>
                    <a:pt x="0" y="4299"/>
                  </a:lnTo>
                  <a:lnTo>
                    <a:pt x="0" y="4592"/>
                  </a:lnTo>
                  <a:lnTo>
                    <a:pt x="25" y="4885"/>
                  </a:lnTo>
                  <a:lnTo>
                    <a:pt x="122" y="5447"/>
                  </a:lnTo>
                  <a:lnTo>
                    <a:pt x="245" y="6008"/>
                  </a:lnTo>
                  <a:lnTo>
                    <a:pt x="440" y="6546"/>
                  </a:lnTo>
                  <a:lnTo>
                    <a:pt x="660" y="7059"/>
                  </a:lnTo>
                  <a:lnTo>
                    <a:pt x="928" y="7547"/>
                  </a:lnTo>
                  <a:lnTo>
                    <a:pt x="1197" y="8011"/>
                  </a:lnTo>
                  <a:lnTo>
                    <a:pt x="1515" y="8475"/>
                  </a:lnTo>
                  <a:lnTo>
                    <a:pt x="1856" y="8915"/>
                  </a:lnTo>
                  <a:lnTo>
                    <a:pt x="2198" y="9330"/>
                  </a:lnTo>
                  <a:lnTo>
                    <a:pt x="2565" y="9745"/>
                  </a:lnTo>
                  <a:lnTo>
                    <a:pt x="2931" y="10136"/>
                  </a:lnTo>
                  <a:lnTo>
                    <a:pt x="3639" y="10869"/>
                  </a:lnTo>
                  <a:lnTo>
                    <a:pt x="4299" y="11528"/>
                  </a:lnTo>
                  <a:lnTo>
                    <a:pt x="4861" y="12065"/>
                  </a:lnTo>
                  <a:lnTo>
                    <a:pt x="5496" y="12627"/>
                  </a:lnTo>
                  <a:lnTo>
                    <a:pt x="6839" y="13775"/>
                  </a:lnTo>
                  <a:lnTo>
                    <a:pt x="7913" y="14654"/>
                  </a:lnTo>
                  <a:lnTo>
                    <a:pt x="8353" y="14996"/>
                  </a:lnTo>
                  <a:lnTo>
                    <a:pt x="8793" y="14654"/>
                  </a:lnTo>
                  <a:lnTo>
                    <a:pt x="9843" y="13799"/>
                  </a:lnTo>
                  <a:lnTo>
                    <a:pt x="11186" y="12651"/>
                  </a:lnTo>
                  <a:lnTo>
                    <a:pt x="11821" y="12090"/>
                  </a:lnTo>
                  <a:lnTo>
                    <a:pt x="12407" y="11528"/>
                  </a:lnTo>
                  <a:lnTo>
                    <a:pt x="13067" y="10869"/>
                  </a:lnTo>
                  <a:lnTo>
                    <a:pt x="13775" y="10136"/>
                  </a:lnTo>
                  <a:lnTo>
                    <a:pt x="14141" y="9745"/>
                  </a:lnTo>
                  <a:lnTo>
                    <a:pt x="14508" y="9330"/>
                  </a:lnTo>
                  <a:lnTo>
                    <a:pt x="14850" y="8915"/>
                  </a:lnTo>
                  <a:lnTo>
                    <a:pt x="15191" y="8475"/>
                  </a:lnTo>
                  <a:lnTo>
                    <a:pt x="15509" y="8011"/>
                  </a:lnTo>
                  <a:lnTo>
                    <a:pt x="15778" y="7547"/>
                  </a:lnTo>
                  <a:lnTo>
                    <a:pt x="16046" y="7059"/>
                  </a:lnTo>
                  <a:lnTo>
                    <a:pt x="16266" y="6546"/>
                  </a:lnTo>
                  <a:lnTo>
                    <a:pt x="16461" y="6008"/>
                  </a:lnTo>
                  <a:lnTo>
                    <a:pt x="16584" y="5447"/>
                  </a:lnTo>
                  <a:lnTo>
                    <a:pt x="16681" y="4885"/>
                  </a:lnTo>
                  <a:lnTo>
                    <a:pt x="16706" y="4592"/>
                  </a:lnTo>
                  <a:lnTo>
                    <a:pt x="16706" y="4299"/>
                  </a:lnTo>
                  <a:lnTo>
                    <a:pt x="16681" y="3859"/>
                  </a:lnTo>
                  <a:lnTo>
                    <a:pt x="16608" y="3420"/>
                  </a:lnTo>
                  <a:lnTo>
                    <a:pt x="16510" y="3004"/>
                  </a:lnTo>
                  <a:lnTo>
                    <a:pt x="16364" y="2614"/>
                  </a:lnTo>
                  <a:lnTo>
                    <a:pt x="16193" y="2247"/>
                  </a:lnTo>
                  <a:lnTo>
                    <a:pt x="15973" y="1881"/>
                  </a:lnTo>
                  <a:lnTo>
                    <a:pt x="15729" y="1563"/>
                  </a:lnTo>
                  <a:lnTo>
                    <a:pt x="15436" y="1246"/>
                  </a:lnTo>
                  <a:lnTo>
                    <a:pt x="15143" y="977"/>
                  </a:lnTo>
                  <a:lnTo>
                    <a:pt x="14801" y="733"/>
                  </a:lnTo>
                  <a:lnTo>
                    <a:pt x="14459" y="513"/>
                  </a:lnTo>
                  <a:lnTo>
                    <a:pt x="14092" y="342"/>
                  </a:lnTo>
                  <a:lnTo>
                    <a:pt x="13677" y="196"/>
                  </a:lnTo>
                  <a:lnTo>
                    <a:pt x="13262" y="74"/>
                  </a:lnTo>
                  <a:lnTo>
                    <a:pt x="12847" y="25"/>
                  </a:lnTo>
                  <a:lnTo>
                    <a:pt x="12407" y="0"/>
                  </a:lnTo>
                  <a:lnTo>
                    <a:pt x="12065" y="0"/>
                  </a:lnTo>
                  <a:lnTo>
                    <a:pt x="11723" y="49"/>
                  </a:lnTo>
                  <a:lnTo>
                    <a:pt x="11381" y="122"/>
                  </a:lnTo>
                  <a:lnTo>
                    <a:pt x="11064" y="196"/>
                  </a:lnTo>
                  <a:lnTo>
                    <a:pt x="10746" y="318"/>
                  </a:lnTo>
                  <a:lnTo>
                    <a:pt x="10453" y="464"/>
                  </a:lnTo>
                  <a:lnTo>
                    <a:pt x="10160" y="611"/>
                  </a:lnTo>
                  <a:lnTo>
                    <a:pt x="9892" y="806"/>
                  </a:lnTo>
                  <a:lnTo>
                    <a:pt x="9647" y="1002"/>
                  </a:lnTo>
                  <a:lnTo>
                    <a:pt x="9403" y="1221"/>
                  </a:lnTo>
                  <a:lnTo>
                    <a:pt x="9183" y="1466"/>
                  </a:lnTo>
                  <a:lnTo>
                    <a:pt x="8964" y="1710"/>
                  </a:lnTo>
                  <a:lnTo>
                    <a:pt x="8793" y="1979"/>
                  </a:lnTo>
                  <a:lnTo>
                    <a:pt x="8622" y="2272"/>
                  </a:lnTo>
                  <a:lnTo>
                    <a:pt x="8475" y="2565"/>
                  </a:lnTo>
                  <a:lnTo>
                    <a:pt x="8353" y="2858"/>
                  </a:lnTo>
                  <a:lnTo>
                    <a:pt x="8231" y="2565"/>
                  </a:lnTo>
                  <a:lnTo>
                    <a:pt x="8084" y="2272"/>
                  </a:lnTo>
                  <a:lnTo>
                    <a:pt x="7913" y="1979"/>
                  </a:lnTo>
                  <a:lnTo>
                    <a:pt x="7742" y="1710"/>
                  </a:lnTo>
                  <a:lnTo>
                    <a:pt x="7523" y="1466"/>
                  </a:lnTo>
                  <a:lnTo>
                    <a:pt x="7303" y="1221"/>
                  </a:lnTo>
                  <a:lnTo>
                    <a:pt x="7059" y="1002"/>
                  </a:lnTo>
                  <a:lnTo>
                    <a:pt x="6814" y="806"/>
                  </a:lnTo>
                  <a:lnTo>
                    <a:pt x="6546" y="611"/>
                  </a:lnTo>
                  <a:lnTo>
                    <a:pt x="6253" y="464"/>
                  </a:lnTo>
                  <a:lnTo>
                    <a:pt x="5960" y="318"/>
                  </a:lnTo>
                  <a:lnTo>
                    <a:pt x="5642" y="196"/>
                  </a:lnTo>
                  <a:lnTo>
                    <a:pt x="5325" y="122"/>
                  </a:lnTo>
                  <a:lnTo>
                    <a:pt x="4983" y="49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10;p13">
            <a:extLst>
              <a:ext uri="{FF2B5EF4-FFF2-40B4-BE49-F238E27FC236}">
                <a16:creationId xmlns:a16="http://schemas.microsoft.com/office/drawing/2014/main" id="{E4FA3094-16C9-FA34-21DA-5D759D8F23A9}"/>
              </a:ext>
            </a:extLst>
          </p:cNvPr>
          <p:cNvSpPr txBox="1">
            <a:spLocks/>
          </p:cNvSpPr>
          <p:nvPr/>
        </p:nvSpPr>
        <p:spPr>
          <a:xfrm>
            <a:off x="5191432" y="0"/>
            <a:ext cx="3952567" cy="7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3800">
                <a:solidFill>
                  <a:srgbClr val="ABE33F"/>
                </a:solidFill>
                <a:latin typeface="+mj-lt"/>
              </a:rPr>
              <a:t>HOẠT ĐỘNG 2.1</a:t>
            </a:r>
          </a:p>
        </p:txBody>
      </p:sp>
    </p:spTree>
    <p:extLst>
      <p:ext uri="{BB962C8B-B14F-4D97-AF65-F5344CB8AC3E}">
        <p14:creationId xmlns:p14="http://schemas.microsoft.com/office/powerpoint/2010/main" val="1591851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C8F65-44F9-4DD3-C065-1FBA05228ED6}"/>
              </a:ext>
            </a:extLst>
          </p:cNvPr>
          <p:cNvSpPr txBox="1"/>
          <p:nvPr/>
        </p:nvSpPr>
        <p:spPr>
          <a:xfrm>
            <a:off x="375648" y="1795730"/>
            <a:ext cx="83927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Hệ bất phương trình bậc nhất hai ẩn</a:t>
            </a: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 là hệ gồm hai hay nhiều bất phương trình bậc nhất hai ẩn x, y. Mỗi nghiệm chung của tất cả các bất phương trình đó được gọi là một </a:t>
            </a:r>
            <a:r>
              <a:rPr lang="en-US" sz="2800" b="1" i="1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nghiệm</a:t>
            </a: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 của hệ bất phương trình đã cho.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B7B92-B895-E9C7-3494-8F10F3073CFC}"/>
              </a:ext>
            </a:extLst>
          </p:cNvPr>
          <p:cNvSpPr txBox="1"/>
          <p:nvPr/>
        </p:nvSpPr>
        <p:spPr>
          <a:xfrm>
            <a:off x="375648" y="4042499"/>
            <a:ext cx="4582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C8F65-44F9-4DD3-C065-1FBA05228ED6}"/>
              </a:ext>
            </a:extLst>
          </p:cNvPr>
          <p:cNvSpPr txBox="1"/>
          <p:nvPr/>
        </p:nvSpPr>
        <p:spPr>
          <a:xfrm>
            <a:off x="375648" y="1795730"/>
            <a:ext cx="83927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Trên mặt phẳng toạ độ Oxy, tập hợp các điểm </a:t>
            </a:r>
            <a:endParaRPr lang="vi-VN" sz="2800">
              <a:effectLst/>
              <a:latin typeface="+mj-lt"/>
              <a:ea typeface="Malgun Gothic" panose="020B0503020000020004" pitchFamily="34" charset="-127"/>
              <a:cs typeface="Cordia New" panose="020B0304020202020204" pitchFamily="34" charset="-34"/>
            </a:endParaRPr>
          </a:p>
          <a:p>
            <a:pPr algn="just"/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(x</a:t>
            </a:r>
            <a:r>
              <a:rPr lang="en-US" sz="2800" baseline="-250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0</a:t>
            </a: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, y</a:t>
            </a:r>
            <a:r>
              <a:rPr lang="en-US" sz="2800" baseline="-250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0</a:t>
            </a: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) có toạ độ là nghiệm của hệ bất phương trình bậc nhất hai ẩn được gọi là </a:t>
            </a:r>
            <a:r>
              <a:rPr lang="en-US" sz="2800" b="1" i="1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miền nghiệm </a:t>
            </a:r>
            <a:r>
              <a:rPr lang="en-US" sz="2800">
                <a:effectLst/>
                <a:latin typeface="+mj-lt"/>
                <a:ea typeface="Malgun Gothic" panose="020B0503020000020004" pitchFamily="34" charset="-127"/>
                <a:cs typeface="Cordia New" panose="020B0304020202020204" pitchFamily="34" charset="-34"/>
              </a:rPr>
              <a:t>của hệ bất phương trình đó.</a:t>
            </a:r>
          </a:p>
        </p:txBody>
      </p:sp>
    </p:spTree>
    <p:extLst>
      <p:ext uri="{BB962C8B-B14F-4D97-AF65-F5344CB8AC3E}">
        <p14:creationId xmlns:p14="http://schemas.microsoft.com/office/powerpoint/2010/main" val="2820934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Google Shape;101;p12">
            <a:extLst>
              <a:ext uri="{FF2B5EF4-FFF2-40B4-BE49-F238E27FC236}">
                <a16:creationId xmlns:a16="http://schemas.microsoft.com/office/drawing/2014/main" id="{0ADE7B5A-CCEA-8334-D3B9-986491114D68}"/>
              </a:ext>
            </a:extLst>
          </p:cNvPr>
          <p:cNvSpPr txBox="1">
            <a:spLocks/>
          </p:cNvSpPr>
          <p:nvPr/>
        </p:nvSpPr>
        <p:spPr>
          <a:xfrm>
            <a:off x="335526" y="9417"/>
            <a:ext cx="8472948" cy="136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vi-VN" sz="3800">
                <a:solidFill>
                  <a:srgbClr val="FF0000"/>
                </a:solidFill>
                <a:latin typeface="+mj-lt"/>
              </a:rPr>
              <a:t>BÀI 2. HỆ BẤT PHƯƠNG TRÌNH BẬC NHẤT HAI ẨN</a:t>
            </a:r>
          </a:p>
        </p:txBody>
      </p:sp>
      <p:sp>
        <p:nvSpPr>
          <p:cNvPr id="7" name="Google Shape;102;p12">
            <a:extLst>
              <a:ext uri="{FF2B5EF4-FFF2-40B4-BE49-F238E27FC236}">
                <a16:creationId xmlns:a16="http://schemas.microsoft.com/office/drawing/2014/main" id="{4FB28CA7-0238-D9F0-4964-569A770D6E0B}"/>
              </a:ext>
            </a:extLst>
          </p:cNvPr>
          <p:cNvSpPr txBox="1">
            <a:spLocks/>
          </p:cNvSpPr>
          <p:nvPr/>
        </p:nvSpPr>
        <p:spPr>
          <a:xfrm>
            <a:off x="27122" y="1216940"/>
            <a:ext cx="9116878" cy="9731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vi-VN" sz="3600" b="1">
                <a:solidFill>
                  <a:schemeClr val="bg1"/>
                </a:solidFill>
                <a:latin typeface="+mn-lt"/>
              </a:rPr>
              <a:t>HOẠT ĐỘNG 2.2: </a:t>
            </a:r>
            <a:r>
              <a:rPr lang="vi-VN" sz="3600">
                <a:solidFill>
                  <a:schemeClr val="bg1"/>
                </a:solidFill>
                <a:latin typeface="+mn-lt"/>
              </a:rPr>
              <a:t>Ví dụ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5C267-FC37-39B4-368C-F0AE2C53EE36}"/>
              </a:ext>
            </a:extLst>
          </p:cNvPr>
          <p:cNvSpPr txBox="1"/>
          <p:nvPr/>
        </p:nvSpPr>
        <p:spPr>
          <a:xfrm>
            <a:off x="349087" y="2257544"/>
            <a:ext cx="8472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bg1"/>
                </a:solidFill>
                <a:latin typeface="+mj-lt"/>
              </a:rPr>
              <a:t>	</a:t>
            </a:r>
            <a:r>
              <a:rPr lang="vi-VN" sz="3200">
                <a:solidFill>
                  <a:schemeClr val="bg1"/>
                </a:solidFill>
                <a:latin typeface="+mn-lt"/>
              </a:rPr>
              <a:t>Mục tiêu cần đạt: </a:t>
            </a:r>
            <a:r>
              <a:rPr lang="en-US" sz="320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Nhận biết được hệ bất phương trình bậc nhất hai ẩn.</a:t>
            </a:r>
            <a:endParaRPr lang="vi-VN" sz="32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727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On-screen Show (16:9)</PresentationFormat>
  <Paragraphs>88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Symbol</vt:lpstr>
      <vt:lpstr>Karla</vt:lpstr>
      <vt:lpstr>Arial</vt:lpstr>
      <vt:lpstr>Calibri</vt:lpstr>
      <vt:lpstr>Times New Roman</vt:lpstr>
      <vt:lpstr>Raleway</vt:lpstr>
      <vt:lpstr>Escalus template</vt:lpstr>
      <vt:lpstr>Equation</vt:lpstr>
      <vt:lpstr>BÀI 2. HỆ BẤT PHƯƠNG TRÌNH BẬC NHẤT HAI ẨN</vt:lpstr>
      <vt:lpstr>BÀI 2. HỆ BẤT PHƯƠNG TRÌNH BẬC NHẤT HAI ẨN</vt:lpstr>
      <vt:lpstr>HOẠT ĐỘNG 1</vt:lpstr>
      <vt:lpstr>PowerPoint Presentation</vt:lpstr>
      <vt:lpstr>HOẠT ĐỘNG 2.1</vt:lpstr>
      <vt:lpstr>PowerPoint Presentation</vt:lpstr>
      <vt:lpstr>PowerPoint Presentation</vt:lpstr>
      <vt:lpstr>PowerPoint Presentation</vt:lpstr>
      <vt:lpstr>PowerPoint Presentation</vt:lpstr>
      <vt:lpstr>HOẠT ĐỘNG 2.2</vt:lpstr>
      <vt:lpstr>PowerPoint Presentation</vt:lpstr>
      <vt:lpstr>HOẠT ĐỘNG 2.3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VnTeach.Com</cp:keywords>
  <cp:lastModifiedBy/>
  <cp:revision>1</cp:revision>
  <dcterms:modified xsi:type="dcterms:W3CDTF">2023-12-21T08:08:24Z</dcterms:modified>
</cp:coreProperties>
</file>