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2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32"/>
  </p:notesMasterIdLst>
  <p:sldIdLst>
    <p:sldId id="1080" r:id="rId5"/>
    <p:sldId id="1125" r:id="rId6"/>
    <p:sldId id="1129" r:id="rId7"/>
    <p:sldId id="1146" r:id="rId8"/>
    <p:sldId id="1147" r:id="rId9"/>
    <p:sldId id="1148" r:id="rId10"/>
    <p:sldId id="1149" r:id="rId11"/>
    <p:sldId id="1150" r:id="rId12"/>
    <p:sldId id="1151" r:id="rId13"/>
    <p:sldId id="1152" r:id="rId14"/>
    <p:sldId id="1153" r:id="rId15"/>
    <p:sldId id="1154" r:id="rId16"/>
    <p:sldId id="1155" r:id="rId17"/>
    <p:sldId id="1156" r:id="rId18"/>
    <p:sldId id="1157" r:id="rId19"/>
    <p:sldId id="1158" r:id="rId20"/>
    <p:sldId id="1159" r:id="rId21"/>
    <p:sldId id="1160" r:id="rId22"/>
    <p:sldId id="1161" r:id="rId23"/>
    <p:sldId id="704" r:id="rId24"/>
    <p:sldId id="705" r:id="rId25"/>
    <p:sldId id="706" r:id="rId26"/>
    <p:sldId id="1162" r:id="rId27"/>
    <p:sldId id="710" r:id="rId28"/>
    <p:sldId id="1019" r:id="rId29"/>
    <p:sldId id="712" r:id="rId30"/>
    <p:sldId id="110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10/30/2022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4541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6865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868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54641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5432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9640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536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4864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36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2079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37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751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84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943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928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50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63591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8048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7232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8448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1818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0894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3878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10/30/2022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30/10/2022</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hyperlink" Target="https://baotayninh.vn/" TargetMode="External"/><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232846" y="2142698"/>
            <a:ext cx="9971965" cy="2192908"/>
          </a:xfrm>
          <a:prstGeom prst="rect">
            <a:avLst/>
          </a:prstGeom>
        </p:spPr>
        <p:txBody>
          <a:bodyPr wrap="square">
            <a:spAutoFit/>
          </a:bodyPr>
          <a:lstStyle/>
          <a:p>
            <a:pPr marR="91440" algn="ctr">
              <a:lnSpc>
                <a:spcPct val="115000"/>
              </a:lnSpc>
              <a:spcBef>
                <a:spcPts val="600"/>
              </a:spcBef>
              <a:spcAft>
                <a:spcPts val="600"/>
              </a:spcAft>
            </a:pPr>
            <a:r>
              <a:rPr lang="da-DK" sz="44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LUYỆN TẬP: </a:t>
            </a:r>
            <a:endParaRPr lang="da-DK" sz="44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marR="91440" algn="ctr">
              <a:lnSpc>
                <a:spcPct val="115000"/>
              </a:lnSpc>
              <a:spcBef>
                <a:spcPts val="600"/>
              </a:spcBef>
              <a:spcAft>
                <a:spcPts val="600"/>
              </a:spcAft>
            </a:pP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da-DK" sz="6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TỔNG </a:t>
            </a:r>
            <a:r>
              <a:rPr lang="da-DK" sz="66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endParaRPr lang="en-US" sz="66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836" y="3192777"/>
            <a:ext cx="10463284" cy="2031325"/>
          </a:xfrm>
          <a:prstGeom prst="rect">
            <a:avLst/>
          </a:prstGeom>
        </p:spPr>
        <p:txBody>
          <a:bodyPr wrap="square">
            <a:spAutoFit/>
          </a:bodyPr>
          <a:lstStyle/>
          <a:p>
            <a:pPr algn="just">
              <a:lnSpc>
                <a:spcPct val="150000"/>
              </a:lnSpc>
              <a:spcAft>
                <a:spcPts val="0"/>
              </a:spcAft>
              <a:tabLst>
                <a:tab pos="57150" algn="l"/>
              </a:tabLst>
            </a:pPr>
            <a:r>
              <a:rPr lang="vi-VN" sz="2800" b="1" smtClean="0">
                <a:solidFill>
                  <a:srgbClr val="000000"/>
                </a:solidFill>
                <a:latin typeface="Times New Roman" panose="02020603050405020304" pitchFamily="18" charset="0"/>
                <a:ea typeface="Times New Roman" panose="02020603050405020304" pitchFamily="18" charset="0"/>
              </a:rPr>
              <a:t>Câu </a:t>
            </a:r>
            <a:r>
              <a:rPr lang="vi-VN" sz="2800" b="1">
                <a:solidFill>
                  <a:srgbClr val="000000"/>
                </a:solidFill>
                <a:latin typeface="Times New Roman" panose="02020603050405020304" pitchFamily="18" charset="0"/>
                <a:ea typeface="Times New Roman" panose="02020603050405020304" pitchFamily="18" charset="0"/>
              </a:rPr>
              <a:t>1. </a:t>
            </a:r>
            <a:r>
              <a:rPr lang="en-US" sz="2800">
                <a:solidFill>
                  <a:srgbClr val="000000"/>
                </a:solidFill>
                <a:latin typeface="Times New Roman" panose="02020603050405020304" pitchFamily="18" charset="0"/>
                <a:ea typeface="Times New Roman" panose="02020603050405020304" pitchFamily="18" charset="0"/>
              </a:rPr>
              <a:t>Ý nào đúng nhất khi nói về thể loại của văn bản?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57150" algn="l"/>
              </a:tabLst>
            </a:pPr>
            <a:r>
              <a:rPr lang="en-US" sz="2800">
                <a:solidFill>
                  <a:srgbClr val="000000"/>
                </a:solidFill>
                <a:latin typeface="Times New Roman" panose="02020603050405020304" pitchFamily="18" charset="0"/>
                <a:ea typeface="Times New Roman" panose="02020603050405020304" pitchFamily="18" charset="0"/>
              </a:rPr>
              <a:t>A. Tản văn                                                                  C. Truyện ngắn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57150" algn="l"/>
              </a:tabLst>
            </a:pPr>
            <a:r>
              <a:rPr lang="en-US" sz="2800">
                <a:solidFill>
                  <a:srgbClr val="000000"/>
                </a:solidFill>
                <a:latin typeface="Times New Roman" panose="02020603050405020304" pitchFamily="18" charset="0"/>
                <a:ea typeface="Times New Roman" panose="02020603050405020304" pitchFamily="18" charset="0"/>
              </a:rPr>
              <a:t>B. Tuỳ bút                                                                   D. </a:t>
            </a:r>
            <a:r>
              <a:rPr lang="en-US" sz="2800">
                <a:solidFill>
                  <a:srgbClr val="000000"/>
                </a:solidFill>
                <a:latin typeface="Times New Roman" panose="02020603050405020304" pitchFamily="18" charset="0"/>
                <a:ea typeface="Times New Roman" panose="02020603050405020304" pitchFamily="18" charset="0"/>
              </a:rPr>
              <a:t>Truyện </a:t>
            </a:r>
            <a:r>
              <a:rPr lang="en-US" sz="2800" smtClean="0">
                <a:solidFill>
                  <a:srgbClr val="000000"/>
                </a:solidFill>
                <a:latin typeface="Times New Roman" panose="02020603050405020304" pitchFamily="18" charset="0"/>
                <a:ea typeface="Times New Roman" panose="02020603050405020304" pitchFamily="18" charset="0"/>
              </a:rPr>
              <a:t>thơ</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846161" y="764275"/>
            <a:ext cx="10249469" cy="1953868"/>
          </a:xfrm>
          <a:prstGeom prst="rect">
            <a:avLst/>
          </a:prstGeom>
        </p:spPr>
        <p:txBody>
          <a:bodyPr wrap="square">
            <a:spAutoFit/>
          </a:bodyPr>
          <a:lstStyle/>
          <a:p>
            <a:pPr algn="just">
              <a:lnSpc>
                <a:spcPct val="150000"/>
              </a:lnSpc>
              <a:spcAft>
                <a:spcPts val="0"/>
              </a:spcAft>
            </a:pPr>
            <a:r>
              <a:rPr lang="vi-VN" sz="2800" b="1" i="1">
                <a:solidFill>
                  <a:srgbClr val="FF0000"/>
                </a:solidFill>
                <a:latin typeface="Times New Roman" panose="02020603050405020304" pitchFamily="18" charset="0"/>
                <a:ea typeface="Times New Roman" panose="02020603050405020304" pitchFamily="18" charset="0"/>
              </a:rPr>
              <a:t>Ghi lại chữ cái đứng trước phương án trả lời mà em lựa chọn cho các câu hỏi từ câu 1 đến câu 8 vào bài làm. Với câu 9, 10 các em tự viết phần trả lời vào bài.</a:t>
            </a:r>
            <a:endParaRPr lang="en-US" sz="28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834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19" y="1637731"/>
            <a:ext cx="10522424" cy="2554545"/>
          </a:xfrm>
          <a:prstGeom prst="rect">
            <a:avLst/>
          </a:prstGeom>
        </p:spPr>
        <p:txBody>
          <a:bodyPr wrap="square">
            <a:spAutoFit/>
          </a:bodyPr>
          <a:lstStyle/>
          <a:p>
            <a:pPr algn="just">
              <a:spcAft>
                <a:spcPts val="0"/>
              </a:spcAft>
              <a:tabLst>
                <a:tab pos="57150" algn="l"/>
              </a:tabLs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văn bản,</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viết xưng “tôi” có ý nghĩa gì?</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Bộc lộ cảm xúc khách quan.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Bộc lộ cảm xúc chân thực, trong sáng.</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Người kể có thể trực tiếp bộc lộ cảm xúc, suy nghĩ cá nhân.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57150" algn="l"/>
              </a:tabLs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Hai ý B, C.</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77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3" y="1361449"/>
            <a:ext cx="10413241" cy="3892861"/>
          </a:xfrm>
          <a:prstGeom prst="rect">
            <a:avLst/>
          </a:prstGeom>
        </p:spPr>
        <p:txBody>
          <a:bodyPr wrap="square">
            <a:spAutoFit/>
          </a:bodyPr>
          <a:lstStyle/>
          <a:p>
            <a:pPr algn="just">
              <a:lnSpc>
                <a:spcPct val="150000"/>
              </a:lnSpc>
              <a:spcAft>
                <a:spcPts val="0"/>
              </a:spcAft>
              <a:tabLst>
                <a:tab pos="57150"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ảnh cánh diều gắn liền với những điều gì trong cuộc sống của nhân vật “tôi”?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tabLst>
                <a:tab pos="5715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người bạn thời ấu thơ.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tabLst>
                <a:tab pos="5715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cánh đồng lúa bát ngát.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tabLst>
                <a:tab pos="5715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trò chơi tuổi thơ, gắn liền kí ức về bố, mẹ, anh của mình.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tabLst>
                <a:tab pos="5715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thứ đồ chơi dân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793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842" y="1610436"/>
            <a:ext cx="11655188" cy="2896947"/>
          </a:xfrm>
          <a:prstGeom prst="rect">
            <a:avLst/>
          </a:prstGeom>
        </p:spPr>
        <p:txBody>
          <a:bodyPr wrap="square">
            <a:spAutoFit/>
          </a:bodyPr>
          <a:lstStyle/>
          <a:p>
            <a:pPr algn="just">
              <a:lnSpc>
                <a:spcPct val="200000"/>
              </a:lnSpc>
              <a:spcAft>
                <a:spcPts val="0"/>
              </a:spcAft>
              <a:tabLst>
                <a:tab pos="57150" algn="l"/>
              </a:tabLst>
            </a:pPr>
            <a:r>
              <a:rPr lang="en-US" sz="3200" b="1">
                <a:solidFill>
                  <a:srgbClr val="000000"/>
                </a:solidFill>
                <a:latin typeface="Times New Roman" panose="02020603050405020304" pitchFamily="18" charset="0"/>
                <a:ea typeface="Times New Roman" panose="02020603050405020304" pitchFamily="18" charset="0"/>
              </a:rPr>
              <a:t>Câu 4. </a:t>
            </a:r>
            <a:r>
              <a:rPr lang="en-US" sz="3200">
                <a:solidFill>
                  <a:srgbClr val="000000"/>
                </a:solidFill>
                <a:latin typeface="Times New Roman" panose="02020603050405020304" pitchFamily="18" charset="0"/>
                <a:ea typeface="Times New Roman" panose="02020603050405020304" pitchFamily="18" charset="0"/>
              </a:rPr>
              <a:t>Hình ảnh cánh diều chuyên chở ước mơ gì của nhân vật “tôi”?</a:t>
            </a:r>
            <a:endParaRPr lang="en-US" sz="3200">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mj-lt"/>
              <a:buAutoNum type="alphaUcPeriod"/>
              <a:tabLst>
                <a:tab pos="57150" algn="l"/>
              </a:tabLst>
            </a:pPr>
            <a:r>
              <a:rPr lang="en-US" sz="3200">
                <a:solidFill>
                  <a:srgbClr val="000000"/>
                </a:solidFill>
                <a:latin typeface="Times New Roman" panose="02020603050405020304" pitchFamily="18" charset="0"/>
                <a:ea typeface="Times New Roman" panose="02020603050405020304" pitchFamily="18" charset="0"/>
              </a:rPr>
              <a:t>Thầy </a:t>
            </a:r>
            <a:r>
              <a:rPr lang="en-US" sz="3200">
                <a:solidFill>
                  <a:srgbClr val="000000"/>
                </a:solidFill>
                <a:latin typeface="Times New Roman" panose="02020603050405020304" pitchFamily="18" charset="0"/>
                <a:ea typeface="Times New Roman" panose="02020603050405020304" pitchFamily="18" charset="0"/>
              </a:rPr>
              <a:t>giáo                                                 </a:t>
            </a:r>
            <a:r>
              <a:rPr lang="en-US" sz="3200" smtClean="0">
                <a:solidFill>
                  <a:srgbClr val="000000"/>
                </a:solidFill>
                <a:latin typeface="Times New Roman" panose="02020603050405020304" pitchFamily="18" charset="0"/>
                <a:ea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rPr>
              <a:t>C. Bác sĩ</a:t>
            </a:r>
            <a:endParaRPr lang="en-US" sz="3200">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mj-lt"/>
              <a:buAutoNum type="alphaUcPeriod"/>
              <a:tabLst>
                <a:tab pos="57150" algn="l"/>
              </a:tabLst>
            </a:pPr>
            <a:r>
              <a:rPr lang="en-US" sz="3200">
                <a:solidFill>
                  <a:srgbClr val="000000"/>
                </a:solidFill>
                <a:latin typeface="Times New Roman" panose="02020603050405020304" pitchFamily="18" charset="0"/>
                <a:ea typeface="Times New Roman" panose="02020603050405020304" pitchFamily="18" charset="0"/>
              </a:rPr>
              <a:t>Nhà văn nổi </a:t>
            </a:r>
            <a:r>
              <a:rPr lang="en-US" sz="3200">
                <a:solidFill>
                  <a:srgbClr val="000000"/>
                </a:solidFill>
                <a:latin typeface="Times New Roman" panose="02020603050405020304" pitchFamily="18" charset="0"/>
                <a:ea typeface="Times New Roman" panose="02020603050405020304" pitchFamily="18" charset="0"/>
              </a:rPr>
              <a:t>tiếng                                     </a:t>
            </a:r>
            <a:r>
              <a:rPr lang="en-US" sz="3200" smtClean="0">
                <a:solidFill>
                  <a:srgbClr val="000000"/>
                </a:solidFill>
                <a:latin typeface="Times New Roman" panose="02020603050405020304" pitchFamily="18" charset="0"/>
                <a:ea typeface="Times New Roman" panose="02020603050405020304" pitchFamily="18" charset="0"/>
              </a:rPr>
              <a:t> D</a:t>
            </a:r>
            <a:r>
              <a:rPr lang="en-US" sz="3200">
                <a:solidFill>
                  <a:srgbClr val="000000"/>
                </a:solidFill>
                <a:latin typeface="Times New Roman" panose="02020603050405020304" pitchFamily="18" charset="0"/>
                <a:ea typeface="Times New Roman" panose="02020603050405020304" pitchFamily="18" charset="0"/>
              </a:rPr>
              <a:t>. Người bán diều</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47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3" y="1146412"/>
            <a:ext cx="10290411" cy="4616648"/>
          </a:xfrm>
          <a:prstGeom prst="rect">
            <a:avLst/>
          </a:prstGeom>
        </p:spPr>
        <p:txBody>
          <a:bodyPr wrap="square">
            <a:spAutoFit/>
          </a:bodyPr>
          <a:lstStyle/>
          <a:p>
            <a:pPr algn="just">
              <a:lnSpc>
                <a:spcPct val="150000"/>
              </a:lnSpc>
              <a:spcAft>
                <a:spcPts val="0"/>
              </a:spcAft>
              <a:tabLst>
                <a:tab pos="57150" algn="l"/>
              </a:tabLst>
            </a:pPr>
            <a:r>
              <a:rPr lang="en-US" sz="2800" b="1">
                <a:solidFill>
                  <a:srgbClr val="0D0D0D"/>
                </a:solidFill>
                <a:latin typeface="Times New Roman" panose="02020603050405020304" pitchFamily="18" charset="0"/>
                <a:ea typeface="Times New Roman" panose="02020603050405020304" pitchFamily="18" charset="0"/>
              </a:rPr>
              <a:t>Câu 5</a:t>
            </a:r>
            <a:r>
              <a:rPr lang="en-US" sz="2800">
                <a:solidFill>
                  <a:srgbClr val="0D0D0D"/>
                </a:solidFill>
                <a:latin typeface="Times New Roman" panose="02020603050405020304" pitchFamily="18" charset="0"/>
                <a:ea typeface="Times New Roman" panose="02020603050405020304" pitchFamily="18" charset="0"/>
              </a:rPr>
              <a:t>. Theo em, vì sao cánh diều tuổi thơ lại trở thành kí ức sâu đậm trong kí ức của nhân vật “tôi”?</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Vì cánh diều gợi nhớ đến hình ảnh những người thân trong gia đình của nhân vật “tôi”.</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Vì cánh diều gợi nhớ đến hoàn cảnh nghèo của gia đình thời ấu thơ.</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Vì cánh diều gợi nhớ đến trò chơi dân gian và kí ức về tuổi thơ.</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Cả A, B, C đều đúng.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981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426" y="1517135"/>
            <a:ext cx="10272215" cy="3246530"/>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Câu 6. </a:t>
            </a:r>
            <a:r>
              <a:rPr lang="en-US" sz="2800">
                <a:latin typeface="Times New Roman" panose="02020603050405020304" pitchFamily="18" charset="0"/>
                <a:ea typeface="Times New Roman" panose="02020603050405020304" pitchFamily="18" charset="0"/>
              </a:rPr>
              <a:t>Xét về mặt ngữ pháp</a:t>
            </a:r>
            <a:r>
              <a:rPr lang="en-US" sz="2800">
                <a:solidFill>
                  <a:srgbClr val="0D0D0D"/>
                </a:solidFill>
                <a:latin typeface="Times New Roman" panose="02020603050405020304" pitchFamily="18" charset="0"/>
                <a:ea typeface="Times New Roman" panose="02020603050405020304" pitchFamily="18" charset="0"/>
              </a:rPr>
              <a:t>, câu văn: </a:t>
            </a:r>
            <a:r>
              <a:rPr lang="en-US" sz="2800" i="1">
                <a:solidFill>
                  <a:srgbClr val="0D0D0D"/>
                </a:solidFill>
                <a:latin typeface="Times New Roman" panose="02020603050405020304" pitchFamily="18" charset="0"/>
                <a:ea typeface="Times New Roman" panose="02020603050405020304" pitchFamily="18" charset="0"/>
              </a:rPr>
              <a:t>“</a:t>
            </a:r>
            <a:r>
              <a:rPr lang="en-US" sz="2800" i="1">
                <a:latin typeface="Times New Roman" panose="02020603050405020304" pitchFamily="18" charset="0"/>
                <a:ea typeface="Times New Roman" panose="02020603050405020304" pitchFamily="18" charset="0"/>
              </a:rPr>
              <a:t>Chiều xuống, trời dịu nắng, gió Nam lay động cành lá, xua tan một ngày nắng nóng, đám trẻ trong xóm lại tìm đến cánh đồng thi nhau thả diều.”</a:t>
            </a:r>
            <a:r>
              <a:rPr lang="en-US" sz="2800">
                <a:latin typeface="Times New Roman" panose="02020603050405020304" pitchFamily="18" charset="0"/>
                <a:ea typeface="Times New Roman" panose="02020603050405020304" pitchFamily="18" charset="0"/>
              </a:rPr>
              <a:t> là câu gì?</a:t>
            </a: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Câu đơn                                                              C. Câu ghép</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Câu đặc biệt                                                        D. Câu </a:t>
            </a:r>
            <a:r>
              <a:rPr lang="en-US" sz="2800">
                <a:solidFill>
                  <a:srgbClr val="0D0D0D"/>
                </a:solidFill>
                <a:latin typeface="Times New Roman" panose="02020603050405020304" pitchFamily="18" charset="0"/>
                <a:ea typeface="Times New Roman" panose="02020603050405020304" pitchFamily="18" charset="0"/>
              </a:rPr>
              <a:t>rút </a:t>
            </a:r>
            <a:r>
              <a:rPr lang="en-US" sz="2800" smtClean="0">
                <a:solidFill>
                  <a:srgbClr val="0D0D0D"/>
                </a:solidFill>
                <a:latin typeface="Times New Roman" panose="02020603050405020304" pitchFamily="18" charset="0"/>
                <a:ea typeface="Times New Roman" panose="02020603050405020304" pitchFamily="18" charset="0"/>
              </a:rPr>
              <a:t>gọn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680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834" y="1053618"/>
            <a:ext cx="10203978" cy="4616648"/>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Câu 7.</a:t>
            </a:r>
            <a:r>
              <a:rPr lang="en-US" sz="2800">
                <a:solidFill>
                  <a:srgbClr val="0D0D0D"/>
                </a:solidFill>
                <a:latin typeface="Times New Roman" panose="02020603050405020304" pitchFamily="18" charset="0"/>
                <a:ea typeface="Times New Roman" panose="02020603050405020304" pitchFamily="18" charset="0"/>
              </a:rPr>
              <a:t> Trẻ con ngày nay vẫn chơi thả diều nhưng ít có phụ huynh dán diều cho con chơi. Theo tác giả, lí do vì sao?</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Vì giờ phụ huynh bận đi làm, không có nhiều thời gian như xưa.</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Vì giờ có nhiều diều bày bán sẵn, nhiều màu sắc, đủ kiểu dáng.</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Vì giờ phụ huynh có điều kiện, chứ không nghèo như nhân vật “tôi” ngày xưa.</a:t>
            </a:r>
            <a:endParaRPr lang="en-US" sz="28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Cả A, B, C đều </a:t>
            </a:r>
            <a:r>
              <a:rPr lang="en-US" sz="2800">
                <a:solidFill>
                  <a:srgbClr val="0D0D0D"/>
                </a:solidFill>
                <a:latin typeface="Times New Roman" panose="02020603050405020304" pitchFamily="18" charset="0"/>
                <a:ea typeface="Times New Roman" panose="02020603050405020304" pitchFamily="18" charset="0"/>
              </a:rPr>
              <a:t>đúng</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901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21" y="1787856"/>
            <a:ext cx="10413242" cy="3246530"/>
          </a:xfrm>
          <a:prstGeom prst="rect">
            <a:avLst/>
          </a:prstGeom>
        </p:spPr>
        <p:txBody>
          <a:bodyPr wrap="square">
            <a:spAutoFit/>
          </a:bodyPr>
          <a:lstStyle/>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Câu 8. </a:t>
            </a:r>
            <a:r>
              <a:rPr lang="en-US" sz="2800">
                <a:solidFill>
                  <a:srgbClr val="0D0D0D"/>
                </a:solidFill>
                <a:latin typeface="Times New Roman" panose="02020603050405020304" pitchFamily="18" charset="0"/>
                <a:ea typeface="Times New Roman" panose="02020603050405020304" pitchFamily="18" charset="0"/>
              </a:rPr>
              <a:t>Theo em, điều tác giả muốn gửi gắm qua văn bản là gì?</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Luôn có niềm mơ ước cho riêng mình.</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Lưu giữ những trò chơi dân gian.</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Ghi nhớ những kí ức tuổi thơ.</a:t>
            </a:r>
            <a:endParaRPr lang="en-US" sz="2800">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mj-lt"/>
              <a:buAutoNum type="alphaUcPeriod"/>
            </a:pPr>
            <a:r>
              <a:rPr lang="en-US" sz="2800">
                <a:solidFill>
                  <a:srgbClr val="0D0D0D"/>
                </a:solidFill>
                <a:latin typeface="Times New Roman" panose="02020603050405020304" pitchFamily="18" charset="0"/>
                <a:ea typeface="Times New Roman" panose="02020603050405020304" pitchFamily="18" charset="0"/>
              </a:rPr>
              <a:t>Cả A, B, C đều </a:t>
            </a:r>
            <a:r>
              <a:rPr lang="en-US" sz="2800">
                <a:solidFill>
                  <a:srgbClr val="0D0D0D"/>
                </a:solidFill>
                <a:latin typeface="Times New Roman" panose="02020603050405020304" pitchFamily="18" charset="0"/>
                <a:ea typeface="Times New Roman" panose="02020603050405020304" pitchFamily="18" charset="0"/>
              </a:rPr>
              <a:t>đúng</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718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1828799"/>
            <a:ext cx="10877266" cy="2308324"/>
          </a:xfrm>
          <a:prstGeom prst="rect">
            <a:avLst/>
          </a:prstGeom>
        </p:spPr>
        <p:txBody>
          <a:bodyPr wrap="square">
            <a:spAutoFit/>
          </a:bodyPr>
          <a:lstStyle/>
          <a:p>
            <a:pPr>
              <a:lnSpc>
                <a:spcPct val="150000"/>
              </a:lnSpc>
              <a:spcAft>
                <a:spcPts val="0"/>
              </a:spcAft>
            </a:pPr>
            <a:r>
              <a:rPr lang="en-US" sz="3200" b="1">
                <a:solidFill>
                  <a:srgbClr val="0D0D0D"/>
                </a:solidFill>
                <a:latin typeface="Times New Roman" panose="02020603050405020304" pitchFamily="18" charset="0"/>
                <a:ea typeface="Times New Roman" panose="02020603050405020304" pitchFamily="18" charset="0"/>
              </a:rPr>
              <a:t>Câu 9. </a:t>
            </a:r>
            <a:r>
              <a:rPr lang="en-US" sz="3200">
                <a:solidFill>
                  <a:srgbClr val="0D0D0D"/>
                </a:solidFill>
                <a:latin typeface="Times New Roman" panose="02020603050405020304" pitchFamily="18" charset="0"/>
                <a:ea typeface="Times New Roman" panose="02020603050405020304" pitchFamily="18" charset="0"/>
              </a:rPr>
              <a:t>Văn bản cho thấy nhân vật “tôi” là người như thế nào?</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solidFill>
                  <a:srgbClr val="0D0D0D"/>
                </a:solidFill>
                <a:latin typeface="Times New Roman" panose="02020603050405020304" pitchFamily="18" charset="0"/>
                <a:ea typeface="Times New Roman" panose="02020603050405020304" pitchFamily="18" charset="0"/>
              </a:rPr>
              <a:t>Câu 10. </a:t>
            </a:r>
            <a:r>
              <a:rPr lang="en-US" sz="3200">
                <a:solidFill>
                  <a:srgbClr val="0D0D0D"/>
                </a:solidFill>
                <a:latin typeface="Times New Roman" panose="02020603050405020304" pitchFamily="18" charset="0"/>
                <a:ea typeface="Times New Roman" panose="02020603050405020304" pitchFamily="18" charset="0"/>
              </a:rPr>
              <a:t>Theo em, việc lưu giữ trò chơi dân gian có vai trò gì đối với sự phát triển của trẻ em? (Trả lời trong khoảng 3 – 5 câu).</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982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959" y="2620370"/>
            <a:ext cx="9785444" cy="1569660"/>
          </a:xfrm>
          <a:prstGeom prst="rect">
            <a:avLst/>
          </a:prstGeom>
        </p:spPr>
        <p:txBody>
          <a:bodyPr wrap="square">
            <a:spAutoFit/>
          </a:bodyPr>
          <a:lstStyle/>
          <a:p>
            <a:pPr>
              <a:lnSpc>
                <a:spcPct val="150000"/>
              </a:lnSpc>
              <a:spcAft>
                <a:spcPts val="0"/>
              </a:spcAft>
            </a:pPr>
            <a:r>
              <a:rPr lang="en-US" sz="3200" b="1" i="1" smtClean="0">
                <a:latin typeface="Times New Roman" panose="02020603050405020304" pitchFamily="18" charset="0"/>
                <a:ea typeface="MS Mincho"/>
              </a:rPr>
              <a:t>    Viết </a:t>
            </a:r>
            <a:r>
              <a:rPr lang="en-US" sz="3200" b="1" i="1">
                <a:latin typeface="Times New Roman" panose="02020603050405020304" pitchFamily="18" charset="0"/>
                <a:ea typeface="MS Mincho"/>
              </a:rPr>
              <a:t>văn bản tường trình về việc chứng kiến một vụ bắt nạt trong trường học.</a:t>
            </a:r>
            <a:endParaRPr lang="en-US" sz="32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301492" y="1483773"/>
            <a:ext cx="4821705" cy="584775"/>
          </a:xfrm>
          <a:prstGeom prst="rect">
            <a:avLst/>
          </a:prstGeom>
        </p:spPr>
        <p:txBody>
          <a:bodyPr wrap="none">
            <a:spAutoFit/>
          </a:bodyPr>
          <a:lstStyle/>
          <a:p>
            <a:pPr>
              <a:spcAft>
                <a:spcPts val="0"/>
              </a:spcAft>
            </a:pPr>
            <a:r>
              <a:rPr lang="vi-VN" sz="3200" b="1">
                <a:solidFill>
                  <a:srgbClr val="FF0000"/>
                </a:solidFill>
                <a:latin typeface="Times New Roman" panose="02020603050405020304" pitchFamily="18" charset="0"/>
                <a:ea typeface="Times New Roman" panose="02020603050405020304" pitchFamily="18" charset="0"/>
              </a:rPr>
              <a:t>PHẦN II. VIẾT (4,0 điểm)</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7411" y="346797"/>
            <a:ext cx="2153154" cy="323165"/>
          </a:xfrm>
          <a:prstGeom prst="rect">
            <a:avLst/>
          </a:prstGeom>
        </p:spPr>
        <p:txBody>
          <a:bodyPr wrap="none">
            <a:spAutoFit/>
          </a:bodyPr>
          <a:lstStyle/>
          <a:p>
            <a:pPr marL="457200" algn="ctr">
              <a:lnSpc>
                <a:spcPts val="1800"/>
              </a:lnSpc>
              <a:spcAft>
                <a:spcPts val="0"/>
              </a:spcAft>
            </a:pPr>
            <a:r>
              <a:rPr lang="en-US" sz="32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 </a:t>
            </a:r>
          </a:p>
        </p:txBody>
      </p:sp>
      <p:sp>
        <p:nvSpPr>
          <p:cNvPr id="4" name="Rectangle 3"/>
          <p:cNvSpPr/>
          <p:nvPr/>
        </p:nvSpPr>
        <p:spPr>
          <a:xfrm>
            <a:off x="600415" y="1103454"/>
            <a:ext cx="5735866" cy="323165"/>
          </a:xfrm>
          <a:prstGeom prst="rect">
            <a:avLst/>
          </a:prstGeom>
        </p:spPr>
        <p:txBody>
          <a:bodyPr wrap="none">
            <a:spAutoFit/>
          </a:bodyPr>
          <a:lstStyle/>
          <a:p>
            <a:pPr algn="just">
              <a:lnSpc>
                <a:spcPts val="1800"/>
              </a:lnSpc>
              <a:spcAft>
                <a:spcPts val="0"/>
              </a:spcAft>
            </a:pPr>
            <a:r>
              <a:rPr 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(6,0 điểm)</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88584" y="1768407"/>
            <a:ext cx="9647193" cy="323165"/>
          </a:xfrm>
          <a:prstGeom prst="rect">
            <a:avLst/>
          </a:prstGeom>
        </p:spPr>
        <p:txBody>
          <a:bodyPr wrap="none">
            <a:spAutoFit/>
          </a:bodyPr>
          <a:lstStyle/>
          <a:p>
            <a:pPr algn="just">
              <a:lnSpc>
                <a:spcPts val="18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Đọc đoạn trích sau và thực hiện các yêu cầu bên dưới:</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652116" y="2319323"/>
            <a:ext cx="4675832" cy="584775"/>
          </a:xfrm>
          <a:prstGeom prst="rect">
            <a:avLst/>
          </a:prstGeom>
        </p:spPr>
        <p:txBody>
          <a:bodyPr wrap="none">
            <a:spAutoFit/>
          </a:bodyPr>
          <a:lstStyle/>
          <a:p>
            <a:pPr algn="ctr">
              <a:spcAft>
                <a:spcPts val="0"/>
              </a:spcAft>
            </a:pPr>
            <a:r>
              <a:rPr lang="en-US" sz="3200" b="1">
                <a:solidFill>
                  <a:srgbClr val="FF0000"/>
                </a:solidFill>
                <a:latin typeface="Times New Roman" panose="02020603050405020304" pitchFamily="18" charset="0"/>
                <a:ea typeface="Times New Roman" panose="02020603050405020304" pitchFamily="18" charset="0"/>
              </a:rPr>
              <a:t>CÁNH DIỀU TUỔI THƠ</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777922" y="2917746"/>
            <a:ext cx="10658902" cy="3086222"/>
          </a:xfrm>
          <a:prstGeom prst="rect">
            <a:avLst/>
          </a:prstGeom>
        </p:spPr>
        <p:txBody>
          <a:bodyPr wrap="square">
            <a:spAutoFit/>
          </a:bodyPr>
          <a:lstStyle/>
          <a:p>
            <a:pPr algn="just">
              <a:lnSpc>
                <a:spcPct val="150000"/>
              </a:lnSpc>
              <a:spcAft>
                <a:spcPts val="0"/>
              </a:spcAft>
            </a:pPr>
            <a:r>
              <a:rPr lang="en-US" sz="3200">
                <a:solidFill>
                  <a:srgbClr val="333333"/>
                </a:solidFill>
                <a:latin typeface="Times New Roman" panose="02020603050405020304" pitchFamily="18" charset="0"/>
                <a:ea typeface="Times New Roman" panose="02020603050405020304" pitchFamily="18" charset="0"/>
              </a:rPr>
              <a:t> </a:t>
            </a:r>
            <a:r>
              <a:rPr lang="en-US" sz="3200" smtClean="0">
                <a:solidFill>
                  <a:srgbClr val="333333"/>
                </a:solidFill>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Nhìn </a:t>
            </a:r>
            <a:r>
              <a:rPr lang="en-US" sz="3200">
                <a:latin typeface="Times New Roman" panose="02020603050405020304" pitchFamily="18" charset="0"/>
                <a:ea typeface="Times New Roman" panose="02020603050405020304" pitchFamily="18" charset="0"/>
              </a:rPr>
              <a:t>những cánh diều đủ hình dáng, màu sắc bay lượn trên không trung chắc không chỉ có đám trẻ mà ngay cả người lớn như tôi cũng thích. Mỗi lần nhìn chúng thả diều, tôi chạnh nhớ cánh diều tuổi thơ của </a:t>
            </a:r>
            <a:r>
              <a:rPr lang="en-US" sz="3200">
                <a:latin typeface="Times New Roman" panose="02020603050405020304" pitchFamily="18" charset="0"/>
                <a:ea typeface="Times New Roman" panose="02020603050405020304" pitchFamily="18" charset="0"/>
              </a:rPr>
              <a:t>mình</a:t>
            </a:r>
            <a:r>
              <a:rPr lang="en-US" sz="3200" smtClean="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203511" y="735864"/>
            <a:ext cx="3985146" cy="710798"/>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17A33E-072A-4DA2-99E1-F8981104256C}"/>
              </a:ext>
            </a:extLst>
          </p:cNvPr>
          <p:cNvSpPr txBox="1"/>
          <p:nvPr/>
        </p:nvSpPr>
        <p:spPr>
          <a:xfrm>
            <a:off x="4099743" y="799398"/>
            <a:ext cx="4116210" cy="556434"/>
          </a:xfrm>
          <a:prstGeom prst="rect">
            <a:avLst/>
          </a:prstGeom>
          <a:noFill/>
        </p:spPr>
        <p:txBody>
          <a:bodyPr wrap="square">
            <a:spAutoFit/>
          </a:bodyPr>
          <a:lstStyle/>
          <a:p>
            <a:pPr algn="ctr">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9309953"/>
              </p:ext>
            </p:extLst>
          </p:nvPr>
        </p:nvGraphicFramePr>
        <p:xfrm>
          <a:off x="513295" y="3098043"/>
          <a:ext cx="11360260" cy="1596788"/>
        </p:xfrm>
        <a:graphic>
          <a:graphicData uri="http://schemas.openxmlformats.org/drawingml/2006/table">
            <a:tbl>
              <a:tblPr firstRow="1" firstCol="1" bandRow="1"/>
              <a:tblGrid>
                <a:gridCol w="1261124">
                  <a:extLst>
                    <a:ext uri="{9D8B030D-6E8A-4147-A177-3AD203B41FA5}">
                      <a16:colId xmlns:a16="http://schemas.microsoft.com/office/drawing/2014/main" val="3015368585"/>
                    </a:ext>
                  </a:extLst>
                </a:gridCol>
                <a:gridCol w="1262392">
                  <a:extLst>
                    <a:ext uri="{9D8B030D-6E8A-4147-A177-3AD203B41FA5}">
                      <a16:colId xmlns:a16="http://schemas.microsoft.com/office/drawing/2014/main" val="3421162395"/>
                    </a:ext>
                  </a:extLst>
                </a:gridCol>
                <a:gridCol w="1262392">
                  <a:extLst>
                    <a:ext uri="{9D8B030D-6E8A-4147-A177-3AD203B41FA5}">
                      <a16:colId xmlns:a16="http://schemas.microsoft.com/office/drawing/2014/main" val="1584808828"/>
                    </a:ext>
                  </a:extLst>
                </a:gridCol>
                <a:gridCol w="1262392">
                  <a:extLst>
                    <a:ext uri="{9D8B030D-6E8A-4147-A177-3AD203B41FA5}">
                      <a16:colId xmlns:a16="http://schemas.microsoft.com/office/drawing/2014/main" val="2497268841"/>
                    </a:ext>
                  </a:extLst>
                </a:gridCol>
                <a:gridCol w="1262392">
                  <a:extLst>
                    <a:ext uri="{9D8B030D-6E8A-4147-A177-3AD203B41FA5}">
                      <a16:colId xmlns:a16="http://schemas.microsoft.com/office/drawing/2014/main" val="1133061903"/>
                    </a:ext>
                  </a:extLst>
                </a:gridCol>
                <a:gridCol w="1262392">
                  <a:extLst>
                    <a:ext uri="{9D8B030D-6E8A-4147-A177-3AD203B41FA5}">
                      <a16:colId xmlns:a16="http://schemas.microsoft.com/office/drawing/2014/main" val="2697188884"/>
                    </a:ext>
                  </a:extLst>
                </a:gridCol>
                <a:gridCol w="1262392">
                  <a:extLst>
                    <a:ext uri="{9D8B030D-6E8A-4147-A177-3AD203B41FA5}">
                      <a16:colId xmlns:a16="http://schemas.microsoft.com/office/drawing/2014/main" val="1686158572"/>
                    </a:ext>
                  </a:extLst>
                </a:gridCol>
                <a:gridCol w="1262392">
                  <a:extLst>
                    <a:ext uri="{9D8B030D-6E8A-4147-A177-3AD203B41FA5}">
                      <a16:colId xmlns:a16="http://schemas.microsoft.com/office/drawing/2014/main" val="2413191450"/>
                    </a:ext>
                  </a:extLst>
                </a:gridCol>
                <a:gridCol w="1262392">
                  <a:extLst>
                    <a:ext uri="{9D8B030D-6E8A-4147-A177-3AD203B41FA5}">
                      <a16:colId xmlns:a16="http://schemas.microsoft.com/office/drawing/2014/main" val="4138845164"/>
                    </a:ext>
                  </a:extLst>
                </a:gridCol>
              </a:tblGrid>
              <a:tr h="709279">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348590"/>
                  </a:ext>
                </a:extLst>
              </a:tr>
              <a:tr h="887509">
                <a:tc>
                  <a:txBody>
                    <a:bodyPr/>
                    <a:lstStyle/>
                    <a:p>
                      <a:pPr algn="just">
                        <a:lnSpc>
                          <a:spcPct val="150000"/>
                        </a:lnSpc>
                        <a:spcAft>
                          <a:spcPts val="0"/>
                        </a:spcAft>
                        <a:tabLst>
                          <a:tab pos="57150" algn="l"/>
                        </a:tabLs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57150" algn="l"/>
                        </a:tabLs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57150" algn="l"/>
                        </a:tabLs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5715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57150" algn="l"/>
                        </a:tabLs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5715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5715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5715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tabLst>
                          <a:tab pos="57150" algn="l"/>
                        </a:tabLs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45957708"/>
                  </a:ext>
                </a:extLst>
              </a:tr>
            </a:tbl>
          </a:graphicData>
        </a:graphic>
      </p:graphicFrame>
      <p:sp>
        <p:nvSpPr>
          <p:cNvPr id="4" name="Rectangle 3"/>
          <p:cNvSpPr/>
          <p:nvPr/>
        </p:nvSpPr>
        <p:spPr>
          <a:xfrm>
            <a:off x="513295" y="1975537"/>
            <a:ext cx="3506088" cy="523220"/>
          </a:xfrm>
          <a:prstGeom prst="rect">
            <a:avLst/>
          </a:prstGeom>
        </p:spPr>
        <p:txBody>
          <a:bodyPr wrap="none">
            <a:spAutoFit/>
          </a:bodyPr>
          <a:lstStyle/>
          <a:p>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 I. ĐỌC HIỂU </a:t>
            </a:r>
            <a:endParaRPr lang="en-US" sz="2800"/>
          </a:p>
        </p:txBody>
      </p:sp>
      <p:sp>
        <p:nvSpPr>
          <p:cNvPr id="8" name="Rectangle 7"/>
          <p:cNvSpPr/>
          <p:nvPr/>
        </p:nvSpPr>
        <p:spPr>
          <a:xfrm>
            <a:off x="848796" y="5510498"/>
            <a:ext cx="8201284"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chấm</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Mỗi câu trả lời đúng được 0,5 điểm.</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125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04245-526B-4CA7-B95E-B93A6BFED447}"/>
              </a:ext>
            </a:extLst>
          </p:cNvPr>
          <p:cNvGraphicFramePr>
            <a:graphicFrameLocks noGrp="1"/>
          </p:cNvGraphicFramePr>
          <p:nvPr>
            <p:extLst>
              <p:ext uri="{D42A27DB-BD31-4B8C-83A1-F6EECF244321}">
                <p14:modId xmlns:p14="http://schemas.microsoft.com/office/powerpoint/2010/main" val="1754898433"/>
              </p:ext>
            </p:extLst>
          </p:nvPr>
        </p:nvGraphicFramePr>
        <p:xfrm>
          <a:off x="696035" y="832512"/>
          <a:ext cx="11054687" cy="5227093"/>
        </p:xfrm>
        <a:graphic>
          <a:graphicData uri="http://schemas.openxmlformats.org/drawingml/2006/table">
            <a:tbl>
              <a:tblPr firstRow="1" firstCol="1" bandRow="1">
                <a:tableStyleId>{5940675A-B579-460E-94D1-54222C63F5DA}</a:tableStyleId>
              </a:tblPr>
              <a:tblGrid>
                <a:gridCol w="859777">
                  <a:extLst>
                    <a:ext uri="{9D8B030D-6E8A-4147-A177-3AD203B41FA5}">
                      <a16:colId xmlns:a16="http://schemas.microsoft.com/office/drawing/2014/main" val="3228751901"/>
                    </a:ext>
                  </a:extLst>
                </a:gridCol>
                <a:gridCol w="825852">
                  <a:extLst>
                    <a:ext uri="{9D8B030D-6E8A-4147-A177-3AD203B41FA5}">
                      <a16:colId xmlns:a16="http://schemas.microsoft.com/office/drawing/2014/main" val="2265615486"/>
                    </a:ext>
                  </a:extLst>
                </a:gridCol>
                <a:gridCol w="8503710">
                  <a:extLst>
                    <a:ext uri="{9D8B030D-6E8A-4147-A177-3AD203B41FA5}">
                      <a16:colId xmlns:a16="http://schemas.microsoft.com/office/drawing/2014/main" val="3213179218"/>
                    </a:ext>
                  </a:extLst>
                </a:gridCol>
                <a:gridCol w="865348">
                  <a:extLst>
                    <a:ext uri="{9D8B030D-6E8A-4147-A177-3AD203B41FA5}">
                      <a16:colId xmlns:a16="http://schemas.microsoft.com/office/drawing/2014/main" val="3978810540"/>
                    </a:ext>
                  </a:extLst>
                </a:gridCol>
              </a:tblGrid>
              <a:tr h="696034">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err="1">
                          <a:effectLst/>
                          <a:latin typeface="Times New Roman" panose="02020603050405020304" pitchFamily="18" charset="0"/>
                          <a:cs typeface="Times New Roman" panose="02020603050405020304" pitchFamily="18" charset="0"/>
                        </a:rPr>
                        <a:t>Nội</a:t>
                      </a:r>
                      <a:r>
                        <a:rPr lang="vi-VN"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002" marR="35002" marT="0" marB="0">
                    <a:solidFill>
                      <a:schemeClr val="accent4">
                        <a:lumMod val="20000"/>
                        <a:lumOff val="80000"/>
                      </a:schemeClr>
                    </a:solidFill>
                  </a:tcPr>
                </a:tc>
                <a:extLst>
                  <a:ext uri="{0D108BD9-81ED-4DB2-BD59-A6C34878D82A}">
                    <a16:rowId xmlns:a16="http://schemas.microsoft.com/office/drawing/2014/main" val="2309817244"/>
                  </a:ext>
                </a:extLst>
              </a:tr>
              <a:tr h="4531059">
                <a:tc>
                  <a:txBody>
                    <a:bodyPr/>
                    <a:lstStyle/>
                    <a:p>
                      <a:endParaRPr lang="en-US" sz="2800"/>
                    </a:p>
                  </a:txBody>
                  <a:tcPr/>
                </a:tc>
                <a:tc>
                  <a:txBody>
                    <a:bodyPr/>
                    <a:lstStyle/>
                    <a:p>
                      <a:pPr algn="just">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Qua văn bản, ta nhận thấy nhân vật “tôi” là người biết trân trọng những kí ức tuổi thơ, trân trọng tình cảm gia đình, có tình yêu với quê hương, đất nước; có mong ước về một tương lai tốt đẹp.</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vi-VN" sz="3200" b="1" i="1">
                          <a:effectLst/>
                          <a:latin typeface="Times New Roman" panose="02020603050405020304" pitchFamily="18" charset="0"/>
                          <a:ea typeface="Times New Roman" panose="02020603050405020304" pitchFamily="18" charset="0"/>
                        </a:rPr>
                        <a:t>Hướng dẫn chấm</a:t>
                      </a:r>
                      <a:r>
                        <a:rPr lang="vi-VN" sz="3200" i="1">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vi-VN" sz="3200" i="1">
                          <a:effectLst/>
                          <a:latin typeface="Times New Roman" panose="02020603050405020304" pitchFamily="18" charset="0"/>
                          <a:ea typeface="Times New Roman" panose="02020603050405020304" pitchFamily="18" charset="0"/>
                        </a:rPr>
                        <a:t>- Trả lời </a:t>
                      </a:r>
                      <a:r>
                        <a:rPr lang="en-US" sz="3200" i="1">
                          <a:effectLst/>
                          <a:latin typeface="Times New Roman" panose="02020603050405020304" pitchFamily="18" charset="0"/>
                          <a:ea typeface="Times New Roman" panose="02020603050405020304" pitchFamily="18" charset="0"/>
                        </a:rPr>
                        <a:t>được 3 - 4 ý </a:t>
                      </a:r>
                      <a:r>
                        <a:rPr lang="vi-VN" sz="3200" i="1">
                          <a:effectLst/>
                          <a:latin typeface="Times New Roman" panose="02020603050405020304" pitchFamily="18" charset="0"/>
                          <a:ea typeface="Times New Roman" panose="02020603050405020304" pitchFamily="18" charset="0"/>
                        </a:rPr>
                        <a:t>như đáp án: 1,0 điểm.</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n-US" sz="3200" i="1">
                          <a:effectLst/>
                          <a:latin typeface="Times New Roman" panose="02020603050405020304" pitchFamily="18" charset="0"/>
                          <a:ea typeface="Times New Roman" panose="02020603050405020304" pitchFamily="18" charset="0"/>
                        </a:rPr>
                        <a:t>- Trả lời được 2 ý như đáp án: 0,5 điểm</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n-US" sz="3200" i="1">
                          <a:effectLst/>
                          <a:latin typeface="Times New Roman" panose="02020603050405020304" pitchFamily="18" charset="0"/>
                          <a:ea typeface="Times New Roman" panose="02020603050405020304" pitchFamily="18" charset="0"/>
                        </a:rPr>
                        <a:t>- Trả lời được 1 ý như đáp án: 0,25 điểm</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en-SG" sz="3200">
                          <a:effectLst/>
                          <a:latin typeface="Times New Roman" panose="02020603050405020304" pitchFamily="18" charset="0"/>
                          <a:ea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1005153"/>
                  </a:ext>
                </a:extLst>
              </a:tr>
            </a:tbl>
          </a:graphicData>
        </a:graphic>
      </p:graphicFrame>
    </p:spTree>
    <p:extLst>
      <p:ext uri="{BB962C8B-B14F-4D97-AF65-F5344CB8AC3E}">
        <p14:creationId xmlns:p14="http://schemas.microsoft.com/office/powerpoint/2010/main" val="3315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E9608E-A513-4550-B4DE-D955D67DE5F2}"/>
              </a:ext>
            </a:extLst>
          </p:cNvPr>
          <p:cNvGraphicFramePr>
            <a:graphicFrameLocks noGrp="1"/>
          </p:cNvGraphicFramePr>
          <p:nvPr>
            <p:extLst>
              <p:ext uri="{D42A27DB-BD31-4B8C-83A1-F6EECF244321}">
                <p14:modId xmlns:p14="http://schemas.microsoft.com/office/powerpoint/2010/main" val="1153342322"/>
              </p:ext>
            </p:extLst>
          </p:nvPr>
        </p:nvGraphicFramePr>
        <p:xfrm>
          <a:off x="397364" y="350390"/>
          <a:ext cx="11341510" cy="6400800"/>
        </p:xfrm>
        <a:graphic>
          <a:graphicData uri="http://schemas.openxmlformats.org/drawingml/2006/table">
            <a:tbl>
              <a:tblPr firstRow="1" firstCol="1" bandRow="1">
                <a:tableStyleId>{5940675A-B579-460E-94D1-54222C63F5DA}</a:tableStyleId>
              </a:tblPr>
              <a:tblGrid>
                <a:gridCol w="774757">
                  <a:extLst>
                    <a:ext uri="{9D8B030D-6E8A-4147-A177-3AD203B41FA5}">
                      <a16:colId xmlns:a16="http://schemas.microsoft.com/office/drawing/2014/main" val="1117825165"/>
                    </a:ext>
                  </a:extLst>
                </a:gridCol>
                <a:gridCol w="774757">
                  <a:extLst>
                    <a:ext uri="{9D8B030D-6E8A-4147-A177-3AD203B41FA5}">
                      <a16:colId xmlns:a16="http://schemas.microsoft.com/office/drawing/2014/main" val="1777576845"/>
                    </a:ext>
                  </a:extLst>
                </a:gridCol>
                <a:gridCol w="8950140">
                  <a:extLst>
                    <a:ext uri="{9D8B030D-6E8A-4147-A177-3AD203B41FA5}">
                      <a16:colId xmlns:a16="http://schemas.microsoft.com/office/drawing/2014/main" val="1849705002"/>
                    </a:ext>
                  </a:extLst>
                </a:gridCol>
                <a:gridCol w="841856">
                  <a:extLst>
                    <a:ext uri="{9D8B030D-6E8A-4147-A177-3AD203B41FA5}">
                      <a16:colId xmlns:a16="http://schemas.microsoft.com/office/drawing/2014/main" val="1039814855"/>
                    </a:ext>
                  </a:extLst>
                </a:gridCol>
              </a:tblGrid>
              <a:tr h="4903998">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HS tự đưa ra vai trò</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từ nhận thức của bản thân</a:t>
                      </a:r>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Có thể đưa ra một số ý nghĩa sau:</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en-US" sz="2800">
                          <a:effectLst/>
                          <a:latin typeface="Times New Roman" panose="02020603050405020304" pitchFamily="18" charset="0"/>
                          <a:ea typeface="Times New Roman" panose="02020603050405020304" pitchFamily="18" charset="0"/>
                        </a:rPr>
                        <a:t>- T</a:t>
                      </a:r>
                      <a:r>
                        <a:rPr lang="vi-VN" sz="2800">
                          <a:effectLst/>
                          <a:latin typeface="Times New Roman" panose="02020603050405020304" pitchFamily="18" charset="0"/>
                          <a:ea typeface="Times New Roman" panose="02020603050405020304" pitchFamily="18" charset="0"/>
                        </a:rPr>
                        <a:t>rò chơi dân gian không chỉ đơn thuần là trò chơi cho trẻ mà nó còn chứa đựng văn hoá dân tộc Việt Nam độc đáo. </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en-US" sz="2800">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Trò chơi dân gian không những nâng cánh cho tâm hồn trẻ, giúp trẻ phát triển khả tư duy, sáng tạo, khéo léo mà còn giúp trẻ hiểu tình bạn, tình yêu gia đình, quê hương, đất nước…</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en-US" sz="2800">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Những trò chơi đơn giản, âm điệu vui tươi, sống động nhí nhảnh gần gũi với cuộc sống giúp trẻ thêm hào hứng học tập và sống hồn nhiên hơn. </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en-US" sz="2800">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Mặt khác các trò chơi dân gian thường diễn ra ngoài trời sẽ đưa trẻ gần với thiên nhiên hơn, trẻ có nhiều cơ hội tìm hiểu, quan sát về môi trường tự nhiên hơn.</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en-US" sz="2800">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Trò chơi dân gian còn góp phần phát triển toàn diện cho trẻ</a:t>
                      </a:r>
                      <a:r>
                        <a:rPr lang="en-US" sz="2800">
                          <a:effectLst/>
                          <a:latin typeface="Times New Roman" panose="02020603050405020304" pitchFamily="18" charset="0"/>
                          <a:ea typeface="Times New Roman" panose="02020603050405020304" pitchFamily="18" charset="0"/>
                        </a:rPr>
                        <a:t>, hạn chế tiếp xúc ti vi, điện </a:t>
                      </a:r>
                      <a:r>
                        <a:rPr lang="en-US" sz="2800">
                          <a:effectLst/>
                          <a:latin typeface="Times New Roman" panose="02020603050405020304" pitchFamily="18" charset="0"/>
                          <a:ea typeface="Times New Roman" panose="02020603050405020304" pitchFamily="18" charset="0"/>
                        </a:rPr>
                        <a:t>thoại</a:t>
                      </a:r>
                      <a:r>
                        <a:rPr lang="en-US" sz="2800" smtClean="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en-SG" sz="2800">
                          <a:effectLst/>
                          <a:latin typeface="Times New Roman" panose="02020603050405020304" pitchFamily="18" charset="0"/>
                          <a:ea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00396998"/>
                  </a:ext>
                </a:extLst>
              </a:tr>
            </a:tbl>
          </a:graphicData>
        </a:graphic>
      </p:graphicFrame>
    </p:spTree>
    <p:extLst>
      <p:ext uri="{BB962C8B-B14F-4D97-AF65-F5344CB8AC3E}">
        <p14:creationId xmlns:p14="http://schemas.microsoft.com/office/powerpoint/2010/main" val="28933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E9608E-A513-4550-B4DE-D955D67DE5F2}"/>
              </a:ext>
            </a:extLst>
          </p:cNvPr>
          <p:cNvGraphicFramePr>
            <a:graphicFrameLocks noGrp="1"/>
          </p:cNvGraphicFramePr>
          <p:nvPr>
            <p:extLst>
              <p:ext uri="{D42A27DB-BD31-4B8C-83A1-F6EECF244321}">
                <p14:modId xmlns:p14="http://schemas.microsoft.com/office/powerpoint/2010/main" val="402267729"/>
              </p:ext>
            </p:extLst>
          </p:nvPr>
        </p:nvGraphicFramePr>
        <p:xfrm>
          <a:off x="520194" y="1073722"/>
          <a:ext cx="11053108" cy="4903998"/>
        </p:xfrm>
        <a:graphic>
          <a:graphicData uri="http://schemas.openxmlformats.org/drawingml/2006/table">
            <a:tbl>
              <a:tblPr firstRow="1" firstCol="1" bandRow="1">
                <a:tableStyleId>{5940675A-B579-460E-94D1-54222C63F5DA}</a:tableStyleId>
              </a:tblPr>
              <a:tblGrid>
                <a:gridCol w="755056">
                  <a:extLst>
                    <a:ext uri="{9D8B030D-6E8A-4147-A177-3AD203B41FA5}">
                      <a16:colId xmlns:a16="http://schemas.microsoft.com/office/drawing/2014/main" val="1117825165"/>
                    </a:ext>
                  </a:extLst>
                </a:gridCol>
                <a:gridCol w="755056">
                  <a:extLst>
                    <a:ext uri="{9D8B030D-6E8A-4147-A177-3AD203B41FA5}">
                      <a16:colId xmlns:a16="http://schemas.microsoft.com/office/drawing/2014/main" val="1777576845"/>
                    </a:ext>
                  </a:extLst>
                </a:gridCol>
                <a:gridCol w="8370779">
                  <a:extLst>
                    <a:ext uri="{9D8B030D-6E8A-4147-A177-3AD203B41FA5}">
                      <a16:colId xmlns:a16="http://schemas.microsoft.com/office/drawing/2014/main" val="1849705002"/>
                    </a:ext>
                  </a:extLst>
                </a:gridCol>
                <a:gridCol w="1172217">
                  <a:extLst>
                    <a:ext uri="{9D8B030D-6E8A-4147-A177-3AD203B41FA5}">
                      <a16:colId xmlns:a16="http://schemas.microsoft.com/office/drawing/2014/main" val="1039814855"/>
                    </a:ext>
                  </a:extLst>
                </a:gridCol>
              </a:tblGrid>
              <a:tr h="4903998">
                <a:tc>
                  <a:txBody>
                    <a:bodyPr/>
                    <a:lstStyle/>
                    <a:p>
                      <a:pPr algn="ctr">
                        <a:lnSpc>
                          <a:spcPct val="115000"/>
                        </a:lnSpc>
                        <a:spcBef>
                          <a:spcPts val="200"/>
                        </a:spcBef>
                        <a:spcAft>
                          <a:spcPts val="1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50000"/>
                        </a:lnSpc>
                        <a:spcAft>
                          <a:spcPts val="0"/>
                        </a:spcAft>
                      </a:pPr>
                      <a:r>
                        <a:rPr lang="vi-VN" sz="3200" b="1" i="1" smtClean="0">
                          <a:effectLst/>
                          <a:latin typeface="Times New Roman" panose="02020603050405020304" pitchFamily="18" charset="0"/>
                          <a:ea typeface="Times New Roman" panose="02020603050405020304" pitchFamily="18" charset="0"/>
                        </a:rPr>
                        <a:t>Hướng </a:t>
                      </a:r>
                      <a:r>
                        <a:rPr lang="vi-VN" sz="3200" b="1" i="1">
                          <a:effectLst/>
                          <a:latin typeface="Times New Roman" panose="02020603050405020304" pitchFamily="18" charset="0"/>
                          <a:ea typeface="Times New Roman" panose="02020603050405020304" pitchFamily="18" charset="0"/>
                        </a:rPr>
                        <a:t>dẫn chấm</a:t>
                      </a:r>
                      <a:r>
                        <a:rPr lang="vi-VN" sz="3200" i="1">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i="1">
                          <a:effectLst/>
                          <a:latin typeface="Times New Roman" panose="02020603050405020304" pitchFamily="18" charset="0"/>
                          <a:ea typeface="Times New Roman" panose="02020603050405020304" pitchFamily="18" charset="0"/>
                        </a:rPr>
                        <a:t>-</a:t>
                      </a:r>
                      <a:r>
                        <a:rPr lang="en-US" sz="3200" i="1">
                          <a:effectLst/>
                          <a:latin typeface="Times New Roman" panose="02020603050405020304" pitchFamily="18" charset="0"/>
                          <a:ea typeface="Times New Roman" panose="02020603050405020304" pitchFamily="18" charset="0"/>
                        </a:rPr>
                        <a:t> Đưa ra được 4 ý nghĩa hợp lí trở lên</a:t>
                      </a:r>
                      <a:r>
                        <a:rPr lang="vi-VN" sz="3200" i="1">
                          <a:effectLst/>
                          <a:latin typeface="Times New Roman" panose="02020603050405020304" pitchFamily="18" charset="0"/>
                          <a:ea typeface="Times New Roman" panose="02020603050405020304" pitchFamily="18" charset="0"/>
                        </a:rPr>
                        <a:t>: 1.0 điểm</a:t>
                      </a:r>
                      <a:r>
                        <a:rPr lang="en-US" sz="3200" i="1">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i="1">
                          <a:effectLst/>
                          <a:latin typeface="Times New Roman" panose="02020603050405020304" pitchFamily="18" charset="0"/>
                          <a:ea typeface="Times New Roman" panose="02020603050405020304" pitchFamily="18" charset="0"/>
                        </a:rPr>
                        <a:t>- Đưa ra được 3 ý nghĩa hợp lí: 0.75 điểm.</a:t>
                      </a:r>
                      <a:endParaRPr lang="en-US" sz="320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i="1">
                          <a:effectLst/>
                          <a:latin typeface="Times New Roman" panose="02020603050405020304" pitchFamily="18" charset="0"/>
                          <a:ea typeface="Times New Roman" panose="02020603050405020304" pitchFamily="18" charset="0"/>
                        </a:rPr>
                        <a:t>- Đưa ra được 2 ý nghĩa hợp lí: 0.5 điểm</a:t>
                      </a:r>
                      <a:endParaRPr lang="en-US" sz="320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i="1">
                          <a:effectLst/>
                          <a:latin typeface="Times New Roman" panose="02020603050405020304" pitchFamily="18" charset="0"/>
                          <a:ea typeface="Times New Roman" panose="02020603050405020304" pitchFamily="18" charset="0"/>
                        </a:rPr>
                        <a:t>- Đưa ra được 1 ý nghĩa hợp lí: 0.25 điểm.</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00396998"/>
                  </a:ext>
                </a:extLst>
              </a:tr>
            </a:tbl>
          </a:graphicData>
        </a:graphic>
      </p:graphicFrame>
    </p:spTree>
    <p:extLst>
      <p:ext uri="{BB962C8B-B14F-4D97-AF65-F5344CB8AC3E}">
        <p14:creationId xmlns:p14="http://schemas.microsoft.com/office/powerpoint/2010/main" val="27575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2163419142"/>
              </p:ext>
            </p:extLst>
          </p:nvPr>
        </p:nvGraphicFramePr>
        <p:xfrm>
          <a:off x="423081" y="681298"/>
          <a:ext cx="11368584" cy="5817766"/>
        </p:xfrm>
        <a:graphic>
          <a:graphicData uri="http://schemas.openxmlformats.org/drawingml/2006/table">
            <a:tbl>
              <a:tblPr firstRow="1" firstCol="1" bandRow="1">
                <a:tableStyleId>{5940675A-B579-460E-94D1-54222C63F5DA}</a:tableStyleId>
              </a:tblPr>
              <a:tblGrid>
                <a:gridCol w="704101">
                  <a:extLst>
                    <a:ext uri="{9D8B030D-6E8A-4147-A177-3AD203B41FA5}">
                      <a16:colId xmlns:a16="http://schemas.microsoft.com/office/drawing/2014/main" val="1076315128"/>
                    </a:ext>
                  </a:extLst>
                </a:gridCol>
                <a:gridCol w="751392">
                  <a:extLst>
                    <a:ext uri="{9D8B030D-6E8A-4147-A177-3AD203B41FA5}">
                      <a16:colId xmlns:a16="http://schemas.microsoft.com/office/drawing/2014/main" val="3895637340"/>
                    </a:ext>
                  </a:extLst>
                </a:gridCol>
                <a:gridCol w="8937601">
                  <a:extLst>
                    <a:ext uri="{9D8B030D-6E8A-4147-A177-3AD203B41FA5}">
                      <a16:colId xmlns:a16="http://schemas.microsoft.com/office/drawing/2014/main" val="3025704839"/>
                    </a:ext>
                  </a:extLst>
                </a:gridCol>
                <a:gridCol w="975490">
                  <a:extLst>
                    <a:ext uri="{9D8B030D-6E8A-4147-A177-3AD203B41FA5}">
                      <a16:colId xmlns:a16="http://schemas.microsoft.com/office/drawing/2014/main" val="2355765119"/>
                    </a:ext>
                  </a:extLst>
                </a:gridCol>
              </a:tblGrid>
              <a:tr h="697126">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II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marL="0" marR="0" indent="0" algn="just" defTabSz="914400" rtl="0" eaLnBrk="1" fontAlgn="auto" latinLnBrk="0" hangingPunct="1">
                        <a:lnSpc>
                          <a:spcPct val="115000"/>
                        </a:lnSpc>
                        <a:spcBef>
                          <a:spcPts val="200"/>
                        </a:spcBef>
                        <a:spcAft>
                          <a:spcPts val="100"/>
                        </a:spcAft>
                        <a:buClrTx/>
                        <a:buSzTx/>
                        <a:buFontTx/>
                        <a:buNone/>
                        <a:tabLst/>
                        <a:defRPr/>
                      </a:pPr>
                      <a:r>
                        <a:rPr lang="en-SG" sz="2800" b="1" smtClean="0">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dirty="0" smtClean="0">
                        <a:latin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smtClean="0">
                          <a:effectLst/>
                          <a:latin typeface="Times New Roman" panose="02020603050405020304" pitchFamily="18" charset="0"/>
                          <a:cs typeface="Times New Roman" panose="02020603050405020304" pitchFamily="18" charset="0"/>
                        </a:rPr>
                        <a:t>4</a:t>
                      </a:r>
                      <a:r>
                        <a:rPr lang="vi-VN" sz="2800" smtClean="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extLst>
                  <a:ext uri="{0D108BD9-81ED-4DB2-BD59-A6C34878D82A}">
                    <a16:rowId xmlns:a16="http://schemas.microsoft.com/office/drawing/2014/main" val="3784286609"/>
                  </a:ext>
                </a:extLst>
              </a:tr>
              <a:tr h="1282782">
                <a:tc rowSpan="2">
                  <a:txBody>
                    <a:bodyPr/>
                    <a:lstStyle/>
                    <a:p>
                      <a:pP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50000"/>
                        </a:lnSpc>
                        <a:spcAft>
                          <a:spcPts val="0"/>
                        </a:spcAft>
                      </a:pPr>
                      <a:r>
                        <a:rPr lang="vi-VN" sz="3200" b="1">
                          <a:solidFill>
                            <a:srgbClr val="0070C0"/>
                          </a:solidFill>
                          <a:effectLst/>
                          <a:latin typeface="Times New Roman" panose="02020603050405020304" pitchFamily="18" charset="0"/>
                          <a:ea typeface="Times New Roman" panose="02020603050405020304" pitchFamily="18" charset="0"/>
                        </a:rPr>
                        <a:t>        </a:t>
                      </a:r>
                      <a:r>
                        <a:rPr lang="vi-VN" sz="3200">
                          <a:solidFill>
                            <a:srgbClr val="0D0D0D"/>
                          </a:solidFill>
                          <a:effectLst/>
                          <a:latin typeface="Times New Roman" panose="02020603050405020304" pitchFamily="18" charset="0"/>
                          <a:ea typeface="Times New Roman" panose="02020603050405020304" pitchFamily="18" charset="0"/>
                        </a:rPr>
                        <a:t> </a:t>
                      </a:r>
                      <a:r>
                        <a:rPr lang="vi-VN" sz="3200" b="1" i="1">
                          <a:effectLst/>
                          <a:latin typeface="Times New Roman" panose="02020603050405020304" pitchFamily="18" charset="0"/>
                          <a:ea typeface="MS Mincho"/>
                        </a:rPr>
                        <a:t>Viết văn bản tường trình về việc chứng kiến một vụ bắt nạt trong trường học.</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50000"/>
                        </a:lnSpc>
                        <a:spcAft>
                          <a:spcPts val="0"/>
                        </a:spcAft>
                      </a:pPr>
                      <a:r>
                        <a:rPr lang="en-SG" sz="3200" b="1" i="1">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4275905"/>
                  </a:ext>
                </a:extLst>
              </a:tr>
              <a:tr h="1159042">
                <a:tc vMerge="1">
                  <a:txBody>
                    <a:bodyPr/>
                    <a:lstStyle/>
                    <a:p>
                      <a:endParaRPr lang="en-US"/>
                    </a:p>
                  </a:txBody>
                  <a:tcPr/>
                </a:tc>
                <a:tc>
                  <a:txBody>
                    <a:bodyPr/>
                    <a:lstStyle/>
                    <a:p>
                      <a:pPr algn="ctr">
                        <a:lnSpc>
                          <a:spcPct val="115000"/>
                        </a:lnSpc>
                        <a:spcBef>
                          <a:spcPts val="200"/>
                        </a:spcBef>
                        <a:spcAft>
                          <a:spcPts val="1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just">
                        <a:lnSpc>
                          <a:spcPct val="150000"/>
                        </a:lnSpc>
                        <a:spcAft>
                          <a:spcPts val="0"/>
                        </a:spcAft>
                      </a:pPr>
                      <a:r>
                        <a:rPr lang="en-SG" sz="3200" i="1">
                          <a:effectLst/>
                          <a:latin typeface="Times New Roman" panose="02020603050405020304" pitchFamily="18" charset="0"/>
                          <a:ea typeface="Times New Roman" panose="02020603050405020304" pitchFamily="18" charset="0"/>
                        </a:rPr>
                        <a:t>a. Đảm bảo cấu trúc văn bản tường trình: </a:t>
                      </a:r>
                      <a:r>
                        <a:rPr lang="en-SG" sz="3200">
                          <a:effectLst/>
                          <a:latin typeface="Times New Roman" panose="02020603050405020304" pitchFamily="18" charset="0"/>
                          <a:ea typeface="Times New Roman" panose="02020603050405020304" pitchFamily="18" charset="0"/>
                        </a:rPr>
                        <a:t>(có mở đầu, nội dung và kết thúc theo đúng thể thức).</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50000"/>
                        </a:lnSpc>
                        <a:spcAft>
                          <a:spcPts val="0"/>
                        </a:spcAft>
                      </a:pPr>
                      <a:r>
                        <a:rPr lang="en-SG" sz="3200">
                          <a:effectLst/>
                          <a:latin typeface="Times New Roman" panose="02020603050405020304" pitchFamily="18" charset="0"/>
                          <a:ea typeface="Times New Roman" panose="02020603050405020304" pitchFamily="18" charset="0"/>
                        </a:rPr>
                        <a:t>0,5</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r h="1643333">
                <a:tc>
                  <a:txBody>
                    <a:bodyPr/>
                    <a:lstStyle/>
                    <a:p>
                      <a:pPr>
                        <a:lnSpc>
                          <a:spcPct val="115000"/>
                        </a:lnSpc>
                        <a:spcBef>
                          <a:spcPts val="200"/>
                        </a:spcBef>
                        <a:spcAft>
                          <a:spcPts val="10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gn="ctr">
                        <a:lnSpc>
                          <a:spcPct val="115000"/>
                        </a:lnSpc>
                        <a:spcBef>
                          <a:spcPts val="200"/>
                        </a:spcBef>
                        <a:spcAft>
                          <a:spcPts val="1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50000"/>
                        </a:lnSpc>
                        <a:spcAft>
                          <a:spcPts val="0"/>
                        </a:spcAft>
                      </a:pPr>
                      <a:r>
                        <a:rPr lang="en-SG" sz="3200" i="1">
                          <a:effectLst/>
                          <a:latin typeface="Times New Roman" panose="02020603050405020304" pitchFamily="18" charset="0"/>
                          <a:ea typeface="Times New Roman" panose="02020603050405020304" pitchFamily="18" charset="0"/>
                        </a:rPr>
                        <a:t>b. Xác định đúng vấn đề:</a:t>
                      </a:r>
                      <a:endParaRPr lang="en-US" sz="320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a:effectLst/>
                          <a:latin typeface="Times New Roman" panose="02020603050405020304" pitchFamily="18" charset="0"/>
                          <a:ea typeface="MS Mincho"/>
                        </a:rPr>
                        <a:t>Viết văn bản tường trình về việc chứng kiến một vụ bắt nạt trong trường học.</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50000"/>
                        </a:lnSpc>
                        <a:spcAft>
                          <a:spcPts val="0"/>
                        </a:spcAft>
                      </a:pPr>
                      <a:r>
                        <a:rPr lang="en-SG" sz="3200">
                          <a:effectLst/>
                          <a:latin typeface="Times New Roman" panose="02020603050405020304" pitchFamily="18" charset="0"/>
                          <a:ea typeface="Times New Roman" panose="02020603050405020304" pitchFamily="18" charset="0"/>
                        </a:rPr>
                        <a:t>0,5</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39079962"/>
                  </a:ext>
                </a:extLst>
              </a:tr>
            </a:tbl>
          </a:graphicData>
        </a:graphic>
      </p:graphicFrame>
    </p:spTree>
    <p:extLst>
      <p:ext uri="{BB962C8B-B14F-4D97-AF65-F5344CB8AC3E}">
        <p14:creationId xmlns:p14="http://schemas.microsoft.com/office/powerpoint/2010/main" val="28109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669405838"/>
              </p:ext>
            </p:extLst>
          </p:nvPr>
        </p:nvGraphicFramePr>
        <p:xfrm>
          <a:off x="343062" y="764276"/>
          <a:ext cx="11582400" cy="5547360"/>
        </p:xfrm>
        <a:graphic>
          <a:graphicData uri="http://schemas.openxmlformats.org/drawingml/2006/table">
            <a:tbl>
              <a:tblPr firstRow="1" firstCol="1" bandRow="1">
                <a:tableStyleId>{5940675A-B579-460E-94D1-54222C63F5DA}</a:tableStyleId>
              </a:tblPr>
              <a:tblGrid>
                <a:gridCol w="680520">
                  <a:extLst>
                    <a:ext uri="{9D8B030D-6E8A-4147-A177-3AD203B41FA5}">
                      <a16:colId xmlns:a16="http://schemas.microsoft.com/office/drawing/2014/main" val="1076315128"/>
                    </a:ext>
                  </a:extLst>
                </a:gridCol>
                <a:gridCol w="580243">
                  <a:extLst>
                    <a:ext uri="{9D8B030D-6E8A-4147-A177-3AD203B41FA5}">
                      <a16:colId xmlns:a16="http://schemas.microsoft.com/office/drawing/2014/main" val="3895637340"/>
                    </a:ext>
                  </a:extLst>
                </a:gridCol>
                <a:gridCol w="9341679">
                  <a:extLst>
                    <a:ext uri="{9D8B030D-6E8A-4147-A177-3AD203B41FA5}">
                      <a16:colId xmlns:a16="http://schemas.microsoft.com/office/drawing/2014/main" val="3025704839"/>
                    </a:ext>
                  </a:extLst>
                </a:gridCol>
                <a:gridCol w="979958">
                  <a:extLst>
                    <a:ext uri="{9D8B030D-6E8A-4147-A177-3AD203B41FA5}">
                      <a16:colId xmlns:a16="http://schemas.microsoft.com/office/drawing/2014/main" val="2355765119"/>
                    </a:ext>
                  </a:extLst>
                </a:gridCol>
              </a:tblGrid>
              <a:tr h="5486400">
                <a:tc>
                  <a:txBody>
                    <a:bodyPr/>
                    <a:lstStyle/>
                    <a:p>
                      <a:endParaRPr lang="en-US" dirty="0"/>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spcAft>
                          <a:spcPts val="0"/>
                        </a:spcAft>
                      </a:pPr>
                      <a:r>
                        <a:rPr lang="en-SG" sz="2800" i="1">
                          <a:effectLst/>
                          <a:latin typeface="Times New Roman" panose="02020603050405020304" pitchFamily="18" charset="0"/>
                          <a:ea typeface="Times New Roman" panose="02020603050405020304" pitchFamily="18" charset="0"/>
                        </a:rPr>
                        <a:t>c. Nội dung:</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b="1">
                          <a:effectLst/>
                          <a:latin typeface="Times New Roman" panose="02020603050405020304" pitchFamily="18" charset="0"/>
                          <a:ea typeface="Times New Roman" panose="02020603050405020304" pitchFamily="18" charset="0"/>
                        </a:rPr>
                        <a:t>A. Phần mở đầu:</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a:effectLst/>
                          <a:latin typeface="Times New Roman" panose="02020603050405020304" pitchFamily="18" charset="0"/>
                          <a:ea typeface="Times New Roman" panose="02020603050405020304" pitchFamily="18" charset="0"/>
                        </a:rPr>
                        <a:t>- Quốc hiệu và tiêu ngữ.</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a:effectLst/>
                          <a:latin typeface="Times New Roman" panose="02020603050405020304" pitchFamily="18" charset="0"/>
                          <a:ea typeface="Times New Roman" panose="02020603050405020304" pitchFamily="18" charset="0"/>
                        </a:rPr>
                        <a:t>- Địa điểm và thời gian viết bản tường trình.</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a:effectLst/>
                          <a:latin typeface="Times New Roman" panose="02020603050405020304" pitchFamily="18" charset="0"/>
                          <a:ea typeface="Times New Roman" panose="02020603050405020304" pitchFamily="18" charset="0"/>
                        </a:rPr>
                        <a:t>- Tên văn bản tường trình.</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a:effectLst/>
                          <a:latin typeface="Times New Roman" panose="02020603050405020304" pitchFamily="18" charset="0"/>
                          <a:ea typeface="Times New Roman" panose="02020603050405020304" pitchFamily="18" charset="0"/>
                        </a:rPr>
                        <a:t>- Người hoặc cơ quan nhận bản tường trình.</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a:effectLst/>
                          <a:latin typeface="Times New Roman" panose="02020603050405020304" pitchFamily="18" charset="0"/>
                          <a:ea typeface="Times New Roman" panose="02020603050405020304" pitchFamily="18" charset="0"/>
                        </a:rPr>
                        <a:t>- Tên người viết tường trình.</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b="1">
                          <a:effectLst/>
                          <a:latin typeface="Times New Roman" panose="02020603050405020304" pitchFamily="18" charset="0"/>
                          <a:ea typeface="Times New Roman" panose="02020603050405020304" pitchFamily="18" charset="0"/>
                        </a:rPr>
                        <a:t>B. Phần nội dung:</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a:effectLst/>
                          <a:latin typeface="Times New Roman" panose="02020603050405020304" pitchFamily="18" charset="0"/>
                          <a:ea typeface="Times New Roman" panose="02020603050405020304" pitchFamily="18" charset="0"/>
                        </a:rPr>
                        <a:t>- Tường trình cụ thể (thời gian, địa điểm xảy ra vụ việc, nguyên nhân, hậu quả, người chịu trách nhiệm).</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b="1">
                          <a:effectLst/>
                          <a:latin typeface="Times New Roman" panose="02020603050405020304" pitchFamily="18" charset="0"/>
                          <a:ea typeface="Times New Roman" panose="02020603050405020304" pitchFamily="18" charset="0"/>
                        </a:rPr>
                        <a:t>C. Phần kết thúc:</a:t>
                      </a:r>
                      <a:endParaRPr lang="en-US" sz="2800">
                        <a:effectLst/>
                        <a:latin typeface="Times New Roman" panose="02020603050405020304" pitchFamily="18" charset="0"/>
                        <a:ea typeface="Times New Roman" panose="02020603050405020304" pitchFamily="18" charset="0"/>
                      </a:endParaRPr>
                    </a:p>
                    <a:p>
                      <a:pPr algn="just">
                        <a:spcAft>
                          <a:spcPts val="0"/>
                        </a:spcAft>
                      </a:pPr>
                      <a:r>
                        <a:rPr lang="vi-VN" sz="2800" b="1">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Cam đoan và cam kết.</a:t>
                      </a:r>
                      <a:endParaRPr lang="en-US" sz="2800">
                        <a:effectLst/>
                        <a:latin typeface="Times New Roman" panose="02020603050405020304" pitchFamily="18" charset="0"/>
                        <a:ea typeface="Times New Roman" panose="02020603050405020304" pitchFamily="18" charset="0"/>
                      </a:endParaRPr>
                    </a:p>
                    <a:p>
                      <a:pPr>
                        <a:spcAft>
                          <a:spcPts val="0"/>
                        </a:spcAft>
                      </a:pPr>
                      <a:r>
                        <a:rPr lang="vi-VN" sz="2800">
                          <a:effectLst/>
                          <a:latin typeface="Times New Roman" panose="02020603050405020304" pitchFamily="18" charset="0"/>
                          <a:ea typeface="Times New Roman" panose="02020603050405020304" pitchFamily="18" charset="0"/>
                        </a:rPr>
                        <a:t>- Kí tên hoàn tất bản tường trình.</a:t>
                      </a:r>
                      <a:endParaRPr lang="en-US" sz="28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en-SG" sz="2800">
                          <a:effectLst/>
                          <a:latin typeface="Times New Roman" panose="02020603050405020304" pitchFamily="18" charset="0"/>
                          <a:ea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endParaRPr>
                    </a:p>
                    <a:p>
                      <a:pPr algn="ctr">
                        <a:spcAft>
                          <a:spcPts val="0"/>
                        </a:spcAft>
                      </a:pPr>
                      <a:r>
                        <a:rPr lang="en-SG"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p>
                      <a:pPr>
                        <a:spcAft>
                          <a:spcPts val="0"/>
                        </a:spcAft>
                      </a:pPr>
                      <a:r>
                        <a:rPr lang="en-SG"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p>
                      <a:pPr>
                        <a:spcAft>
                          <a:spcPts val="0"/>
                        </a:spcAft>
                      </a:pPr>
                      <a:r>
                        <a:rPr lang="en-SG"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p>
                      <a:pPr>
                        <a:spcAft>
                          <a:spcPts val="0"/>
                        </a:spcAft>
                      </a:pPr>
                      <a:r>
                        <a:rPr lang="en-SG"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25383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528AAF-A5BE-480D-B370-02DB61E030B1}"/>
              </a:ext>
            </a:extLst>
          </p:cNvPr>
          <p:cNvGraphicFramePr>
            <a:graphicFrameLocks noGrp="1"/>
          </p:cNvGraphicFramePr>
          <p:nvPr>
            <p:extLst>
              <p:ext uri="{D42A27DB-BD31-4B8C-83A1-F6EECF244321}">
                <p14:modId xmlns:p14="http://schemas.microsoft.com/office/powerpoint/2010/main" val="132404481"/>
              </p:ext>
            </p:extLst>
          </p:nvPr>
        </p:nvGraphicFramePr>
        <p:xfrm>
          <a:off x="550460" y="1351129"/>
          <a:ext cx="10968251" cy="4380932"/>
        </p:xfrm>
        <a:graphic>
          <a:graphicData uri="http://schemas.openxmlformats.org/drawingml/2006/table">
            <a:tbl>
              <a:tblPr firstRow="1" firstCol="1" bandRow="1">
                <a:tableStyleId>{5940675A-B579-460E-94D1-54222C63F5DA}</a:tableStyleId>
              </a:tblPr>
              <a:tblGrid>
                <a:gridCol w="874531">
                  <a:extLst>
                    <a:ext uri="{9D8B030D-6E8A-4147-A177-3AD203B41FA5}">
                      <a16:colId xmlns:a16="http://schemas.microsoft.com/office/drawing/2014/main" val="1076315128"/>
                    </a:ext>
                  </a:extLst>
                </a:gridCol>
                <a:gridCol w="1021004">
                  <a:extLst>
                    <a:ext uri="{9D8B030D-6E8A-4147-A177-3AD203B41FA5}">
                      <a16:colId xmlns:a16="http://schemas.microsoft.com/office/drawing/2014/main" val="3895637340"/>
                    </a:ext>
                  </a:extLst>
                </a:gridCol>
                <a:gridCol w="8129256">
                  <a:extLst>
                    <a:ext uri="{9D8B030D-6E8A-4147-A177-3AD203B41FA5}">
                      <a16:colId xmlns:a16="http://schemas.microsoft.com/office/drawing/2014/main" val="3025704839"/>
                    </a:ext>
                  </a:extLst>
                </a:gridCol>
                <a:gridCol w="943460">
                  <a:extLst>
                    <a:ext uri="{9D8B030D-6E8A-4147-A177-3AD203B41FA5}">
                      <a16:colId xmlns:a16="http://schemas.microsoft.com/office/drawing/2014/main" val="2355765119"/>
                    </a:ext>
                  </a:extLst>
                </a:gridCol>
              </a:tblGrid>
              <a:tr h="4380932">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lnSpc>
                          <a:spcPct val="115000"/>
                        </a:lnSpc>
                        <a:spcBef>
                          <a:spcPts val="200"/>
                        </a:spcBef>
                        <a:spcAft>
                          <a:spcPts val="1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0" marB="0">
                    <a:solidFill>
                      <a:schemeClr val="accent4">
                        <a:lumMod val="20000"/>
                        <a:lumOff val="80000"/>
                      </a:schemeClr>
                    </a:solidFill>
                  </a:tcPr>
                </a:tc>
                <a:tc>
                  <a:txBody>
                    <a:bodyPr/>
                    <a:lstStyle/>
                    <a:p>
                      <a:pPr>
                        <a:lnSpc>
                          <a:spcPct val="150000"/>
                        </a:lnSpc>
                        <a:spcAft>
                          <a:spcPts val="0"/>
                        </a:spcAft>
                      </a:pPr>
                      <a:r>
                        <a:rPr lang="en-SG" sz="3200" i="1">
                          <a:effectLst/>
                          <a:latin typeface="Times New Roman" panose="02020603050405020304" pitchFamily="18" charset="0"/>
                          <a:ea typeface="Times New Roman" panose="02020603050405020304" pitchFamily="18" charset="0"/>
                        </a:rPr>
                        <a:t>d. Chính tả, ngữ pháp:</a:t>
                      </a:r>
                      <a:endParaRPr lang="en-US" sz="3200">
                        <a:effectLst/>
                        <a:latin typeface="Times New Roman" panose="02020603050405020304" pitchFamily="18" charset="0"/>
                        <a:ea typeface="Times New Roman" panose="02020603050405020304" pitchFamily="18" charset="0"/>
                      </a:endParaRPr>
                    </a:p>
                    <a:p>
                      <a:pPr>
                        <a:lnSpc>
                          <a:spcPct val="150000"/>
                        </a:lnSpc>
                        <a:spcAft>
                          <a:spcPts val="0"/>
                        </a:spcAft>
                      </a:pPr>
                      <a:r>
                        <a:rPr lang="en-SG" sz="3200">
                          <a:effectLst/>
                          <a:latin typeface="Times New Roman" panose="02020603050405020304" pitchFamily="18" charset="0"/>
                          <a:ea typeface="Times New Roman" panose="02020603050405020304" pitchFamily="18" charset="0"/>
                        </a:rPr>
                        <a:t>Đảm bảo chuẩn chính tả, ngữ pháp tiếng Việt.</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50000"/>
                        </a:lnSpc>
                        <a:spcAft>
                          <a:spcPts val="0"/>
                        </a:spcAft>
                      </a:pPr>
                      <a:r>
                        <a:rPr lang="en-SG" sz="3200">
                          <a:effectLst/>
                          <a:latin typeface="Times New Roman" panose="02020603050405020304" pitchFamily="18" charset="0"/>
                          <a:ea typeface="Times New Roman" panose="02020603050405020304" pitchFamily="18" charset="0"/>
                        </a:rPr>
                        <a:t>0,5</a:t>
                      </a:r>
                      <a:endParaRPr lang="en-US" sz="3200">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92542845"/>
                  </a:ext>
                </a:extLst>
              </a:tr>
            </a:tbl>
          </a:graphicData>
        </a:graphic>
      </p:graphicFrame>
    </p:spTree>
    <p:extLst>
      <p:ext uri="{BB962C8B-B14F-4D97-AF65-F5344CB8AC3E}">
        <p14:creationId xmlns:p14="http://schemas.microsoft.com/office/powerpoint/2010/main" val="35046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5012" y="453063"/>
            <a:ext cx="4490909" cy="584775"/>
          </a:xfrm>
          <a:prstGeom prst="rect">
            <a:avLst/>
          </a:prstGeom>
        </p:spPr>
        <p:txBody>
          <a:bodyPr wrap="none">
            <a:spAutoFit/>
          </a:bodyPr>
          <a:lstStyle/>
          <a:p>
            <a:pPr algn="ctr">
              <a:spcAft>
                <a:spcPts val="0"/>
              </a:spcAft>
            </a:pPr>
            <a:r>
              <a:rPr lang="en-US" sz="3200" b="1">
                <a:solidFill>
                  <a:srgbClr val="FF0000"/>
                </a:solidFill>
                <a:latin typeface="Times New Roman" panose="02020603050405020304" pitchFamily="18" charset="0"/>
                <a:ea typeface="Times New Roman" panose="02020603050405020304" pitchFamily="18" charset="0"/>
              </a:rPr>
              <a:t>HƯỚNG DẪN TỰ HỌC</a:t>
            </a:r>
            <a:endParaRPr lang="en-US" sz="280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32264" y="2224586"/>
            <a:ext cx="11341288" cy="4108817"/>
          </a:xfrm>
          <a:prstGeom prst="rect">
            <a:avLst/>
          </a:prstGeom>
        </p:spPr>
        <p:txBody>
          <a:bodyPr wrap="square">
            <a:spAutoFit/>
          </a:bodyPr>
          <a:lstStyle/>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Tìm đọc và tham khảo các tài liệu liên quan đến nội dung bài học.</a:t>
            </a:r>
            <a:endParaRPr lang="en-US" sz="2800">
              <a:latin typeface="Times New Roman" panose="02020603050405020304" pitchFamily="18" charset="0"/>
              <a:ea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Học bài ở nhà, ôn tập các nội dung đã học.</a:t>
            </a:r>
            <a:endParaRPr lang="en-US" sz="2800">
              <a:latin typeface="Times New Roman" panose="02020603050405020304" pitchFamily="18" charset="0"/>
              <a:ea typeface="Times New Roman" panose="02020603050405020304" pitchFamily="18" charset="0"/>
            </a:endParaRPr>
          </a:p>
          <a:p>
            <a:pPr indent="180340">
              <a:lnSpc>
                <a:spcPct val="200000"/>
              </a:lnSpc>
              <a:spcAft>
                <a:spcPts val="0"/>
              </a:spcAft>
            </a:pPr>
            <a:r>
              <a:rPr lang="pt-BR" sz="3200">
                <a:solidFill>
                  <a:srgbClr val="0D0D0D"/>
                </a:solidFill>
                <a:latin typeface="Times New Roman" panose="02020603050405020304" pitchFamily="18" charset="0"/>
                <a:ea typeface="Times New Roman" panose="02020603050405020304" pitchFamily="18" charset="0"/>
              </a:rPr>
              <a:t>- Làm hoàn chỉnh các đề bài.</a:t>
            </a:r>
            <a:endParaRPr lang="en-US" sz="2800">
              <a:latin typeface="Times New Roman" panose="02020603050405020304" pitchFamily="18" charset="0"/>
              <a:ea typeface="Times New Roman" panose="02020603050405020304" pitchFamily="18" charset="0"/>
            </a:endParaRPr>
          </a:p>
          <a:p>
            <a:pPr>
              <a:lnSpc>
                <a:spcPct val="200000"/>
              </a:lnSpc>
              <a:spcBef>
                <a:spcPts val="600"/>
              </a:spcBef>
              <a:spcAft>
                <a:spcPts val="600"/>
              </a:spcAft>
            </a:pPr>
            <a:r>
              <a:rPr lang="pt-BR" sz="32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91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376" y="423081"/>
            <a:ext cx="11150221" cy="5922712"/>
          </a:xfrm>
          <a:prstGeom prst="rect">
            <a:avLst/>
          </a:prstGeom>
        </p:spPr>
        <p:txBody>
          <a:bodyPr wrap="square">
            <a:spAutoFit/>
          </a:bodyPr>
          <a:lstStyle/>
          <a:p>
            <a:pPr algn="just">
              <a:lnSpc>
                <a:spcPct val="150000"/>
              </a:lnSpc>
              <a:spcAft>
                <a:spcPts val="0"/>
              </a:spcAft>
            </a:pPr>
            <a:r>
              <a:rPr lang="vi-VN"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rPr>
              <a:t>Sau </a:t>
            </a:r>
            <a:r>
              <a:rPr lang="vi-VN" sz="3200">
                <a:latin typeface="Times New Roman" panose="02020603050405020304" pitchFamily="18" charset="0"/>
                <a:ea typeface="Times New Roman" panose="02020603050405020304" pitchFamily="18" charset="0"/>
              </a:rPr>
              <a:t>những ngày tết rộn ràng, trẻ em miền quê lại trở về với những trò chơi ngày thường. Chiều xuống, trời dịu nắng, gió Nam lay động cành lá, xua tan một ngày nắng nóng, đám trẻ trong xóm lại tìm đến cánh đồng thi nhau thả diều.</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a:latin typeface="Times New Roman" panose="02020603050405020304" pitchFamily="18" charset="0"/>
                <a:ea typeface="Times New Roman" panose="02020603050405020304" pitchFamily="18" charset="0"/>
              </a:rPr>
              <a:t>     Nhìn những cánh diều đủ hình dáng, màu sắc bay lượn trên không trung chắc không chỉ có đám trẻ mà ngay cả người lớn như tôi cũng thích. Mỗi lần nhìn chúng thả diều, tôi chạnh nhớ cánh diều tuổi thơ của mình.</a:t>
            </a:r>
            <a:endParaRPr lang="en-US" sz="3200"/>
          </a:p>
        </p:txBody>
      </p:sp>
    </p:spTree>
    <p:extLst>
      <p:ext uri="{BB962C8B-B14F-4D97-AF65-F5344CB8AC3E}">
        <p14:creationId xmlns:p14="http://schemas.microsoft.com/office/powerpoint/2010/main" val="302916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7" y="1204151"/>
            <a:ext cx="10476932" cy="4435830"/>
          </a:xfrm>
          <a:prstGeom prst="rect">
            <a:avLst/>
          </a:prstGeom>
        </p:spPr>
        <p:txBody>
          <a:bodyPr wrap="square">
            <a:spAutoFit/>
          </a:bodyPr>
          <a:lstStyle/>
          <a:p>
            <a:pPr algn="just">
              <a:lnSpc>
                <a:spcPct val="150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cs typeface="Times New Roman" panose="02020603050405020304" pitchFamily="18" charset="0"/>
              </a:rPr>
              <a:t>Mẹ </a:t>
            </a:r>
            <a:r>
              <a:rPr lang="vi-VN" sz="3200">
                <a:latin typeface="Times New Roman" panose="02020603050405020304" pitchFamily="18" charset="0"/>
                <a:ea typeface="Times New Roman" panose="02020603050405020304" pitchFamily="18" charset="0"/>
                <a:cs typeface="Times New Roman" panose="02020603050405020304" pitchFamily="18" charset="0"/>
              </a:rPr>
              <a:t>tôi qua đời khi anh chị em tôi mới ở độ tuổi biết mê thả diều, nhưng chưa biết dán diều… Tuy nhà nghèo, ba phải làm thuê làm mướn đủ việc để nuôi con nhưng ba tôi không quên lo cho anh em tôi vui chơi giải trí. Hồi đó, trẻ em trong xóm có trò chơi nào vui thích và không gây hại cho ai, ba tôi tạo điều kiện cho chúng tôi vui chơi, trong đó có thả </a:t>
            </a:r>
            <a:r>
              <a:rPr lang="vi-VN" sz="3200">
                <a:latin typeface="Times New Roman" panose="02020603050405020304" pitchFamily="18" charset="0"/>
                <a:ea typeface="Times New Roman" panose="02020603050405020304" pitchFamily="18" charset="0"/>
                <a:cs typeface="Times New Roman" panose="02020603050405020304" pitchFamily="18" charset="0"/>
              </a:rPr>
              <a:t>diều</a:t>
            </a:r>
            <a:r>
              <a:rPr lang="vi-VN" sz="32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405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71" y="859809"/>
            <a:ext cx="10522424" cy="5262979"/>
          </a:xfrm>
          <a:prstGeom prst="rect">
            <a:avLst/>
          </a:prstGeom>
        </p:spPr>
        <p:txBody>
          <a:bodyPr wrap="square">
            <a:spAutoFit/>
          </a:bodyPr>
          <a:lstStyle/>
          <a:p>
            <a:pPr algn="just">
              <a:lnSpc>
                <a:spcPct val="150000"/>
              </a:lnSpc>
            </a:pP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cs typeface="Times New Roman" panose="02020603050405020304" pitchFamily="18" charset="0"/>
              </a:rPr>
              <a:t>Con </a:t>
            </a:r>
            <a:r>
              <a:rPr lang="vi-VN" sz="3200">
                <a:latin typeface="Times New Roman" panose="02020603050405020304" pitchFamily="18" charset="0"/>
                <a:ea typeface="Times New Roman" panose="02020603050405020304" pitchFamily="18" charset="0"/>
                <a:cs typeface="Times New Roman" panose="02020603050405020304" pitchFamily="18" charset="0"/>
              </a:rPr>
              <a:t>diều của ba làm đơn giản và hơi xù xì, thô kệch, nhưng vững chắc. Đầu diều là một tờ báo lớn dán vào một khung làm bằng trúc chẻ nhỏ. Rồi ba dán thêm hai cái đuôi dài và hai cái “lỗ tai” (cánh nhỏ) vào đầu diều. Diều hơi nặng, cất cánh chậm, nhưng khi bay cao diều không chao đảo, mà luôn thăng bằng giữa không trung. Chỉ có đuôi và cánh rung rinh theo làn gió.</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944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805219"/>
            <a:ext cx="10686197" cy="5262979"/>
          </a:xfrm>
          <a:prstGeom prst="rect">
            <a:avLst/>
          </a:prstGeom>
        </p:spPr>
        <p:txBody>
          <a:bodyPr wrap="square">
            <a:spAutoFit/>
          </a:bodyPr>
          <a:lstStyle/>
          <a:p>
            <a:pPr algn="just">
              <a:lnSpc>
                <a:spcPct val="150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cs typeface="Times New Roman" panose="02020603050405020304" pitchFamily="18" charset="0"/>
              </a:rPr>
              <a:t>Hồi </a:t>
            </a:r>
            <a:r>
              <a:rPr lang="vi-VN" sz="3200">
                <a:latin typeface="Times New Roman" panose="02020603050405020304" pitchFamily="18" charset="0"/>
                <a:ea typeface="Times New Roman" panose="02020603050405020304" pitchFamily="18" charset="0"/>
                <a:cs typeface="Times New Roman" panose="02020603050405020304" pitchFamily="18" charset="0"/>
              </a:rPr>
              <a:t>đó, ruộng đồng mỗi năm làm có một vụ lúa mùa. Sau tết nguyên đán, hết việc nhà nông, ba tôi chuyển sang làm mộc thuê. Dù làm cả ngày mệt rã người, chiều về ba dẫn anh em tôi ra đồng chỉ cách thả diều. Khi diều cất cánh lên không trung, ba lại nhanh chân về nhà lo xách nước, nấu cơm… Anh em tôi thích thú nhìn cánh diều đến lúc hết thấy đường mới cuốn dây hạ diều về nhà.</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223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7" y="627798"/>
            <a:ext cx="10836323" cy="5693866"/>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Hết </a:t>
            </a:r>
            <a:r>
              <a:rPr lang="vi-VN" sz="2800">
                <a:latin typeface="Times New Roman" panose="02020603050405020304" pitchFamily="18" charset="0"/>
                <a:ea typeface="Times New Roman" panose="02020603050405020304" pitchFamily="18" charset="0"/>
              </a:rPr>
              <a:t>bậc tiểu học, anh em tôi tự tay dán diều và ra đồng thả. Cánh diều của chúng tôi cũng đơn giản như cánh diều của ba. Khi trưởng thành hơn một chút, anh em tôi không chỉ thả diều mà còn thả theo mơ ước của mình. Bọn tôi thường lấy giấy cắt thành hình tròn viết những điều ước mơ của mình vào, rồi luồn vào sợi dây thả diều, cho bay lên cùng với con diều. Hồi đó, ước mơ của anh tôi là làm bác sĩ. Tôi hỏi: “Vì sao?”.</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Anh triết lý: “Mày có thấy chỉ vì bệnh, má mình chết sớm không? Tao quyết chí học làm bác sĩ để trị bệnh cứu người,  không để những người mẹ trẻ phải chết sớm, những trẻ thơ phải bơ vơ côi cút!”. Còn tôi, lúc ấy cũng vừa vào bậc trung học, khi được học những bài giảng văn, trích đoạn các tác phẩm của tác giả Tô Hoài, Khái Hưng, Thạch Lam… lại mê trở thành nhà văn. Tôi cũng gửi niềm ước mơ của mình theo cánh diều là sau này trở thành nhà văn nổi tiếng.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893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2" y="786223"/>
            <a:ext cx="10467833" cy="5262979"/>
          </a:xfrm>
          <a:prstGeom prst="rect">
            <a:avLst/>
          </a:prstGeom>
        </p:spPr>
        <p:txBody>
          <a:bodyPr wrap="square">
            <a:spAutoFit/>
          </a:bodyPr>
          <a:lstStyle/>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Nhưng </a:t>
            </a:r>
            <a:r>
              <a:rPr lang="vi-VN" sz="2800">
                <a:latin typeface="Times New Roman" panose="02020603050405020304" pitchFamily="18" charset="0"/>
                <a:ea typeface="Times New Roman" panose="02020603050405020304" pitchFamily="18" charset="0"/>
                <a:cs typeface="Times New Roman" panose="02020603050405020304" pitchFamily="18" charset="0"/>
              </a:rPr>
              <a:t>mơ ước cũng chỉ là mơ ước! Anh em tôi không đủ sức, đủ tài để thực hiện. Mặc dù vậy, cả hai anh em đều thực hiện được ước mơ của ba là làm thầy giáo. Dù chỉ là thầy giáo dạy bậc tiểu học trường làng, nhưng ba tôi rất vui mừng, vì anh em tôi thoát được cảnh làm thuê trên đồng ruộng vào mùa vụ và làm “thợ đụng” trong lúc nông nhàn. Bàn tay của anh em tôi không phải gân guốc, đen đúa, chai sần với cuốc, phảng, liềm, búa, cưa, kềm, đục, khoan... như ba nữa.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Ngày nay, dù có quá nhiều trò chơi, vẫn còn nhiều trẻ em thích thả diều. Nhưng chắc ít có phụ huynh nào dán diều cho con em chơi. Vì diều bán sẵn rất đẹp, nhiều màu sắc, đủ kiểu dáng. Nhìn những cánh diều xinh xắn, vi vút lướt gió trên bầu trời, các em bây giờ có còn gửi gắm ước mơ của mình như chúng tôi ngày </a:t>
            </a:r>
            <a:r>
              <a:rPr lang="vi-VN" sz="2800">
                <a:latin typeface="Times New Roman" panose="02020603050405020304" pitchFamily="18" charset="0"/>
                <a:ea typeface="Times New Roman" panose="02020603050405020304" pitchFamily="18" charset="0"/>
                <a:cs typeface="Times New Roman" panose="02020603050405020304" pitchFamily="18" charset="0"/>
              </a:rPr>
              <a:t>xưa</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804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1" y="1405719"/>
            <a:ext cx="10740788" cy="4031873"/>
          </a:xfrm>
          <a:prstGeom prst="rect">
            <a:avLst/>
          </a:prstGeom>
        </p:spPr>
        <p:txBody>
          <a:bodyPr wrap="square">
            <a:spAutoFit/>
          </a:bodyPr>
          <a:lstStyle/>
          <a:p>
            <a:pPr algn="just">
              <a:spcAft>
                <a:spcPts val="0"/>
              </a:spcAft>
            </a:pPr>
            <a:r>
              <a:rPr lang="en-US" sz="3200" smtClean="0">
                <a:latin typeface="Times New Roman" panose="02020603050405020304" pitchFamily="18" charset="0"/>
                <a:ea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rPr>
              <a:t>Riêng </a:t>
            </a:r>
            <a:r>
              <a:rPr lang="vi-VN" sz="3200">
                <a:latin typeface="Times New Roman" panose="02020603050405020304" pitchFamily="18" charset="0"/>
                <a:ea typeface="Times New Roman" panose="02020603050405020304" pitchFamily="18" charset="0"/>
              </a:rPr>
              <a:t>tôi, giờ không còn thả diều, cũng không dán diều cho con, cháu, càng không muốn gửi gắm niềm mơ ước riêng tư vào cánh diều như thuở nhỏ. Giờ tôi chỉ gửi niềm mong ước chung vào tất cả những cánh diều của đám trẻ: “Mong sao tất cả các em đều được cắp sách đến trường. Tất cả đều là con ngoan, trò giỏi và trở thành người hữu ích cho gia đình và xã hội…”. </a:t>
            </a:r>
            <a:endParaRPr lang="en-US" sz="3200">
              <a:latin typeface="Times New Roman" panose="02020603050405020304" pitchFamily="18" charset="0"/>
              <a:ea typeface="Times New Roman" panose="02020603050405020304" pitchFamily="18" charset="0"/>
            </a:endParaRPr>
          </a:p>
          <a:p>
            <a:pPr algn="r">
              <a:spcAft>
                <a:spcPts val="0"/>
              </a:spcAft>
            </a:pPr>
            <a:r>
              <a:rPr lang="vi-VN"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rPr>
              <a:t>(</a:t>
            </a:r>
            <a:r>
              <a:rPr lang="vi-VN" sz="3200">
                <a:latin typeface="Times New Roman" panose="02020603050405020304" pitchFamily="18" charset="0"/>
                <a:ea typeface="Times New Roman" panose="02020603050405020304" pitchFamily="18" charset="0"/>
              </a:rPr>
              <a:t>T.L, nguồn: </a:t>
            </a:r>
            <a:r>
              <a:rPr lang="vi-VN" sz="3200" u="sng">
                <a:solidFill>
                  <a:srgbClr val="0000FF"/>
                </a:solidFill>
                <a:latin typeface="Times New Roman" panose="02020603050405020304" pitchFamily="18" charset="0"/>
                <a:ea typeface="Times New Roman" panose="02020603050405020304" pitchFamily="18" charset="0"/>
                <a:hlinkClick r:id="rId3"/>
              </a:rPr>
              <a:t>https</a:t>
            </a:r>
            <a:r>
              <a:rPr lang="vi-VN" sz="3200" u="sng">
                <a:solidFill>
                  <a:srgbClr val="0000FF"/>
                </a:solidFill>
                <a:latin typeface="Times New Roman" panose="02020603050405020304" pitchFamily="18" charset="0"/>
                <a:ea typeface="Times New Roman" panose="02020603050405020304" pitchFamily="18" charset="0"/>
                <a:hlinkClick r:id="rId3"/>
              </a:rPr>
              <a:t>://</a:t>
            </a:r>
            <a:r>
              <a:rPr lang="vi-VN" sz="3200" u="sng" smtClean="0">
                <a:solidFill>
                  <a:srgbClr val="0000FF"/>
                </a:solidFill>
                <a:latin typeface="Times New Roman" panose="02020603050405020304" pitchFamily="18" charset="0"/>
                <a:ea typeface="Times New Roman" panose="02020603050405020304" pitchFamily="18" charset="0"/>
                <a:hlinkClick r:id="rId3"/>
              </a:rPr>
              <a:t>baotayninh.vn/</a:t>
            </a:r>
            <a:r>
              <a:rPr lang="en-US" sz="3200" smtClean="0">
                <a:latin typeface="Times New Roman" panose="02020603050405020304" pitchFamily="18" charset="0"/>
                <a:ea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rPr>
              <a:t>canh-dieu-tuoi-tho-a119403.html</a:t>
            </a:r>
            <a:r>
              <a:rPr lang="vi-VN" sz="3200">
                <a:latin typeface="Times New Roman" panose="02020603050405020304" pitchFamily="18" charset="0"/>
                <a:ea typeface="Times New Roman" panose="02020603050405020304" pitchFamily="18" charset="0"/>
              </a:rPr>
              <a:t>)</a:t>
            </a:r>
            <a:endParaRPr lang="en-US" sz="3200"/>
          </a:p>
        </p:txBody>
      </p:sp>
    </p:spTree>
    <p:extLst>
      <p:ext uri="{BB962C8B-B14F-4D97-AF65-F5344CB8AC3E}">
        <p14:creationId xmlns:p14="http://schemas.microsoft.com/office/powerpoint/2010/main" val="3986006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1322</TotalTime>
  <Words>2030</Words>
  <PresentationFormat>Widescreen</PresentationFormat>
  <Paragraphs>162</Paragraphs>
  <Slides>27</Slides>
  <Notes>25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Arial</vt:lpstr>
      <vt:lpstr>Arial Unicode MS</vt:lpstr>
      <vt:lpstr>Calibri</vt:lpstr>
      <vt:lpstr>Calibri Light</vt:lpstr>
      <vt:lpstr>等线</vt:lpstr>
      <vt:lpstr>等线 Light</vt:lpstr>
      <vt:lpstr>MS Mincho</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2022-10-30T01:07:26Z</dcterms:modified>
</cp:coreProperties>
</file>