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61" r:id="rId6"/>
    <p:sldId id="337" r:id="rId7"/>
    <p:sldId id="339" r:id="rId8"/>
    <p:sldId id="340" r:id="rId9"/>
    <p:sldId id="341" r:id="rId10"/>
    <p:sldId id="336" r:id="rId11"/>
    <p:sldId id="356" r:id="rId12"/>
    <p:sldId id="311" r:id="rId13"/>
    <p:sldId id="355" r:id="rId14"/>
    <p:sldId id="310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1957" autoAdjust="0"/>
  </p:normalViewPr>
  <p:slideViewPr>
    <p:cSldViewPr snapToGrid="0" showGuides="1">
      <p:cViewPr varScale="1">
        <p:scale>
          <a:sx n="102" d="100"/>
          <a:sy n="102" d="100"/>
        </p:scale>
        <p:origin x="58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Hhspf5Ifd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kHhspf5IfdE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2589"/>
              </p:ext>
            </p:extLst>
          </p:nvPr>
        </p:nvGraphicFramePr>
        <p:xfrm>
          <a:off x="1" y="-1"/>
          <a:ext cx="12191999" cy="688196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9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8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47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mass tourism (noun phrase)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mæs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tʊərɪzəm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kind of tourism in which there is huge gathering of tourist in a destination and creates huge impact upon its carrying capacity.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47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carbon footprint 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(noun phrase)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kɑːbən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fʊtprɪnt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measure of the amount of carbon dioxide that is produced by the activities of a person or company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73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shelter (n) 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ʃeltə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(r)/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structure built to give protection, especially from the weather or from attack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35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native (adj) 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(of animals and plants) existing naturally in a place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546" y="1091269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Which </a:t>
            </a:r>
            <a:r>
              <a:rPr lang="en-US" sz="2800" b="1" dirty="0">
                <a:cs typeface="Arial" panose="020B0604020202020204" pitchFamily="34" charset="0"/>
              </a:rPr>
              <a:t>of the followings are ways to protect local biodiversity. Tick the correct boxes.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43075"/>
              </p:ext>
            </p:extLst>
          </p:nvPr>
        </p:nvGraphicFramePr>
        <p:xfrm>
          <a:off x="494437" y="2243445"/>
          <a:ext cx="11189563" cy="42156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4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banning the hunting of wild animals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122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planting local trees, flowers, and other plants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promoting mass tourism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062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educating people about the importance of biodiversity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increasing your carbon footprint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2158779"/>
            <a:ext cx="677047" cy="775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3007391"/>
            <a:ext cx="677047" cy="7757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4715712"/>
            <a:ext cx="677047" cy="7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cs typeface="Arial" panose="020B0604020202020204" pitchFamily="34" charset="0"/>
              </a:rPr>
              <a:t>Work in pairs. Choose a way to protect local biodiversity from the list in Task 1, and tell your partner about it.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9344" y="3872828"/>
            <a:ext cx="105725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  <a:endParaRPr lang="en-US" sz="2800" dirty="0">
              <a:solidFill>
                <a:schemeClr val="accent2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Plants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play an important role in ecosystems. They provide food and shelter for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many animal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species. Each plant supports the ecosystem and biodiversity of the local area. We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can help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by researching the local flora, and planting more native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plants.</a:t>
            </a:r>
            <a:endParaRPr lang="en-US" sz="2800" dirty="0">
              <a:solidFill>
                <a:schemeClr val="accent2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2287" y="2331678"/>
            <a:ext cx="9719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Why is it important? How will it help protect local biodiversity? What can you do to help? 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cs typeface="Arial" panose="020B0604020202020204" pitchFamily="34" charset="0"/>
              </a:rPr>
              <a:t>Work in groups. Your class is on a field trip to a national park. Read the situations below and think of some possible responses. Provide reasons for each answer.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9" y="2706712"/>
            <a:ext cx="11468239" cy="7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9" y="3340675"/>
            <a:ext cx="11744331" cy="2083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6465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82738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cs typeface="Arial" panose="020B0604020202020204" pitchFamily="34" charset="0"/>
              </a:rPr>
              <a:t>Report your answer to the whole class. Vote for the best answer.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15" y="2063467"/>
            <a:ext cx="4178369" cy="3799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6465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How to protect local biodiversity;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Vocabulary to talk about how to protect local biodiversity.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smtClean="0">
                <a:latin typeface="Arial" panose="020B0604020202020204" pitchFamily="34" charset="0"/>
                <a:cs typeface="Arial" panose="020B0604020202020204" pitchFamily="34" charset="0"/>
              </a:rPr>
              <a:t>Do the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5 - Unit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7182" y="5969377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722417" y="3980965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Ways to protect local biodiversity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182532" y="1160269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5046" y="2587125"/>
            <a:ext cx="2199967" cy="747097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63600" y="4060743"/>
            <a:ext cx="2202699" cy="85615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LESS 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3" y="1218664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Watch a video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2" y="2353487"/>
            <a:ext cx="4879384" cy="1388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1. Which of the followings are ways to protect local biodiversity?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Task </a:t>
            </a:r>
            <a:r>
              <a:rPr lang="en-US" sz="2000" dirty="0">
                <a:solidFill>
                  <a:schemeClr val="tx1"/>
                </a:solidFill>
              </a:rPr>
              <a:t>2.</a:t>
            </a:r>
            <a:r>
              <a:rPr lang="en-US" sz="2000" b="1" dirty="0"/>
              <a:t> </a:t>
            </a:r>
            <a:r>
              <a:rPr lang="en-US" sz="2000" dirty="0">
                <a:solidFill>
                  <a:schemeClr val="tx1"/>
                </a:solidFill>
              </a:rPr>
              <a:t>Choose a way to protect local biodiversity from the list in Task </a:t>
            </a:r>
            <a:r>
              <a:rPr lang="en-US" sz="2000" dirty="0" smtClean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1" y="4060743"/>
            <a:ext cx="4879385" cy="1168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</a:t>
            </a:r>
            <a:r>
              <a:rPr lang="en-GB" sz="2000" dirty="0" smtClean="0">
                <a:solidFill>
                  <a:schemeClr val="tx1"/>
                </a:solidFill>
              </a:rPr>
              <a:t>3: Read the situations and think of possible responses.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4. Report your answer to the whole class.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66299" y="1487971"/>
            <a:ext cx="848731" cy="109915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4950" y="2960673"/>
            <a:ext cx="850096" cy="110006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66299" y="5622841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066299" y="4488820"/>
            <a:ext cx="1091500" cy="113402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9579" y="3059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3056" y="5466870"/>
            <a:ext cx="8453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What did the group of students do in the video to protect biodiversity</a:t>
            </a:r>
            <a:r>
              <a:rPr lang="en-US" sz="3600" i="1" dirty="0" smtClean="0"/>
              <a:t>?</a:t>
            </a:r>
            <a:endParaRPr lang="en-US" sz="3600" dirty="0"/>
          </a:p>
        </p:txBody>
      </p:sp>
      <p:pic>
        <p:nvPicPr>
          <p:cNvPr id="4" name="Learning to protect biodivers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151" y="1013822"/>
            <a:ext cx="7725025" cy="43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804" y="1963886"/>
            <a:ext cx="105703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Suggested answers:</a:t>
            </a:r>
            <a:endParaRPr lang="en-US" sz="4000" dirty="0"/>
          </a:p>
          <a:p>
            <a:r>
              <a:rPr lang="en-US" sz="4000" i="1" dirty="0"/>
              <a:t>- Discuss reasons for deforestation and the effects</a:t>
            </a:r>
            <a:endParaRPr lang="en-US" sz="4000" dirty="0"/>
          </a:p>
          <a:p>
            <a:r>
              <a:rPr lang="en-US" sz="4000" i="1" dirty="0"/>
              <a:t>- Develop a list of actions to restore the forest</a:t>
            </a:r>
            <a:endParaRPr lang="en-US" sz="4000" dirty="0"/>
          </a:p>
          <a:p>
            <a:r>
              <a:rPr lang="en-US" sz="4000" i="1" dirty="0"/>
              <a:t>- Animate a community radio program</a:t>
            </a:r>
            <a:endParaRPr lang="en-US" sz="4000" dirty="0"/>
          </a:p>
          <a:p>
            <a:r>
              <a:rPr lang="en-US" sz="4000" i="1" dirty="0"/>
              <a:t>- Organize role-play activities to raise awareness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88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01767" y="1538093"/>
            <a:ext cx="602645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mass tourism </a:t>
            </a:r>
            <a:r>
              <a:rPr lang="en-US" sz="4400" b="1" dirty="0">
                <a:solidFill>
                  <a:schemeClr val="accent2"/>
                </a:solidFill>
              </a:rPr>
              <a:t>(</a:t>
            </a:r>
            <a:r>
              <a:rPr lang="en-US" sz="4400" b="1" dirty="0" err="1">
                <a:solidFill>
                  <a:schemeClr val="accent2"/>
                </a:solidFill>
              </a:rPr>
              <a:t>n.phr</a:t>
            </a:r>
            <a:r>
              <a:rPr lang="en-US" sz="4400" b="1" dirty="0">
                <a:solidFill>
                  <a:schemeClr val="accent2"/>
                </a:solidFill>
              </a:rPr>
              <a:t>)</a:t>
            </a:r>
            <a:endParaRPr lang="en-US" sz="4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850" y="4225232"/>
            <a:ext cx="63162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kind of tourism in which there is huge gathering of tourist in a destination and creates huge impact upon its carrying capacity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556" y="2475251"/>
            <a:ext cx="3502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/mæs ˈtʊərɪzəm/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607" y="2288308"/>
            <a:ext cx="5335872" cy="3687247"/>
          </a:xfrm>
          <a:prstGeom prst="rect">
            <a:avLst/>
          </a:prstGeom>
        </p:spPr>
      </p:pic>
      <p:pic>
        <p:nvPicPr>
          <p:cNvPr id="5" name="ma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9733" y="3285067"/>
            <a:ext cx="776680" cy="7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6480" y="1562056"/>
            <a:ext cx="739891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carbon footprint  </a:t>
            </a:r>
            <a:r>
              <a:rPr lang="en-US" sz="4400" b="1" dirty="0">
                <a:solidFill>
                  <a:schemeClr val="accent2"/>
                </a:solidFill>
              </a:rPr>
              <a:t>(</a:t>
            </a:r>
            <a:r>
              <a:rPr lang="en-US" sz="4400" b="1" dirty="0" err="1">
                <a:solidFill>
                  <a:schemeClr val="accent2"/>
                </a:solidFill>
              </a:rPr>
              <a:t>n.phr</a:t>
            </a:r>
            <a:r>
              <a:rPr lang="en-US" sz="4400" b="1" dirty="0">
                <a:solidFill>
                  <a:schemeClr val="accent2"/>
                </a:solidFill>
              </a:rPr>
              <a:t>)</a:t>
            </a:r>
            <a:endParaRPr lang="en-US" sz="4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0976" y="4601885"/>
            <a:ext cx="6043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measure of the amount of carbon dioxide that is produced by the activities of a person or company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9662" y="2588273"/>
            <a:ext cx="3822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/ˌkɑːbən ˈfʊtprɪnt/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55" y="2968583"/>
            <a:ext cx="4700724" cy="2276058"/>
          </a:xfrm>
          <a:prstGeom prst="rect">
            <a:avLst/>
          </a:prstGeom>
        </p:spPr>
      </p:pic>
      <p:pic>
        <p:nvPicPr>
          <p:cNvPr id="5" name="carb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9397" y="3374281"/>
            <a:ext cx="886540" cy="886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shelter (n) </a:t>
            </a:r>
            <a:endParaRPr lang="en-US" sz="6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684" y="4558066"/>
            <a:ext cx="58280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structure built to give protection, especially from the weather or from attack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562" y="2838549"/>
            <a:ext cx="2016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/ˈʃeltə(r)/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624" y="1901314"/>
            <a:ext cx="5134692" cy="3905795"/>
          </a:xfrm>
          <a:prstGeom prst="rect">
            <a:avLst/>
          </a:prstGeom>
        </p:spPr>
      </p:pic>
      <p:pic>
        <p:nvPicPr>
          <p:cNvPr id="5" name="shel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5733" y="3546234"/>
            <a:ext cx="752945" cy="752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4176" y="160760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native (</a:t>
            </a:r>
            <a:r>
              <a:rPr lang="en-US" sz="6000" b="1" dirty="0" err="1">
                <a:solidFill>
                  <a:schemeClr val="accent2"/>
                </a:solidFill>
              </a:rPr>
              <a:t>adj</a:t>
            </a:r>
            <a:r>
              <a:rPr lang="en-US" sz="6000" b="1" dirty="0">
                <a:solidFill>
                  <a:schemeClr val="accent2"/>
                </a:solidFill>
              </a:rPr>
              <a:t>) </a:t>
            </a:r>
            <a:endParaRPr lang="en-US" sz="6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925" y="4762306"/>
            <a:ext cx="6070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(of animals and plants) existing naturally in a place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3283" y="2720056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neɪtɪv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75" y="1723229"/>
            <a:ext cx="5268060" cy="4067743"/>
          </a:xfrm>
          <a:prstGeom prst="rect">
            <a:avLst/>
          </a:prstGeom>
        </p:spPr>
      </p:pic>
      <p:pic>
        <p:nvPicPr>
          <p:cNvPr id="6" name="na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811" y="3531334"/>
            <a:ext cx="735857" cy="735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2976</TotalTime>
  <Words>564</Words>
  <PresentationFormat>Widescreen</PresentationFormat>
  <Paragraphs>104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2023-10-24T03:41:10Z</dcterms:modified>
</cp:coreProperties>
</file>