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339" r:id="rId2"/>
    <p:sldId id="256" r:id="rId3"/>
    <p:sldId id="302" r:id="rId4"/>
    <p:sldId id="331" r:id="rId5"/>
    <p:sldId id="336" r:id="rId6"/>
    <p:sldId id="337" r:id="rId7"/>
    <p:sldId id="332" r:id="rId8"/>
    <p:sldId id="298" r:id="rId9"/>
    <p:sldId id="335" r:id="rId10"/>
    <p:sldId id="338" r:id="rId11"/>
    <p:sldId id="314" r:id="rId12"/>
    <p:sldId id="330"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LINH" initials="NL" lastIdx="2" clrIdx="0">
    <p:extLst>
      <p:ext uri="{19B8F6BF-5375-455C-9EA6-DF929625EA0E}">
        <p15:presenceInfo xmlns:p15="http://schemas.microsoft.com/office/powerpoint/2012/main" userId="a6fb245461e99c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7192A9"/>
    <a:srgbClr val="FBCDCD"/>
    <a:srgbClr val="EF4B66"/>
    <a:srgbClr val="E0702A"/>
    <a:srgbClr val="F37D91"/>
    <a:srgbClr val="F7A5A5"/>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94660"/>
  </p:normalViewPr>
  <p:slideViewPr>
    <p:cSldViewPr snapToGrid="0" showGuides="1">
      <p:cViewPr varScale="1">
        <p:scale>
          <a:sx n="109" d="100"/>
          <a:sy n="109" d="100"/>
        </p:scale>
        <p:origin x="85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24773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23635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7408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06374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3835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48992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5203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f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3293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68281" y="1272528"/>
            <a:ext cx="50879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44699" y="1191093"/>
            <a:ext cx="1096284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where your family shops and give reasons for your choice.</a:t>
            </a:r>
          </a:p>
        </p:txBody>
      </p:sp>
      <p:sp>
        <p:nvSpPr>
          <p:cNvPr id="17" name="TextBox 16"/>
          <p:cNvSpPr txBox="1"/>
          <p:nvPr/>
        </p:nvSpPr>
        <p:spPr>
          <a:xfrm>
            <a:off x="564798" y="1186775"/>
            <a:ext cx="48428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TextBox 14">
            <a:extLst>
              <a:ext uri="{FF2B5EF4-FFF2-40B4-BE49-F238E27FC236}">
                <a16:creationId xmlns:a16="http://schemas.microsoft.com/office/drawing/2014/main" id="{CD2F43A8-A3D6-5E2D-2CC0-727854194730}"/>
              </a:ext>
            </a:extLst>
          </p:cNvPr>
          <p:cNvSpPr txBox="1"/>
          <p:nvPr/>
        </p:nvSpPr>
        <p:spPr>
          <a:xfrm>
            <a:off x="446833" y="135939"/>
            <a:ext cx="274477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219099" y="2143380"/>
            <a:ext cx="11749991" cy="3970318"/>
          </a:xfrm>
          <a:prstGeom prst="rect">
            <a:avLst/>
          </a:prstGeom>
        </p:spPr>
        <p:txBody>
          <a:bodyPr wrap="square">
            <a:spAutoFit/>
          </a:bodyPr>
          <a:lstStyle/>
          <a:p>
            <a:r>
              <a:rPr lang="en-US" sz="2800" b="1" i="1" u="sng">
                <a:solidFill>
                  <a:srgbClr val="F26649"/>
                </a:solidFill>
              </a:rPr>
              <a:t>Suggested answer:</a:t>
            </a:r>
            <a:endParaRPr lang="en-US" sz="2800" u="sng">
              <a:solidFill>
                <a:srgbClr val="F26649"/>
              </a:solidFill>
            </a:endParaRPr>
          </a:p>
          <a:p>
            <a:r>
              <a:rPr lang="en-US" sz="3200">
                <a:solidFill>
                  <a:srgbClr val="000000"/>
                </a:solidFill>
              </a:rPr>
              <a:t>My family usually shops at the open-air market in my neighbourhood. My mum goes shopping there once every two days. It is only about five minutes’ walk from my home, so it is very convenient. There is a wide variety of goods, from groceries to vegetables, from clothes to kitchen utensils, etc. And their price is reasonable. Moreover, the food there is good and fresh as farmers bring their products to sell there every day. We are lucky to have a good shopping place nearby</a:t>
            </a:r>
            <a:r>
              <a:rPr lang="en-US" sz="3200" smtClean="0">
                <a:solidFill>
                  <a:srgbClr val="000000"/>
                </a:solidFill>
              </a:rPr>
              <a:t>.</a:t>
            </a:r>
            <a:endParaRPr lang="en-US" sz="3200"/>
          </a:p>
        </p:txBody>
      </p:sp>
    </p:spTree>
    <p:extLst>
      <p:ext uri="{BB962C8B-B14F-4D97-AF65-F5344CB8AC3E}">
        <p14:creationId xmlns:p14="http://schemas.microsoft.com/office/powerpoint/2010/main" val="358294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96185"/>
            <a:ext cx="10815315"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18762" y="2276096"/>
            <a:ext cx="10791430" cy="1754326"/>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The skills students have </a:t>
            </a:r>
            <a:r>
              <a:rPr lang="en-US" sz="3600" dirty="0" err="1"/>
              <a:t>practised</a:t>
            </a:r>
            <a:r>
              <a:rPr lang="en-US" sz="3600" dirty="0"/>
              <a:t> in </a:t>
            </a:r>
            <a:r>
              <a:rPr lang="en-US" sz="3600"/>
              <a:t>Units </a:t>
            </a:r>
            <a:r>
              <a:rPr lang="en-US" sz="3600" smtClean="0"/>
              <a:t>7-8-9</a:t>
            </a:r>
            <a:r>
              <a:rPr lang="en-US" sz="3600" dirty="0"/>
              <a:t>.</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114" y="4144979"/>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9209" y="1288454"/>
            <a:ext cx="6376271"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827501" y="2708028"/>
            <a:ext cx="6604871" cy="923330"/>
          </a:xfrm>
          <a:prstGeom prst="rect">
            <a:avLst/>
          </a:prstGeom>
          <a:noFill/>
        </p:spPr>
        <p:txBody>
          <a:bodyPr wrap="square" rtlCol="0">
            <a:spAutoFit/>
          </a:bodyPr>
          <a:lstStyle/>
          <a:p>
            <a:pPr>
              <a:lnSpc>
                <a:spcPct val="150000"/>
              </a:lnSpc>
            </a:pPr>
            <a:r>
              <a:rPr lang="en-US" sz="3600" smtClean="0"/>
              <a:t>Do exercise in the workbook.</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8259" y="2708029"/>
            <a:ext cx="3405249" cy="3405249"/>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598021" y="98004"/>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8" y="1726624"/>
            <a:ext cx="3439424"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36" name="TextBox 35"/>
          <p:cNvSpPr txBox="1"/>
          <p:nvPr/>
        </p:nvSpPr>
        <p:spPr>
          <a:xfrm>
            <a:off x="4305234" y="1765973"/>
            <a:ext cx="3061338" cy="523220"/>
          </a:xfrm>
          <a:prstGeom prst="rect">
            <a:avLst/>
          </a:prstGeom>
          <a:noFill/>
        </p:spPr>
        <p:txBody>
          <a:bodyPr wrap="square" rtlCol="0">
            <a:spAutoFit/>
          </a:bodyPr>
          <a:lstStyle/>
          <a:p>
            <a:r>
              <a:rPr lang="en-US" sz="2800" b="1" dirty="0">
                <a:solidFill>
                  <a:schemeClr val="bg1"/>
                </a:solidFill>
              </a:rPr>
              <a:t>LESSON 2: SKILLS</a:t>
            </a:r>
          </a:p>
        </p:txBody>
      </p:sp>
      <p:sp>
        <p:nvSpPr>
          <p:cNvPr id="40" name="TextBox 39"/>
          <p:cNvSpPr txBox="1"/>
          <p:nvPr/>
        </p:nvSpPr>
        <p:spPr>
          <a:xfrm>
            <a:off x="170180" y="132929"/>
            <a:ext cx="2372839" cy="707886"/>
          </a:xfrm>
          <a:prstGeom prst="rect">
            <a:avLst/>
          </a:prstGeom>
          <a:noFill/>
        </p:spPr>
        <p:txBody>
          <a:bodyPr wrap="square" rtlCol="0">
            <a:spAutoFit/>
          </a:bodyPr>
          <a:lstStyle/>
          <a:p>
            <a:pPr algn="ctr"/>
            <a:r>
              <a:rPr lang="en-US" sz="4000" b="1" dirty="0">
                <a:solidFill>
                  <a:schemeClr val="bg1"/>
                </a:solidFill>
                <a:latin typeface="Myriad Pro" pitchFamily="34" charset="0"/>
              </a:rPr>
              <a:t>REVIEW</a:t>
            </a:r>
          </a:p>
        </p:txBody>
      </p:sp>
      <p:sp>
        <p:nvSpPr>
          <p:cNvPr id="41" name="TextBox 40"/>
          <p:cNvSpPr txBox="1"/>
          <p:nvPr/>
        </p:nvSpPr>
        <p:spPr>
          <a:xfrm>
            <a:off x="3486491" y="98004"/>
            <a:ext cx="8264339" cy="707886"/>
          </a:xfrm>
          <a:prstGeom prst="rect">
            <a:avLst/>
          </a:prstGeom>
          <a:noFill/>
        </p:spPr>
        <p:txBody>
          <a:bodyPr wrap="square" rtlCol="0">
            <a:spAutoFit/>
          </a:bodyPr>
          <a:lstStyle/>
          <a:p>
            <a:r>
              <a:rPr lang="en-US" sz="4000" b="1">
                <a:solidFill>
                  <a:schemeClr val="bg1"/>
                </a:solidFill>
                <a:latin typeface="Myriad Pro" pitchFamily="34" charset="0"/>
              </a:rPr>
              <a:t>UNITS 7 – 8 – 9</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604889" y="85985"/>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6" name="Hình ảnh 5">
            <a:extLst>
              <a:ext uri="{FF2B5EF4-FFF2-40B4-BE49-F238E27FC236}">
                <a16:creationId xmlns:a16="http://schemas.microsoft.com/office/drawing/2014/main" id="{0B8535A7-E6B9-87F4-665D-B2CEA9781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8958" y="2626887"/>
            <a:ext cx="3616100" cy="3699271"/>
          </a:xfrm>
          <a:prstGeom prst="rect">
            <a:avLst/>
          </a:prstGeom>
        </p:spPr>
      </p:pic>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8" name="Rounded Rectangle 17"/>
          <p:cNvSpPr/>
          <p:nvPr/>
        </p:nvSpPr>
        <p:spPr>
          <a:xfrm>
            <a:off x="2896286" y="2123118"/>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READING</a:t>
            </a:r>
            <a:endParaRPr lang="en-GB" b="1" dirty="0">
              <a:solidFill>
                <a:schemeClr val="tx1"/>
              </a:solidFill>
            </a:endParaRPr>
          </a:p>
        </p:txBody>
      </p:sp>
      <p:sp>
        <p:nvSpPr>
          <p:cNvPr id="20" name="Rectangle 19"/>
          <p:cNvSpPr/>
          <p:nvPr/>
        </p:nvSpPr>
        <p:spPr>
          <a:xfrm>
            <a:off x="5580310" y="1205395"/>
            <a:ext cx="5740800" cy="64955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Warm-up</a:t>
            </a:r>
            <a:endParaRPr lang="en-GB" dirty="0">
              <a:solidFill>
                <a:schemeClr val="tx1"/>
              </a:solidFill>
            </a:endParaRPr>
          </a:p>
        </p:txBody>
      </p:sp>
      <p:sp>
        <p:nvSpPr>
          <p:cNvPr id="22" name="Rectangle 21"/>
          <p:cNvSpPr/>
          <p:nvPr/>
        </p:nvSpPr>
        <p:spPr>
          <a:xfrm>
            <a:off x="5580310" y="2054723"/>
            <a:ext cx="5755112" cy="72931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Read the passage and tick T (True) or F (False) for each </a:t>
            </a: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sentence</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cxnSpLocks/>
            <a:stCxn id="16" idx="3"/>
            <a:endCxn id="18" idx="0"/>
          </p:cNvCxnSpPr>
          <p:nvPr/>
        </p:nvCxnSpPr>
        <p:spPr>
          <a:xfrm>
            <a:off x="2505075" y="1409153"/>
            <a:ext cx="1309168" cy="71396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1"/>
            <a:endCxn id="19" idx="0"/>
          </p:cNvCxnSpPr>
          <p:nvPr/>
        </p:nvCxnSpPr>
        <p:spPr>
          <a:xfrm rot="10800000" flipV="1">
            <a:off x="1587118" y="2423841"/>
            <a:ext cx="1309168" cy="62313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896286" y="5778075"/>
            <a:ext cx="1882409"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9" name="Rectangle 28"/>
          <p:cNvSpPr/>
          <p:nvPr/>
        </p:nvSpPr>
        <p:spPr>
          <a:xfrm>
            <a:off x="5578226" y="5752869"/>
            <a:ext cx="5740800" cy="60415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12" name="Rounded Rectangle 17">
            <a:extLst>
              <a:ext uri="{FF2B5EF4-FFF2-40B4-BE49-F238E27FC236}">
                <a16:creationId xmlns:a16="http://schemas.microsoft.com/office/drawing/2014/main" id="{A83C4A68-EB73-5354-2F41-2D2269B0CBE7}"/>
              </a:ext>
            </a:extLst>
          </p:cNvPr>
          <p:cNvSpPr/>
          <p:nvPr/>
        </p:nvSpPr>
        <p:spPr>
          <a:xfrm>
            <a:off x="669160" y="4880302"/>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WRITING</a:t>
            </a:r>
            <a:endParaRPr lang="en-GB" b="1" dirty="0">
              <a:solidFill>
                <a:schemeClr val="tx1"/>
              </a:solidFill>
            </a:endParaRPr>
          </a:p>
        </p:txBody>
      </p:sp>
      <p:sp>
        <p:nvSpPr>
          <p:cNvPr id="39" name="Rectangle 21">
            <a:extLst>
              <a:ext uri="{FF2B5EF4-FFF2-40B4-BE49-F238E27FC236}">
                <a16:creationId xmlns:a16="http://schemas.microsoft.com/office/drawing/2014/main" id="{8F2A6C5B-D7AA-737A-4C14-9617164743CE}"/>
              </a:ext>
            </a:extLst>
          </p:cNvPr>
          <p:cNvSpPr/>
          <p:nvPr/>
        </p:nvSpPr>
        <p:spPr>
          <a:xfrm>
            <a:off x="5580310" y="3911362"/>
            <a:ext cx="5755112" cy="701635"/>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3: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Listen to the passage and fill in each blank with no more than TWO </a:t>
            </a:r>
            <a: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a:t>words</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7" name="Curved Connector 25">
            <a:extLst>
              <a:ext uri="{FF2B5EF4-FFF2-40B4-BE49-F238E27FC236}">
                <a16:creationId xmlns:a16="http://schemas.microsoft.com/office/drawing/2014/main" id="{1BB5CC58-DA40-CEAA-148E-EEE5C7FD92EF}"/>
              </a:ext>
            </a:extLst>
          </p:cNvPr>
          <p:cNvCxnSpPr>
            <a:cxnSpLocks/>
            <a:stCxn id="21" idx="1"/>
            <a:endCxn id="12" idx="0"/>
          </p:cNvCxnSpPr>
          <p:nvPr/>
        </p:nvCxnSpPr>
        <p:spPr>
          <a:xfrm rot="10800000" flipV="1">
            <a:off x="1587118" y="4265892"/>
            <a:ext cx="1309169" cy="61441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19" name="Rounded Rectangle 18"/>
          <p:cNvSpPr/>
          <p:nvPr/>
        </p:nvSpPr>
        <p:spPr>
          <a:xfrm>
            <a:off x="669161" y="3046973"/>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SPEAKING</a:t>
            </a:r>
            <a:endParaRPr lang="en-GB" b="1" dirty="0">
              <a:solidFill>
                <a:schemeClr val="tx1"/>
              </a:solidFill>
            </a:endParaRPr>
          </a:p>
        </p:txBody>
      </p:sp>
      <p:sp>
        <p:nvSpPr>
          <p:cNvPr id="21" name="Rounded Rectangle 17">
            <a:extLst>
              <a:ext uri="{FF2B5EF4-FFF2-40B4-BE49-F238E27FC236}">
                <a16:creationId xmlns:a16="http://schemas.microsoft.com/office/drawing/2014/main" id="{A83C4A68-EB73-5354-2F41-2D2269B0CBE7}"/>
              </a:ext>
            </a:extLst>
          </p:cNvPr>
          <p:cNvSpPr/>
          <p:nvPr/>
        </p:nvSpPr>
        <p:spPr>
          <a:xfrm>
            <a:off x="2896286" y="3965168"/>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LISTENING</a:t>
            </a:r>
            <a:endParaRPr lang="en-GB" b="1" dirty="0">
              <a:solidFill>
                <a:schemeClr val="tx1"/>
              </a:solidFill>
            </a:endParaRPr>
          </a:p>
        </p:txBody>
      </p:sp>
      <p:cxnSp>
        <p:nvCxnSpPr>
          <p:cNvPr id="28" name="Curved Connector 25">
            <a:extLst>
              <a:ext uri="{FF2B5EF4-FFF2-40B4-BE49-F238E27FC236}">
                <a16:creationId xmlns:a16="http://schemas.microsoft.com/office/drawing/2014/main" id="{1BB5CC58-DA40-CEAA-148E-EEE5C7FD92EF}"/>
              </a:ext>
            </a:extLst>
          </p:cNvPr>
          <p:cNvCxnSpPr>
            <a:cxnSpLocks/>
            <a:stCxn id="19" idx="3"/>
            <a:endCxn id="21" idx="0"/>
          </p:cNvCxnSpPr>
          <p:nvPr/>
        </p:nvCxnSpPr>
        <p:spPr>
          <a:xfrm>
            <a:off x="2505075" y="3347697"/>
            <a:ext cx="1309168" cy="61747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5" name="Curved Connector 25">
            <a:extLst>
              <a:ext uri="{FF2B5EF4-FFF2-40B4-BE49-F238E27FC236}">
                <a16:creationId xmlns:a16="http://schemas.microsoft.com/office/drawing/2014/main" id="{1BB5CC58-DA40-CEAA-148E-EEE5C7FD92EF}"/>
              </a:ext>
            </a:extLst>
          </p:cNvPr>
          <p:cNvCxnSpPr>
            <a:cxnSpLocks/>
            <a:stCxn id="12" idx="3"/>
            <a:endCxn id="27" idx="0"/>
          </p:cNvCxnSpPr>
          <p:nvPr/>
        </p:nvCxnSpPr>
        <p:spPr>
          <a:xfrm>
            <a:off x="2505074" y="5181026"/>
            <a:ext cx="1332417" cy="59704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0" name="Rectangle 39"/>
          <p:cNvSpPr/>
          <p:nvPr/>
        </p:nvSpPr>
        <p:spPr>
          <a:xfrm>
            <a:off x="5580310" y="2983811"/>
            <a:ext cx="5755112" cy="72777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Task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Work in pairs. Take turns to ask your classmate the following question.</a:t>
            </a:r>
          </a:p>
        </p:txBody>
      </p:sp>
      <p:sp>
        <p:nvSpPr>
          <p:cNvPr id="41" name="Rectangle 21">
            <a:extLst>
              <a:ext uri="{FF2B5EF4-FFF2-40B4-BE49-F238E27FC236}">
                <a16:creationId xmlns:a16="http://schemas.microsoft.com/office/drawing/2014/main" id="{8F2A6C5B-D7AA-737A-4C14-9617164743CE}"/>
              </a:ext>
            </a:extLst>
          </p:cNvPr>
          <p:cNvSpPr/>
          <p:nvPr/>
        </p:nvSpPr>
        <p:spPr>
          <a:xfrm>
            <a:off x="5580310" y="4812775"/>
            <a:ext cx="5755112" cy="73650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a paragraph (80 – 100 words) about where your family shops and give reasons for your choice. </a:t>
            </a: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35939"/>
            <a:ext cx="54513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0" name="Hình ảnh 9">
            <a:extLst>
              <a:ext uri="{FF2B5EF4-FFF2-40B4-BE49-F238E27FC236}">
                <a16:creationId xmlns:a16="http://schemas.microsoft.com/office/drawing/2014/main" id="{AB036C41-5CF2-20D8-D838-2C5CD315D7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35" t="4044" r="6976" b="2310"/>
          <a:stretch/>
        </p:blipFill>
        <p:spPr>
          <a:xfrm>
            <a:off x="274355" y="1200329"/>
            <a:ext cx="4546241" cy="2763397"/>
          </a:xfrm>
          <a:prstGeom prst="rect">
            <a:avLst/>
          </a:prstGeom>
        </p:spPr>
      </p:pic>
      <p:pic>
        <p:nvPicPr>
          <p:cNvPr id="12" name="Hình ảnh 11">
            <a:extLst>
              <a:ext uri="{FF2B5EF4-FFF2-40B4-BE49-F238E27FC236}">
                <a16:creationId xmlns:a16="http://schemas.microsoft.com/office/drawing/2014/main" id="{7CD1FEBE-2C1F-086A-653A-9837088F3F39}"/>
              </a:ext>
            </a:extLst>
          </p:cNvPr>
          <p:cNvPicPr>
            <a:picLocks noChangeAspect="1"/>
          </p:cNvPicPr>
          <p:nvPr/>
        </p:nvPicPr>
        <p:blipFill rotWithShape="1">
          <a:blip r:embed="rId4">
            <a:extLst>
              <a:ext uri="{28A0092B-C50C-407E-A947-70E740481C1C}">
                <a14:useLocalDpi xmlns:a14="http://schemas.microsoft.com/office/drawing/2010/main" val="0"/>
              </a:ext>
            </a:extLst>
          </a:blip>
          <a:srcRect t="20435" r="28629"/>
          <a:stretch/>
        </p:blipFill>
        <p:spPr>
          <a:xfrm>
            <a:off x="7719964" y="1200329"/>
            <a:ext cx="4197681" cy="3509700"/>
          </a:xfrm>
          <a:prstGeom prst="rect">
            <a:avLst/>
          </a:prstGeom>
        </p:spPr>
      </p:pic>
      <p:pic>
        <p:nvPicPr>
          <p:cNvPr id="14" name="Hình ảnh 13">
            <a:extLst>
              <a:ext uri="{FF2B5EF4-FFF2-40B4-BE49-F238E27FC236}">
                <a16:creationId xmlns:a16="http://schemas.microsoft.com/office/drawing/2014/main" id="{4491EC8C-6704-62DD-3ADB-14CFC75BA656}"/>
              </a:ext>
            </a:extLst>
          </p:cNvPr>
          <p:cNvPicPr>
            <a:picLocks noChangeAspect="1"/>
          </p:cNvPicPr>
          <p:nvPr/>
        </p:nvPicPr>
        <p:blipFill rotWithShape="1">
          <a:blip r:embed="rId5">
            <a:extLst>
              <a:ext uri="{28A0092B-C50C-407E-A947-70E740481C1C}">
                <a14:useLocalDpi xmlns:a14="http://schemas.microsoft.com/office/drawing/2010/main" val="0"/>
              </a:ext>
            </a:extLst>
          </a:blip>
          <a:srcRect t="30173" r="22435"/>
          <a:stretch/>
        </p:blipFill>
        <p:spPr>
          <a:xfrm>
            <a:off x="3212765" y="4078841"/>
            <a:ext cx="4326105" cy="2593832"/>
          </a:xfrm>
          <a:prstGeom prst="rect">
            <a:avLst/>
          </a:prstGeom>
        </p:spPr>
      </p:pic>
      <p:sp>
        <p:nvSpPr>
          <p:cNvPr id="8" name="TextBox 11">
            <a:extLst>
              <a:ext uri="{FF2B5EF4-FFF2-40B4-BE49-F238E27FC236}">
                <a16:creationId xmlns:a16="http://schemas.microsoft.com/office/drawing/2014/main" id="{EDA6432C-0FEF-7923-1DEA-2BE4AED61115}"/>
              </a:ext>
            </a:extLst>
          </p:cNvPr>
          <p:cNvSpPr txBox="1"/>
          <p:nvPr/>
        </p:nvSpPr>
        <p:spPr>
          <a:xfrm>
            <a:off x="930569" y="2141726"/>
            <a:ext cx="3432181" cy="707886"/>
          </a:xfrm>
          <a:prstGeom prst="rect">
            <a:avLst/>
          </a:prstGeom>
          <a:solidFill>
            <a:srgbClr val="FBCDCD"/>
          </a:solidFill>
          <a:effectLst/>
        </p:spPr>
        <p:txBody>
          <a:bodyPr wrap="square" rtlCol="0">
            <a:spAutoFit/>
          </a:bodyPr>
          <a:lstStyle/>
          <a:p>
            <a:r>
              <a:rPr lang="en-US" sz="4000" b="1" dirty="0">
                <a:effectLst>
                  <a:glow rad="88900">
                    <a:schemeClr val="bg1"/>
                  </a:glow>
                </a:effectLst>
                <a:latin typeface="Arial" panose="020B0604020202020204" pitchFamily="34" charset="0"/>
                <a:cs typeface="Arial" panose="020B0604020202020204" pitchFamily="34" charset="0"/>
              </a:rPr>
              <a:t>AEON MALL</a:t>
            </a:r>
          </a:p>
        </p:txBody>
      </p:sp>
      <p:sp>
        <p:nvSpPr>
          <p:cNvPr id="17" name="TextBox 11">
            <a:extLst>
              <a:ext uri="{FF2B5EF4-FFF2-40B4-BE49-F238E27FC236}">
                <a16:creationId xmlns:a16="http://schemas.microsoft.com/office/drawing/2014/main" id="{E0B16BE2-41DF-DE72-4C21-513F93F76603}"/>
              </a:ext>
            </a:extLst>
          </p:cNvPr>
          <p:cNvSpPr txBox="1"/>
          <p:nvPr/>
        </p:nvSpPr>
        <p:spPr>
          <a:xfrm>
            <a:off x="8527207" y="2721114"/>
            <a:ext cx="2583193" cy="707886"/>
          </a:xfrm>
          <a:prstGeom prst="rect">
            <a:avLst/>
          </a:prstGeom>
          <a:solidFill>
            <a:srgbClr val="FBCDCD"/>
          </a:solidFill>
          <a:effectLst/>
        </p:spPr>
        <p:txBody>
          <a:bodyPr wrap="square" rtlCol="0">
            <a:spAutoFit/>
          </a:bodyPr>
          <a:lstStyle/>
          <a:p>
            <a:pPr algn="ctr"/>
            <a:r>
              <a:rPr lang="en-US" sz="4000" b="1" dirty="0">
                <a:effectLst>
                  <a:glow rad="88900">
                    <a:schemeClr val="bg1"/>
                  </a:glow>
                </a:effectLst>
                <a:latin typeface="Arial" panose="020B0604020202020204" pitchFamily="34" charset="0"/>
                <a:cs typeface="Arial" panose="020B0604020202020204" pitchFamily="34" charset="0"/>
              </a:rPr>
              <a:t>LOTTE</a:t>
            </a:r>
          </a:p>
        </p:txBody>
      </p:sp>
      <p:sp>
        <p:nvSpPr>
          <p:cNvPr id="18" name="TextBox 11">
            <a:extLst>
              <a:ext uri="{FF2B5EF4-FFF2-40B4-BE49-F238E27FC236}">
                <a16:creationId xmlns:a16="http://schemas.microsoft.com/office/drawing/2014/main" id="{42F8606B-251A-231A-2289-ED765D3BE2AC}"/>
              </a:ext>
            </a:extLst>
          </p:cNvPr>
          <p:cNvSpPr txBox="1"/>
          <p:nvPr/>
        </p:nvSpPr>
        <p:spPr>
          <a:xfrm>
            <a:off x="4084220" y="4978039"/>
            <a:ext cx="2583193" cy="707886"/>
          </a:xfrm>
          <a:prstGeom prst="rect">
            <a:avLst/>
          </a:prstGeom>
          <a:solidFill>
            <a:srgbClr val="FBCDCD"/>
          </a:solidFill>
          <a:effectLst/>
        </p:spPr>
        <p:txBody>
          <a:bodyPr wrap="square" rtlCol="0">
            <a:spAutoFit/>
          </a:bodyPr>
          <a:lstStyle/>
          <a:p>
            <a:pPr algn="ctr"/>
            <a:r>
              <a:rPr lang="en-US" sz="4000" b="1" dirty="0">
                <a:effectLst>
                  <a:glow rad="88900">
                    <a:schemeClr val="bg1"/>
                  </a:glow>
                </a:effectLst>
                <a:latin typeface="Arial" panose="020B0604020202020204" pitchFamily="34" charset="0"/>
                <a:cs typeface="Arial" panose="020B0604020202020204" pitchFamily="34" charset="0"/>
              </a:rPr>
              <a:t>VINCOM</a:t>
            </a:r>
          </a:p>
        </p:txBody>
      </p:sp>
    </p:spTree>
    <p:extLst>
      <p:ext uri="{BB962C8B-B14F-4D97-AF65-F5344CB8AC3E}">
        <p14:creationId xmlns:p14="http://schemas.microsoft.com/office/powerpoint/2010/main" val="189812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463019" y="1217504"/>
            <a:ext cx="1045055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passage and tick T (True) or F (False) for each sentence.</a:t>
            </a:r>
          </a:p>
        </p:txBody>
      </p:sp>
      <p:sp>
        <p:nvSpPr>
          <p:cNvPr id="16" name="Rounded Rectangle 15"/>
          <p:cNvSpPr/>
          <p:nvPr/>
        </p:nvSpPr>
        <p:spPr>
          <a:xfrm>
            <a:off x="885087" y="1217504"/>
            <a:ext cx="477720"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36753" y="1111122"/>
            <a:ext cx="331900"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3" name="TextBox 14">
            <a:extLst>
              <a:ext uri="{FF2B5EF4-FFF2-40B4-BE49-F238E27FC236}">
                <a16:creationId xmlns:a16="http://schemas.microsoft.com/office/drawing/2014/main" id="{F625B6DE-9629-EE24-C619-CB56E80102BE}"/>
              </a:ext>
            </a:extLst>
          </p:cNvPr>
          <p:cNvSpPr txBox="1"/>
          <p:nvPr/>
        </p:nvSpPr>
        <p:spPr>
          <a:xfrm>
            <a:off x="446833" y="135939"/>
            <a:ext cx="3034922"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READING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3" name="Hộp Văn bản 32">
            <a:extLst>
              <a:ext uri="{FF2B5EF4-FFF2-40B4-BE49-F238E27FC236}">
                <a16:creationId xmlns:a16="http://schemas.microsoft.com/office/drawing/2014/main" id="{4776CE6C-BAA1-9559-16E6-3B917A395320}"/>
              </a:ext>
            </a:extLst>
          </p:cNvPr>
          <p:cNvSpPr txBox="1"/>
          <p:nvPr/>
        </p:nvSpPr>
        <p:spPr>
          <a:xfrm>
            <a:off x="-1905" y="6950088"/>
            <a:ext cx="6596009" cy="5509200"/>
          </a:xfrm>
          <a:prstGeom prst="rect">
            <a:avLst/>
          </a:prstGeom>
          <a:noFill/>
        </p:spPr>
        <p:txBody>
          <a:bodyPr wrap="square">
            <a:spAutoFit/>
          </a:bodyPr>
          <a:lstStyle/>
          <a:p>
            <a:r>
              <a:rPr lang="en-US" sz="2200" i="1" dirty="0">
                <a:solidFill>
                  <a:srgbClr val="002060"/>
                </a:solidFill>
                <a:latin typeface="Times New Roman" panose="02020603050405020304" pitchFamily="18" charset="0"/>
                <a:ea typeface="Times New Roman" panose="02020603050405020304" pitchFamily="18" charset="0"/>
              </a:rPr>
              <a:t>Landslides are the mass movement of rocks or earth down a slope. Landslides occur more frequently in some mountainous areas. They may come suddenly after a storm or heavy rain. When you hear a warning about a landslide in your area, you should do the following:</a:t>
            </a:r>
          </a:p>
          <a:p>
            <a:r>
              <a:rPr lang="en-US" sz="2200" i="1" dirty="0">
                <a:solidFill>
                  <a:srgbClr val="002060"/>
                </a:solidFill>
                <a:latin typeface="Times New Roman" panose="02020603050405020304" pitchFamily="18" charset="0"/>
                <a:ea typeface="Times New Roman" panose="02020603050405020304" pitchFamily="18" charset="0"/>
              </a:rPr>
              <a:t>– Follow the instructions about emergency information given by authorities.</a:t>
            </a:r>
          </a:p>
          <a:p>
            <a:r>
              <a:rPr lang="en-US" sz="2200" i="1" dirty="0">
                <a:solidFill>
                  <a:srgbClr val="002060"/>
                </a:solidFill>
                <a:latin typeface="Times New Roman" panose="02020603050405020304" pitchFamily="18" charset="0"/>
                <a:ea typeface="Times New Roman" panose="02020603050405020304" pitchFamily="18" charset="0"/>
              </a:rPr>
              <a:t>– Go to a public shelter if you feel it is unsafe to remain in your home.</a:t>
            </a:r>
          </a:p>
          <a:p>
            <a:r>
              <a:rPr lang="en-US" sz="2200" i="1" dirty="0">
                <a:solidFill>
                  <a:srgbClr val="002060"/>
                </a:solidFill>
                <a:latin typeface="Times New Roman" panose="02020603050405020304" pitchFamily="18" charset="0"/>
                <a:ea typeface="Times New Roman" panose="02020603050405020304" pitchFamily="18" charset="0"/>
              </a:rPr>
              <a:t>– Listen to unusual sounds, such as trees cracking, or rocks knocking together.</a:t>
            </a:r>
          </a:p>
          <a:p>
            <a:r>
              <a:rPr lang="en-US" sz="2200" i="1" dirty="0">
                <a:solidFill>
                  <a:srgbClr val="002060"/>
                </a:solidFill>
                <a:latin typeface="Times New Roman" panose="02020603050405020304" pitchFamily="18" charset="0"/>
                <a:ea typeface="Times New Roman" panose="02020603050405020304" pitchFamily="18" charset="0"/>
              </a:rPr>
              <a:t>– Stay away from the slide area. There may be a danger of additional slides.</a:t>
            </a:r>
          </a:p>
          <a:p>
            <a:r>
              <a:rPr lang="en-US" sz="2200" i="1" dirty="0">
                <a:solidFill>
                  <a:srgbClr val="002060"/>
                </a:solidFill>
                <a:latin typeface="Times New Roman" panose="02020603050405020304" pitchFamily="18" charset="0"/>
                <a:ea typeface="Times New Roman" panose="02020603050405020304" pitchFamily="18" charset="0"/>
              </a:rPr>
              <a:t>– Watch for flooding, which may occur after a landslide.</a:t>
            </a:r>
          </a:p>
          <a:p>
            <a:r>
              <a:rPr lang="en-US" sz="2200" i="1" dirty="0">
                <a:solidFill>
                  <a:srgbClr val="002060"/>
                </a:solidFill>
                <a:latin typeface="Times New Roman" panose="02020603050405020304" pitchFamily="18" charset="0"/>
                <a:ea typeface="Times New Roman" panose="02020603050405020304" pitchFamily="18" charset="0"/>
              </a:rPr>
              <a:t>– Stay cautious after the storm. Don’t do the clean-up until the storm is over.</a:t>
            </a:r>
          </a:p>
        </p:txBody>
      </p:sp>
      <p:pic>
        <p:nvPicPr>
          <p:cNvPr id="3" name="Picture 2"/>
          <p:cNvPicPr>
            <a:picLocks noChangeAspect="1"/>
          </p:cNvPicPr>
          <p:nvPr/>
        </p:nvPicPr>
        <p:blipFill>
          <a:blip r:embed="rId3"/>
          <a:stretch>
            <a:fillRect/>
          </a:stretch>
        </p:blipFill>
        <p:spPr>
          <a:xfrm>
            <a:off x="148518" y="1844916"/>
            <a:ext cx="6038344" cy="2910848"/>
          </a:xfrm>
          <a:prstGeom prst="rect">
            <a:avLst/>
          </a:prstGeom>
        </p:spPr>
      </p:pic>
      <p:pic>
        <p:nvPicPr>
          <p:cNvPr id="4" name="Picture 3"/>
          <p:cNvPicPr>
            <a:picLocks noChangeAspect="1"/>
          </p:cNvPicPr>
          <p:nvPr/>
        </p:nvPicPr>
        <p:blipFill>
          <a:blip r:embed="rId4"/>
          <a:stretch>
            <a:fillRect/>
          </a:stretch>
        </p:blipFill>
        <p:spPr>
          <a:xfrm>
            <a:off x="6804296" y="1720110"/>
            <a:ext cx="5385799" cy="5037187"/>
          </a:xfrm>
          <a:prstGeom prst="rect">
            <a:avLst/>
          </a:prstGeom>
        </p:spPr>
      </p:pic>
      <p:pic>
        <p:nvPicPr>
          <p:cNvPr id="5" name="Picture 4"/>
          <p:cNvPicPr>
            <a:picLocks noChangeAspect="1"/>
          </p:cNvPicPr>
          <p:nvPr/>
        </p:nvPicPr>
        <p:blipFill rotWithShape="1">
          <a:blip r:embed="rId5"/>
          <a:srcRect l="14166" t="7592" r="21102" b="4946"/>
          <a:stretch/>
        </p:blipFill>
        <p:spPr>
          <a:xfrm>
            <a:off x="2999350" y="4333666"/>
            <a:ext cx="2750820" cy="2399943"/>
          </a:xfrm>
          <a:prstGeom prst="rect">
            <a:avLst/>
          </a:prstGeom>
        </p:spPr>
      </p:pic>
    </p:spTree>
    <p:extLst>
      <p:ext uri="{BB962C8B-B14F-4D97-AF65-F5344CB8AC3E}">
        <p14:creationId xmlns:p14="http://schemas.microsoft.com/office/powerpoint/2010/main" val="149990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368825" y="1245632"/>
            <a:ext cx="10450558"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passage and tick T (True) or F (False) for each sentence.</a:t>
            </a:r>
          </a:p>
        </p:txBody>
      </p:sp>
      <p:sp>
        <p:nvSpPr>
          <p:cNvPr id="16" name="Rounded Rectangle 15"/>
          <p:cNvSpPr/>
          <p:nvPr/>
        </p:nvSpPr>
        <p:spPr>
          <a:xfrm>
            <a:off x="885087" y="1217504"/>
            <a:ext cx="477720"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36753" y="1111122"/>
            <a:ext cx="331900"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3" name="TextBox 14">
            <a:extLst>
              <a:ext uri="{FF2B5EF4-FFF2-40B4-BE49-F238E27FC236}">
                <a16:creationId xmlns:a16="http://schemas.microsoft.com/office/drawing/2014/main" id="{F625B6DE-9629-EE24-C619-CB56E80102BE}"/>
              </a:ext>
            </a:extLst>
          </p:cNvPr>
          <p:cNvSpPr txBox="1"/>
          <p:nvPr/>
        </p:nvSpPr>
        <p:spPr>
          <a:xfrm>
            <a:off x="446833" y="135939"/>
            <a:ext cx="3034922"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READING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3" name="Hộp Văn bản 32">
            <a:extLst>
              <a:ext uri="{FF2B5EF4-FFF2-40B4-BE49-F238E27FC236}">
                <a16:creationId xmlns:a16="http://schemas.microsoft.com/office/drawing/2014/main" id="{4776CE6C-BAA1-9559-16E6-3B917A395320}"/>
              </a:ext>
            </a:extLst>
          </p:cNvPr>
          <p:cNvSpPr txBox="1"/>
          <p:nvPr/>
        </p:nvSpPr>
        <p:spPr>
          <a:xfrm>
            <a:off x="-1905" y="6950088"/>
            <a:ext cx="6596009" cy="5509200"/>
          </a:xfrm>
          <a:prstGeom prst="rect">
            <a:avLst/>
          </a:prstGeom>
          <a:noFill/>
        </p:spPr>
        <p:txBody>
          <a:bodyPr wrap="square">
            <a:spAutoFit/>
          </a:bodyPr>
          <a:lstStyle/>
          <a:p>
            <a:r>
              <a:rPr lang="en-US" sz="2200" i="1" dirty="0">
                <a:solidFill>
                  <a:srgbClr val="002060"/>
                </a:solidFill>
                <a:latin typeface="Times New Roman" panose="02020603050405020304" pitchFamily="18" charset="0"/>
                <a:ea typeface="Times New Roman" panose="02020603050405020304" pitchFamily="18" charset="0"/>
              </a:rPr>
              <a:t>Landslides are the mass movement of rocks or earth down a slope. Landslides occur more frequently in some mountainous areas. They may come suddenly after a storm or heavy rain. When you hear a warning about a landslide in your area, you should do the following:</a:t>
            </a:r>
          </a:p>
          <a:p>
            <a:r>
              <a:rPr lang="en-US" sz="2200" i="1" dirty="0">
                <a:solidFill>
                  <a:srgbClr val="002060"/>
                </a:solidFill>
                <a:latin typeface="Times New Roman" panose="02020603050405020304" pitchFamily="18" charset="0"/>
                <a:ea typeface="Times New Roman" panose="02020603050405020304" pitchFamily="18" charset="0"/>
              </a:rPr>
              <a:t>– Follow the instructions about emergency information given by authorities.</a:t>
            </a:r>
          </a:p>
          <a:p>
            <a:r>
              <a:rPr lang="en-US" sz="2200" i="1" dirty="0">
                <a:solidFill>
                  <a:srgbClr val="002060"/>
                </a:solidFill>
                <a:latin typeface="Times New Roman" panose="02020603050405020304" pitchFamily="18" charset="0"/>
                <a:ea typeface="Times New Roman" panose="02020603050405020304" pitchFamily="18" charset="0"/>
              </a:rPr>
              <a:t>– Go to a public shelter if you feel it is unsafe to remain in your home.</a:t>
            </a:r>
          </a:p>
          <a:p>
            <a:r>
              <a:rPr lang="en-US" sz="2200" i="1" dirty="0">
                <a:solidFill>
                  <a:srgbClr val="002060"/>
                </a:solidFill>
                <a:latin typeface="Times New Roman" panose="02020603050405020304" pitchFamily="18" charset="0"/>
                <a:ea typeface="Times New Roman" panose="02020603050405020304" pitchFamily="18" charset="0"/>
              </a:rPr>
              <a:t>– Listen to unusual sounds, such as trees cracking, or rocks knocking together.</a:t>
            </a:r>
          </a:p>
          <a:p>
            <a:r>
              <a:rPr lang="en-US" sz="2200" i="1" dirty="0">
                <a:solidFill>
                  <a:srgbClr val="002060"/>
                </a:solidFill>
                <a:latin typeface="Times New Roman" panose="02020603050405020304" pitchFamily="18" charset="0"/>
                <a:ea typeface="Times New Roman" panose="02020603050405020304" pitchFamily="18" charset="0"/>
              </a:rPr>
              <a:t>– Stay away from the slide area. There may be a danger of additional slides.</a:t>
            </a:r>
          </a:p>
          <a:p>
            <a:r>
              <a:rPr lang="en-US" sz="2200" i="1" dirty="0">
                <a:solidFill>
                  <a:srgbClr val="002060"/>
                </a:solidFill>
                <a:latin typeface="Times New Roman" panose="02020603050405020304" pitchFamily="18" charset="0"/>
                <a:ea typeface="Times New Roman" panose="02020603050405020304" pitchFamily="18" charset="0"/>
              </a:rPr>
              <a:t>– Watch for flooding, which may occur after a landslide.</a:t>
            </a:r>
          </a:p>
          <a:p>
            <a:r>
              <a:rPr lang="en-US" sz="2200" i="1" dirty="0">
                <a:solidFill>
                  <a:srgbClr val="002060"/>
                </a:solidFill>
                <a:latin typeface="Times New Roman" panose="02020603050405020304" pitchFamily="18" charset="0"/>
                <a:ea typeface="Times New Roman" panose="02020603050405020304" pitchFamily="18" charset="0"/>
              </a:rPr>
              <a:t>– Stay cautious after the storm. Don’t do the clean-up until the storm is over.</a:t>
            </a:r>
          </a:p>
        </p:txBody>
      </p:sp>
      <p:graphicFrame>
        <p:nvGraphicFramePr>
          <p:cNvPr id="2" name="Table 1"/>
          <p:cNvGraphicFramePr>
            <a:graphicFrameLocks noGrp="1"/>
          </p:cNvGraphicFramePr>
          <p:nvPr>
            <p:extLst>
              <p:ext uri="{D42A27DB-BD31-4B8C-83A1-F6EECF244321}">
                <p14:modId xmlns:p14="http://schemas.microsoft.com/office/powerpoint/2010/main" val="3672847205"/>
              </p:ext>
            </p:extLst>
          </p:nvPr>
        </p:nvGraphicFramePr>
        <p:xfrm>
          <a:off x="702212" y="2228496"/>
          <a:ext cx="11017934" cy="3901440"/>
        </p:xfrm>
        <a:graphic>
          <a:graphicData uri="http://schemas.openxmlformats.org/drawingml/2006/table">
            <a:tbl>
              <a:tblPr firstRow="1" bandRow="1">
                <a:tableStyleId>{5C22544A-7EE6-4342-B048-85BDC9FD1C3A}</a:tableStyleId>
              </a:tblPr>
              <a:tblGrid>
                <a:gridCol w="9110003">
                  <a:extLst>
                    <a:ext uri="{9D8B030D-6E8A-4147-A177-3AD203B41FA5}">
                      <a16:colId xmlns:a16="http://schemas.microsoft.com/office/drawing/2014/main" val="490558805"/>
                    </a:ext>
                  </a:extLst>
                </a:gridCol>
                <a:gridCol w="1011115">
                  <a:extLst>
                    <a:ext uri="{9D8B030D-6E8A-4147-A177-3AD203B41FA5}">
                      <a16:colId xmlns:a16="http://schemas.microsoft.com/office/drawing/2014/main" val="2884829349"/>
                    </a:ext>
                  </a:extLst>
                </a:gridCol>
                <a:gridCol w="896816">
                  <a:extLst>
                    <a:ext uri="{9D8B030D-6E8A-4147-A177-3AD203B41FA5}">
                      <a16:colId xmlns:a16="http://schemas.microsoft.com/office/drawing/2014/main" val="1029633223"/>
                    </a:ext>
                  </a:extLst>
                </a:gridCol>
              </a:tblGrid>
              <a:tr h="474853">
                <a:tc>
                  <a:txBody>
                    <a:bodyPr/>
                    <a:lstStyle/>
                    <a:p>
                      <a:pPr algn="ctr"/>
                      <a:r>
                        <a:rPr lang="en-US" sz="2800" smtClean="0">
                          <a:solidFill>
                            <a:schemeClr val="tx1"/>
                          </a:solidFill>
                        </a:rPr>
                        <a:t>Statements</a:t>
                      </a:r>
                      <a:endParaRPr lang="en-US" sz="2800" dirty="0">
                        <a:solidFill>
                          <a:schemeClr val="tx1"/>
                        </a:solidFill>
                      </a:endParaRPr>
                    </a:p>
                  </a:txBody>
                  <a:tcPr>
                    <a:solidFill>
                      <a:srgbClr val="FBCDCD"/>
                    </a:solidFill>
                  </a:tcPr>
                </a:tc>
                <a:tc>
                  <a:txBody>
                    <a:bodyPr/>
                    <a:lstStyle/>
                    <a:p>
                      <a:pPr algn="ctr"/>
                      <a:r>
                        <a:rPr lang="en-US" sz="2800" smtClean="0">
                          <a:solidFill>
                            <a:schemeClr val="tx1"/>
                          </a:solidFill>
                        </a:rPr>
                        <a:t>T</a:t>
                      </a:r>
                      <a:endParaRPr lang="en-US" sz="2800" dirty="0">
                        <a:solidFill>
                          <a:schemeClr val="tx1"/>
                        </a:solidFill>
                      </a:endParaRPr>
                    </a:p>
                  </a:txBody>
                  <a:tcPr>
                    <a:solidFill>
                      <a:srgbClr val="FBCDCD"/>
                    </a:solidFill>
                  </a:tcPr>
                </a:tc>
                <a:tc>
                  <a:txBody>
                    <a:bodyPr/>
                    <a:lstStyle/>
                    <a:p>
                      <a:pPr algn="ctr"/>
                      <a:r>
                        <a:rPr lang="en-US" sz="2800" smtClean="0">
                          <a:solidFill>
                            <a:schemeClr val="tx1"/>
                          </a:solidFill>
                        </a:rPr>
                        <a:t>F</a:t>
                      </a:r>
                      <a:endParaRPr lang="en-US" sz="2800" dirty="0">
                        <a:solidFill>
                          <a:schemeClr val="tx1"/>
                        </a:solidFill>
                      </a:endParaRPr>
                    </a:p>
                  </a:txBody>
                  <a:tcPr>
                    <a:solidFill>
                      <a:srgbClr val="FBCDCD"/>
                    </a:solidFill>
                  </a:tcPr>
                </a:tc>
                <a:extLst>
                  <a:ext uri="{0D108BD9-81ED-4DB2-BD59-A6C34878D82A}">
                    <a16:rowId xmlns:a16="http://schemas.microsoft.com/office/drawing/2014/main" val="1493666987"/>
                  </a:ext>
                </a:extLst>
              </a:tr>
              <a:tr h="409921">
                <a:tc>
                  <a:txBody>
                    <a:bodyPr/>
                    <a:lstStyle/>
                    <a:p>
                      <a:r>
                        <a:rPr lang="en-US" sz="3200" b="1" dirty="0" smtClean="0">
                          <a:solidFill>
                            <a:srgbClr val="F26649"/>
                          </a:solidFill>
                        </a:rPr>
                        <a:t>1</a:t>
                      </a:r>
                      <a:r>
                        <a:rPr lang="en-US" sz="3200" b="1" smtClean="0">
                          <a:solidFill>
                            <a:srgbClr val="F26649"/>
                          </a:solidFill>
                        </a:rPr>
                        <a:t>.</a:t>
                      </a:r>
                      <a:r>
                        <a:rPr lang="en-US" sz="3200" b="1" baseline="0" smtClean="0">
                          <a:solidFill>
                            <a:srgbClr val="F26649"/>
                          </a:solidFill>
                        </a:rPr>
                        <a:t> </a:t>
                      </a:r>
                      <a:r>
                        <a:rPr lang="en-US" sz="3200" baseline="0" smtClean="0"/>
                        <a:t>Landslides hardly ever occur in mountainous areas.</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499947526"/>
                  </a:ext>
                </a:extLst>
              </a:tr>
              <a:tr h="903462">
                <a:tc>
                  <a:txBody>
                    <a:bodyPr/>
                    <a:lstStyle/>
                    <a:p>
                      <a:r>
                        <a:rPr lang="en-US" sz="3200" b="1" dirty="0" smtClean="0">
                          <a:solidFill>
                            <a:srgbClr val="F26649"/>
                          </a:solidFill>
                        </a:rPr>
                        <a:t>2</a:t>
                      </a:r>
                      <a:r>
                        <a:rPr lang="en-US" sz="3200" b="1" smtClean="0">
                          <a:solidFill>
                            <a:srgbClr val="F26649"/>
                          </a:solidFill>
                        </a:rPr>
                        <a:t>. </a:t>
                      </a:r>
                      <a:r>
                        <a:rPr lang="en-US" sz="3200" smtClean="0"/>
                        <a:t>You should follow the instructions about landslide emergencies.</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138214414"/>
                  </a:ext>
                </a:extLst>
              </a:tr>
              <a:tr h="258693">
                <a:tc>
                  <a:txBody>
                    <a:bodyPr/>
                    <a:lstStyle/>
                    <a:p>
                      <a:r>
                        <a:rPr lang="en-US" sz="3200" b="1" dirty="0" smtClean="0">
                          <a:solidFill>
                            <a:srgbClr val="F26649"/>
                          </a:solidFill>
                        </a:rPr>
                        <a:t>3</a:t>
                      </a:r>
                      <a:r>
                        <a:rPr lang="en-US" sz="3200" b="1" smtClean="0">
                          <a:solidFill>
                            <a:srgbClr val="F26649"/>
                          </a:solidFill>
                        </a:rPr>
                        <a:t>. </a:t>
                      </a:r>
                      <a:r>
                        <a:rPr lang="en-US" sz="3200" smtClean="0"/>
                        <a:t>Avoid going to public shelters as they are unsafe.</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297410055"/>
                  </a:ext>
                </a:extLst>
              </a:tr>
              <a:tr h="374165">
                <a:tc>
                  <a:txBody>
                    <a:bodyPr/>
                    <a:lstStyle/>
                    <a:p>
                      <a:r>
                        <a:rPr lang="en-US" sz="3200" b="1" dirty="0" smtClean="0">
                          <a:solidFill>
                            <a:srgbClr val="F26649"/>
                          </a:solidFill>
                        </a:rPr>
                        <a:t>4</a:t>
                      </a:r>
                      <a:r>
                        <a:rPr lang="en-US" sz="3200" b="1" smtClean="0">
                          <a:solidFill>
                            <a:srgbClr val="F26649"/>
                          </a:solidFill>
                        </a:rPr>
                        <a:t>. </a:t>
                      </a:r>
                      <a:r>
                        <a:rPr lang="en-US" sz="3200" smtClean="0"/>
                        <a:t>Landslides may occur one after another.</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152896878"/>
                  </a:ext>
                </a:extLst>
              </a:tr>
              <a:tr h="401715">
                <a:tc>
                  <a:txBody>
                    <a:bodyPr/>
                    <a:lstStyle/>
                    <a:p>
                      <a:r>
                        <a:rPr lang="en-US" sz="3200" b="1" dirty="0" smtClean="0">
                          <a:solidFill>
                            <a:srgbClr val="F26649"/>
                          </a:solidFill>
                        </a:rPr>
                        <a:t>5</a:t>
                      </a:r>
                      <a:r>
                        <a:rPr lang="en-US" sz="3200" b="1" smtClean="0">
                          <a:solidFill>
                            <a:srgbClr val="F26649"/>
                          </a:solidFill>
                        </a:rPr>
                        <a:t>. </a:t>
                      </a:r>
                      <a:r>
                        <a:rPr lang="en-US" sz="3200" smtClean="0"/>
                        <a:t>You should stay cautious until the storm is over.</a:t>
                      </a:r>
                      <a:endParaRPr lang="en-US" sz="320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4143085628"/>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689" y="2710416"/>
            <a:ext cx="580672" cy="58067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5854" y="3639228"/>
            <a:ext cx="580672" cy="580672"/>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689" y="4381315"/>
            <a:ext cx="580672" cy="580672"/>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2310" y="4961987"/>
            <a:ext cx="580672" cy="580672"/>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2310" y="5525204"/>
            <a:ext cx="580672" cy="580672"/>
          </a:xfrm>
          <a:prstGeom prst="rect">
            <a:avLst/>
          </a:prstGeom>
        </p:spPr>
      </p:pic>
    </p:spTree>
    <p:extLst>
      <p:ext uri="{BB962C8B-B14F-4D97-AF65-F5344CB8AC3E}">
        <p14:creationId xmlns:p14="http://schemas.microsoft.com/office/powerpoint/2010/main" val="372395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81784" y="116314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237142" y="1133989"/>
            <a:ext cx="1075432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Take turns to ask your classmate the following question. </a:t>
            </a:r>
          </a:p>
        </p:txBody>
      </p:sp>
      <p:sp>
        <p:nvSpPr>
          <p:cNvPr id="17" name="TextBox 16"/>
          <p:cNvSpPr txBox="1"/>
          <p:nvPr/>
        </p:nvSpPr>
        <p:spPr>
          <a:xfrm>
            <a:off x="734536" y="104257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5" name="Hộp Văn bản 4">
            <a:extLst>
              <a:ext uri="{FF2B5EF4-FFF2-40B4-BE49-F238E27FC236}">
                <a16:creationId xmlns:a16="http://schemas.microsoft.com/office/drawing/2014/main" id="{16AD2EA9-F20B-3306-DD3D-54FB9891C998}"/>
              </a:ext>
            </a:extLst>
          </p:cNvPr>
          <p:cNvSpPr txBox="1"/>
          <p:nvPr/>
        </p:nvSpPr>
        <p:spPr>
          <a:xfrm>
            <a:off x="279778" y="1828389"/>
            <a:ext cx="8556491" cy="2862322"/>
          </a:xfrm>
          <a:prstGeom prst="rect">
            <a:avLst/>
          </a:prstGeom>
          <a:noFill/>
        </p:spPr>
        <p:txBody>
          <a:bodyPr wrap="square" rtlCol="0">
            <a:spAutoFit/>
          </a:bodyPr>
          <a:lstStyle/>
          <a:p>
            <a:r>
              <a:rPr lang="en-US" sz="3600" dirty="0">
                <a:ea typeface="Calibri" panose="020F0502020204030204" pitchFamily="34" charset="0"/>
              </a:rPr>
              <a:t>Do you face any of the following disasters where you live?</a:t>
            </a:r>
          </a:p>
          <a:p>
            <a:r>
              <a:rPr lang="en-US" sz="3600" dirty="0">
                <a:ea typeface="Calibri" panose="020F0502020204030204" pitchFamily="34" charset="0"/>
              </a:rPr>
              <a:t>– volcanic </a:t>
            </a:r>
            <a:r>
              <a:rPr lang="en-US" sz="3600">
                <a:ea typeface="Calibri" panose="020F0502020204030204" pitchFamily="34" charset="0"/>
              </a:rPr>
              <a:t>eruptions 	</a:t>
            </a:r>
            <a:r>
              <a:rPr lang="en-US" sz="3600" smtClean="0">
                <a:ea typeface="Calibri" panose="020F0502020204030204" pitchFamily="34" charset="0"/>
              </a:rPr>
              <a:t>– </a:t>
            </a:r>
            <a:r>
              <a:rPr lang="en-US" sz="3600">
                <a:ea typeface="Calibri" panose="020F0502020204030204" pitchFamily="34" charset="0"/>
              </a:rPr>
              <a:t>earthquakes</a:t>
            </a:r>
          </a:p>
          <a:p>
            <a:r>
              <a:rPr lang="en-US" sz="3600" smtClean="0">
                <a:ea typeface="Calibri" panose="020F0502020204030204" pitchFamily="34" charset="0"/>
              </a:rPr>
              <a:t>– </a:t>
            </a:r>
            <a:r>
              <a:rPr lang="en-US" sz="3600">
                <a:ea typeface="Calibri" panose="020F0502020204030204" pitchFamily="34" charset="0"/>
              </a:rPr>
              <a:t>droughts 			– </a:t>
            </a:r>
            <a:r>
              <a:rPr lang="en-US" sz="3600" smtClean="0">
                <a:ea typeface="Calibri" panose="020F0502020204030204" pitchFamily="34" charset="0"/>
              </a:rPr>
              <a:t>floods</a:t>
            </a:r>
            <a:endParaRPr lang="en-US" sz="3600" dirty="0">
              <a:ea typeface="Calibri" panose="020F0502020204030204" pitchFamily="34" charset="0"/>
            </a:endParaRPr>
          </a:p>
          <a:p>
            <a:r>
              <a:rPr lang="en-US" sz="3600">
                <a:ea typeface="Calibri" panose="020F0502020204030204" pitchFamily="34" charset="0"/>
              </a:rPr>
              <a:t>– storms				– </a:t>
            </a:r>
            <a:r>
              <a:rPr lang="en-US" sz="3600" smtClean="0">
                <a:ea typeface="Calibri" panose="020F0502020204030204" pitchFamily="34" charset="0"/>
              </a:rPr>
              <a:t>landslides</a:t>
            </a:r>
            <a:endParaRPr lang="en-US" sz="3600">
              <a:ea typeface="Calibri" panose="020F0502020204030204" pitchFamily="34" charset="0"/>
            </a:endParaRPr>
          </a:p>
        </p:txBody>
      </p:sp>
      <p:sp>
        <p:nvSpPr>
          <p:cNvPr id="3" name="TextBox 14">
            <a:extLst>
              <a:ext uri="{FF2B5EF4-FFF2-40B4-BE49-F238E27FC236}">
                <a16:creationId xmlns:a16="http://schemas.microsoft.com/office/drawing/2014/main" id="{F9151AB1-859A-F42C-92C5-14DD54A4EB49}"/>
              </a:ext>
            </a:extLst>
          </p:cNvPr>
          <p:cNvSpPr txBox="1"/>
          <p:nvPr/>
        </p:nvSpPr>
        <p:spPr>
          <a:xfrm>
            <a:off x="446833" y="135939"/>
            <a:ext cx="2753568"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SPEAKING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6" name="Hình ảnh 5">
            <a:extLst>
              <a:ext uri="{FF2B5EF4-FFF2-40B4-BE49-F238E27FC236}">
                <a16:creationId xmlns:a16="http://schemas.microsoft.com/office/drawing/2014/main" id="{AF58496D-7A84-7E46-4132-356F543B1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8720" y="2136531"/>
            <a:ext cx="4228825" cy="2886057"/>
          </a:xfrm>
          <a:prstGeom prst="rect">
            <a:avLst/>
          </a:prstGeom>
        </p:spPr>
      </p:pic>
      <p:sp>
        <p:nvSpPr>
          <p:cNvPr id="8" name="Hộp Văn bản 7">
            <a:extLst>
              <a:ext uri="{FF2B5EF4-FFF2-40B4-BE49-F238E27FC236}">
                <a16:creationId xmlns:a16="http://schemas.microsoft.com/office/drawing/2014/main" id="{0B29BCAF-AF94-87AA-F684-AA794569EC08}"/>
              </a:ext>
            </a:extLst>
          </p:cNvPr>
          <p:cNvSpPr txBox="1"/>
          <p:nvPr/>
        </p:nvSpPr>
        <p:spPr>
          <a:xfrm>
            <a:off x="734536" y="4926330"/>
            <a:ext cx="6963261" cy="1323439"/>
          </a:xfrm>
          <a:prstGeom prst="rect">
            <a:avLst/>
          </a:prstGeom>
          <a:noFill/>
        </p:spPr>
        <p:txBody>
          <a:bodyPr wrap="square">
            <a:spAutoFit/>
          </a:bodyPr>
          <a:lstStyle/>
          <a:p>
            <a:r>
              <a:rPr lang="en-US" sz="4000" b="1" dirty="0"/>
              <a:t>Then talk about the damage that the disaster(s) may cause.</a:t>
            </a:r>
            <a:endParaRPr lang="vi-VN" sz="4000" b="1" dirty="0"/>
          </a:p>
        </p:txBody>
      </p:sp>
    </p:spTree>
    <p:extLst>
      <p:ext uri="{BB962C8B-B14F-4D97-AF65-F5344CB8AC3E}">
        <p14:creationId xmlns:p14="http://schemas.microsoft.com/office/powerpoint/2010/main" val="37645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68854" y="130013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71460" y="1142116"/>
            <a:ext cx="9356217"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to the passage and fill in each blank with no more than TWO words.</a:t>
            </a:r>
          </a:p>
        </p:txBody>
      </p:sp>
      <p:sp>
        <p:nvSpPr>
          <p:cNvPr id="17" name="TextBox 16"/>
          <p:cNvSpPr txBox="1"/>
          <p:nvPr/>
        </p:nvSpPr>
        <p:spPr>
          <a:xfrm>
            <a:off x="612785" y="119477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Hộp Văn bản 2">
            <a:extLst>
              <a:ext uri="{FF2B5EF4-FFF2-40B4-BE49-F238E27FC236}">
                <a16:creationId xmlns:a16="http://schemas.microsoft.com/office/drawing/2014/main" id="{E132E13A-45EE-9CA7-924E-107E87E433A6}"/>
              </a:ext>
            </a:extLst>
          </p:cNvPr>
          <p:cNvSpPr txBox="1"/>
          <p:nvPr/>
        </p:nvSpPr>
        <p:spPr>
          <a:xfrm>
            <a:off x="246323" y="2272180"/>
            <a:ext cx="11695544" cy="3739485"/>
          </a:xfrm>
          <a:prstGeom prst="rect">
            <a:avLst/>
          </a:prstGeom>
          <a:noFill/>
        </p:spPr>
        <p:txBody>
          <a:bodyPr wrap="square">
            <a:spAutoFit/>
          </a:bodyPr>
          <a:lstStyle/>
          <a:p>
            <a:pPr>
              <a:spcBef>
                <a:spcPts val="600"/>
              </a:spcBef>
              <a:spcAft>
                <a:spcPts val="600"/>
              </a:spcAft>
            </a:pPr>
            <a:r>
              <a:rPr lang="en-US" sz="3200" b="1" dirty="0">
                <a:solidFill>
                  <a:srgbClr val="F26649"/>
                </a:solidFill>
                <a:ea typeface="Calibri" panose="020F0502020204030204" pitchFamily="34" charset="0"/>
              </a:rPr>
              <a:t>1. </a:t>
            </a:r>
            <a:r>
              <a:rPr lang="en-US" sz="3200" dirty="0">
                <a:ea typeface="Calibri" panose="020F0502020204030204" pitchFamily="34" charset="0"/>
              </a:rPr>
              <a:t>The exhaust fumes from vehicles are the main cause </a:t>
            </a:r>
            <a:r>
              <a:rPr lang="en-US" sz="3200">
                <a:ea typeface="Calibri" panose="020F0502020204030204" pitchFamily="34" charset="0"/>
              </a:rPr>
              <a:t>of </a:t>
            </a:r>
            <a:r>
              <a:rPr lang="en-US" sz="3200" smtClean="0">
                <a:ea typeface="Calibri" panose="020F0502020204030204" pitchFamily="34" charset="0"/>
              </a:rPr>
              <a:t>________ </a:t>
            </a:r>
            <a:r>
              <a:rPr lang="en-US" sz="3200" dirty="0">
                <a:ea typeface="Calibri" panose="020F0502020204030204" pitchFamily="34" charset="0"/>
              </a:rPr>
              <a:t>in our cities.</a:t>
            </a:r>
          </a:p>
          <a:p>
            <a:pPr>
              <a:spcBef>
                <a:spcPts val="600"/>
              </a:spcBef>
              <a:spcAft>
                <a:spcPts val="600"/>
              </a:spcAft>
            </a:pPr>
            <a:r>
              <a:rPr lang="en-US" sz="3200" b="1" dirty="0">
                <a:solidFill>
                  <a:srgbClr val="F26649"/>
                </a:solidFill>
                <a:ea typeface="Calibri" panose="020F0502020204030204" pitchFamily="34" charset="0"/>
              </a:rPr>
              <a:t>2. </a:t>
            </a:r>
            <a:r>
              <a:rPr lang="en-US" sz="3200" dirty="0">
                <a:ea typeface="Calibri" panose="020F0502020204030204" pitchFamily="34" charset="0"/>
              </a:rPr>
              <a:t>Bad gases can be </a:t>
            </a:r>
            <a:r>
              <a:rPr lang="en-US" sz="3200">
                <a:ea typeface="Calibri" panose="020F0502020204030204" pitchFamily="34" charset="0"/>
              </a:rPr>
              <a:t>very </a:t>
            </a:r>
            <a:r>
              <a:rPr lang="en-US" sz="3200" smtClean="0">
                <a:ea typeface="Calibri" panose="020F0502020204030204" pitchFamily="34" charset="0"/>
              </a:rPr>
              <a:t>_________  </a:t>
            </a:r>
            <a:r>
              <a:rPr lang="en-US" sz="3200" dirty="0">
                <a:ea typeface="Calibri" panose="020F0502020204030204" pitchFamily="34" charset="0"/>
              </a:rPr>
              <a:t>for children.</a:t>
            </a:r>
          </a:p>
          <a:p>
            <a:pPr>
              <a:spcBef>
                <a:spcPts val="600"/>
              </a:spcBef>
              <a:spcAft>
                <a:spcPts val="600"/>
              </a:spcAft>
            </a:pPr>
            <a:r>
              <a:rPr lang="en-US" sz="3200" b="1" dirty="0">
                <a:solidFill>
                  <a:srgbClr val="F26649"/>
                </a:solidFill>
                <a:ea typeface="Calibri" panose="020F0502020204030204" pitchFamily="34" charset="0"/>
              </a:rPr>
              <a:t>3. </a:t>
            </a:r>
            <a:r>
              <a:rPr lang="en-US" sz="3200" dirty="0">
                <a:ea typeface="Calibri" panose="020F0502020204030204" pitchFamily="34" charset="0"/>
              </a:rPr>
              <a:t>Transport is not the only reason why we </a:t>
            </a:r>
            <a:r>
              <a:rPr lang="en-US" sz="3200">
                <a:ea typeface="Calibri" panose="020F0502020204030204" pitchFamily="34" charset="0"/>
              </a:rPr>
              <a:t>have </a:t>
            </a:r>
            <a:r>
              <a:rPr lang="en-US" sz="3200" smtClean="0">
                <a:ea typeface="Calibri" panose="020F0502020204030204" pitchFamily="34" charset="0"/>
              </a:rPr>
              <a:t>___________.</a:t>
            </a:r>
            <a:endParaRPr lang="en-US" sz="3200" dirty="0">
              <a:ea typeface="Calibri" panose="020F0502020204030204" pitchFamily="34" charset="0"/>
            </a:endParaRPr>
          </a:p>
          <a:p>
            <a:pPr>
              <a:spcBef>
                <a:spcPts val="600"/>
              </a:spcBef>
              <a:spcAft>
                <a:spcPts val="600"/>
              </a:spcAft>
            </a:pPr>
            <a:r>
              <a:rPr lang="en-US" sz="3200" b="1" dirty="0">
                <a:solidFill>
                  <a:srgbClr val="F26649"/>
                </a:solidFill>
                <a:ea typeface="Calibri" panose="020F0502020204030204" pitchFamily="34" charset="0"/>
              </a:rPr>
              <a:t>4. </a:t>
            </a:r>
            <a:r>
              <a:rPr lang="en-US" sz="3200" dirty="0">
                <a:ea typeface="Calibri" panose="020F0502020204030204" pitchFamily="34" charset="0"/>
              </a:rPr>
              <a:t>Less pollution today comes </a:t>
            </a:r>
            <a:r>
              <a:rPr lang="en-US" sz="3200">
                <a:ea typeface="Calibri" panose="020F0502020204030204" pitchFamily="34" charset="0"/>
              </a:rPr>
              <a:t>from </a:t>
            </a:r>
            <a:r>
              <a:rPr lang="en-US" sz="3200" smtClean="0">
                <a:ea typeface="Calibri" panose="020F0502020204030204" pitchFamily="34" charset="0"/>
              </a:rPr>
              <a:t>____ </a:t>
            </a:r>
            <a:r>
              <a:rPr lang="en-US" sz="3200" dirty="0">
                <a:ea typeface="Calibri" panose="020F0502020204030204" pitchFamily="34" charset="0"/>
              </a:rPr>
              <a:t>than in the past.</a:t>
            </a:r>
          </a:p>
          <a:p>
            <a:pPr>
              <a:spcBef>
                <a:spcPts val="1200"/>
              </a:spcBef>
              <a:spcAft>
                <a:spcPts val="1200"/>
              </a:spcAft>
            </a:pPr>
            <a:r>
              <a:rPr lang="en-US" sz="3200" b="1" dirty="0">
                <a:solidFill>
                  <a:srgbClr val="F26649"/>
                </a:solidFill>
                <a:ea typeface="Calibri" panose="020F0502020204030204" pitchFamily="34" charset="0"/>
              </a:rPr>
              <a:t>5. </a:t>
            </a:r>
            <a:r>
              <a:rPr lang="en-US" sz="3200" dirty="0">
                <a:ea typeface="Calibri" panose="020F0502020204030204" pitchFamily="34" charset="0"/>
              </a:rPr>
              <a:t>Bad gases are being released into the air </a:t>
            </a:r>
            <a:r>
              <a:rPr lang="en-US" sz="3200">
                <a:ea typeface="Calibri" panose="020F0502020204030204" pitchFamily="34" charset="0"/>
              </a:rPr>
              <a:t>from </a:t>
            </a:r>
            <a:r>
              <a:rPr lang="en-US" sz="3200" smtClean="0">
                <a:ea typeface="Calibri" panose="020F0502020204030204" pitchFamily="34" charset="0"/>
              </a:rPr>
              <a:t>____________.</a:t>
            </a:r>
            <a:endParaRPr lang="en-US" sz="3200" dirty="0">
              <a:ea typeface="Calibri" panose="020F0502020204030204" pitchFamily="34" charset="0"/>
            </a:endParaRPr>
          </a:p>
        </p:txBody>
      </p:sp>
      <p:sp>
        <p:nvSpPr>
          <p:cNvPr id="4" name="Google Shape;1881;p31">
            <a:extLst>
              <a:ext uri="{FF2B5EF4-FFF2-40B4-BE49-F238E27FC236}">
                <a16:creationId xmlns:a16="http://schemas.microsoft.com/office/drawing/2014/main" id="{24EF0528-1A95-081D-E757-9ECE43478241}"/>
              </a:ext>
            </a:extLst>
          </p:cNvPr>
          <p:cNvSpPr txBox="1">
            <a:spLocks/>
          </p:cNvSpPr>
          <p:nvPr/>
        </p:nvSpPr>
        <p:spPr>
          <a:xfrm>
            <a:off x="9818077" y="2162914"/>
            <a:ext cx="1741122"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pollution</a:t>
            </a:r>
            <a:endParaRPr lang="en-US" sz="2400" b="1" dirty="0">
              <a:solidFill>
                <a:srgbClr val="7030A0"/>
              </a:solidFill>
              <a:cs typeface="Calibri" panose="020F0502020204030204" pitchFamily="34" charset="0"/>
            </a:endParaRPr>
          </a:p>
        </p:txBody>
      </p:sp>
      <p:sp>
        <p:nvSpPr>
          <p:cNvPr id="7" name="TextBox 14">
            <a:extLst>
              <a:ext uri="{FF2B5EF4-FFF2-40B4-BE49-F238E27FC236}">
                <a16:creationId xmlns:a16="http://schemas.microsoft.com/office/drawing/2014/main" id="{CD2F43A8-A3D6-5E2D-2CC0-727854194730}"/>
              </a:ext>
            </a:extLst>
          </p:cNvPr>
          <p:cNvSpPr txBox="1"/>
          <p:nvPr/>
        </p:nvSpPr>
        <p:spPr>
          <a:xfrm>
            <a:off x="446833" y="135939"/>
            <a:ext cx="2806322"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Google Shape;1881;p31">
            <a:extLst>
              <a:ext uri="{FF2B5EF4-FFF2-40B4-BE49-F238E27FC236}">
                <a16:creationId xmlns:a16="http://schemas.microsoft.com/office/drawing/2014/main" id="{2CD3F327-970E-FA16-BBFE-874738374CE3}"/>
              </a:ext>
            </a:extLst>
          </p:cNvPr>
          <p:cNvSpPr txBox="1">
            <a:spLocks/>
          </p:cNvSpPr>
          <p:nvPr/>
        </p:nvSpPr>
        <p:spPr>
          <a:xfrm>
            <a:off x="4365278" y="3281926"/>
            <a:ext cx="2032835"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dangerous</a:t>
            </a:r>
            <a:endParaRPr lang="en-US" sz="2400" b="1" dirty="0">
              <a:solidFill>
                <a:srgbClr val="7030A0"/>
              </a:solidFill>
              <a:cs typeface="Calibri" panose="020F0502020204030204" pitchFamily="34" charset="0"/>
            </a:endParaRPr>
          </a:p>
        </p:txBody>
      </p:sp>
      <p:sp>
        <p:nvSpPr>
          <p:cNvPr id="5" name="Google Shape;1881;p31">
            <a:extLst>
              <a:ext uri="{FF2B5EF4-FFF2-40B4-BE49-F238E27FC236}">
                <a16:creationId xmlns:a16="http://schemas.microsoft.com/office/drawing/2014/main" id="{79B3007F-3D45-9B03-1A46-44BD3D37A818}"/>
              </a:ext>
            </a:extLst>
          </p:cNvPr>
          <p:cNvSpPr txBox="1">
            <a:spLocks/>
          </p:cNvSpPr>
          <p:nvPr/>
        </p:nvSpPr>
        <p:spPr>
          <a:xfrm>
            <a:off x="8286071" y="3909848"/>
            <a:ext cx="2420274"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air pollution</a:t>
            </a:r>
            <a:endParaRPr lang="en-US" sz="2400" b="1" dirty="0">
              <a:solidFill>
                <a:srgbClr val="7030A0"/>
              </a:solidFill>
              <a:cs typeface="Calibri" panose="020F0502020204030204" pitchFamily="34" charset="0"/>
            </a:endParaRPr>
          </a:p>
        </p:txBody>
      </p:sp>
      <p:sp>
        <p:nvSpPr>
          <p:cNvPr id="8" name="Google Shape;1881;p31">
            <a:extLst>
              <a:ext uri="{FF2B5EF4-FFF2-40B4-BE49-F238E27FC236}">
                <a16:creationId xmlns:a16="http://schemas.microsoft.com/office/drawing/2014/main" id="{2329333D-ABF3-6DEB-1A93-15113E7FB2F7}"/>
              </a:ext>
            </a:extLst>
          </p:cNvPr>
          <p:cNvSpPr txBox="1">
            <a:spLocks/>
          </p:cNvSpPr>
          <p:nvPr/>
        </p:nvSpPr>
        <p:spPr>
          <a:xfrm>
            <a:off x="6135370" y="4569275"/>
            <a:ext cx="915179"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coal</a:t>
            </a:r>
            <a:endParaRPr lang="en-US" sz="2400" b="1" dirty="0">
              <a:solidFill>
                <a:srgbClr val="7030A0"/>
              </a:solidFill>
              <a:cs typeface="Calibri" panose="020F0502020204030204" pitchFamily="34" charset="0"/>
            </a:endParaRPr>
          </a:p>
        </p:txBody>
      </p:sp>
      <p:sp>
        <p:nvSpPr>
          <p:cNvPr id="9" name="Google Shape;1881;p31">
            <a:extLst>
              <a:ext uri="{FF2B5EF4-FFF2-40B4-BE49-F238E27FC236}">
                <a16:creationId xmlns:a16="http://schemas.microsoft.com/office/drawing/2014/main" id="{74B2F0F0-4AC2-6D3F-FA77-3BC71E422559}"/>
              </a:ext>
            </a:extLst>
          </p:cNvPr>
          <p:cNvSpPr txBox="1">
            <a:spLocks/>
          </p:cNvSpPr>
          <p:nvPr/>
        </p:nvSpPr>
        <p:spPr>
          <a:xfrm>
            <a:off x="8286071" y="5242888"/>
            <a:ext cx="2548243"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7030A0"/>
                </a:solidFill>
              </a:rPr>
              <a:t>other sources</a:t>
            </a:r>
            <a:endParaRPr lang="en-US" sz="2400" b="1" dirty="0">
              <a:solidFill>
                <a:srgbClr val="7030A0"/>
              </a:solidFill>
              <a:cs typeface="Calibri" panose="020F0502020204030204" pitchFamily="34" charset="0"/>
            </a:endParaRPr>
          </a:p>
        </p:txBody>
      </p:sp>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735" t="1443" r="2019" b="4524"/>
          <a:stretch/>
        </p:blipFill>
        <p:spPr>
          <a:xfrm>
            <a:off x="94785" y="2154329"/>
            <a:ext cx="7794745" cy="4441666"/>
          </a:xfrm>
          <a:prstGeom prst="rect">
            <a:avLst/>
          </a:prstGeom>
        </p:spPr>
      </p:pic>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68281" y="1272528"/>
            <a:ext cx="508793"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44699" y="1191093"/>
            <a:ext cx="1096284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where your family shops and give reasons for your choice.</a:t>
            </a:r>
          </a:p>
        </p:txBody>
      </p:sp>
      <p:sp>
        <p:nvSpPr>
          <p:cNvPr id="17" name="TextBox 16"/>
          <p:cNvSpPr txBox="1"/>
          <p:nvPr/>
        </p:nvSpPr>
        <p:spPr>
          <a:xfrm>
            <a:off x="564798" y="1186775"/>
            <a:ext cx="48428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TextBox 14">
            <a:extLst>
              <a:ext uri="{FF2B5EF4-FFF2-40B4-BE49-F238E27FC236}">
                <a16:creationId xmlns:a16="http://schemas.microsoft.com/office/drawing/2014/main" id="{CD2F43A8-A3D6-5E2D-2CC0-727854194730}"/>
              </a:ext>
            </a:extLst>
          </p:cNvPr>
          <p:cNvSpPr txBox="1"/>
          <p:nvPr/>
        </p:nvSpPr>
        <p:spPr>
          <a:xfrm>
            <a:off x="446833" y="135939"/>
            <a:ext cx="274477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5" name="Google Shape;1881;p31">
            <a:extLst>
              <a:ext uri="{FF2B5EF4-FFF2-40B4-BE49-F238E27FC236}">
                <a16:creationId xmlns:a16="http://schemas.microsoft.com/office/drawing/2014/main" id="{62EACECE-417A-D4B4-74A5-E42788A34219}"/>
              </a:ext>
            </a:extLst>
          </p:cNvPr>
          <p:cNvSpPr txBox="1">
            <a:spLocks/>
          </p:cNvSpPr>
          <p:nvPr/>
        </p:nvSpPr>
        <p:spPr>
          <a:xfrm>
            <a:off x="6560569" y="1511343"/>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Name?</a:t>
            </a:r>
            <a:endParaRPr lang="en-US" sz="2400" b="1" dirty="0">
              <a:solidFill>
                <a:srgbClr val="AD4F0F"/>
              </a:solidFill>
              <a:cs typeface="Calibri" panose="020F0502020204030204" pitchFamily="34" charset="0"/>
            </a:endParaRPr>
          </a:p>
        </p:txBody>
      </p:sp>
      <p:sp>
        <p:nvSpPr>
          <p:cNvPr id="18" name="Google Shape;1881;p31">
            <a:extLst>
              <a:ext uri="{FF2B5EF4-FFF2-40B4-BE49-F238E27FC236}">
                <a16:creationId xmlns:a16="http://schemas.microsoft.com/office/drawing/2014/main" id="{0962DB6F-2973-5A0E-DA66-4DF11BDD7239}"/>
              </a:ext>
            </a:extLst>
          </p:cNvPr>
          <p:cNvSpPr txBox="1">
            <a:spLocks/>
          </p:cNvSpPr>
          <p:nvPr/>
        </p:nvSpPr>
        <p:spPr>
          <a:xfrm>
            <a:off x="8965414" y="1645476"/>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Address?</a:t>
            </a:r>
            <a:endParaRPr lang="en-US" sz="2400" b="1" dirty="0">
              <a:solidFill>
                <a:srgbClr val="AD4F0F"/>
              </a:solidFill>
              <a:cs typeface="Calibri" panose="020F0502020204030204" pitchFamily="34" charset="0"/>
            </a:endParaRPr>
          </a:p>
        </p:txBody>
      </p:sp>
      <p:sp>
        <p:nvSpPr>
          <p:cNvPr id="19" name="Google Shape;1881;p31">
            <a:extLst>
              <a:ext uri="{FF2B5EF4-FFF2-40B4-BE49-F238E27FC236}">
                <a16:creationId xmlns:a16="http://schemas.microsoft.com/office/drawing/2014/main" id="{91171467-A4C3-CDF4-D4CF-6FA59FDD647E}"/>
              </a:ext>
            </a:extLst>
          </p:cNvPr>
          <p:cNvSpPr txBox="1">
            <a:spLocks/>
          </p:cNvSpPr>
          <p:nvPr/>
        </p:nvSpPr>
        <p:spPr>
          <a:xfrm>
            <a:off x="6139853" y="3149760"/>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Goods?</a:t>
            </a:r>
            <a:endParaRPr lang="en-US" sz="2400" b="1" dirty="0">
              <a:solidFill>
                <a:srgbClr val="AD4F0F"/>
              </a:solidFill>
              <a:cs typeface="Calibri" panose="020F0502020204030204" pitchFamily="34" charset="0"/>
            </a:endParaRPr>
          </a:p>
        </p:txBody>
      </p:sp>
      <p:sp>
        <p:nvSpPr>
          <p:cNvPr id="20" name="Google Shape;1881;p31">
            <a:extLst>
              <a:ext uri="{FF2B5EF4-FFF2-40B4-BE49-F238E27FC236}">
                <a16:creationId xmlns:a16="http://schemas.microsoft.com/office/drawing/2014/main" id="{82D5CE9F-A83F-C33F-FD07-0ABE742315F1}"/>
              </a:ext>
            </a:extLst>
          </p:cNvPr>
          <p:cNvSpPr txBox="1">
            <a:spLocks/>
          </p:cNvSpPr>
          <p:nvPr/>
        </p:nvSpPr>
        <p:spPr>
          <a:xfrm>
            <a:off x="9291973" y="2436665"/>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Services?</a:t>
            </a:r>
            <a:endParaRPr lang="en-US" sz="2400" b="1" dirty="0">
              <a:solidFill>
                <a:srgbClr val="AD4F0F"/>
              </a:solidFill>
              <a:cs typeface="Calibri" panose="020F0502020204030204" pitchFamily="34" charset="0"/>
            </a:endParaRPr>
          </a:p>
        </p:txBody>
      </p:sp>
      <p:sp>
        <p:nvSpPr>
          <p:cNvPr id="21" name="Google Shape;1881;p31">
            <a:extLst>
              <a:ext uri="{FF2B5EF4-FFF2-40B4-BE49-F238E27FC236}">
                <a16:creationId xmlns:a16="http://schemas.microsoft.com/office/drawing/2014/main" id="{5258337C-34F2-2A58-FF2A-CE76EC57FD5D}"/>
              </a:ext>
            </a:extLst>
          </p:cNvPr>
          <p:cNvSpPr txBox="1">
            <a:spLocks/>
          </p:cNvSpPr>
          <p:nvPr/>
        </p:nvSpPr>
        <p:spPr>
          <a:xfrm>
            <a:off x="7288791" y="2296486"/>
            <a:ext cx="2900027"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Prices?</a:t>
            </a:r>
            <a:endParaRPr lang="en-US" sz="2400" b="1" dirty="0">
              <a:solidFill>
                <a:srgbClr val="AD4F0F"/>
              </a:solidFill>
              <a:cs typeface="Calibri" panose="020F0502020204030204" pitchFamily="34" charset="0"/>
            </a:endParaRPr>
          </a:p>
        </p:txBody>
      </p:sp>
      <p:sp>
        <p:nvSpPr>
          <p:cNvPr id="22" name="Google Shape;1881;p31">
            <a:extLst>
              <a:ext uri="{FF2B5EF4-FFF2-40B4-BE49-F238E27FC236}">
                <a16:creationId xmlns:a16="http://schemas.microsoft.com/office/drawing/2014/main" id="{E80E0B54-1C86-8487-1CEA-4B4C60C0E4E4}"/>
              </a:ext>
            </a:extLst>
          </p:cNvPr>
          <p:cNvSpPr txBox="1">
            <a:spLocks/>
          </p:cNvSpPr>
          <p:nvPr/>
        </p:nvSpPr>
        <p:spPr>
          <a:xfrm>
            <a:off x="7761402" y="6056827"/>
            <a:ext cx="3492143" cy="67361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AD4F0F"/>
                </a:solidFill>
              </a:rPr>
              <a:t>Any other reasons?</a:t>
            </a:r>
            <a:endParaRPr lang="en-US" sz="2400" b="1" dirty="0">
              <a:solidFill>
                <a:srgbClr val="AD4F0F"/>
              </a:solidFill>
              <a:cs typeface="Calibri" panose="020F0502020204030204" pitchFamily="34" charset="0"/>
            </a:endParaRPr>
          </a:p>
        </p:txBody>
      </p:sp>
      <p:pic>
        <p:nvPicPr>
          <p:cNvPr id="27" name="Hình ảnh 26">
            <a:extLst>
              <a:ext uri="{FF2B5EF4-FFF2-40B4-BE49-F238E27FC236}">
                <a16:creationId xmlns:a16="http://schemas.microsoft.com/office/drawing/2014/main" id="{640CE2D3-E921-D0BE-D582-7CA9415E0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730" y="3149760"/>
            <a:ext cx="2900027" cy="2909535"/>
          </a:xfrm>
          <a:prstGeom prst="rect">
            <a:avLst/>
          </a:prstGeom>
        </p:spPr>
      </p:pic>
    </p:spTree>
    <p:extLst>
      <p:ext uri="{BB962C8B-B14F-4D97-AF65-F5344CB8AC3E}">
        <p14:creationId xmlns:p14="http://schemas.microsoft.com/office/powerpoint/2010/main" val="41267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P spid="21" grpId="0"/>
      <p:bldP spid="2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3915</TotalTime>
  <Words>833</Words>
  <Application>Microsoft Office PowerPoint</Application>
  <PresentationFormat>Widescreen</PresentationFormat>
  <Paragraphs>106</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225</cp:revision>
  <dcterms:created xsi:type="dcterms:W3CDTF">2020-12-09T02:04:09Z</dcterms:created>
  <dcterms:modified xsi:type="dcterms:W3CDTF">2023-07-13T07:30:46Z</dcterms:modified>
</cp:coreProperties>
</file>