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319" r:id="rId3"/>
    <p:sldId id="278" r:id="rId4"/>
    <p:sldId id="320" r:id="rId5"/>
    <p:sldId id="342" r:id="rId6"/>
    <p:sldId id="274" r:id="rId7"/>
    <p:sldId id="343" r:id="rId8"/>
    <p:sldId id="285" r:id="rId9"/>
    <p:sldId id="339" r:id="rId10"/>
    <p:sldId id="334" r:id="rId11"/>
    <p:sldId id="344" r:id="rId12"/>
    <p:sldId id="326" r:id="rId13"/>
    <p:sldId id="341" r:id="rId14"/>
    <p:sldId id="347" r:id="rId15"/>
    <p:sldId id="327" r:id="rId16"/>
    <p:sldId id="348" r:id="rId17"/>
    <p:sldId id="292" r:id="rId18"/>
    <p:sldId id="29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048DA4"/>
    <a:srgbClr val="F26532"/>
    <a:srgbClr val="05A0B8"/>
    <a:srgbClr val="A3DBE1"/>
    <a:srgbClr val="E26714"/>
    <a:srgbClr val="EE8640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 autoAdjust="0"/>
    <p:restoredTop sz="86470" autoAdjust="0"/>
  </p:normalViewPr>
  <p:slideViewPr>
    <p:cSldViewPr snapToGrid="0" showGuides="1">
      <p:cViewPr varScale="1">
        <p:scale>
          <a:sx n="95" d="100"/>
          <a:sy n="95" d="100"/>
        </p:scale>
        <p:origin x="90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46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16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45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39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6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9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9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8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91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52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4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524000" y="1063663"/>
            <a:ext cx="106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Read the job advert and answer the questions. </a:t>
            </a:r>
            <a:endParaRPr lang="en-US" sz="8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33111-E311-9A4E-BD2E-1A194DD58C02}"/>
              </a:ext>
            </a:extLst>
          </p:cNvPr>
          <p:cNvSpPr txBox="1"/>
          <p:nvPr/>
        </p:nvSpPr>
        <p:spPr>
          <a:xfrm>
            <a:off x="1110192" y="1941821"/>
            <a:ext cx="5174974" cy="298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What qualities are needed for the job?</a:t>
            </a:r>
          </a:p>
          <a:p>
            <a:pPr>
              <a:lnSpc>
                <a:spcPct val="200000"/>
              </a:lnSpc>
            </a:pPr>
            <a:endParaRPr lang="en-US" sz="2800" dirty="0"/>
          </a:p>
          <a:p>
            <a:r>
              <a:rPr lang="en-US" sz="2800" dirty="0"/>
              <a:t>2. What are the job duties?</a:t>
            </a:r>
          </a:p>
          <a:p>
            <a:pPr>
              <a:lnSpc>
                <a:spcPct val="200000"/>
              </a:lnSpc>
            </a:pPr>
            <a:endParaRPr lang="x-none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2FD557-EF8D-1842-A0E8-0907FA5A9F30}"/>
              </a:ext>
            </a:extLst>
          </p:cNvPr>
          <p:cNvSpPr txBox="1"/>
          <p:nvPr/>
        </p:nvSpPr>
        <p:spPr>
          <a:xfrm>
            <a:off x="1110192" y="2892483"/>
            <a:ext cx="5553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Reliable and hardworking.</a:t>
            </a:r>
          </a:p>
          <a:p>
            <a:endParaRPr lang="x-none" sz="2800" dirty="0">
              <a:solidFill>
                <a:srgbClr val="00B050"/>
              </a:solidFill>
            </a:endParaRPr>
          </a:p>
          <a:p>
            <a:endParaRPr lang="x-none" sz="2800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04212-EE1C-A746-9FFE-C0DAE0A85B3C}"/>
              </a:ext>
            </a:extLst>
          </p:cNvPr>
          <p:cNvSpPr/>
          <p:nvPr/>
        </p:nvSpPr>
        <p:spPr>
          <a:xfrm>
            <a:off x="1110192" y="4315974"/>
            <a:ext cx="47313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Welcoming guests and visitors, and receiving and sorting donations.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166" y="1941821"/>
            <a:ext cx="5544585" cy="42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5793" y="226740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4798" y="338698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7" y="2019497"/>
            <a:ext cx="5714045" cy="101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Match the paragraphs with their aims.</a:t>
            </a:r>
            <a:r>
              <a:rPr lang="x-none" dirty="0">
                <a:solidFill>
                  <a:srgbClr val="00667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7" y="3317729"/>
            <a:ext cx="574978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US" dirty="0">
                <a:solidFill>
                  <a:srgbClr val="006673"/>
                </a:solidFill>
              </a:rPr>
              <a:t>Complete the application letter for the job.</a:t>
            </a:r>
            <a:r>
              <a:rPr lang="x-none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682049" y="1475523"/>
            <a:ext cx="719111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40165" y="2595105"/>
            <a:ext cx="685628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25104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A1159C2-2A81-B947-824E-C6EA5A1BD006}"/>
              </a:ext>
            </a:extLst>
          </p:cNvPr>
          <p:cNvSpPr/>
          <p:nvPr/>
        </p:nvSpPr>
        <p:spPr>
          <a:xfrm>
            <a:off x="559433" y="86592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C46D2-70DD-0A44-BF45-0104DA1CC25F}"/>
              </a:ext>
            </a:extLst>
          </p:cNvPr>
          <p:cNvSpPr txBox="1"/>
          <p:nvPr/>
        </p:nvSpPr>
        <p:spPr>
          <a:xfrm>
            <a:off x="1158216" y="890783"/>
            <a:ext cx="1042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Complete the application letter for the job. </a:t>
            </a:r>
            <a:endParaRPr lang="en-US" sz="72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DEE970-C294-E640-B4FB-369C684C308E}"/>
              </a:ext>
            </a:extLst>
          </p:cNvPr>
          <p:cNvSpPr txBox="1"/>
          <p:nvPr/>
        </p:nvSpPr>
        <p:spPr>
          <a:xfrm>
            <a:off x="612218" y="76328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981C9-956E-2F4E-84CA-13D027703816}"/>
              </a:ext>
            </a:extLst>
          </p:cNvPr>
          <p:cNvSpPr/>
          <p:nvPr/>
        </p:nvSpPr>
        <p:spPr>
          <a:xfrm>
            <a:off x="2863050" y="1368530"/>
            <a:ext cx="7527939" cy="54894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17A21-D6CD-BB40-A639-00EC0F91C6C8}"/>
              </a:ext>
            </a:extLst>
          </p:cNvPr>
          <p:cNvSpPr/>
          <p:nvPr/>
        </p:nvSpPr>
        <p:spPr>
          <a:xfrm>
            <a:off x="8090838" y="1414003"/>
            <a:ext cx="2722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……………. Street</a:t>
            </a:r>
          </a:p>
          <a:p>
            <a:r>
              <a:rPr lang="en-US" dirty="0"/>
              <a:t>……………, ……………</a:t>
            </a:r>
          </a:p>
          <a:p>
            <a:r>
              <a:rPr lang="en-US" dirty="0"/>
              <a:t>1 January 20___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40072-2628-1E4F-AAEC-2AFB1BBBC5D3}"/>
              </a:ext>
            </a:extLst>
          </p:cNvPr>
          <p:cNvSpPr/>
          <p:nvPr/>
        </p:nvSpPr>
        <p:spPr>
          <a:xfrm>
            <a:off x="3032747" y="1937223"/>
            <a:ext cx="6096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Heart to Heart</a:t>
            </a:r>
          </a:p>
          <a:p>
            <a:r>
              <a:rPr lang="en-US" dirty="0"/>
              <a:t>Charitable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dirty="0"/>
              <a:t>100 Ha Thanh Street, Ha </a:t>
            </a:r>
            <a:r>
              <a:rPr lang="en-US" dirty="0" err="1"/>
              <a:t>Noi</a:t>
            </a:r>
            <a:endParaRPr lang="en-US" dirty="0"/>
          </a:p>
          <a:p>
            <a:endParaRPr lang="en-US" dirty="0"/>
          </a:p>
          <a:p>
            <a:r>
              <a:rPr lang="en-US" dirty="0"/>
              <a:t>Dear Sir or Madam,</a:t>
            </a:r>
          </a:p>
          <a:p>
            <a:r>
              <a:rPr lang="en-US" dirty="0"/>
              <a:t>I am writing to apply for a volunteer</a:t>
            </a:r>
          </a:p>
          <a:p>
            <a:r>
              <a:rPr lang="en-US" dirty="0"/>
              <a:t>position …………………........….…....…</a:t>
            </a:r>
          </a:p>
          <a:p>
            <a:r>
              <a:rPr lang="en-US" dirty="0"/>
              <a:t>……………………………........….…....…</a:t>
            </a:r>
          </a:p>
          <a:p>
            <a:r>
              <a:rPr lang="en-US" dirty="0"/>
              <a:t>I am interested in ………….……......…</a:t>
            </a:r>
          </a:p>
          <a:p>
            <a:r>
              <a:rPr lang="en-US" dirty="0"/>
              <a:t>……………………………........…....……</a:t>
            </a:r>
          </a:p>
          <a:p>
            <a:r>
              <a:rPr lang="en-US" dirty="0"/>
              <a:t>I am available for an interview</a:t>
            </a:r>
          </a:p>
          <a:p>
            <a:r>
              <a:rPr lang="en-US" dirty="0"/>
              <a:t>…………………….........………… If my</a:t>
            </a:r>
          </a:p>
          <a:p>
            <a:r>
              <a:rPr lang="en-US" dirty="0"/>
              <a:t>application is successful, I can start</a:t>
            </a:r>
          </a:p>
          <a:p>
            <a:r>
              <a:rPr lang="en-US" dirty="0"/>
              <a:t>……………………………........….…....…</a:t>
            </a:r>
          </a:p>
          <a:p>
            <a:r>
              <a:rPr lang="en-US" dirty="0"/>
              <a:t>I look forward to hearing from you.</a:t>
            </a:r>
          </a:p>
          <a:p>
            <a:r>
              <a:rPr lang="en-US" dirty="0"/>
              <a:t>Yours faithfully,</a:t>
            </a:r>
          </a:p>
          <a:p>
            <a:r>
              <a:rPr lang="en-US" dirty="0"/>
              <a:t>…...…….....……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38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C46D2-70DD-0A44-BF45-0104DA1CC25F}"/>
              </a:ext>
            </a:extLst>
          </p:cNvPr>
          <p:cNvSpPr txBox="1"/>
          <p:nvPr/>
        </p:nvSpPr>
        <p:spPr>
          <a:xfrm>
            <a:off x="193578" y="886515"/>
            <a:ext cx="1042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SAMPLE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981C9-956E-2F4E-84CA-13D027703816}"/>
              </a:ext>
            </a:extLst>
          </p:cNvPr>
          <p:cNvSpPr/>
          <p:nvPr/>
        </p:nvSpPr>
        <p:spPr>
          <a:xfrm>
            <a:off x="193578" y="1460721"/>
            <a:ext cx="11804844" cy="5332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17A21-D6CD-BB40-A639-00EC0F91C6C8}"/>
              </a:ext>
            </a:extLst>
          </p:cNvPr>
          <p:cNvSpPr/>
          <p:nvPr/>
        </p:nvSpPr>
        <p:spPr>
          <a:xfrm>
            <a:off x="9264365" y="1573262"/>
            <a:ext cx="2533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877 Kim Ma Street</a:t>
            </a:r>
            <a:endParaRPr lang="en-GB" dirty="0"/>
          </a:p>
          <a:p>
            <a:r>
              <a:rPr lang="en-US" i="1" dirty="0"/>
              <a:t>Ba </a:t>
            </a:r>
            <a:r>
              <a:rPr lang="en-US" i="1" dirty="0" err="1"/>
              <a:t>Dinh</a:t>
            </a:r>
            <a:r>
              <a:rPr lang="en-US" i="1" dirty="0"/>
              <a:t>, Ha </a:t>
            </a:r>
            <a:r>
              <a:rPr lang="en-US" i="1" dirty="0" err="1"/>
              <a:t>Noi</a:t>
            </a:r>
            <a:endParaRPr lang="en-GB" dirty="0"/>
          </a:p>
          <a:p>
            <a:r>
              <a:rPr lang="en-US" i="1" dirty="0"/>
              <a:t>12 March 2022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40072-2628-1E4F-AAEC-2AFB1BBBC5D3}"/>
              </a:ext>
            </a:extLst>
          </p:cNvPr>
          <p:cNvSpPr/>
          <p:nvPr/>
        </p:nvSpPr>
        <p:spPr>
          <a:xfrm>
            <a:off x="283031" y="2105533"/>
            <a:ext cx="118048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Heart to Heart</a:t>
            </a:r>
          </a:p>
          <a:p>
            <a:r>
              <a:rPr lang="en-US" sz="2000" dirty="0"/>
              <a:t>Charitable </a:t>
            </a:r>
            <a:r>
              <a:rPr lang="en-US" sz="2000" dirty="0" err="1"/>
              <a:t>Organisation</a:t>
            </a:r>
            <a:endParaRPr lang="en-US" sz="2000" dirty="0"/>
          </a:p>
          <a:p>
            <a:r>
              <a:rPr lang="en-US" sz="2000" dirty="0"/>
              <a:t>100 Ha Thanh Street, Ha </a:t>
            </a:r>
            <a:r>
              <a:rPr lang="en-US" sz="2000" dirty="0" err="1"/>
              <a:t>Noi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Dear Sir or Madam,</a:t>
            </a:r>
          </a:p>
          <a:p>
            <a:r>
              <a:rPr lang="en-US" sz="2000" dirty="0"/>
              <a:t>I am writing to apply for a volunteer position at the head office of Heart to Heart Charitable </a:t>
            </a:r>
            <a:r>
              <a:rPr lang="en-US" sz="2000" dirty="0" err="1"/>
              <a:t>Organisation</a:t>
            </a:r>
            <a:r>
              <a:rPr lang="en-US" sz="2000" dirty="0"/>
              <a:t>. I saw the job advert on our school notice board.</a:t>
            </a:r>
          </a:p>
          <a:p>
            <a:r>
              <a:rPr lang="en-US" sz="2000" dirty="0"/>
              <a:t>I am interested in volunteer work and projects to help people in our community. I am polite, reliable and hardworking. I also have great people skills, which I believe are important for this position.</a:t>
            </a:r>
          </a:p>
          <a:p>
            <a:r>
              <a:rPr lang="en-US" sz="2000" dirty="0"/>
              <a:t>I am available for an interview on any weekday after 4.30 p.m. or at weekends. If my application is successful, I can start next month.</a:t>
            </a:r>
          </a:p>
          <a:p>
            <a:r>
              <a:rPr lang="en-US" sz="2000" dirty="0"/>
              <a:t>I look forward to hearing from you.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Yours faithfully,</a:t>
            </a:r>
          </a:p>
          <a:p>
            <a:r>
              <a:rPr lang="en-US" sz="2000" dirty="0"/>
              <a:t>Nguyen Ha </a:t>
            </a:r>
            <a:r>
              <a:rPr lang="en-US" sz="2000" dirty="0" err="1"/>
              <a:t>Anh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358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5793" y="226740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4798" y="338698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7" y="2019497"/>
            <a:ext cx="5714045" cy="101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Match the paragraphs with their aims.</a:t>
            </a:r>
            <a:r>
              <a:rPr lang="x-none" dirty="0">
                <a:solidFill>
                  <a:srgbClr val="00667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7" y="3271577"/>
            <a:ext cx="574978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US" dirty="0">
                <a:solidFill>
                  <a:srgbClr val="006673"/>
                </a:solidFill>
              </a:rPr>
              <a:t>Complete the application letter for the job.</a:t>
            </a:r>
            <a:r>
              <a:rPr lang="x-none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682049" y="1475523"/>
            <a:ext cx="719111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40165" y="2595105"/>
            <a:ext cx="685628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715531" y="3742090"/>
            <a:ext cx="767012" cy="6267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1043" y="4368794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715417" y="4368794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Cross-check and final check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3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D8EE61-BE6B-1441-BB61-37FAD23329EE}"/>
              </a:ext>
            </a:extLst>
          </p:cNvPr>
          <p:cNvSpPr/>
          <p:nvPr/>
        </p:nvSpPr>
        <p:spPr>
          <a:xfrm>
            <a:off x="746747" y="1211427"/>
            <a:ext cx="425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6673"/>
                </a:solidFill>
              </a:rPr>
              <a:t>Cross-check and final check</a:t>
            </a:r>
            <a:endParaRPr lang="x-none" sz="2800" b="1" dirty="0">
              <a:solidFill>
                <a:srgbClr val="006673"/>
              </a:solidFill>
            </a:endParaRPr>
          </a:p>
        </p:txBody>
      </p:sp>
      <p:pic>
        <p:nvPicPr>
          <p:cNvPr id="1026" name="Picture 2" descr="Feedback hay feedbacks? | Học Tiếng Anh cùng Callum Nguyễn">
            <a:extLst>
              <a:ext uri="{FF2B5EF4-FFF2-40B4-BE49-F238E27FC236}">
                <a16:creationId xmlns:a16="http://schemas.microsoft.com/office/drawing/2014/main" id="{FA6EB758-887E-E849-85D3-DC91A5F3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8" y="2052985"/>
            <a:ext cx="7574444" cy="47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08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5793" y="226740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4798" y="338698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7" y="2019497"/>
            <a:ext cx="5714045" cy="101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Match the paragraphs with their aims.</a:t>
            </a:r>
            <a:r>
              <a:rPr lang="x-none" dirty="0">
                <a:solidFill>
                  <a:srgbClr val="00667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7" y="3271577"/>
            <a:ext cx="574978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US" dirty="0">
                <a:solidFill>
                  <a:srgbClr val="006673"/>
                </a:solidFill>
              </a:rPr>
              <a:t>Complete the application letter for the job.</a:t>
            </a:r>
            <a:r>
              <a:rPr lang="x-none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682049" y="1475523"/>
            <a:ext cx="719111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40165" y="2595105"/>
            <a:ext cx="685628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715531" y="3742090"/>
            <a:ext cx="767012" cy="6267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1043" y="4368794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5417" y="5316566"/>
            <a:ext cx="57497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731316" y="54116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776CBCD-5166-BE40-9B1D-2FA55B23F426}"/>
              </a:ext>
            </a:extLst>
          </p:cNvPr>
          <p:cNvCxnSpPr>
            <a:cxnSpLocks/>
            <a:stCxn id="31" idx="1"/>
            <a:endCxn id="33" idx="0"/>
          </p:cNvCxnSpPr>
          <p:nvPr/>
        </p:nvCxnSpPr>
        <p:spPr>
          <a:xfrm rot="10800000" flipV="1">
            <a:off x="1706683" y="4701868"/>
            <a:ext cx="684360" cy="70976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715417" y="4368794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Cross-check and final check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0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1A371B-1277-CD4B-8168-9D93E92FC2B1}"/>
              </a:ext>
            </a:extLst>
          </p:cNvPr>
          <p:cNvSpPr txBox="1"/>
          <p:nvPr/>
        </p:nvSpPr>
        <p:spPr>
          <a:xfrm>
            <a:off x="1407063" y="2575637"/>
            <a:ext cx="1090715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4000" dirty="0"/>
              <a:t>Write </a:t>
            </a:r>
            <a:r>
              <a:rPr lang="en-US" sz="4000" dirty="0"/>
              <a:t>an application letter for a volunteer work</a:t>
            </a:r>
            <a:endParaRPr lang="x-none" sz="40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x-none" sz="6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x-none" sz="96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74043" y="2096096"/>
            <a:ext cx="108944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sz="3200" dirty="0"/>
              <a:t>Prepare for the next lesson: Communication and Culture/ CLIL</a:t>
            </a:r>
            <a:r>
              <a:rPr lang="x-none" sz="32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3. </a:t>
            </a:r>
            <a:r>
              <a:rPr lang="x-none" sz="3200" dirty="0"/>
              <a:t>Rewrite the paragraph in the notebooks. 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2956446" y="6080780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506471" y="3842879"/>
            <a:ext cx="838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Writing an application letter for volunteer work</a:t>
            </a:r>
            <a:r>
              <a:rPr lang="x-none" sz="2800" dirty="0">
                <a:solidFill>
                  <a:srgbClr val="006673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FOR A BETTER COMMUNITY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6519377" y="2826680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345048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407063" y="2575637"/>
            <a:ext cx="1090715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4000" dirty="0"/>
              <a:t>Write </a:t>
            </a:r>
            <a:r>
              <a:rPr lang="en-US" sz="4000" dirty="0"/>
              <a:t>an application letter for a volunteer work</a:t>
            </a:r>
            <a:endParaRPr lang="x-none" sz="40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x-none" sz="6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x-none" sz="96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5793" y="226740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4798" y="338698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7" y="2019497"/>
            <a:ext cx="5714045" cy="101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Match the paragraphs with their aims.</a:t>
            </a:r>
            <a:r>
              <a:rPr lang="x-none" dirty="0">
                <a:solidFill>
                  <a:srgbClr val="00667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7" y="3271577"/>
            <a:ext cx="574978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US" dirty="0">
                <a:solidFill>
                  <a:srgbClr val="006673"/>
                </a:solidFill>
              </a:rPr>
              <a:t>Complete the application letter for the job.</a:t>
            </a:r>
            <a:r>
              <a:rPr lang="x-none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682049" y="1475523"/>
            <a:ext cx="719111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40165" y="2595105"/>
            <a:ext cx="685628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715531" y="3742090"/>
            <a:ext cx="767012" cy="6267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1043" y="4368794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5417" y="5316566"/>
            <a:ext cx="57497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731316" y="54116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776CBCD-5166-BE40-9B1D-2FA55B23F426}"/>
              </a:ext>
            </a:extLst>
          </p:cNvPr>
          <p:cNvCxnSpPr>
            <a:cxnSpLocks/>
            <a:stCxn id="31" idx="1"/>
            <a:endCxn id="33" idx="0"/>
          </p:cNvCxnSpPr>
          <p:nvPr/>
        </p:nvCxnSpPr>
        <p:spPr>
          <a:xfrm rot="10800000" flipV="1">
            <a:off x="1706683" y="4701868"/>
            <a:ext cx="684360" cy="70976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715417" y="4368794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Cross-check and final check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1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00661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4395470" y="1024842"/>
            <a:ext cx="292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673"/>
                </a:solidFill>
              </a:rPr>
              <a:t>HANGMAN</a:t>
            </a:r>
            <a:endParaRPr lang="x-none" sz="3600" b="1" dirty="0">
              <a:solidFill>
                <a:srgbClr val="00667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D04C3-F21F-7646-AB82-8AA98D5D8F43}"/>
              </a:ext>
            </a:extLst>
          </p:cNvPr>
          <p:cNvSpPr txBox="1"/>
          <p:nvPr/>
        </p:nvSpPr>
        <p:spPr>
          <a:xfrm>
            <a:off x="485633" y="2864014"/>
            <a:ext cx="5975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This is a kind of letter you need to write when you apply for a job.</a:t>
            </a:r>
            <a:endParaRPr lang="en-US" sz="3200" b="1" dirty="0"/>
          </a:p>
          <a:p>
            <a:pPr>
              <a:lnSpc>
                <a:spcPct val="200000"/>
              </a:lnSpc>
            </a:pPr>
            <a:r>
              <a:rPr lang="x-none" sz="3200" b="1" dirty="0">
                <a:solidFill>
                  <a:srgbClr val="00B050"/>
                </a:solidFill>
              </a:rPr>
              <a:t>APPLICATION LETTER</a:t>
            </a:r>
          </a:p>
        </p:txBody>
      </p:sp>
      <p:pic>
        <p:nvPicPr>
          <p:cNvPr id="2" name="Picture 2" descr="Hangman">
            <a:extLst>
              <a:ext uri="{FF2B5EF4-FFF2-40B4-BE49-F238E27FC236}">
                <a16:creationId xmlns:a16="http://schemas.microsoft.com/office/drawing/2014/main" id="{3A8B884B-6CAD-DE46-94C9-A17BACBD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651">
            <a:off x="6929421" y="2195054"/>
            <a:ext cx="5027597" cy="31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5793" y="226740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7" y="2019497"/>
            <a:ext cx="5714045" cy="101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Match the paragraphs with their aims.</a:t>
            </a:r>
            <a:r>
              <a:rPr lang="x-none" dirty="0">
                <a:solidFill>
                  <a:srgbClr val="00667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682049" y="1475523"/>
            <a:ext cx="719111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107613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524000" y="1063663"/>
            <a:ext cx="106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Read the application letter for a volunteer position. Match the paragraphs with their aims. </a:t>
            </a:r>
            <a:endParaRPr lang="en-US" sz="8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A1D66B5-76D5-FB47-A11A-4834DDD8FEC5}"/>
              </a:ext>
            </a:extLst>
          </p:cNvPr>
          <p:cNvSpPr/>
          <p:nvPr/>
        </p:nvSpPr>
        <p:spPr>
          <a:xfrm>
            <a:off x="1744133" y="2201155"/>
            <a:ext cx="9313334" cy="3911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2F2261-0E68-A543-89F9-DFD27F3CE269}"/>
              </a:ext>
            </a:extLst>
          </p:cNvPr>
          <p:cNvSpPr txBox="1"/>
          <p:nvPr/>
        </p:nvSpPr>
        <p:spPr>
          <a:xfrm>
            <a:off x="2218266" y="2384539"/>
            <a:ext cx="86021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Saying why you want to do the job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Saying when you are available for an interview and can start work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C. Mentioning the job you are applying for and where you got the information from</a:t>
            </a: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524000" y="1063663"/>
            <a:ext cx="106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Read the application letter for a volunteer position. Match the paragraphs with their aims. </a:t>
            </a:r>
            <a:endParaRPr lang="en-US" sz="8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CFCD3-C17F-834F-95DA-E57D36FDE230}"/>
              </a:ext>
            </a:extLst>
          </p:cNvPr>
          <p:cNvSpPr txBox="1"/>
          <p:nvPr/>
        </p:nvSpPr>
        <p:spPr>
          <a:xfrm>
            <a:off x="355599" y="2017770"/>
            <a:ext cx="114808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Heart to Heart</a:t>
            </a:r>
          </a:p>
          <a:p>
            <a:r>
              <a:rPr lang="en-US" dirty="0"/>
              <a:t>Charitable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dirty="0"/>
              <a:t>100 Ha Thanh Street, Ha </a:t>
            </a:r>
            <a:r>
              <a:rPr lang="en-US" dirty="0" err="1"/>
              <a:t>Noi</a:t>
            </a:r>
            <a:endParaRPr lang="en-US" dirty="0"/>
          </a:p>
          <a:p>
            <a:r>
              <a:rPr lang="en-US" dirty="0"/>
              <a:t>Dear Sir or Madam,</a:t>
            </a:r>
          </a:p>
          <a:p>
            <a:r>
              <a:rPr lang="en-US" dirty="0"/>
              <a:t>Paragraph 1:</a:t>
            </a:r>
          </a:p>
          <a:p>
            <a:r>
              <a:rPr lang="en-US" dirty="0"/>
              <a:t>I am writing to apply for a volunteer position at the local </a:t>
            </a:r>
            <a:r>
              <a:rPr lang="en-US" dirty="0" err="1"/>
              <a:t>centre</a:t>
            </a:r>
            <a:r>
              <a:rPr lang="en-US" dirty="0"/>
              <a:t> for community development. I heard about this opportunity in a public announcement last Monday.</a:t>
            </a:r>
          </a:p>
          <a:p>
            <a:r>
              <a:rPr lang="en-US" dirty="0"/>
              <a:t>Paragraph 2:</a:t>
            </a:r>
          </a:p>
          <a:p>
            <a:r>
              <a:rPr lang="en-US" dirty="0"/>
              <a:t>I am interested in your community development projects because I really care about the life of people in the community and want to offer my services to you. Currently, all my Sunday afternoons are free, and I will be able to help at the </a:t>
            </a:r>
            <a:r>
              <a:rPr lang="en-US" dirty="0" err="1"/>
              <a:t>centre</a:t>
            </a:r>
            <a:r>
              <a:rPr lang="en-US" dirty="0"/>
              <a:t> if I am chosen.</a:t>
            </a:r>
          </a:p>
          <a:p>
            <a:r>
              <a:rPr lang="en-US" dirty="0"/>
              <a:t>Paragraph 3:</a:t>
            </a:r>
          </a:p>
          <a:p>
            <a:r>
              <a:rPr lang="en-US" dirty="0"/>
              <a:t>I have already filled in the online application form and sent it in as requested. I am available for an interview on any weekday after 4.30 p.m. or at weekends. If my application is successful, I can start immediately.</a:t>
            </a:r>
          </a:p>
          <a:p>
            <a:r>
              <a:rPr lang="en-US" dirty="0"/>
              <a:t>I look forward to hearing from you.</a:t>
            </a:r>
          </a:p>
          <a:p>
            <a:r>
              <a:rPr lang="en-US" dirty="0"/>
              <a:t>Yours faithfully,</a:t>
            </a:r>
          </a:p>
          <a:p>
            <a:r>
              <a:rPr lang="en-US" i="1" dirty="0"/>
              <a:t>Nguyen Ha Vi</a:t>
            </a:r>
          </a:p>
          <a:p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47D42-3072-3844-92AD-6893CA9CD867}"/>
              </a:ext>
            </a:extLst>
          </p:cNvPr>
          <p:cNvSpPr txBox="1"/>
          <p:nvPr/>
        </p:nvSpPr>
        <p:spPr>
          <a:xfrm>
            <a:off x="9645668" y="1847658"/>
            <a:ext cx="2044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187 </a:t>
            </a:r>
            <a:r>
              <a:rPr lang="en-US" dirty="0" err="1"/>
              <a:t>Giang</a:t>
            </a:r>
            <a:r>
              <a:rPr lang="en-US" dirty="0"/>
              <a:t> Vo Street</a:t>
            </a:r>
          </a:p>
          <a:p>
            <a:pPr algn="r"/>
            <a:r>
              <a:rPr lang="en-US" dirty="0"/>
              <a:t>Dong Da, Ha </a:t>
            </a:r>
            <a:r>
              <a:rPr lang="en-US" dirty="0" err="1"/>
              <a:t>Noi</a:t>
            </a:r>
            <a:endParaRPr lang="en-US" dirty="0"/>
          </a:p>
          <a:p>
            <a:pPr algn="r"/>
            <a:r>
              <a:rPr lang="en-US" dirty="0"/>
              <a:t>1 January 20___</a:t>
            </a:r>
          </a:p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1206C-7A47-2946-895F-F27D9D83C93C}"/>
              </a:ext>
            </a:extLst>
          </p:cNvPr>
          <p:cNvSpPr txBox="1"/>
          <p:nvPr/>
        </p:nvSpPr>
        <p:spPr>
          <a:xfrm>
            <a:off x="2249556" y="305253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8CC16A-B261-554E-86F9-DD2E1435783A}"/>
              </a:ext>
            </a:extLst>
          </p:cNvPr>
          <p:cNvSpPr txBox="1"/>
          <p:nvPr/>
        </p:nvSpPr>
        <p:spPr>
          <a:xfrm>
            <a:off x="2227114" y="392461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3D2233-2301-1944-8A29-8694F01205AF}"/>
              </a:ext>
            </a:extLst>
          </p:cNvPr>
          <p:cNvSpPr txBox="1"/>
          <p:nvPr/>
        </p:nvSpPr>
        <p:spPr>
          <a:xfrm>
            <a:off x="2227114" y="498920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B05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769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2462</TotalTime>
  <Words>880</Words>
  <PresentationFormat>Widescreen</PresentationFormat>
  <Paragraphs>186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Courier New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2023-07-17T08:18:24Z</dcterms:modified>
</cp:coreProperties>
</file>