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8" r:id="rId2"/>
    <p:sldId id="256" r:id="rId3"/>
    <p:sldId id="302" r:id="rId4"/>
    <p:sldId id="279" r:id="rId5"/>
    <p:sldId id="327" r:id="rId6"/>
    <p:sldId id="316" r:id="rId7"/>
    <p:sldId id="355" r:id="rId8"/>
    <p:sldId id="356" r:id="rId9"/>
    <p:sldId id="357" r:id="rId10"/>
    <p:sldId id="283" r:id="rId11"/>
    <p:sldId id="348" r:id="rId12"/>
    <p:sldId id="349" r:id="rId13"/>
    <p:sldId id="351" r:id="rId14"/>
    <p:sldId id="313" r:id="rId15"/>
    <p:sldId id="314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93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9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63547"/>
              </p:ext>
            </p:extLst>
          </p:nvPr>
        </p:nvGraphicFramePr>
        <p:xfrm>
          <a:off x="265466" y="1274652"/>
          <a:ext cx="11756354" cy="52633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0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93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5A0B8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5A0B8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5A0B8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64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khu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43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outdoor activity (n)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4000" b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40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dɔːr æk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ˈtɪvəti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hoạt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trời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93964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backyard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bækˈjɑːrd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4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852955853"/>
                  </a:ext>
                </a:extLst>
              </a:tr>
              <a:tr h="93964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dislike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dɪsˈlaɪk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5129038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731A1E-E36C-1C07-9324-6A305037AD9D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19DCC-6490-4786-8411-265436E0B654}"/>
              </a:ext>
            </a:extLst>
          </p:cNvPr>
          <p:cNvSpPr txBox="1"/>
          <p:nvPr/>
        </p:nvSpPr>
        <p:spPr>
          <a:xfrm>
            <a:off x="1476326" y="1364643"/>
            <a:ext cx="907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Khang’s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blog again and fill the table with the information.</a:t>
            </a:r>
          </a:p>
        </p:txBody>
      </p:sp>
      <p:graphicFrame>
        <p:nvGraphicFramePr>
          <p:cNvPr id="9" name="Table 16">
            <a:extLst>
              <a:ext uri="{FF2B5EF4-FFF2-40B4-BE49-F238E27FC236}">
                <a16:creationId xmlns:a16="http://schemas.microsoft.com/office/drawing/2014/main" id="{E726623B-49A4-332D-7979-66AFD067A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31712"/>
              </p:ext>
            </p:extLst>
          </p:nvPr>
        </p:nvGraphicFramePr>
        <p:xfrm>
          <a:off x="1468147" y="2028747"/>
          <a:ext cx="9856301" cy="46342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3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98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DISLIKES</a:t>
                      </a:r>
                      <a:endParaRPr lang="en-US" sz="36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402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2">
            <a:extLst>
              <a:ext uri="{FF2B5EF4-FFF2-40B4-BE49-F238E27FC236}">
                <a16:creationId xmlns:a16="http://schemas.microsoft.com/office/drawing/2014/main" id="{E0ADE2D5-1E38-4EB4-EB62-B5F4B4C98E0F}"/>
              </a:ext>
            </a:extLst>
          </p:cNvPr>
          <p:cNvSpPr txBox="1"/>
          <p:nvPr/>
        </p:nvSpPr>
        <p:spPr>
          <a:xfrm>
            <a:off x="1643355" y="2898119"/>
            <a:ext cx="336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beautiful parks</a:t>
            </a: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3CA157A1-C21A-B31F-7992-0AFBCFE962EC}"/>
              </a:ext>
            </a:extLst>
          </p:cNvPr>
          <p:cNvSpPr txBox="1"/>
          <p:nvPr/>
        </p:nvSpPr>
        <p:spPr>
          <a:xfrm>
            <a:off x="1332648" y="3490379"/>
            <a:ext cx="327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sandy beaches</a:t>
            </a: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id="{5CB60B6E-611A-8AB7-3690-5BFFE748234D}"/>
              </a:ext>
            </a:extLst>
          </p:cNvPr>
          <p:cNvSpPr txBox="1"/>
          <p:nvPr/>
        </p:nvSpPr>
        <p:spPr>
          <a:xfrm>
            <a:off x="1300841" y="4116079"/>
            <a:ext cx="2870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fine weather</a:t>
            </a:r>
          </a:p>
        </p:txBody>
      </p:sp>
      <p:sp>
        <p:nvSpPr>
          <p:cNvPr id="14" name="TextBox 47">
            <a:extLst>
              <a:ext uri="{FF2B5EF4-FFF2-40B4-BE49-F238E27FC236}">
                <a16:creationId xmlns:a16="http://schemas.microsoft.com/office/drawing/2014/main" id="{7457A225-E90F-3645-0563-505331CCB2FD}"/>
              </a:ext>
            </a:extLst>
          </p:cNvPr>
          <p:cNvSpPr txBox="1"/>
          <p:nvPr/>
        </p:nvSpPr>
        <p:spPr>
          <a:xfrm>
            <a:off x="1468147" y="4725641"/>
            <a:ext cx="4725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shops, restaurant, markets</a:t>
            </a: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D8FE00E9-C175-998C-3E5E-B27D5B18BD30}"/>
              </a:ext>
            </a:extLst>
          </p:cNvPr>
          <p:cNvSpPr txBox="1"/>
          <p:nvPr/>
        </p:nvSpPr>
        <p:spPr>
          <a:xfrm>
            <a:off x="1537893" y="5317901"/>
            <a:ext cx="3070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friendly people</a:t>
            </a:r>
          </a:p>
        </p:txBody>
      </p:sp>
      <p:sp>
        <p:nvSpPr>
          <p:cNvPr id="16" name="TextBox 55">
            <a:extLst>
              <a:ext uri="{FF2B5EF4-FFF2-40B4-BE49-F238E27FC236}">
                <a16:creationId xmlns:a16="http://schemas.microsoft.com/office/drawing/2014/main" id="{53785A05-E3F8-B6F3-070D-1D5ECEE9CA6B}"/>
              </a:ext>
            </a:extLst>
          </p:cNvPr>
          <p:cNvSpPr txBox="1"/>
          <p:nvPr/>
        </p:nvSpPr>
        <p:spPr>
          <a:xfrm>
            <a:off x="1643355" y="5887400"/>
            <a:ext cx="220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good food</a:t>
            </a:r>
          </a:p>
        </p:txBody>
      </p:sp>
      <p:sp>
        <p:nvSpPr>
          <p:cNvPr id="17" name="TextBox 56">
            <a:extLst>
              <a:ext uri="{FF2B5EF4-FFF2-40B4-BE49-F238E27FC236}">
                <a16:creationId xmlns:a16="http://schemas.microsoft.com/office/drawing/2014/main" id="{CB4B480D-CD61-7E14-6AAE-A44D2D7C17DF}"/>
              </a:ext>
            </a:extLst>
          </p:cNvPr>
          <p:cNvSpPr txBox="1"/>
          <p:nvPr/>
        </p:nvSpPr>
        <p:spPr>
          <a:xfrm>
            <a:off x="6491522" y="2898119"/>
            <a:ext cx="4449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modern buildings and offices</a:t>
            </a:r>
          </a:p>
        </p:txBody>
      </p:sp>
      <p:sp>
        <p:nvSpPr>
          <p:cNvPr id="26" name="TextBox 57">
            <a:extLst>
              <a:ext uri="{FF2B5EF4-FFF2-40B4-BE49-F238E27FC236}">
                <a16:creationId xmlns:a16="http://schemas.microsoft.com/office/drawing/2014/main" id="{D61302F2-3101-EC49-FA85-977D4C642324}"/>
              </a:ext>
            </a:extLst>
          </p:cNvPr>
          <p:cNvSpPr txBox="1"/>
          <p:nvPr/>
        </p:nvSpPr>
        <p:spPr>
          <a:xfrm>
            <a:off x="6483902" y="3975639"/>
            <a:ext cx="3582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busy and crowed streets</a:t>
            </a:r>
          </a:p>
        </p:txBody>
      </p:sp>
      <p:sp>
        <p:nvSpPr>
          <p:cNvPr id="36" name="Rounded Rectangle 15">
            <a:extLst>
              <a:ext uri="{FF2B5EF4-FFF2-40B4-BE49-F238E27FC236}">
                <a16:creationId xmlns:a16="http://schemas.microsoft.com/office/drawing/2014/main" id="{E7A2022F-562F-BF01-E787-3DD2E0D916FE}"/>
              </a:ext>
            </a:extLst>
          </p:cNvPr>
          <p:cNvSpPr/>
          <p:nvPr/>
        </p:nvSpPr>
        <p:spPr>
          <a:xfrm>
            <a:off x="798235" y="13484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02A0E637-9FDB-7941-439B-529588B51E55}"/>
              </a:ext>
            </a:extLst>
          </p:cNvPr>
          <p:cNvSpPr txBox="1"/>
          <p:nvPr/>
        </p:nvSpPr>
        <p:spPr>
          <a:xfrm>
            <a:off x="853109" y="1262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1AAF2-07F4-16A3-56C3-7F7BEEC12EEE}"/>
              </a:ext>
            </a:extLst>
          </p:cNvPr>
          <p:cNvSpPr txBox="1"/>
          <p:nvPr/>
        </p:nvSpPr>
        <p:spPr>
          <a:xfrm>
            <a:off x="626468" y="2171618"/>
            <a:ext cx="110701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>
                <a:solidFill>
                  <a:srgbClr val="3077B4"/>
                </a:solidFill>
                <a:effectLst/>
              </a:rPr>
              <a:t>1. 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Where is Khang’s </a:t>
            </a:r>
            <a:r>
              <a:rPr lang="en-US" sz="360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?</a:t>
            </a:r>
          </a:p>
          <a:p>
            <a:endParaRPr lang="en-US" sz="3600" i="0" dirty="0">
              <a:solidFill>
                <a:srgbClr val="242021"/>
              </a:solidFill>
              <a:effectLst/>
            </a:endParaRPr>
          </a:p>
          <a:p>
            <a:r>
              <a:rPr lang="en-US" sz="3600" i="0" dirty="0">
                <a:solidFill>
                  <a:srgbClr val="3077B4"/>
                </a:solidFill>
                <a:effectLst/>
              </a:rPr>
              <a:t>2. 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Why is his </a:t>
            </a:r>
            <a:r>
              <a:rPr lang="en-US" sz="360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 great for outdoor activities?</a:t>
            </a:r>
          </a:p>
          <a:p>
            <a:endParaRPr lang="en-US" sz="3600" i="0" dirty="0">
              <a:solidFill>
                <a:srgbClr val="242021"/>
              </a:solidFill>
              <a:effectLst/>
            </a:endParaRPr>
          </a:p>
          <a:p>
            <a:r>
              <a:rPr lang="en-US" sz="3600" i="0" dirty="0">
                <a:solidFill>
                  <a:srgbClr val="3077B4"/>
                </a:solidFill>
                <a:effectLst/>
              </a:rPr>
              <a:t>3. 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What are the people in his </a:t>
            </a:r>
            <a:r>
              <a:rPr lang="en-US" sz="360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 like?</a:t>
            </a:r>
          </a:p>
          <a:p>
            <a:endParaRPr lang="en-US" sz="3600" i="0" dirty="0">
              <a:solidFill>
                <a:srgbClr val="242021"/>
              </a:solidFill>
              <a:effectLst/>
            </a:endParaRPr>
          </a:p>
          <a:p>
            <a:r>
              <a:rPr lang="en-US" sz="3600" i="0" dirty="0">
                <a:solidFill>
                  <a:srgbClr val="3077B4"/>
                </a:solidFill>
                <a:effectLst/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H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ow are the streets in his </a:t>
            </a:r>
            <a:r>
              <a:rPr lang="en-US" sz="360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?</a:t>
            </a:r>
            <a:r>
              <a:rPr lang="en-US" sz="3600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242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76" name="TextBox 7">
            <a:extLst>
              <a:ext uri="{FF2B5EF4-FFF2-40B4-BE49-F238E27FC236}">
                <a16:creationId xmlns:a16="http://schemas.microsoft.com/office/drawing/2014/main" id="{139AB086-C5D2-614A-8D67-2A5425F64F96}"/>
              </a:ext>
            </a:extLst>
          </p:cNvPr>
          <p:cNvSpPr txBox="1"/>
          <p:nvPr/>
        </p:nvSpPr>
        <p:spPr>
          <a:xfrm>
            <a:off x="891144" y="1377682"/>
            <a:ext cx="991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</a:p>
        </p:txBody>
      </p:sp>
      <p:sp>
        <p:nvSpPr>
          <p:cNvPr id="97" name="TextBox 3">
            <a:extLst>
              <a:ext uri="{FF2B5EF4-FFF2-40B4-BE49-F238E27FC236}">
                <a16:creationId xmlns:a16="http://schemas.microsoft.com/office/drawing/2014/main" id="{C44CDA17-334A-D3FF-D368-E626FCBE472A}"/>
              </a:ext>
            </a:extLst>
          </p:cNvPr>
          <p:cNvSpPr txBox="1"/>
          <p:nvPr/>
        </p:nvSpPr>
        <p:spPr>
          <a:xfrm>
            <a:off x="1101394" y="2701461"/>
            <a:ext cx="6708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It is in the suburbs of Da Nang City.</a:t>
            </a:r>
          </a:p>
        </p:txBody>
      </p:sp>
      <p:sp>
        <p:nvSpPr>
          <p:cNvPr id="98" name="TextBox 31">
            <a:extLst>
              <a:ext uri="{FF2B5EF4-FFF2-40B4-BE49-F238E27FC236}">
                <a16:creationId xmlns:a16="http://schemas.microsoft.com/office/drawing/2014/main" id="{B6C37997-DAA3-F8F0-A944-AEDB28F9AD81}"/>
              </a:ext>
            </a:extLst>
          </p:cNvPr>
          <p:cNvSpPr txBox="1"/>
          <p:nvPr/>
        </p:nvSpPr>
        <p:spPr>
          <a:xfrm>
            <a:off x="630828" y="3789770"/>
            <a:ext cx="11422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80" dirty="0">
                <a:solidFill>
                  <a:srgbClr val="00B050"/>
                </a:solidFill>
              </a:rPr>
              <a:t>Because it has beautiful parks, sandy beaches and fine weather.</a:t>
            </a:r>
          </a:p>
        </p:txBody>
      </p:sp>
      <p:sp>
        <p:nvSpPr>
          <p:cNvPr id="99" name="TextBox 32">
            <a:extLst>
              <a:ext uri="{FF2B5EF4-FFF2-40B4-BE49-F238E27FC236}">
                <a16:creationId xmlns:a16="http://schemas.microsoft.com/office/drawing/2014/main" id="{E34492A3-BA01-48E9-14F5-F9485906E153}"/>
              </a:ext>
            </a:extLst>
          </p:cNvPr>
          <p:cNvSpPr txBox="1"/>
          <p:nvPr/>
        </p:nvSpPr>
        <p:spPr>
          <a:xfrm>
            <a:off x="1101394" y="4959810"/>
            <a:ext cx="4092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80" dirty="0">
                <a:solidFill>
                  <a:srgbClr val="00B050"/>
                </a:solidFill>
              </a:rPr>
              <a:t>They are very friendly.</a:t>
            </a:r>
          </a:p>
        </p:txBody>
      </p:sp>
      <p:sp>
        <p:nvSpPr>
          <p:cNvPr id="100" name="TextBox 33">
            <a:extLst>
              <a:ext uri="{FF2B5EF4-FFF2-40B4-BE49-F238E27FC236}">
                <a16:creationId xmlns:a16="http://schemas.microsoft.com/office/drawing/2014/main" id="{79CF0B8B-91CF-8D14-9B03-9B5E0BAE0B04}"/>
              </a:ext>
            </a:extLst>
          </p:cNvPr>
          <p:cNvSpPr txBox="1"/>
          <p:nvPr/>
        </p:nvSpPr>
        <p:spPr>
          <a:xfrm>
            <a:off x="1101394" y="6054253"/>
            <a:ext cx="4926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80" dirty="0">
                <a:solidFill>
                  <a:srgbClr val="00B050"/>
                </a:solidFill>
              </a:rPr>
              <a:t>They are busy and crowed.</a:t>
            </a:r>
          </a:p>
        </p:txBody>
      </p:sp>
      <p:sp>
        <p:nvSpPr>
          <p:cNvPr id="101" name="Rounded Rectangle 15">
            <a:extLst>
              <a:ext uri="{FF2B5EF4-FFF2-40B4-BE49-F238E27FC236}">
                <a16:creationId xmlns:a16="http://schemas.microsoft.com/office/drawing/2014/main" id="{B7D429BA-3C27-F6F5-A9A0-29C10C260539}"/>
              </a:ext>
            </a:extLst>
          </p:cNvPr>
          <p:cNvSpPr/>
          <p:nvPr/>
        </p:nvSpPr>
        <p:spPr>
          <a:xfrm>
            <a:off x="375165" y="13937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2" name="TextBox 16">
            <a:extLst>
              <a:ext uri="{FF2B5EF4-FFF2-40B4-BE49-F238E27FC236}">
                <a16:creationId xmlns:a16="http://schemas.microsoft.com/office/drawing/2014/main" id="{276623CB-DBDF-3BFF-AFD8-790E09172BA1}"/>
              </a:ext>
            </a:extLst>
          </p:cNvPr>
          <p:cNvSpPr txBox="1"/>
          <p:nvPr/>
        </p:nvSpPr>
        <p:spPr>
          <a:xfrm>
            <a:off x="430039" y="13080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19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6BC0915-A19B-472A-4F44-0BAF0A5BE032}"/>
              </a:ext>
            </a:extLst>
          </p:cNvPr>
          <p:cNvSpPr txBox="1"/>
          <p:nvPr/>
        </p:nvSpPr>
        <p:spPr>
          <a:xfrm>
            <a:off x="1523124" y="1397679"/>
            <a:ext cx="1036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notes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Think about what you like / dislike about it.</a:t>
            </a:r>
          </a:p>
        </p:txBody>
      </p:sp>
      <p:graphicFrame>
        <p:nvGraphicFramePr>
          <p:cNvPr id="4" name="Table 22">
            <a:extLst>
              <a:ext uri="{FF2B5EF4-FFF2-40B4-BE49-F238E27FC236}">
                <a16:creationId xmlns:a16="http://schemas.microsoft.com/office/drawing/2014/main" id="{1FB9432F-1C79-2EE7-8D12-881CD4C79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149646"/>
              </p:ext>
            </p:extLst>
          </p:nvPr>
        </p:nvGraphicFramePr>
        <p:xfrm>
          <a:off x="773947" y="2451523"/>
          <a:ext cx="10210003" cy="42115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36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776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LIKES</a:t>
                      </a:r>
                    </a:p>
                  </a:txBody>
                  <a:tcPr anchor="ctr">
                    <a:solidFill>
                      <a:srgbClr val="EDE4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DISLIKES</a:t>
                      </a:r>
                    </a:p>
                  </a:txBody>
                  <a:tcPr anchor="ctr">
                    <a:solidFill>
                      <a:srgbClr val="ED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751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18">
            <a:extLst>
              <a:ext uri="{FF2B5EF4-FFF2-40B4-BE49-F238E27FC236}">
                <a16:creationId xmlns:a16="http://schemas.microsoft.com/office/drawing/2014/main" id="{254DF84A-050A-D5A3-F0A2-1BD35DD9C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58" y="3486340"/>
            <a:ext cx="6353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itchFamily="34" charset="0"/>
              </a:rPr>
              <a:t>- It’s great for </a:t>
            </a:r>
            <a:r>
              <a:rPr lang="en-US" sz="3600">
                <a:solidFill>
                  <a:srgbClr val="00B050"/>
                </a:solidFill>
                <a:latin typeface="Calibri" pitchFamily="34" charset="0"/>
              </a:rPr>
              <a:t>outdoor </a:t>
            </a:r>
            <a:r>
              <a:rPr lang="en-US" sz="3600" smtClean="0">
                <a:solidFill>
                  <a:srgbClr val="00B050"/>
                </a:solidFill>
                <a:latin typeface="Calibri" pitchFamily="34" charset="0"/>
              </a:rPr>
              <a:t>activities.</a:t>
            </a:r>
            <a:endParaRPr lang="en-US" sz="36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E5AF76B6-3BE4-8A76-589A-36558ACB3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59" y="4050856"/>
            <a:ext cx="71762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itchFamily="34" charset="0"/>
              </a:rPr>
              <a:t>- There’s almost </a:t>
            </a:r>
            <a:r>
              <a:rPr lang="en-US" sz="3600">
                <a:solidFill>
                  <a:srgbClr val="00B050"/>
                </a:solidFill>
                <a:latin typeface="Calibri" pitchFamily="34" charset="0"/>
              </a:rPr>
              <a:t>everything </a:t>
            </a:r>
            <a:r>
              <a:rPr lang="en-US" sz="3600" smtClean="0">
                <a:solidFill>
                  <a:srgbClr val="00B050"/>
                </a:solidFill>
                <a:latin typeface="Calibri" pitchFamily="34" charset="0"/>
              </a:rPr>
              <a:t>here. </a:t>
            </a:r>
            <a:endParaRPr lang="en-US" sz="36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76B324F2-AE5B-B9D2-4ABC-974CAE58B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4693264"/>
            <a:ext cx="5811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itchFamily="34" charset="0"/>
              </a:rPr>
              <a:t>- The people here are </a:t>
            </a:r>
            <a:r>
              <a:rPr lang="en-US" sz="3600">
                <a:solidFill>
                  <a:srgbClr val="00B050"/>
                </a:solidFill>
                <a:latin typeface="Calibri" pitchFamily="34" charset="0"/>
              </a:rPr>
              <a:t>incredibly </a:t>
            </a:r>
            <a:r>
              <a:rPr lang="en-US" sz="3600" smtClean="0">
                <a:solidFill>
                  <a:srgbClr val="00B050"/>
                </a:solidFill>
                <a:latin typeface="Calibri" pitchFamily="34" charset="0"/>
              </a:rPr>
              <a:t>friendly.</a:t>
            </a:r>
            <a:endParaRPr lang="en-US" sz="36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FCE5D1F2-ABE7-497B-461D-3F90948A1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90" y="5893593"/>
            <a:ext cx="51996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itchFamily="34" charset="0"/>
              </a:rPr>
              <a:t>- The food is very good.</a:t>
            </a: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D8ECEE80-5751-8DCC-5E49-0E00D5A69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336" y="3486340"/>
            <a:ext cx="40396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itchFamily="34" charset="0"/>
              </a:rPr>
              <a:t>- The streets are busy and crowded during the day.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76BF188B-7C76-1F6A-F3DF-11EFD40304DC}"/>
              </a:ext>
            </a:extLst>
          </p:cNvPr>
          <p:cNvSpPr/>
          <p:nvPr/>
        </p:nvSpPr>
        <p:spPr>
          <a:xfrm>
            <a:off x="961376" y="141836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BF855DE7-D6D5-8D52-001B-416DBDAEB686}"/>
              </a:ext>
            </a:extLst>
          </p:cNvPr>
          <p:cNvSpPr txBox="1"/>
          <p:nvPr/>
        </p:nvSpPr>
        <p:spPr>
          <a:xfrm>
            <a:off x="1016250" y="13326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90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83B3C-06FE-40A1-FAB8-821315F2FD69}"/>
              </a:ext>
            </a:extLst>
          </p:cNvPr>
          <p:cNvSpPr txBox="1"/>
          <p:nvPr/>
        </p:nvSpPr>
        <p:spPr>
          <a:xfrm>
            <a:off x="1132276" y="1294806"/>
            <a:ext cx="10678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about what you like and dislike about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09495E5-C0F2-D651-E707-C09FE07AB946}"/>
              </a:ext>
            </a:extLst>
          </p:cNvPr>
          <p:cNvSpPr txBox="1"/>
          <p:nvPr/>
        </p:nvSpPr>
        <p:spPr>
          <a:xfrm>
            <a:off x="332060" y="2273090"/>
            <a:ext cx="189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Example: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52D2032C-D7F3-247F-6640-48620295F939}"/>
              </a:ext>
            </a:extLst>
          </p:cNvPr>
          <p:cNvSpPr txBox="1"/>
          <p:nvPr/>
        </p:nvSpPr>
        <p:spPr>
          <a:xfrm>
            <a:off x="2226310" y="2194119"/>
            <a:ext cx="8490655" cy="452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A: </a:t>
            </a:r>
            <a:r>
              <a:rPr lang="en-US" sz="3200" dirty="0">
                <a:cs typeface="Times New Roman" pitchFamily="18" charset="0"/>
              </a:rPr>
              <a:t>Where do you live?</a:t>
            </a:r>
          </a:p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B: </a:t>
            </a:r>
            <a:r>
              <a:rPr lang="en-US" sz="3200" dirty="0">
                <a:cs typeface="Times New Roman" pitchFamily="18" charset="0"/>
              </a:rPr>
              <a:t>I live in the suburbs of Da Nang City. </a:t>
            </a:r>
          </a:p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A: </a:t>
            </a:r>
            <a:r>
              <a:rPr lang="en-US" sz="3200" dirty="0">
                <a:cs typeface="Times New Roman" pitchFamily="18" charset="0"/>
              </a:rPr>
              <a:t>What do you like about it?</a:t>
            </a:r>
          </a:p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B: </a:t>
            </a:r>
            <a:r>
              <a:rPr lang="en-US" sz="3200" dirty="0">
                <a:cs typeface="Times New Roman" pitchFamily="18" charset="0"/>
              </a:rPr>
              <a:t>The weather is fine. The people are friendly and the food is good.</a:t>
            </a:r>
          </a:p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A: </a:t>
            </a:r>
            <a:r>
              <a:rPr lang="en-US" sz="3200" dirty="0">
                <a:cs typeface="Times New Roman" pitchFamily="18" charset="0"/>
              </a:rPr>
              <a:t>What do you dislike about it?</a:t>
            </a:r>
          </a:p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B: </a:t>
            </a:r>
            <a:r>
              <a:rPr lang="en-US" sz="3200" dirty="0">
                <a:cs typeface="Times New Roman" pitchFamily="18" charset="0"/>
              </a:rPr>
              <a:t>The streets are busy and crowded.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658809A8-5B0F-7666-94E6-32481EE803EB}"/>
              </a:ext>
            </a:extLst>
          </p:cNvPr>
          <p:cNvSpPr/>
          <p:nvPr/>
        </p:nvSpPr>
        <p:spPr>
          <a:xfrm>
            <a:off x="629670" y="136331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83724C67-A7BE-2CEF-46EB-910D180070CD}"/>
              </a:ext>
            </a:extLst>
          </p:cNvPr>
          <p:cNvSpPr txBox="1"/>
          <p:nvPr/>
        </p:nvSpPr>
        <p:spPr>
          <a:xfrm>
            <a:off x="684544" y="12775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15823" y="2033191"/>
            <a:ext cx="92163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36ABE-C875-9943-8B5F-B8C606F51B94}"/>
              </a:ext>
            </a:extLst>
          </p:cNvPr>
          <p:cNvSpPr txBox="1"/>
          <p:nvPr/>
        </p:nvSpPr>
        <p:spPr>
          <a:xfrm>
            <a:off x="1206505" y="36411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D4CE4E5C-3F1D-7A64-9A7A-116489A32E02}"/>
              </a:ext>
            </a:extLst>
          </p:cNvPr>
          <p:cNvSpPr/>
          <p:nvPr/>
        </p:nvSpPr>
        <p:spPr>
          <a:xfrm>
            <a:off x="576198" y="364164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9D2AD-7F7C-3E54-0679-0F88C460CB62}"/>
              </a:ext>
            </a:extLst>
          </p:cNvPr>
          <p:cNvSpPr txBox="1"/>
          <p:nvPr/>
        </p:nvSpPr>
        <p:spPr>
          <a:xfrm>
            <a:off x="576198" y="4598627"/>
            <a:ext cx="753286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Do exercises in the workbook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4E4D-82C6-5A1E-0946-14478E96BF0A}"/>
              </a:ext>
            </a:extLst>
          </p:cNvPr>
          <p:cNvSpPr txBox="1"/>
          <p:nvPr/>
        </p:nvSpPr>
        <p:spPr>
          <a:xfrm>
            <a:off x="628983" y="3535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25A74-6056-D9D4-2937-4FFB13A27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72" y="2110993"/>
            <a:ext cx="2876429" cy="28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170134" y="1896087"/>
            <a:ext cx="539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NEIGHBOURHOOD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8C1670D-9A30-B361-05FD-1E2567037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88" y="2880258"/>
            <a:ext cx="2902513" cy="29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35103" y="1306146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69102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READING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5043" y="4137418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SPEAKING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41166" y="5698666"/>
            <a:ext cx="2010327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CONSOLIDATION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0257" y="1291442"/>
            <a:ext cx="6334776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Game: Miming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67838" y="2348002"/>
            <a:ext cx="6334776" cy="136902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1: Find the words and give definitions.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Read and fill the table.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3: Answer the questions.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1017" y="1612249"/>
            <a:ext cx="762520" cy="107877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000" y="2999830"/>
            <a:ext cx="822580" cy="113758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410957" y="4438142"/>
            <a:ext cx="735373" cy="126052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67838" y="5486400"/>
            <a:ext cx="6355107" cy="81371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95402" y="251639"/>
            <a:ext cx="539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13" name="Rectangle 22">
            <a:extLst>
              <a:ext uri="{FF2B5EF4-FFF2-40B4-BE49-F238E27FC236}">
                <a16:creationId xmlns:a16="http://schemas.microsoft.com/office/drawing/2014/main" id="{589C3DFE-FC98-2051-D42D-C34A35AA1AFE}"/>
              </a:ext>
            </a:extLst>
          </p:cNvPr>
          <p:cNvSpPr/>
          <p:nvPr/>
        </p:nvSpPr>
        <p:spPr>
          <a:xfrm>
            <a:off x="4557672" y="4084640"/>
            <a:ext cx="6355107" cy="98596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Task 4: Make notes.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Task 5: Discussion.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83248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GUESS THE DIRECTIONS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62216" y="3635143"/>
            <a:ext cx="3331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MIMING GAME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67AD5CF-7C4A-82B0-1903-F8CEA2C0AB40}"/>
              </a:ext>
            </a:extLst>
          </p:cNvPr>
          <p:cNvSpPr/>
          <p:nvPr/>
        </p:nvSpPr>
        <p:spPr>
          <a:xfrm>
            <a:off x="6300440" y="4675303"/>
            <a:ext cx="4664936" cy="1120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erlin Sans FB" panose="020E0602020502020306" pitchFamily="34" charset="0"/>
              </a:rPr>
              <a:t>GO STRAIGHT</a:t>
            </a:r>
            <a:endParaRPr lang="vi-VN" sz="54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7146FD2-C216-9060-EBC5-C1C3B686D195}"/>
              </a:ext>
            </a:extLst>
          </p:cNvPr>
          <p:cNvSpPr txBox="1"/>
          <p:nvPr/>
        </p:nvSpPr>
        <p:spPr>
          <a:xfrm>
            <a:off x="5658621" y="222955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Work </a:t>
            </a:r>
            <a:r>
              <a:rPr lang="en-US" sz="4000" b="1"/>
              <a:t>in </a:t>
            </a:r>
            <a:r>
              <a:rPr lang="en-US" sz="4000" b="1" smtClean="0"/>
              <a:t>groups.</a:t>
            </a:r>
            <a:endParaRPr lang="en-US" sz="4000" b="1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67ED8AF-2F13-666A-58B9-5CD13FE1FDDE}"/>
              </a:ext>
            </a:extLst>
          </p:cNvPr>
          <p:cNvSpPr txBox="1"/>
          <p:nvPr/>
        </p:nvSpPr>
        <p:spPr>
          <a:xfrm>
            <a:off x="5678027" y="3113967"/>
            <a:ext cx="5682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Send 1 person to mime </a:t>
            </a:r>
            <a:r>
              <a:rPr lang="en-US" sz="4000" b="1"/>
              <a:t>the </a:t>
            </a:r>
            <a:r>
              <a:rPr lang="en-US" sz="4000" b="1" smtClean="0"/>
              <a:t>direction.</a:t>
            </a:r>
            <a:endParaRPr lang="en-US" sz="4000" b="1" dirty="0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B1C8277-1648-FA09-909F-510A2145FDB6}"/>
              </a:ext>
            </a:extLst>
          </p:cNvPr>
          <p:cNvSpPr/>
          <p:nvPr/>
        </p:nvSpPr>
        <p:spPr>
          <a:xfrm>
            <a:off x="6300440" y="4682920"/>
            <a:ext cx="4664936" cy="1120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erlin Sans FB" panose="020E0602020502020306" pitchFamily="34" charset="0"/>
              </a:rPr>
              <a:t>TURN LEFT</a:t>
            </a:r>
            <a:endParaRPr lang="vi-VN" sz="5400" dirty="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12AB83D1-F6C0-1627-7E84-51F3DF9EABB7}"/>
              </a:ext>
            </a:extLst>
          </p:cNvPr>
          <p:cNvSpPr/>
          <p:nvPr/>
        </p:nvSpPr>
        <p:spPr>
          <a:xfrm>
            <a:off x="6300440" y="4667686"/>
            <a:ext cx="4664936" cy="1120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erlin Sans FB" panose="020E0602020502020306" pitchFamily="34" charset="0"/>
              </a:rPr>
              <a:t>TURN RIGHT</a:t>
            </a:r>
            <a:endParaRPr lang="vi-VN" sz="5400" dirty="0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F7CD35AB-FE41-F54F-BAA8-602B9AB7EBF6}"/>
              </a:ext>
            </a:extLst>
          </p:cNvPr>
          <p:cNvSpPr/>
          <p:nvPr/>
        </p:nvSpPr>
        <p:spPr>
          <a:xfrm>
            <a:off x="5790159" y="4676111"/>
            <a:ext cx="5990305" cy="1120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Berlin Sans FB" panose="020E0602020502020306" pitchFamily="34" charset="0"/>
              </a:rPr>
              <a:t>GO ALONG THE STREET</a:t>
            </a:r>
            <a:endParaRPr lang="vi-VN" sz="4000" dirty="0"/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8EDCCF7-B348-0556-6F8E-C106C2AA2B50}"/>
              </a:ext>
            </a:extLst>
          </p:cNvPr>
          <p:cNvSpPr/>
          <p:nvPr/>
        </p:nvSpPr>
        <p:spPr>
          <a:xfrm>
            <a:off x="5790158" y="4675303"/>
            <a:ext cx="5990305" cy="1120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Berlin Sans FB" panose="020E0602020502020306" pitchFamily="34" charset="0"/>
              </a:rPr>
              <a:t>TAKE THE SECOND TURNING ON THE LEFT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C37D3C73-E7F0-52C6-2D59-087B31E39323}"/>
              </a:ext>
            </a:extLst>
          </p:cNvPr>
          <p:cNvSpPr txBox="1"/>
          <p:nvPr/>
        </p:nvSpPr>
        <p:spPr>
          <a:xfrm>
            <a:off x="3963184" y="2015900"/>
            <a:ext cx="4198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MY NEIGHBOURHOOD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D9D93DD3-6E95-181F-6793-3075C062980F}"/>
              </a:ext>
            </a:extLst>
          </p:cNvPr>
          <p:cNvSpPr txBox="1"/>
          <p:nvPr/>
        </p:nvSpPr>
        <p:spPr>
          <a:xfrm>
            <a:off x="375165" y="2534350"/>
            <a:ext cx="116466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dirty="0"/>
              <a:t>I live in the suburbs of Da Nang City. There are many things I like about my </a:t>
            </a:r>
            <a:r>
              <a:rPr lang="en-US" sz="3200" dirty="0" err="1"/>
              <a:t>neighbourhood</a:t>
            </a:r>
            <a:r>
              <a:rPr lang="en-US" sz="32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3200" dirty="0"/>
              <a:t>It’s great for outdoor activities because it has beautiful parks, sandy beaches and fine weather. There’s almost everything I need here: shops, restaurants, and markets. The people here are friendlier, and the food is better than in other places. </a:t>
            </a:r>
          </a:p>
          <a:p>
            <a:pPr algn="just">
              <a:spcAft>
                <a:spcPts val="600"/>
              </a:spcAft>
            </a:pPr>
            <a:r>
              <a:rPr lang="en-US" sz="3200" dirty="0"/>
              <a:t>However, there are two things I dislike about it: there are many modern buildings and offices; and the streets are busy and crowded. </a:t>
            </a:r>
          </a:p>
        </p:txBody>
      </p: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id="{EB5E979A-AAC8-C0E6-1F2C-193492DEF7F5}"/>
              </a:ext>
            </a:extLst>
          </p:cNvPr>
          <p:cNvCxnSpPr>
            <a:cxnSpLocks/>
          </p:cNvCxnSpPr>
          <p:nvPr/>
        </p:nvCxnSpPr>
        <p:spPr>
          <a:xfrm>
            <a:off x="2553415" y="3003719"/>
            <a:ext cx="1409769" cy="0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2">
            <a:extLst>
              <a:ext uri="{FF2B5EF4-FFF2-40B4-BE49-F238E27FC236}">
                <a16:creationId xmlns:a16="http://schemas.microsoft.com/office/drawing/2014/main" id="{29ECFEC2-3CA9-95B2-7D0C-797379220F3B}"/>
              </a:ext>
            </a:extLst>
          </p:cNvPr>
          <p:cNvSpPr txBox="1"/>
          <p:nvPr/>
        </p:nvSpPr>
        <p:spPr>
          <a:xfrm>
            <a:off x="993865" y="1383440"/>
            <a:ext cx="1112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the words and give definitions.</a:t>
            </a:r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0ED00A66-42B1-2E56-7176-3BBA643E4731}"/>
              </a:ext>
            </a:extLst>
          </p:cNvPr>
          <p:cNvSpPr/>
          <p:nvPr/>
        </p:nvSpPr>
        <p:spPr>
          <a:xfrm>
            <a:off x="375165" y="13937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CF8B092C-AD07-EEBD-2BF2-C460944F348B}"/>
              </a:ext>
            </a:extLst>
          </p:cNvPr>
          <p:cNvSpPr txBox="1"/>
          <p:nvPr/>
        </p:nvSpPr>
        <p:spPr>
          <a:xfrm>
            <a:off x="430039" y="13080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cxnSp>
        <p:nvCxnSpPr>
          <p:cNvPr id="3" name="Straight Connector 9">
            <a:extLst>
              <a:ext uri="{FF2B5EF4-FFF2-40B4-BE49-F238E27FC236}">
                <a16:creationId xmlns:a16="http://schemas.microsoft.com/office/drawing/2014/main" id="{E5DEC788-3E8C-916A-50D6-28293A01BE28}"/>
              </a:ext>
            </a:extLst>
          </p:cNvPr>
          <p:cNvCxnSpPr>
            <a:cxnSpLocks/>
          </p:cNvCxnSpPr>
          <p:nvPr/>
        </p:nvCxnSpPr>
        <p:spPr>
          <a:xfrm>
            <a:off x="6228972" y="6097439"/>
            <a:ext cx="1223388" cy="0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070394C2-6A60-F5C0-4AA9-A7DCD90A5791}"/>
              </a:ext>
            </a:extLst>
          </p:cNvPr>
          <p:cNvCxnSpPr>
            <a:cxnSpLocks/>
          </p:cNvCxnSpPr>
          <p:nvPr/>
        </p:nvCxnSpPr>
        <p:spPr>
          <a:xfrm>
            <a:off x="2570405" y="4070519"/>
            <a:ext cx="1468195" cy="0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41945" y="1736152"/>
            <a:ext cx="4962988" cy="140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suburb(n)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7434" y="4252053"/>
            <a:ext cx="4652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khu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958764" y="3144520"/>
            <a:ext cx="2529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30C4445-427E-82B8-2253-76C2B19D5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76" y="1419875"/>
            <a:ext cx="5434920" cy="4891428"/>
          </a:xfrm>
          <a:prstGeom prst="rect">
            <a:avLst/>
          </a:prstGeom>
        </p:spPr>
      </p:pic>
      <p:sp>
        <p:nvSpPr>
          <p:cNvPr id="6" name="Mũi tên: Xuống 5">
            <a:extLst>
              <a:ext uri="{FF2B5EF4-FFF2-40B4-BE49-F238E27FC236}">
                <a16:creationId xmlns:a16="http://schemas.microsoft.com/office/drawing/2014/main" id="{24FFC058-4AD5-A0A8-3DAF-1A9C3D03AED4}"/>
              </a:ext>
            </a:extLst>
          </p:cNvPr>
          <p:cNvSpPr/>
          <p:nvPr/>
        </p:nvSpPr>
        <p:spPr>
          <a:xfrm rot="2415399">
            <a:off x="6308847" y="2522083"/>
            <a:ext cx="527824" cy="12822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648614" y="752083"/>
            <a:ext cx="8910010" cy="140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outdoor </a:t>
            </a:r>
            <a:r>
              <a:rPr lang="en-US" sz="8000" b="1" smtClean="0">
                <a:solidFill>
                  <a:srgbClr val="AD4F0F"/>
                </a:solidFill>
              </a:rPr>
              <a:t>activity (</a:t>
            </a:r>
            <a:r>
              <a:rPr lang="en-US" sz="8000" b="1" dirty="0">
                <a:solidFill>
                  <a:srgbClr val="AD4F0F"/>
                </a:solidFill>
              </a:rPr>
              <a:t>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9662" y="2598058"/>
            <a:ext cx="5290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ngoài</a:t>
            </a:r>
            <a:r>
              <a:rPr lang="en-US" sz="4800" dirty="0"/>
              <a:t> </a:t>
            </a:r>
            <a:r>
              <a:rPr lang="en-US" sz="4800" dirty="0" err="1"/>
              <a:t>trời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3233785" y="1833648"/>
            <a:ext cx="5399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dɔːr æk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ˈtɪvəti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0669FA18-337B-6A10-BB61-A975119C6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7" y="3505145"/>
            <a:ext cx="11221801" cy="3216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8122A5-C6D9-CAAA-850A-CA2E598AA58E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0055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940817" y="1898180"/>
            <a:ext cx="8816767" cy="140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b</a:t>
            </a:r>
            <a:r>
              <a:rPr lang="en-US" sz="8000" b="1" smtClean="0">
                <a:solidFill>
                  <a:srgbClr val="AD4F0F"/>
                </a:solidFill>
              </a:rPr>
              <a:t>ackyard  (</a:t>
            </a:r>
            <a:r>
              <a:rPr lang="en-US" sz="8000" b="1" dirty="0">
                <a:solidFill>
                  <a:srgbClr val="AD4F0F"/>
                </a:solidFill>
              </a:rPr>
              <a:t>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9096" y="4129039"/>
            <a:ext cx="4652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sân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374574" y="3392906"/>
            <a:ext cx="3381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bækˈjɑːrd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C673D2E-3BDB-3FD9-AC14-F964C9A5E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6" y="2803739"/>
            <a:ext cx="5754704" cy="308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C9F012-9418-A119-6305-F3C43D098409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87944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328807" y="1736152"/>
            <a:ext cx="5870813" cy="140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dislike 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7434" y="4252053"/>
            <a:ext cx="4652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thích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912822" y="3144520"/>
            <a:ext cx="2621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dɪsˈlaɪk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841B3F2-9006-115F-D6DA-A91CDDC52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88" y="2153712"/>
            <a:ext cx="5504237" cy="3302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352C74-94E1-B862-B40A-ABAC5DF9AEA3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9622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3853</TotalTime>
  <Words>630</Words>
  <PresentationFormat>Widescreen</PresentationFormat>
  <Paragraphs>138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Berlin Sans FB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2023-11-03T03:04:43Z</dcterms:modified>
</cp:coreProperties>
</file>