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81" r:id="rId3"/>
    <p:sldId id="382" r:id="rId4"/>
    <p:sldId id="383" r:id="rId5"/>
    <p:sldId id="307" r:id="rId6"/>
    <p:sldId id="374" r:id="rId7"/>
    <p:sldId id="375" r:id="rId8"/>
    <p:sldId id="345" r:id="rId9"/>
    <p:sldId id="360" r:id="rId10"/>
  </p:sldIdLst>
  <p:sldSz cx="24384000" cy="13716000"/>
  <p:notesSz cx="6858000" cy="9144000"/>
  <p:custDataLst>
    <p:tags r:id="rId1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-468" y="-66"/>
      </p:cViewPr>
      <p:guideLst>
        <p:guide orient="horz" pos="3312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7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7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811905" y="3719346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2: HÀM SỐ BẬC NHẤT VÀ BẬC HAI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 smtClean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5326322" y="9088675"/>
            <a:ext cx="13315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GIẢI BÀI TẬP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8933" y="7091767"/>
            <a:ext cx="1017507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CHƯƠNG II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60742" y="10335899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3" grpId="0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2558469" y="1459363"/>
            <a:ext cx="2189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14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145F82"/>
              </a:solidFill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34384" y="1624464"/>
            <a:ext cx="2185987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+mj-lt"/>
                <a:cs typeface="Times New Roman" panose="02020603050405020304" pitchFamily="18" charset="0"/>
              </a:rPr>
              <a:t>I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10869" y="1611763"/>
            <a:ext cx="2189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14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rPr>
              <a:t>HỆ THỐNG LÝ THUYẾT</a:t>
            </a:r>
            <a:endParaRPr lang="en-US" sz="4800" b="1" dirty="0">
              <a:solidFill>
                <a:srgbClr val="145F82"/>
              </a:solidFill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0" y="2429138"/>
            <a:ext cx="24384000" cy="10837697"/>
            <a:chOff x="872033" y="4403390"/>
            <a:chExt cx="24134992" cy="9275716"/>
          </a:xfrm>
        </p:grpSpPr>
        <p:grpSp>
          <p:nvGrpSpPr>
            <p:cNvPr id="62" name="Group 5"/>
            <p:cNvGrpSpPr/>
            <p:nvPr/>
          </p:nvGrpSpPr>
          <p:grpSpPr>
            <a:xfrm>
              <a:off x="872033" y="4865138"/>
              <a:ext cx="24134992" cy="8813968"/>
              <a:chOff x="377154" y="1160336"/>
              <a:chExt cx="9504106" cy="3470099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377154" y="1160336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98996" y="1336358"/>
                <a:ext cx="9182264" cy="28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48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6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0" name="Rounded Rectangle 79"/>
          <p:cNvSpPr/>
          <p:nvPr/>
        </p:nvSpPr>
        <p:spPr>
          <a:xfrm>
            <a:off x="372482" y="3162286"/>
            <a:ext cx="2185987" cy="8046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+mj-lt"/>
                <a:cs typeface="Times New Roman" panose="02020603050405020304" pitchFamily="18" charset="0"/>
              </a:rPr>
              <a:t>1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8967" y="3149585"/>
                <a:ext cx="21111754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145F82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Hàm số </a:t>
                </a:r>
                <a:r>
                  <a:rPr lang="vi-VN" sz="4800" dirty="0" smtClean="0">
                    <a:latin typeface="+mj-lt"/>
                  </a:rPr>
                  <a:t>(Dạng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/>
                      </a:rPr>
                      <m:t>𝑦</m:t>
                    </m:r>
                    <m:r>
                      <a:rPr lang="vi-VN" sz="4800" i="1">
                        <a:latin typeface="Cambria Math"/>
                      </a:rPr>
                      <m:t>=</m:t>
                    </m:r>
                    <m:r>
                      <a:rPr lang="vi-VN" sz="4800" i="1">
                        <a:latin typeface="Cambria Math"/>
                      </a:rPr>
                      <m:t>𝑓</m:t>
                    </m:r>
                    <m:r>
                      <a:rPr lang="vi-VN" sz="4800" i="1">
                        <a:latin typeface="Cambria Math"/>
                      </a:rPr>
                      <m:t>(</m:t>
                    </m:r>
                    <m:r>
                      <a:rPr lang="vi-VN" sz="4800" i="1">
                        <a:latin typeface="Cambria Math"/>
                      </a:rPr>
                      <m:t>𝑥</m:t>
                    </m:r>
                    <m:r>
                      <a:rPr lang="vi-VN" sz="4800" i="1">
                        <a:latin typeface="Cambria Math"/>
                      </a:rPr>
                      <m:t>)</m:t>
                    </m:r>
                    <m:r>
                      <a:rPr lang="vi-VN" sz="4800" b="1" i="0" smtClean="0">
                        <a:latin typeface="Cambria Math"/>
                      </a:rPr>
                      <m:t>)</m:t>
                    </m:r>
                  </m:oMath>
                </a14:m>
                <a:endParaRPr lang="en-US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967" y="3149585"/>
                <a:ext cx="21111754" cy="830997"/>
              </a:xfrm>
              <a:prstGeom prst="rect">
                <a:avLst/>
              </a:prstGeom>
              <a:blipFill>
                <a:blip r:embed="rId2"/>
                <a:stretch>
                  <a:fillRect l="-1269" t="-16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71805" y="4264878"/>
                <a:ext cx="22870121" cy="236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vi-VN" dirty="0" smtClean="0">
                    <a:latin typeface="+mj-lt"/>
                  </a:rPr>
                  <a:t>Tập xác định của hàm số  </a:t>
                </a:r>
                <a14:m>
                  <m:oMath xmlns:m="http://schemas.openxmlformats.org/officeDocument/2006/math">
                    <m:r>
                      <a:rPr lang="vi-VN" b="0" i="1" smtClean="0">
                        <a:latin typeface="Cambria Math"/>
                      </a:rPr>
                      <m:t>𝑦</m:t>
                    </m:r>
                    <m:r>
                      <a:rPr lang="vi-VN" b="0" i="1" smtClean="0">
                        <a:latin typeface="Cambria Math"/>
                      </a:rPr>
                      <m:t>=</m:t>
                    </m:r>
                    <m:r>
                      <a:rPr lang="vi-VN" b="0" i="1" smtClean="0">
                        <a:latin typeface="Cambria Math"/>
                      </a:rPr>
                      <m:t>𝑓</m:t>
                    </m:r>
                    <m:r>
                      <a:rPr lang="vi-VN" b="0" i="1" smtClean="0">
                        <a:latin typeface="Cambria Math"/>
                      </a:rPr>
                      <m:t>(</m:t>
                    </m:r>
                    <m:r>
                      <a:rPr lang="vi-VN" b="0" i="1" smtClean="0">
                        <a:latin typeface="Cambria Math"/>
                      </a:rPr>
                      <m:t>𝑥</m:t>
                    </m:r>
                    <m:r>
                      <a:rPr lang="vi-V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vi-VN" dirty="0" smtClean="0">
                    <a:latin typeface="+mj-lt"/>
                  </a:rPr>
                  <a:t> là tập hợp tất cả các giá trị của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𝑥</m:t>
                    </m:r>
                  </m:oMath>
                </a14:m>
                <a:r>
                  <a:rPr lang="vi-VN" dirty="0" smtClean="0">
                    <a:latin typeface="+mj-lt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𝑓</m:t>
                    </m:r>
                    <m:r>
                      <a:rPr lang="vi-VN" i="1">
                        <a:latin typeface="Cambria Math"/>
                      </a:rPr>
                      <m:t>(</m:t>
                    </m:r>
                    <m:r>
                      <a:rPr lang="vi-VN" i="1">
                        <a:latin typeface="Cambria Math"/>
                      </a:rPr>
                      <m:t>𝑥</m:t>
                    </m:r>
                    <m:r>
                      <a:rPr lang="vi-VN" i="1">
                        <a:latin typeface="Cambria Math"/>
                      </a:rPr>
                      <m:t>)</m:t>
                    </m:r>
                  </m:oMath>
                </a14:m>
                <a:r>
                  <a:rPr lang="vi-VN" dirty="0" smtClean="0">
                    <a:latin typeface="+mj-lt"/>
                  </a:rPr>
                  <a:t> xác định.</a:t>
                </a:r>
              </a:p>
              <a:p>
                <a:r>
                  <a:rPr lang="vi-VN" dirty="0" smtClean="0">
                    <a:solidFill>
                      <a:srgbClr val="FF0000"/>
                    </a:solidFill>
                    <a:latin typeface="+mj-lt"/>
                  </a:rPr>
                  <a:t> </a:t>
                </a:r>
              </a:p>
              <a:p>
                <a:r>
                  <a:rPr lang="vi-VN" dirty="0" smtClean="0">
                    <a:solidFill>
                      <a:srgbClr val="FF0000"/>
                    </a:solidFill>
                    <a:latin typeface="+mj-lt"/>
                  </a:rPr>
                  <a:t>Chú ý: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á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 đị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𝑛h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𝑘h𝑖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vi-VN" dirty="0" smtClean="0">
                    <a:solidFill>
                      <a:srgbClr val="FF0000"/>
                    </a:solidFill>
                    <a:latin typeface="+mj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á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 đị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𝑛h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𝑘h𝑖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05" y="4264878"/>
                <a:ext cx="22870121" cy="2368405"/>
              </a:xfrm>
              <a:prstGeom prst="rect">
                <a:avLst/>
              </a:prstGeom>
              <a:blipFill rotWithShape="1">
                <a:blip r:embed="rId3"/>
                <a:stretch>
                  <a:fillRect l="-1066" t="-5155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94656" y="6934200"/>
                <a:ext cx="22858044" cy="340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vi-VN" dirty="0" smtClean="0">
                    <a:latin typeface="+mj-lt"/>
                  </a:rPr>
                  <a:t>Tính chẵn lẻ của 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𝑦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 smtClean="0">
                    <a:latin typeface="+mj-lt"/>
                  </a:rPr>
                  <a:t> có tập xác định D:</a:t>
                </a: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vi-VN" dirty="0" smtClean="0">
                    <a:latin typeface="+mj-lt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𝑦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𝑓</m:t>
                    </m:r>
                    <m:r>
                      <a:rPr lang="vi-VN" i="1">
                        <a:latin typeface="Cambria Math"/>
                      </a:rPr>
                      <m:t>(</m:t>
                    </m:r>
                    <m:r>
                      <a:rPr lang="vi-VN" i="1">
                        <a:latin typeface="Cambria Math"/>
                      </a:rPr>
                      <m:t>𝑥</m:t>
                    </m:r>
                    <m:r>
                      <a:rPr lang="vi-VN" i="1">
                        <a:latin typeface="Cambria Math"/>
                      </a:rPr>
                      <m:t>)</m:t>
                    </m:r>
                  </m:oMath>
                </a14:m>
                <a:r>
                  <a:rPr lang="vi-VN" dirty="0" smtClean="0">
                    <a:latin typeface="+mj-lt"/>
                  </a:rPr>
                  <a:t> gọi là hàm số </a:t>
                </a:r>
                <a:r>
                  <a:rPr lang="vi-VN" dirty="0" smtClean="0">
                    <a:solidFill>
                      <a:srgbClr val="FF0000"/>
                    </a:solidFill>
                    <a:latin typeface="+mj-lt"/>
                  </a:rPr>
                  <a:t>chẵn</a:t>
                </a:r>
                <a:r>
                  <a:rPr lang="vi-VN" dirty="0" smtClean="0">
                    <a:latin typeface="+mj-lt"/>
                  </a:rPr>
                  <a:t> nếu </a:t>
                </a:r>
                <a14:m>
                  <m:oMath xmlns:m="http://schemas.openxmlformats.org/officeDocument/2006/math"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∀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𝐷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 smtClean="0">
                    <a:solidFill>
                      <a:srgbClr val="FF0000"/>
                    </a:solidFill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vi-VN" dirty="0" smtClean="0">
                    <a:solidFill>
                      <a:srgbClr val="FF0000"/>
                    </a:solidFill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+mj-lt"/>
                </a:endParaRP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vi-VN" dirty="0">
                    <a:latin typeface="+mj-lt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𝑦</m:t>
                    </m:r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𝑓</m:t>
                    </m:r>
                    <m:r>
                      <a:rPr lang="vi-VN" i="1">
                        <a:latin typeface="Cambria Math"/>
                      </a:rPr>
                      <m:t>(</m:t>
                    </m:r>
                    <m:r>
                      <a:rPr lang="vi-VN" i="1">
                        <a:latin typeface="Cambria Math"/>
                      </a:rPr>
                      <m:t>𝑥</m:t>
                    </m:r>
                    <m:r>
                      <a:rPr lang="vi-VN" i="1">
                        <a:latin typeface="Cambria Math"/>
                      </a:rPr>
                      <m:t>)</m:t>
                    </m:r>
                  </m:oMath>
                </a14:m>
                <a:r>
                  <a:rPr lang="vi-VN" dirty="0">
                    <a:latin typeface="+mj-lt"/>
                  </a:rPr>
                  <a:t> gọi là hàm số </a:t>
                </a:r>
                <a:r>
                  <a:rPr lang="vi-VN" dirty="0" smtClean="0">
                    <a:solidFill>
                      <a:srgbClr val="FF0000"/>
                    </a:solidFill>
                    <a:latin typeface="+mj-lt"/>
                  </a:rPr>
                  <a:t>lẻ </a:t>
                </a:r>
                <a:r>
                  <a:rPr lang="vi-VN" dirty="0">
                    <a:latin typeface="+mj-lt"/>
                  </a:rPr>
                  <a:t>nếu </a:t>
                </a:r>
                <a14:m>
                  <m:oMath xmlns:m="http://schemas.openxmlformats.org/officeDocument/2006/math"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∀</m:t>
                    </m:r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𝐷</m:t>
                    </m:r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vi-VN" dirty="0" smtClean="0">
                    <a:solidFill>
                      <a:srgbClr val="FF0000"/>
                    </a:solidFill>
                    <a:latin typeface="+mj-lt"/>
                  </a:rPr>
                  <a:t>thì </a:t>
                </a:r>
                <a14:m>
                  <m:oMath xmlns:m="http://schemas.openxmlformats.org/officeDocument/2006/math"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  <a:latin typeface="+mj-lt"/>
                  </a:rPr>
                  <a:t>  và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vi-VN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vi-VN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vi-VN" dirty="0" smtClean="0">
                  <a:latin typeface="+mj-lt"/>
                </a:endParaRPr>
              </a:p>
              <a:p>
                <a:r>
                  <a:rPr lang="vi-VN" dirty="0" smtClean="0">
                    <a:latin typeface="+mj-lt"/>
                  </a:rPr>
                  <a:t>- Đồ thị của hàm số chẵn nhận trục tung làm trục đối xứng, đồ thị của hàm số lẻ nhận gốc tọa độ làm tâm đối xứng. 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56" y="6934200"/>
                <a:ext cx="22858044" cy="3400931"/>
              </a:xfrm>
              <a:prstGeom prst="rect">
                <a:avLst/>
              </a:prstGeom>
              <a:blipFill rotWithShape="1">
                <a:blip r:embed="rId4"/>
                <a:stretch>
                  <a:fillRect l="-1040" t="-3591" b="-7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3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80" grpId="0" animBg="1"/>
      <p:bldP spid="81" grpId="0" animBg="1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2558469" y="1459363"/>
            <a:ext cx="2189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14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145F82"/>
              </a:solidFill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34384" y="1624464"/>
            <a:ext cx="2185987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+mj-lt"/>
                <a:cs typeface="Times New Roman" panose="02020603050405020304" pitchFamily="18" charset="0"/>
              </a:rPr>
              <a:t>I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10869" y="1611763"/>
            <a:ext cx="2189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14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rPr>
              <a:t>HỆ THỐNG LÝ THUYẾT</a:t>
            </a:r>
            <a:endParaRPr lang="en-US" sz="4800" b="1" dirty="0">
              <a:solidFill>
                <a:srgbClr val="145F82"/>
              </a:solidFill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0" y="2429138"/>
            <a:ext cx="24384000" cy="10837697"/>
            <a:chOff x="872033" y="4403390"/>
            <a:chExt cx="24134992" cy="9275716"/>
          </a:xfrm>
        </p:grpSpPr>
        <p:grpSp>
          <p:nvGrpSpPr>
            <p:cNvPr id="62" name="Group 5"/>
            <p:cNvGrpSpPr/>
            <p:nvPr/>
          </p:nvGrpSpPr>
          <p:grpSpPr>
            <a:xfrm>
              <a:off x="872033" y="4865138"/>
              <a:ext cx="24134992" cy="8813968"/>
              <a:chOff x="377154" y="1160336"/>
              <a:chExt cx="9504106" cy="3470099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377154" y="1160336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98996" y="1336358"/>
                <a:ext cx="9182264" cy="28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48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6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9" name="Rounded Rectangle 118"/>
          <p:cNvSpPr/>
          <p:nvPr/>
        </p:nvSpPr>
        <p:spPr>
          <a:xfrm>
            <a:off x="511297" y="3749374"/>
            <a:ext cx="2185987" cy="8046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+mj-lt"/>
                <a:cs typeface="Times New Roman" panose="02020603050405020304" pitchFamily="18" charset="0"/>
              </a:rPr>
              <a:t>2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081007" y="3723051"/>
                <a:ext cx="21111754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145F82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 smtClean="0">
                        <a:latin typeface="Cambria Math"/>
                      </a:rPr>
                      <m:t>y</m:t>
                    </m:r>
                    <m:r>
                      <a:rPr lang="vi-VN" sz="4800" b="1" i="0" smtClean="0">
                        <a:latin typeface="Cambria Math"/>
                      </a:rPr>
                      <m:t>=</m:t>
                    </m:r>
                    <m:r>
                      <a:rPr lang="vi-VN" sz="4800" b="0" i="1" smtClean="0">
                        <a:latin typeface="Cambria Math"/>
                      </a:rPr>
                      <m:t>𝑎𝑥</m:t>
                    </m:r>
                    <m:r>
                      <a:rPr lang="vi-VN" sz="4800" b="0" i="1" smtClean="0">
                        <a:latin typeface="Cambria Math"/>
                      </a:rPr>
                      <m:t>+</m:t>
                    </m:r>
                    <m:r>
                      <a:rPr lang="vi-VN" sz="48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007" y="3723051"/>
                <a:ext cx="2111175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240" t="-16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876207" y="6033532"/>
                <a:ext cx="22870121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vi-VN" dirty="0" smtClean="0">
                    <a:latin typeface="+mj-lt"/>
                  </a:rPr>
                  <a:t>Hàm số đồng biến trên R khi </a:t>
                </a:r>
                <a14:m>
                  <m:oMath xmlns:m="http://schemas.openxmlformats.org/officeDocument/2006/math">
                    <m:r>
                      <a:rPr lang="vi-VN" b="0" i="1" smtClean="0">
                        <a:latin typeface="Cambria Math"/>
                      </a:rPr>
                      <m:t>𝑎</m:t>
                    </m:r>
                    <m:r>
                      <a:rPr lang="vi-VN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vi-VN" dirty="0" smtClean="0">
                    <a:latin typeface="+mj-lt"/>
                  </a:rPr>
                  <a:t> và nghịch biến </a:t>
                </a:r>
                <a:r>
                  <a:rPr lang="vi-VN" dirty="0">
                    <a:latin typeface="+mj-lt"/>
                  </a:rPr>
                  <a:t>trên R khi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𝑎</m:t>
                    </m:r>
                    <m:r>
                      <a:rPr lang="vi-VN" b="0" i="1" smtClean="0">
                        <a:latin typeface="Cambria Math"/>
                      </a:rPr>
                      <m:t>&lt;</m:t>
                    </m:r>
                    <m:r>
                      <a:rPr lang="vi-VN" i="1">
                        <a:latin typeface="Cambria Math"/>
                      </a:rPr>
                      <m:t>0</m:t>
                    </m:r>
                  </m:oMath>
                </a14:m>
                <a:r>
                  <a:rPr lang="vi-VN" dirty="0" smtClean="0">
                    <a:latin typeface="+mj-lt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vi-VN" dirty="0" smtClean="0">
                    <a:latin typeface="+mj-lt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1">
                        <a:latin typeface="Cambria Math"/>
                      </a:rPr>
                      <m:t>y</m:t>
                    </m:r>
                    <m:r>
                      <a:rPr lang="vi-VN" sz="4400" b="0">
                        <a:latin typeface="Cambria Math"/>
                      </a:rPr>
                      <m:t>=</m:t>
                    </m:r>
                    <m:r>
                      <a:rPr lang="vi-VN" sz="4400" b="0" i="1">
                        <a:latin typeface="Cambria Math"/>
                      </a:rPr>
                      <m:t>𝑎𝑥</m:t>
                    </m:r>
                    <m:r>
                      <a:rPr lang="vi-VN" sz="4400" b="0" i="1">
                        <a:latin typeface="Cambria Math"/>
                      </a:rPr>
                      <m:t>+</m:t>
                    </m:r>
                    <m:r>
                      <a:rPr lang="vi-VN" sz="4400" b="0" i="1">
                        <a:latin typeface="Cambria Math"/>
                      </a:rPr>
                      <m:t>𝑏</m:t>
                    </m:r>
                    <m:r>
                      <a:rPr lang="vi-VN" sz="4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dirty="0" smtClean="0">
                    <a:latin typeface="+mj-lt"/>
                  </a:rPr>
                  <a:t>là một đường thẳng. </a:t>
                </a:r>
              </a:p>
              <a:p>
                <a:pPr marL="571500" indent="-571500">
                  <a:buFontTx/>
                  <a:buChar char="-"/>
                </a:pPr>
                <a:r>
                  <a:rPr lang="vi-VN" sz="4400" dirty="0" smtClean="0">
                    <a:latin typeface="+mj-lt"/>
                  </a:rPr>
                  <a:t>Đồ thị </a:t>
                </a:r>
                <a:r>
                  <a:rPr lang="vi-VN" dirty="0">
                    <a:latin typeface="+mj-lt"/>
                  </a:rPr>
                  <a:t>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1">
                        <a:latin typeface="Cambria Math"/>
                      </a:rPr>
                      <m:t>y</m:t>
                    </m:r>
                    <m:r>
                      <a:rPr lang="vi-VN" sz="4400" b="0">
                        <a:latin typeface="Cambria Math"/>
                      </a:rPr>
                      <m:t>=</m:t>
                    </m:r>
                    <m:r>
                      <a:rPr lang="vi-VN" sz="4400" b="0" i="1">
                        <a:latin typeface="Cambria Math"/>
                      </a:rPr>
                      <m:t>𝑏</m:t>
                    </m:r>
                    <m:r>
                      <a:rPr lang="vi-VN" sz="4400" b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dirty="0">
                    <a:latin typeface="+mj-lt"/>
                  </a:rPr>
                  <a:t>là một đường </a:t>
                </a:r>
                <a:r>
                  <a:rPr lang="vi-VN" sz="4400" dirty="0" smtClean="0">
                    <a:latin typeface="+mj-lt"/>
                  </a:rPr>
                  <a:t>thẳng song song hoặc trùng với trục hoàng </a:t>
                </a: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07" y="6033532"/>
                <a:ext cx="22870121" cy="2108269"/>
              </a:xfrm>
              <a:prstGeom prst="rect">
                <a:avLst/>
              </a:prstGeom>
              <a:blipFill rotWithShape="1">
                <a:blip r:embed="rId3"/>
                <a:stretch>
                  <a:fillRect l="-986" t="-5780" b="-13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1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119" grpId="0" animBg="1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2558469" y="1459363"/>
            <a:ext cx="2189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14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145F82"/>
              </a:solidFill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72482" y="1854705"/>
            <a:ext cx="23688746" cy="10837697"/>
            <a:chOff x="872033" y="4403390"/>
            <a:chExt cx="24134992" cy="9275716"/>
          </a:xfrm>
        </p:grpSpPr>
        <p:grpSp>
          <p:nvGrpSpPr>
            <p:cNvPr id="62" name="Group 5"/>
            <p:cNvGrpSpPr/>
            <p:nvPr/>
          </p:nvGrpSpPr>
          <p:grpSpPr>
            <a:xfrm>
              <a:off x="872033" y="4865138"/>
              <a:ext cx="24134992" cy="8813968"/>
              <a:chOff x="377154" y="1160336"/>
              <a:chExt cx="9504106" cy="3470099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377154" y="1160336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98996" y="1336358"/>
                <a:ext cx="9182264" cy="28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48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6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0" name="Rounded Rectangle 79"/>
          <p:cNvSpPr/>
          <p:nvPr/>
        </p:nvSpPr>
        <p:spPr>
          <a:xfrm>
            <a:off x="524882" y="2579703"/>
            <a:ext cx="2185987" cy="8046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10869" y="2523294"/>
                <a:ext cx="21111754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145F82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Hàm số bậc 2 </a:t>
                </a:r>
                <a:r>
                  <a:rPr lang="vi-VN" sz="4800" dirty="0" smtClean="0">
                    <a:latin typeface="+mj-lt"/>
                  </a:rPr>
                  <a:t>(Dạng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vi-VN" sz="4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endParaRPr lang="en-US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869" y="2523294"/>
                <a:ext cx="2111175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269" t="-16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52502" y="3458255"/>
                <a:ext cx="22870121" cy="800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vi-VN" dirty="0" smtClean="0">
                    <a:latin typeface="+mj-lt"/>
                  </a:rPr>
                  <a:t>TXĐ: </a:t>
                </a:r>
                <a14:m>
                  <m:oMath xmlns:m="http://schemas.openxmlformats.org/officeDocument/2006/math">
                    <m:r>
                      <a:rPr lang="vi-VN" b="0" i="1" smtClean="0">
                        <a:latin typeface="Cambria Math"/>
                      </a:rPr>
                      <m:t>𝐷</m:t>
                    </m:r>
                    <m:r>
                      <a:rPr lang="vi-VN" b="0" i="1" smtClean="0">
                        <a:latin typeface="Cambria Math"/>
                      </a:rPr>
                      <m:t>=</m:t>
                    </m:r>
                    <m:r>
                      <a:rPr lang="vi-VN" b="0" i="1" smtClean="0">
                        <a:latin typeface="Cambria Math"/>
                      </a:rPr>
                      <m:t>𝑅</m:t>
                    </m:r>
                  </m:oMath>
                </a14:m>
                <a:endParaRPr lang="vi-VN" dirty="0" smtClean="0">
                  <a:latin typeface="+mj-lt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vi-VN" dirty="0" smtClean="0">
                    <a:latin typeface="+mj-lt"/>
                  </a:rPr>
                  <a:t>Tọa độ đỉnh: </a:t>
                </a:r>
                <a14:m>
                  <m:oMath xmlns:m="http://schemas.openxmlformats.org/officeDocument/2006/math">
                    <m:r>
                      <a:rPr lang="vi-VN" b="0" i="1" smtClean="0">
                        <a:latin typeface="Cambria Math"/>
                      </a:rPr>
                      <m:t>𝐼</m:t>
                    </m:r>
                    <m:r>
                      <a:rPr lang="vi-VN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b="0" i="1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vi-VN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vi-VN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vi-VN" b="0" i="1" smtClean="0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vi-VN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vi-VN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vi-VN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vi-VN" b="0" i="1" smtClean="0">
                        <a:latin typeface="Cambria Math"/>
                      </a:rPr>
                      <m:t>.</m:t>
                    </m:r>
                  </m:oMath>
                </a14:m>
                <a:endParaRPr lang="vi-VN" b="0" dirty="0" smtClean="0">
                  <a:latin typeface="+mj-lt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vi-VN" dirty="0" smtClean="0">
                    <a:latin typeface="+mj-lt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vi-VN" i="1">
                            <a:latin typeface="Cambria Math"/>
                          </a:rPr>
                          <m:t>2</m:t>
                        </m:r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vi-VN" dirty="0" smtClean="0">
                    <a:latin typeface="+mj-lt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vi-VN" dirty="0" smtClean="0">
                    <a:latin typeface="+mj-lt"/>
                  </a:rPr>
                  <a:t>Bảng biến thiên:</a:t>
                </a:r>
              </a:p>
              <a:p>
                <a:endParaRPr lang="vi-VN" dirty="0" smtClean="0">
                  <a:latin typeface="+mj-lt"/>
                </a:endParaRPr>
              </a:p>
              <a:p>
                <a:endParaRPr lang="vi-VN" dirty="0" smtClean="0">
                  <a:latin typeface="+mj-lt"/>
                </a:endParaRPr>
              </a:p>
              <a:p>
                <a:endParaRPr lang="vi-VN" dirty="0">
                  <a:latin typeface="+mj-lt"/>
                </a:endParaRPr>
              </a:p>
              <a:p>
                <a:endParaRPr lang="vi-VN" dirty="0" smtClean="0">
                  <a:latin typeface="+mj-lt"/>
                </a:endParaRPr>
              </a:p>
              <a:p>
                <a:endParaRPr lang="vi-VN" dirty="0" smtClean="0">
                  <a:latin typeface="+mj-lt"/>
                </a:endParaRPr>
              </a:p>
              <a:p>
                <a:pPr algn="ctr"/>
                <a:r>
                  <a:rPr lang="vi-VN" dirty="0" smtClean="0">
                    <a:latin typeface="+mj-lt"/>
                  </a:rPr>
                  <a:t> (dựa vào BBT nhận xét các khoảng đông biến, nghịch biến)</a:t>
                </a:r>
              </a:p>
              <a:p>
                <a:r>
                  <a:rPr lang="vi-VN" dirty="0" smtClean="0">
                    <a:latin typeface="+mj-lt"/>
                  </a:rPr>
                  <a:t>-    Đồ thị (Parabol) : Bảng giá trị, vẽ đồ thị.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2" y="3458255"/>
                <a:ext cx="22870121" cy="8007000"/>
              </a:xfrm>
              <a:prstGeom prst="rect">
                <a:avLst/>
              </a:prstGeom>
              <a:blipFill rotWithShape="1">
                <a:blip r:embed="rId3"/>
                <a:stretch>
                  <a:fillRect l="-1039" t="-1522" b="-2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334384" y="1624464"/>
            <a:ext cx="2185987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+mj-lt"/>
                <a:cs typeface="Times New Roman" panose="02020603050405020304" pitchFamily="18" charset="0"/>
              </a:rPr>
              <a:t>I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0869" y="1611763"/>
            <a:ext cx="2189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14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rPr>
              <a:t>HỆ THỐNG LÝ THUYẾT</a:t>
            </a:r>
            <a:endParaRPr lang="en-US" sz="4800" b="1" dirty="0">
              <a:solidFill>
                <a:srgbClr val="145F82"/>
              </a:solidFill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400800"/>
            <a:ext cx="1691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539457" y="1904995"/>
            <a:ext cx="111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BÀI TẬP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5728984" cy="81682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8 trang 50 SGK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1539457" y="7721532"/>
                <a:ext cx="11448083" cy="126669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vi-VN" sz="4400" b="0" i="1" smtClean="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≥−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7" y="7721532"/>
                <a:ext cx="11448083" cy="1266693"/>
              </a:xfrm>
              <a:prstGeom prst="rect">
                <a:avLst/>
              </a:prstGeom>
              <a:blipFill rotWithShape="1">
                <a:blip r:embed="rId3"/>
                <a:stretch>
                  <a:fillRect l="-2183" b="-483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1905000" y="9677400"/>
                <a:ext cx="8275540" cy="81682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9677400"/>
                <a:ext cx="8275540" cy="816827"/>
              </a:xfrm>
              <a:prstGeom prst="rect">
                <a:avLst/>
              </a:prstGeom>
              <a:blipFill rotWithShape="1">
                <a:blip r:embed="rId4"/>
                <a:stretch>
                  <a:fillRect l="-3021" t="-15038" b="-2932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72343" y="4170081"/>
                <a:ext cx="12192000" cy="194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343" y="4170081"/>
                <a:ext cx="12192000" cy="1947777"/>
              </a:xfrm>
              <a:prstGeom prst="rect">
                <a:avLst/>
              </a:prstGeom>
              <a:blipFill>
                <a:blip r:embed="rId5"/>
                <a:stretch>
                  <a:fillRect l="-2050" t="-625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915400" y="6477000"/>
            <a:ext cx="40721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Bài giải: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3" grpId="0"/>
      <p:bldP spid="55" grpId="0"/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539457" y="1904995"/>
            <a:ext cx="111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BÀI TẬP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5728984" cy="81682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SGK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2816" y="5031834"/>
                <a:ext cx="12192000" cy="7811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16" y="5031834"/>
                <a:ext cx="12192000" cy="781111"/>
              </a:xfrm>
              <a:prstGeom prst="rect">
                <a:avLst/>
              </a:prstGeom>
              <a:blipFill>
                <a:blip r:embed="rId3"/>
                <a:stretch>
                  <a:fillRect l="-2050" t="-15504" b="-34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847482"/>
                <a:ext cx="17060316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7482"/>
                <a:ext cx="17060316" cy="816827"/>
              </a:xfrm>
              <a:prstGeom prst="rect">
                <a:avLst/>
              </a:prstGeom>
              <a:blipFill>
                <a:blip r:embed="rId4"/>
                <a:stretch>
                  <a:fillRect l="-1429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2816" y="5680806"/>
                <a:ext cx="10038454" cy="1569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≥−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&lt;−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16" y="5680806"/>
                <a:ext cx="10038454" cy="1569532"/>
              </a:xfrm>
              <a:prstGeom prst="rect">
                <a:avLst/>
              </a:prstGeom>
              <a:blipFill>
                <a:blip r:embed="rId5"/>
                <a:stretch>
                  <a:fillRect l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52816" y="7320758"/>
            <a:ext cx="3898824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52816" y="11685960"/>
                <a:ext cx="12192000" cy="16439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16" y="11685960"/>
                <a:ext cx="12192000" cy="1643912"/>
              </a:xfrm>
              <a:prstGeom prst="rect">
                <a:avLst/>
              </a:prstGeom>
              <a:blipFill>
                <a:blip r:embed="rId6"/>
                <a:stretch>
                  <a:fillRect l="-2050" t="-7778" b="-1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3523115" y="1524000"/>
            <a:ext cx="0" cy="1181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764233" y="1862168"/>
            <a:ext cx="298992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13319" y="4679763"/>
            <a:ext cx="175240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1" y="8097722"/>
            <a:ext cx="8229600" cy="347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4241" y="2945855"/>
            <a:ext cx="6063031" cy="1645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45331" y="5855978"/>
            <a:ext cx="8046720" cy="7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2" grpId="0"/>
      <p:bldP spid="3" grpId="0"/>
      <p:bldP spid="5" grpId="0"/>
      <p:bldP spid="7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539457" y="1904995"/>
            <a:ext cx="1118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BÀI TẬP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5728984" cy="81682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2816" y="5031834"/>
                <a:ext cx="12192000" cy="8168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16" y="5031834"/>
                <a:ext cx="12192000" cy="816827"/>
              </a:xfrm>
              <a:prstGeom prst="rect">
                <a:avLst/>
              </a:prstGeom>
              <a:blipFill rotWithShape="1">
                <a:blip r:embed="rId3"/>
                <a:stretch>
                  <a:fillRect l="-1850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847482"/>
                <a:ext cx="17060316" cy="780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7482"/>
                <a:ext cx="17060316" cy="780085"/>
              </a:xfrm>
              <a:prstGeom prst="rect">
                <a:avLst/>
              </a:prstGeom>
              <a:blipFill>
                <a:blip r:embed="rId4"/>
                <a:stretch>
                  <a:fillRect l="-1429"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52816" y="5680806"/>
            <a:ext cx="325730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3615" y="1524000"/>
            <a:ext cx="0" cy="1181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899668" y="2252723"/>
            <a:ext cx="2989921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63336" y="1471612"/>
            <a:ext cx="2329484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21683" y="8458200"/>
                <a:ext cx="11168891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 biến thiên: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BBT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83" y="8458200"/>
                <a:ext cx="11168891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2020" t="-15038" r="-1255" b="-29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681" y="9654324"/>
            <a:ext cx="9610487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51016" y="5985977"/>
                <a:ext cx="4020652" cy="78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16" y="5985977"/>
                <a:ext cx="4020652" cy="781111"/>
              </a:xfrm>
              <a:prstGeom prst="rect">
                <a:avLst/>
              </a:prstGeom>
              <a:blipFill rotWithShape="1">
                <a:blip r:embed="rId7"/>
                <a:stretch>
                  <a:fillRect l="-5455"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21683" y="7038944"/>
                <a:ext cx="5467843" cy="78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83" y="7038944"/>
                <a:ext cx="5467843" cy="781111"/>
              </a:xfrm>
              <a:prstGeom prst="rect">
                <a:avLst/>
              </a:prstGeom>
              <a:blipFill rotWithShape="1">
                <a:blip r:embed="rId8"/>
                <a:stretch>
                  <a:fillRect l="-4125"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63336" y="3111594"/>
            <a:ext cx="6890269" cy="192024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7635738" y="6461917"/>
            <a:ext cx="0" cy="725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5440248"/>
            <a:ext cx="7010400" cy="84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2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2" grpId="0"/>
      <p:bldP spid="3" grpId="0"/>
      <p:bldP spid="11" grpId="0"/>
      <p:bldP spid="13" grpId="0"/>
      <p:bldP spid="8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34743"/>
              </a:xfrm>
              <a:prstGeom prst="rect">
                <a:avLst/>
              </a:prstGeom>
              <a:blipFill>
                <a:blip r:embed="rId4"/>
                <a:stretch>
                  <a:fillRect l="-1216" t="-7190" b="-3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686300"/>
                <a:ext cx="5485687" cy="1499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;3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686300"/>
                <a:ext cx="5485687" cy="1499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  <m:r>
                        <m:rPr>
                          <m:nor/>
                        </m:rPr>
                        <a:rPr lang="en-US" sz="4800" b="0" i="0" smtClean="0"/>
                        <m:t>           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539214" y="4474728"/>
                <a:ext cx="7708945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8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48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3;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+∞</m:t>
                          </m:r>
                        </m:e>
                      </m:d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9214" y="4474728"/>
                <a:ext cx="7708945" cy="17520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1723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7239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5098516" cy="2405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∈∅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5098516" cy="2405338"/>
              </a:xfrm>
              <a:prstGeom prst="rect">
                <a:avLst/>
              </a:prstGeom>
              <a:blipFill>
                <a:blip r:embed="rId9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3638162" y="11319224"/>
                <a:ext cx="7620000" cy="1723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=∅</m:t>
                      </m:r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62" y="11319224"/>
                <a:ext cx="7620000" cy="1723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7055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23812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390525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433052" y="1030593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052" y="10305936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85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Parabol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đỉ</m:t>
                      </m:r>
                      <m:r>
                        <m:rPr>
                          <m:nor/>
                        </m:rPr>
                        <a:rPr lang="en-US" sz="4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à:</m:t>
                      </m:r>
                    </m:oMath>
                  </m:oMathPara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85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1708" y="4161772"/>
                <a:ext cx="4388542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708" y="4161772"/>
                <a:ext cx="4388542" cy="17520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07471" y="4220764"/>
                <a:ext cx="4388542" cy="1621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71" y="4220764"/>
                <a:ext cx="4388542" cy="16212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706124" y="4132275"/>
                <a:ext cx="4447108" cy="183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124" y="4132275"/>
                <a:ext cx="4447108" cy="183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161769"/>
                <a:ext cx="4023461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161769"/>
                <a:ext cx="4023461" cy="1752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8160134" y="449407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27371" y="7929077"/>
                <a:ext cx="10773719" cy="1120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7929077"/>
                <a:ext cx="10773719" cy="1120500"/>
              </a:xfrm>
              <a:prstGeom prst="rect">
                <a:avLst/>
              </a:prstGeom>
              <a:blipFill>
                <a:blip r:embed="rId9"/>
                <a:stretch>
                  <a:fillRect l="-2320" b="-1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7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4809</TotalTime>
  <Words>1128</Words>
  <Application>Microsoft Office PowerPoint</Application>
  <PresentationFormat>Custom</PresentationFormat>
  <Paragraphs>113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478</cp:revision>
  <dcterms:created xsi:type="dcterms:W3CDTF">2013-08-31T11:42:51Z</dcterms:created>
  <dcterms:modified xsi:type="dcterms:W3CDTF">2021-09-03T07:57:02Z</dcterms:modified>
</cp:coreProperties>
</file>