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74" r:id="rId2"/>
    <p:sldId id="258" r:id="rId3"/>
    <p:sldId id="259" r:id="rId4"/>
    <p:sldId id="262" r:id="rId5"/>
    <p:sldId id="276" r:id="rId6"/>
    <p:sldId id="277" r:id="rId7"/>
    <p:sldId id="275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Kiểu Sáng 2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Kiểu Sáng 1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11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32CF-7F5C-4D70-9011-4315DE70CFCC}" type="datetimeFigureOut">
              <a:rPr lang="vi-VN" smtClean="0"/>
              <a:t>01/08/2023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75863-EB9D-4AFA-8F0F-3931CD110E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235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11716176" y="1976374"/>
            <a:ext cx="5410200" cy="4285854"/>
            <a:chOff x="2751660" y="-1216693"/>
            <a:chExt cx="12407643" cy="3951498"/>
          </a:xfrm>
        </p:grpSpPr>
        <p:sp>
          <p:nvSpPr>
            <p:cNvPr id="36" name="TextBox 3"/>
            <p:cNvSpPr txBox="1"/>
            <p:nvPr/>
          </p:nvSpPr>
          <p:spPr>
            <a:xfrm>
              <a:off x="4631261" y="-1216693"/>
              <a:ext cx="8648443" cy="1618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TUẦN 35</a:t>
              </a: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2751660" y="338639"/>
              <a:ext cx="12407643" cy="2396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TỔNG KẾT NĂM HỌC</a:t>
              </a: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0AFDDA7-7F00-6669-53DA-25E666298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9144000" cy="10287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57300" y="6363135"/>
            <a:ext cx="15773400" cy="19053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Các hoạt động trong hè</a:t>
            </a:r>
          </a:p>
        </p:txBody>
      </p:sp>
      <p:pic>
        <p:nvPicPr>
          <p:cNvPr id="11" name="Hình ảnh 10" descr="Ảnh có chứa người, giày dép, đàn ông, trang phục&#10;&#10;Mô tả được tạo tự động">
            <a:extLst>
              <a:ext uri="{FF2B5EF4-FFF2-40B4-BE49-F238E27FC236}">
                <a16:creationId xmlns:a16="http://schemas.microsoft.com/office/drawing/2014/main" id="{0570B4C9-A728-88F8-2D9B-F234FE280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r="21703" b="2"/>
          <a:stretch/>
        </p:blipFill>
        <p:spPr>
          <a:xfrm>
            <a:off x="765547" y="600076"/>
            <a:ext cx="5287332" cy="5471007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13" name="Hình ảnh 12" descr="Ảnh có chứa trang phục, con người, đám tang, người&#10;&#10;Mô tả được tạo tự động">
            <a:extLst>
              <a:ext uri="{FF2B5EF4-FFF2-40B4-BE49-F238E27FC236}">
                <a16:creationId xmlns:a16="http://schemas.microsoft.com/office/drawing/2014/main" id="{966C8EE0-3F96-9223-EEF3-41E69501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r="16942" b="2"/>
          <a:stretch/>
        </p:blipFill>
        <p:spPr>
          <a:xfrm>
            <a:off x="6500334" y="600076"/>
            <a:ext cx="5287332" cy="5471007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9" name="Hình ảnh 8" descr="Ảnh có chứa ngoài trời, bầu trời, mây, cỏ&#10;&#10;Mô tả được tạo tự động">
            <a:extLst>
              <a:ext uri="{FF2B5EF4-FFF2-40B4-BE49-F238E27FC236}">
                <a16:creationId xmlns:a16="http://schemas.microsoft.com/office/drawing/2014/main" id="{C776BA1A-605E-3DE7-A224-CAC49AF95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r="9175" b="2"/>
          <a:stretch/>
        </p:blipFill>
        <p:spPr>
          <a:xfrm>
            <a:off x="12235120" y="600078"/>
            <a:ext cx="5287332" cy="5471007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9023" y="8268483"/>
            <a:ext cx="6365383" cy="27432"/>
          </a:xfrm>
          <a:custGeom>
            <a:avLst/>
            <a:gdLst>
              <a:gd name="connsiteX0" fmla="*/ 0 w 6365383"/>
              <a:gd name="connsiteY0" fmla="*/ 0 h 27432"/>
              <a:gd name="connsiteX1" fmla="*/ 636538 w 6365383"/>
              <a:gd name="connsiteY1" fmla="*/ 0 h 27432"/>
              <a:gd name="connsiteX2" fmla="*/ 1336730 w 6365383"/>
              <a:gd name="connsiteY2" fmla="*/ 0 h 27432"/>
              <a:gd name="connsiteX3" fmla="*/ 1909615 w 6365383"/>
              <a:gd name="connsiteY3" fmla="*/ 0 h 27432"/>
              <a:gd name="connsiteX4" fmla="*/ 2418846 w 6365383"/>
              <a:gd name="connsiteY4" fmla="*/ 0 h 27432"/>
              <a:gd name="connsiteX5" fmla="*/ 2928076 w 6365383"/>
              <a:gd name="connsiteY5" fmla="*/ 0 h 27432"/>
              <a:gd name="connsiteX6" fmla="*/ 3373653 w 6365383"/>
              <a:gd name="connsiteY6" fmla="*/ 0 h 27432"/>
              <a:gd name="connsiteX7" fmla="*/ 4137499 w 6365383"/>
              <a:gd name="connsiteY7" fmla="*/ 0 h 27432"/>
              <a:gd name="connsiteX8" fmla="*/ 4901345 w 6365383"/>
              <a:gd name="connsiteY8" fmla="*/ 0 h 27432"/>
              <a:gd name="connsiteX9" fmla="*/ 5665191 w 6365383"/>
              <a:gd name="connsiteY9" fmla="*/ 0 h 27432"/>
              <a:gd name="connsiteX10" fmla="*/ 6365383 w 6365383"/>
              <a:gd name="connsiteY10" fmla="*/ 0 h 27432"/>
              <a:gd name="connsiteX11" fmla="*/ 6365383 w 6365383"/>
              <a:gd name="connsiteY11" fmla="*/ 27432 h 27432"/>
              <a:gd name="connsiteX12" fmla="*/ 5728845 w 6365383"/>
              <a:gd name="connsiteY12" fmla="*/ 27432 h 27432"/>
              <a:gd name="connsiteX13" fmla="*/ 5028653 w 6365383"/>
              <a:gd name="connsiteY13" fmla="*/ 27432 h 27432"/>
              <a:gd name="connsiteX14" fmla="*/ 4583076 w 6365383"/>
              <a:gd name="connsiteY14" fmla="*/ 27432 h 27432"/>
              <a:gd name="connsiteX15" fmla="*/ 4137499 w 6365383"/>
              <a:gd name="connsiteY15" fmla="*/ 27432 h 27432"/>
              <a:gd name="connsiteX16" fmla="*/ 3691922 w 6365383"/>
              <a:gd name="connsiteY16" fmla="*/ 27432 h 27432"/>
              <a:gd name="connsiteX17" fmla="*/ 3182692 w 6365383"/>
              <a:gd name="connsiteY17" fmla="*/ 27432 h 27432"/>
              <a:gd name="connsiteX18" fmla="*/ 2673461 w 6365383"/>
              <a:gd name="connsiteY18" fmla="*/ 27432 h 27432"/>
              <a:gd name="connsiteX19" fmla="*/ 2164230 w 6365383"/>
              <a:gd name="connsiteY19" fmla="*/ 27432 h 27432"/>
              <a:gd name="connsiteX20" fmla="*/ 1655000 w 6365383"/>
              <a:gd name="connsiteY20" fmla="*/ 27432 h 27432"/>
              <a:gd name="connsiteX21" fmla="*/ 1145769 w 6365383"/>
              <a:gd name="connsiteY21" fmla="*/ 27432 h 27432"/>
              <a:gd name="connsiteX22" fmla="*/ 0 w 6365383"/>
              <a:gd name="connsiteY22" fmla="*/ 27432 h 27432"/>
              <a:gd name="connsiteX23" fmla="*/ 0 w 6365383"/>
              <a:gd name="connsiteY23" fmla="*/ 0 h 27432"/>
              <a:gd name="connsiteX0" fmla="*/ 0 w 6365383"/>
              <a:gd name="connsiteY0" fmla="*/ 0 h 27432"/>
              <a:gd name="connsiteX1" fmla="*/ 509231 w 6365383"/>
              <a:gd name="connsiteY1" fmla="*/ 0 h 27432"/>
              <a:gd name="connsiteX2" fmla="*/ 954807 w 6365383"/>
              <a:gd name="connsiteY2" fmla="*/ 0 h 27432"/>
              <a:gd name="connsiteX3" fmla="*/ 1464038 w 6365383"/>
              <a:gd name="connsiteY3" fmla="*/ 0 h 27432"/>
              <a:gd name="connsiteX4" fmla="*/ 2100576 w 6365383"/>
              <a:gd name="connsiteY4" fmla="*/ 0 h 27432"/>
              <a:gd name="connsiteX5" fmla="*/ 2800769 w 6365383"/>
              <a:gd name="connsiteY5" fmla="*/ 0 h 27432"/>
              <a:gd name="connsiteX6" fmla="*/ 3564614 w 6365383"/>
              <a:gd name="connsiteY6" fmla="*/ 0 h 27432"/>
              <a:gd name="connsiteX7" fmla="*/ 4328460 w 6365383"/>
              <a:gd name="connsiteY7" fmla="*/ 0 h 27432"/>
              <a:gd name="connsiteX8" fmla="*/ 4901345 w 6365383"/>
              <a:gd name="connsiteY8" fmla="*/ 0 h 27432"/>
              <a:gd name="connsiteX9" fmla="*/ 5601537 w 6365383"/>
              <a:gd name="connsiteY9" fmla="*/ 0 h 27432"/>
              <a:gd name="connsiteX10" fmla="*/ 6365383 w 6365383"/>
              <a:gd name="connsiteY10" fmla="*/ 0 h 27432"/>
              <a:gd name="connsiteX11" fmla="*/ 6365383 w 6365383"/>
              <a:gd name="connsiteY11" fmla="*/ 27432 h 27432"/>
              <a:gd name="connsiteX12" fmla="*/ 5728845 w 6365383"/>
              <a:gd name="connsiteY12" fmla="*/ 27432 h 27432"/>
              <a:gd name="connsiteX13" fmla="*/ 5028653 w 6365383"/>
              <a:gd name="connsiteY13" fmla="*/ 27432 h 27432"/>
              <a:gd name="connsiteX14" fmla="*/ 4455768 w 6365383"/>
              <a:gd name="connsiteY14" fmla="*/ 27432 h 27432"/>
              <a:gd name="connsiteX15" fmla="*/ 3882884 w 6365383"/>
              <a:gd name="connsiteY15" fmla="*/ 27432 h 27432"/>
              <a:gd name="connsiteX16" fmla="*/ 3119038 w 6365383"/>
              <a:gd name="connsiteY16" fmla="*/ 27432 h 27432"/>
              <a:gd name="connsiteX17" fmla="*/ 2609807 w 6365383"/>
              <a:gd name="connsiteY17" fmla="*/ 27432 h 27432"/>
              <a:gd name="connsiteX18" fmla="*/ 1909615 w 6365383"/>
              <a:gd name="connsiteY18" fmla="*/ 27432 h 27432"/>
              <a:gd name="connsiteX19" fmla="*/ 1464038 w 6365383"/>
              <a:gd name="connsiteY19" fmla="*/ 27432 h 27432"/>
              <a:gd name="connsiteX20" fmla="*/ 827500 w 6365383"/>
              <a:gd name="connsiteY20" fmla="*/ 27432 h 27432"/>
              <a:gd name="connsiteX21" fmla="*/ 0 w 6365383"/>
              <a:gd name="connsiteY21" fmla="*/ 27432 h 27432"/>
              <a:gd name="connsiteX22" fmla="*/ 0 w 6365383"/>
              <a:gd name="connsiteY22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65383" h="27432" fill="none" extrusionOk="0">
                <a:moveTo>
                  <a:pt x="0" y="0"/>
                </a:moveTo>
                <a:cubicBezTo>
                  <a:pt x="139864" y="-13274"/>
                  <a:pt x="395058" y="31266"/>
                  <a:pt x="636538" y="0"/>
                </a:cubicBezTo>
                <a:cubicBezTo>
                  <a:pt x="865421" y="-30226"/>
                  <a:pt x="1115954" y="-15587"/>
                  <a:pt x="1336730" y="0"/>
                </a:cubicBezTo>
                <a:cubicBezTo>
                  <a:pt x="1576227" y="12258"/>
                  <a:pt x="1653566" y="-20128"/>
                  <a:pt x="1909615" y="0"/>
                </a:cubicBezTo>
                <a:cubicBezTo>
                  <a:pt x="2177382" y="24404"/>
                  <a:pt x="2285551" y="12186"/>
                  <a:pt x="2418846" y="0"/>
                </a:cubicBezTo>
                <a:cubicBezTo>
                  <a:pt x="2528927" y="19082"/>
                  <a:pt x="2738322" y="39620"/>
                  <a:pt x="2928076" y="0"/>
                </a:cubicBezTo>
                <a:cubicBezTo>
                  <a:pt x="3143030" y="-16600"/>
                  <a:pt x="3232468" y="-26735"/>
                  <a:pt x="3373653" y="0"/>
                </a:cubicBezTo>
                <a:cubicBezTo>
                  <a:pt x="3476986" y="29140"/>
                  <a:pt x="3904964" y="20265"/>
                  <a:pt x="4137499" y="0"/>
                </a:cubicBezTo>
                <a:cubicBezTo>
                  <a:pt x="4316057" y="-31678"/>
                  <a:pt x="4603238" y="57986"/>
                  <a:pt x="4901345" y="0"/>
                </a:cubicBezTo>
                <a:cubicBezTo>
                  <a:pt x="5188167" y="-16003"/>
                  <a:pt x="5460162" y="6613"/>
                  <a:pt x="5665191" y="0"/>
                </a:cubicBezTo>
                <a:cubicBezTo>
                  <a:pt x="5858106" y="8373"/>
                  <a:pt x="6057728" y="-36105"/>
                  <a:pt x="6365383" y="0"/>
                </a:cubicBezTo>
                <a:cubicBezTo>
                  <a:pt x="6366783" y="12212"/>
                  <a:pt x="6364136" y="20395"/>
                  <a:pt x="6365383" y="27432"/>
                </a:cubicBezTo>
                <a:cubicBezTo>
                  <a:pt x="6196030" y="28853"/>
                  <a:pt x="5906749" y="36029"/>
                  <a:pt x="5728845" y="27432"/>
                </a:cubicBezTo>
                <a:cubicBezTo>
                  <a:pt x="5554113" y="-15027"/>
                  <a:pt x="5178036" y="25909"/>
                  <a:pt x="5028653" y="27432"/>
                </a:cubicBezTo>
                <a:cubicBezTo>
                  <a:pt x="4891896" y="43795"/>
                  <a:pt x="4746237" y="37784"/>
                  <a:pt x="4583076" y="27432"/>
                </a:cubicBezTo>
                <a:cubicBezTo>
                  <a:pt x="4392571" y="37587"/>
                  <a:pt x="4312475" y="23043"/>
                  <a:pt x="4137499" y="27432"/>
                </a:cubicBezTo>
                <a:cubicBezTo>
                  <a:pt x="3979147" y="30659"/>
                  <a:pt x="3894684" y="27946"/>
                  <a:pt x="3691922" y="27432"/>
                </a:cubicBezTo>
                <a:cubicBezTo>
                  <a:pt x="3470223" y="38612"/>
                  <a:pt x="3364363" y="39145"/>
                  <a:pt x="3182692" y="27432"/>
                </a:cubicBezTo>
                <a:cubicBezTo>
                  <a:pt x="3020741" y="35057"/>
                  <a:pt x="2944258" y="54287"/>
                  <a:pt x="2673461" y="27432"/>
                </a:cubicBezTo>
                <a:cubicBezTo>
                  <a:pt x="2420261" y="11338"/>
                  <a:pt x="2407951" y="46030"/>
                  <a:pt x="2164230" y="27432"/>
                </a:cubicBezTo>
                <a:cubicBezTo>
                  <a:pt x="1925926" y="2609"/>
                  <a:pt x="1852591" y="40"/>
                  <a:pt x="1655000" y="27432"/>
                </a:cubicBezTo>
                <a:cubicBezTo>
                  <a:pt x="1452031" y="62810"/>
                  <a:pt x="1384098" y="47641"/>
                  <a:pt x="1145769" y="27432"/>
                </a:cubicBezTo>
                <a:cubicBezTo>
                  <a:pt x="918825" y="-10093"/>
                  <a:pt x="427875" y="23589"/>
                  <a:pt x="0" y="27432"/>
                </a:cubicBezTo>
                <a:cubicBezTo>
                  <a:pt x="-395" y="23124"/>
                  <a:pt x="1121" y="8148"/>
                  <a:pt x="0" y="0"/>
                </a:cubicBezTo>
                <a:close/>
              </a:path>
              <a:path w="6365383" h="27432" stroke="0" extrusionOk="0">
                <a:moveTo>
                  <a:pt x="0" y="0"/>
                </a:moveTo>
                <a:cubicBezTo>
                  <a:pt x="147179" y="14788"/>
                  <a:pt x="300981" y="1719"/>
                  <a:pt x="509231" y="0"/>
                </a:cubicBezTo>
                <a:cubicBezTo>
                  <a:pt x="711030" y="-3388"/>
                  <a:pt x="798609" y="-8246"/>
                  <a:pt x="954807" y="0"/>
                </a:cubicBezTo>
                <a:cubicBezTo>
                  <a:pt x="1101646" y="4056"/>
                  <a:pt x="1302660" y="11468"/>
                  <a:pt x="1464038" y="0"/>
                </a:cubicBezTo>
                <a:cubicBezTo>
                  <a:pt x="1594934" y="-11865"/>
                  <a:pt x="1936948" y="-38656"/>
                  <a:pt x="2100576" y="0"/>
                </a:cubicBezTo>
                <a:cubicBezTo>
                  <a:pt x="2251317" y="16246"/>
                  <a:pt x="2605202" y="-30006"/>
                  <a:pt x="2800769" y="0"/>
                </a:cubicBezTo>
                <a:cubicBezTo>
                  <a:pt x="2952324" y="59869"/>
                  <a:pt x="3353392" y="-26257"/>
                  <a:pt x="3564614" y="0"/>
                </a:cubicBezTo>
                <a:cubicBezTo>
                  <a:pt x="3785097" y="31132"/>
                  <a:pt x="4148552" y="11516"/>
                  <a:pt x="4328460" y="0"/>
                </a:cubicBezTo>
                <a:cubicBezTo>
                  <a:pt x="4524659" y="26272"/>
                  <a:pt x="4681746" y="-30210"/>
                  <a:pt x="4901345" y="0"/>
                </a:cubicBezTo>
                <a:cubicBezTo>
                  <a:pt x="5139281" y="-5228"/>
                  <a:pt x="5379645" y="48641"/>
                  <a:pt x="5601537" y="0"/>
                </a:cubicBezTo>
                <a:cubicBezTo>
                  <a:pt x="5772798" y="-17826"/>
                  <a:pt x="5986596" y="12703"/>
                  <a:pt x="6365383" y="0"/>
                </a:cubicBezTo>
                <a:cubicBezTo>
                  <a:pt x="6365646" y="13525"/>
                  <a:pt x="6366051" y="14381"/>
                  <a:pt x="6365383" y="27432"/>
                </a:cubicBezTo>
                <a:cubicBezTo>
                  <a:pt x="6203321" y="-970"/>
                  <a:pt x="5868898" y="67226"/>
                  <a:pt x="5728845" y="27432"/>
                </a:cubicBezTo>
                <a:cubicBezTo>
                  <a:pt x="5591780" y="9965"/>
                  <a:pt x="5264572" y="-28609"/>
                  <a:pt x="5028653" y="27432"/>
                </a:cubicBezTo>
                <a:cubicBezTo>
                  <a:pt x="4787665" y="58012"/>
                  <a:pt x="4687933" y="31160"/>
                  <a:pt x="4455768" y="27432"/>
                </a:cubicBezTo>
                <a:cubicBezTo>
                  <a:pt x="4246651" y="45673"/>
                  <a:pt x="4058997" y="24741"/>
                  <a:pt x="3882884" y="27432"/>
                </a:cubicBezTo>
                <a:cubicBezTo>
                  <a:pt x="3727448" y="49182"/>
                  <a:pt x="3285783" y="-46495"/>
                  <a:pt x="3119038" y="27432"/>
                </a:cubicBezTo>
                <a:cubicBezTo>
                  <a:pt x="2953443" y="68374"/>
                  <a:pt x="2785274" y="26827"/>
                  <a:pt x="2609807" y="27432"/>
                </a:cubicBezTo>
                <a:cubicBezTo>
                  <a:pt x="2437623" y="17494"/>
                  <a:pt x="2055549" y="12675"/>
                  <a:pt x="1909615" y="27432"/>
                </a:cubicBezTo>
                <a:cubicBezTo>
                  <a:pt x="1763049" y="30976"/>
                  <a:pt x="1662669" y="42757"/>
                  <a:pt x="1464038" y="27432"/>
                </a:cubicBezTo>
                <a:cubicBezTo>
                  <a:pt x="1260084" y="22226"/>
                  <a:pt x="1109619" y="28481"/>
                  <a:pt x="827500" y="27432"/>
                </a:cubicBezTo>
                <a:cubicBezTo>
                  <a:pt x="569713" y="109845"/>
                  <a:pt x="372632" y="34847"/>
                  <a:pt x="0" y="27432"/>
                </a:cubicBezTo>
                <a:cubicBezTo>
                  <a:pt x="171" y="21236"/>
                  <a:pt x="1539" y="7034"/>
                  <a:pt x="0" y="0"/>
                </a:cubicBezTo>
                <a:close/>
              </a:path>
              <a:path w="6365383" h="27432" fill="none" stroke="0" extrusionOk="0">
                <a:moveTo>
                  <a:pt x="0" y="0"/>
                </a:moveTo>
                <a:cubicBezTo>
                  <a:pt x="148114" y="-21488"/>
                  <a:pt x="370663" y="-8727"/>
                  <a:pt x="636538" y="0"/>
                </a:cubicBezTo>
                <a:cubicBezTo>
                  <a:pt x="871556" y="-17330"/>
                  <a:pt x="1052092" y="15989"/>
                  <a:pt x="1336730" y="0"/>
                </a:cubicBezTo>
                <a:cubicBezTo>
                  <a:pt x="1588412" y="2572"/>
                  <a:pt x="1638947" y="-17048"/>
                  <a:pt x="1909615" y="0"/>
                </a:cubicBezTo>
                <a:cubicBezTo>
                  <a:pt x="2172941" y="24803"/>
                  <a:pt x="2282833" y="9071"/>
                  <a:pt x="2418846" y="0"/>
                </a:cubicBezTo>
                <a:cubicBezTo>
                  <a:pt x="2579346" y="3160"/>
                  <a:pt x="2717736" y="1190"/>
                  <a:pt x="2928076" y="0"/>
                </a:cubicBezTo>
                <a:cubicBezTo>
                  <a:pt x="3134890" y="-30280"/>
                  <a:pt x="3231966" y="-8101"/>
                  <a:pt x="3373653" y="0"/>
                </a:cubicBezTo>
                <a:cubicBezTo>
                  <a:pt x="3520675" y="18506"/>
                  <a:pt x="3921804" y="-22426"/>
                  <a:pt x="4137499" y="0"/>
                </a:cubicBezTo>
                <a:cubicBezTo>
                  <a:pt x="4327702" y="-4501"/>
                  <a:pt x="4648089" y="-21054"/>
                  <a:pt x="4901345" y="0"/>
                </a:cubicBezTo>
                <a:cubicBezTo>
                  <a:pt x="5189079" y="-51139"/>
                  <a:pt x="5468836" y="-33950"/>
                  <a:pt x="5665191" y="0"/>
                </a:cubicBezTo>
                <a:cubicBezTo>
                  <a:pt x="5844792" y="63"/>
                  <a:pt x="6072101" y="-28741"/>
                  <a:pt x="6365383" y="0"/>
                </a:cubicBezTo>
                <a:cubicBezTo>
                  <a:pt x="6367575" y="13041"/>
                  <a:pt x="6363079" y="19728"/>
                  <a:pt x="6365383" y="27432"/>
                </a:cubicBezTo>
                <a:cubicBezTo>
                  <a:pt x="6168648" y="44849"/>
                  <a:pt x="5908689" y="57652"/>
                  <a:pt x="5728845" y="27432"/>
                </a:cubicBezTo>
                <a:cubicBezTo>
                  <a:pt x="5514647" y="19350"/>
                  <a:pt x="5183114" y="52441"/>
                  <a:pt x="5028653" y="27432"/>
                </a:cubicBezTo>
                <a:cubicBezTo>
                  <a:pt x="4886167" y="25261"/>
                  <a:pt x="4770301" y="25272"/>
                  <a:pt x="4583076" y="27432"/>
                </a:cubicBezTo>
                <a:cubicBezTo>
                  <a:pt x="4392628" y="11049"/>
                  <a:pt x="4297840" y="28137"/>
                  <a:pt x="4137499" y="27432"/>
                </a:cubicBezTo>
                <a:cubicBezTo>
                  <a:pt x="3979033" y="11832"/>
                  <a:pt x="3882658" y="26685"/>
                  <a:pt x="3691922" y="27432"/>
                </a:cubicBezTo>
                <a:cubicBezTo>
                  <a:pt x="3476522" y="54227"/>
                  <a:pt x="3338609" y="9824"/>
                  <a:pt x="3182692" y="27432"/>
                </a:cubicBezTo>
                <a:cubicBezTo>
                  <a:pt x="3007853" y="18413"/>
                  <a:pt x="2928857" y="26610"/>
                  <a:pt x="2673461" y="27432"/>
                </a:cubicBezTo>
                <a:cubicBezTo>
                  <a:pt x="2424071" y="7914"/>
                  <a:pt x="2403871" y="41450"/>
                  <a:pt x="2164230" y="27432"/>
                </a:cubicBezTo>
                <a:cubicBezTo>
                  <a:pt x="1915627" y="-2904"/>
                  <a:pt x="1835137" y="-6999"/>
                  <a:pt x="1655000" y="27432"/>
                </a:cubicBezTo>
                <a:cubicBezTo>
                  <a:pt x="1483520" y="44054"/>
                  <a:pt x="1385338" y="30109"/>
                  <a:pt x="1145769" y="27432"/>
                </a:cubicBezTo>
                <a:cubicBezTo>
                  <a:pt x="944537" y="-28238"/>
                  <a:pt x="362674" y="78873"/>
                  <a:pt x="0" y="27432"/>
                </a:cubicBezTo>
                <a:cubicBezTo>
                  <a:pt x="-1063" y="21428"/>
                  <a:pt x="-579" y="826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6365383"/>
                      <a:gd name="connsiteY0" fmla="*/ 0 h 27432"/>
                      <a:gd name="connsiteX1" fmla="*/ 636538 w 6365383"/>
                      <a:gd name="connsiteY1" fmla="*/ 0 h 27432"/>
                      <a:gd name="connsiteX2" fmla="*/ 1336730 w 6365383"/>
                      <a:gd name="connsiteY2" fmla="*/ 0 h 27432"/>
                      <a:gd name="connsiteX3" fmla="*/ 1909615 w 6365383"/>
                      <a:gd name="connsiteY3" fmla="*/ 0 h 27432"/>
                      <a:gd name="connsiteX4" fmla="*/ 2418846 w 6365383"/>
                      <a:gd name="connsiteY4" fmla="*/ 0 h 27432"/>
                      <a:gd name="connsiteX5" fmla="*/ 2928076 w 6365383"/>
                      <a:gd name="connsiteY5" fmla="*/ 0 h 27432"/>
                      <a:gd name="connsiteX6" fmla="*/ 3373653 w 6365383"/>
                      <a:gd name="connsiteY6" fmla="*/ 0 h 27432"/>
                      <a:gd name="connsiteX7" fmla="*/ 4137499 w 6365383"/>
                      <a:gd name="connsiteY7" fmla="*/ 0 h 27432"/>
                      <a:gd name="connsiteX8" fmla="*/ 4901345 w 6365383"/>
                      <a:gd name="connsiteY8" fmla="*/ 0 h 27432"/>
                      <a:gd name="connsiteX9" fmla="*/ 5665191 w 6365383"/>
                      <a:gd name="connsiteY9" fmla="*/ 0 h 27432"/>
                      <a:gd name="connsiteX10" fmla="*/ 6365383 w 6365383"/>
                      <a:gd name="connsiteY10" fmla="*/ 0 h 27432"/>
                      <a:gd name="connsiteX11" fmla="*/ 6365383 w 6365383"/>
                      <a:gd name="connsiteY11" fmla="*/ 27432 h 27432"/>
                      <a:gd name="connsiteX12" fmla="*/ 5728845 w 6365383"/>
                      <a:gd name="connsiteY12" fmla="*/ 27432 h 27432"/>
                      <a:gd name="connsiteX13" fmla="*/ 5028653 w 6365383"/>
                      <a:gd name="connsiteY13" fmla="*/ 27432 h 27432"/>
                      <a:gd name="connsiteX14" fmla="*/ 4583076 w 6365383"/>
                      <a:gd name="connsiteY14" fmla="*/ 27432 h 27432"/>
                      <a:gd name="connsiteX15" fmla="*/ 4137499 w 6365383"/>
                      <a:gd name="connsiteY15" fmla="*/ 27432 h 27432"/>
                      <a:gd name="connsiteX16" fmla="*/ 3691922 w 6365383"/>
                      <a:gd name="connsiteY16" fmla="*/ 27432 h 27432"/>
                      <a:gd name="connsiteX17" fmla="*/ 3182692 w 6365383"/>
                      <a:gd name="connsiteY17" fmla="*/ 27432 h 27432"/>
                      <a:gd name="connsiteX18" fmla="*/ 2673461 w 6365383"/>
                      <a:gd name="connsiteY18" fmla="*/ 27432 h 27432"/>
                      <a:gd name="connsiteX19" fmla="*/ 2164230 w 6365383"/>
                      <a:gd name="connsiteY19" fmla="*/ 27432 h 27432"/>
                      <a:gd name="connsiteX20" fmla="*/ 1655000 w 6365383"/>
                      <a:gd name="connsiteY20" fmla="*/ 27432 h 27432"/>
                      <a:gd name="connsiteX21" fmla="*/ 1145769 w 6365383"/>
                      <a:gd name="connsiteY21" fmla="*/ 27432 h 27432"/>
                      <a:gd name="connsiteX22" fmla="*/ 0 w 6365383"/>
                      <a:gd name="connsiteY22" fmla="*/ 27432 h 27432"/>
                      <a:gd name="connsiteX23" fmla="*/ 0 w 6365383"/>
                      <a:gd name="connsiteY23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365383" h="27432" fill="none" extrusionOk="0">
                        <a:moveTo>
                          <a:pt x="0" y="0"/>
                        </a:moveTo>
                        <a:cubicBezTo>
                          <a:pt x="164014" y="-28800"/>
                          <a:pt x="392589" y="16597"/>
                          <a:pt x="636538" y="0"/>
                        </a:cubicBezTo>
                        <a:cubicBezTo>
                          <a:pt x="880487" y="-16597"/>
                          <a:pt x="1095224" y="-7871"/>
                          <a:pt x="1336730" y="0"/>
                        </a:cubicBezTo>
                        <a:cubicBezTo>
                          <a:pt x="1578236" y="7871"/>
                          <a:pt x="1649337" y="-22384"/>
                          <a:pt x="1909615" y="0"/>
                        </a:cubicBezTo>
                        <a:cubicBezTo>
                          <a:pt x="2169893" y="22384"/>
                          <a:pt x="2279697" y="7436"/>
                          <a:pt x="2418846" y="0"/>
                        </a:cubicBezTo>
                        <a:cubicBezTo>
                          <a:pt x="2557995" y="-7436"/>
                          <a:pt x="2719158" y="24395"/>
                          <a:pt x="2928076" y="0"/>
                        </a:cubicBezTo>
                        <a:cubicBezTo>
                          <a:pt x="3136994" y="-24395"/>
                          <a:pt x="3236398" y="-16046"/>
                          <a:pt x="3373653" y="0"/>
                        </a:cubicBezTo>
                        <a:cubicBezTo>
                          <a:pt x="3510908" y="16046"/>
                          <a:pt x="3933654" y="-18835"/>
                          <a:pt x="4137499" y="0"/>
                        </a:cubicBezTo>
                        <a:cubicBezTo>
                          <a:pt x="4341344" y="18835"/>
                          <a:pt x="4634949" y="16518"/>
                          <a:pt x="4901345" y="0"/>
                        </a:cubicBezTo>
                        <a:cubicBezTo>
                          <a:pt x="5167741" y="-16518"/>
                          <a:pt x="5482502" y="-23233"/>
                          <a:pt x="5665191" y="0"/>
                        </a:cubicBezTo>
                        <a:cubicBezTo>
                          <a:pt x="5847880" y="23233"/>
                          <a:pt x="6038909" y="-19558"/>
                          <a:pt x="6365383" y="0"/>
                        </a:cubicBezTo>
                        <a:cubicBezTo>
                          <a:pt x="6366317" y="12270"/>
                          <a:pt x="6364320" y="20068"/>
                          <a:pt x="6365383" y="27432"/>
                        </a:cubicBezTo>
                        <a:cubicBezTo>
                          <a:pt x="6160909" y="45028"/>
                          <a:pt x="5918554" y="42323"/>
                          <a:pt x="5728845" y="27432"/>
                        </a:cubicBezTo>
                        <a:cubicBezTo>
                          <a:pt x="5539136" y="12541"/>
                          <a:pt x="5172149" y="23835"/>
                          <a:pt x="5028653" y="27432"/>
                        </a:cubicBezTo>
                        <a:cubicBezTo>
                          <a:pt x="4885157" y="31029"/>
                          <a:pt x="4768966" y="33290"/>
                          <a:pt x="4583076" y="27432"/>
                        </a:cubicBezTo>
                        <a:cubicBezTo>
                          <a:pt x="4397186" y="21574"/>
                          <a:pt x="4295537" y="38724"/>
                          <a:pt x="4137499" y="27432"/>
                        </a:cubicBezTo>
                        <a:cubicBezTo>
                          <a:pt x="3979461" y="16140"/>
                          <a:pt x="3895902" y="23317"/>
                          <a:pt x="3691922" y="27432"/>
                        </a:cubicBezTo>
                        <a:cubicBezTo>
                          <a:pt x="3487942" y="31547"/>
                          <a:pt x="3348597" y="42606"/>
                          <a:pt x="3182692" y="27432"/>
                        </a:cubicBezTo>
                        <a:cubicBezTo>
                          <a:pt x="3016787" y="12259"/>
                          <a:pt x="2922425" y="45987"/>
                          <a:pt x="2673461" y="27432"/>
                        </a:cubicBezTo>
                        <a:cubicBezTo>
                          <a:pt x="2424497" y="8877"/>
                          <a:pt x="2406338" y="46461"/>
                          <a:pt x="2164230" y="27432"/>
                        </a:cubicBezTo>
                        <a:cubicBezTo>
                          <a:pt x="1922122" y="8403"/>
                          <a:pt x="1843534" y="2368"/>
                          <a:pt x="1655000" y="27432"/>
                        </a:cubicBezTo>
                        <a:cubicBezTo>
                          <a:pt x="1466466" y="52497"/>
                          <a:pt x="1384300" y="39658"/>
                          <a:pt x="1145769" y="27432"/>
                        </a:cubicBezTo>
                        <a:cubicBezTo>
                          <a:pt x="907238" y="15206"/>
                          <a:pt x="344177" y="36391"/>
                          <a:pt x="0" y="27432"/>
                        </a:cubicBezTo>
                        <a:cubicBezTo>
                          <a:pt x="-1194" y="21937"/>
                          <a:pt x="1202" y="7917"/>
                          <a:pt x="0" y="0"/>
                        </a:cubicBezTo>
                        <a:close/>
                      </a:path>
                      <a:path w="6365383" h="27432" stroke="0" extrusionOk="0">
                        <a:moveTo>
                          <a:pt x="0" y="0"/>
                        </a:moveTo>
                        <a:cubicBezTo>
                          <a:pt x="152654" y="12967"/>
                          <a:pt x="297359" y="-4977"/>
                          <a:pt x="509231" y="0"/>
                        </a:cubicBezTo>
                        <a:cubicBezTo>
                          <a:pt x="721103" y="4977"/>
                          <a:pt x="792740" y="-12744"/>
                          <a:pt x="954807" y="0"/>
                        </a:cubicBezTo>
                        <a:cubicBezTo>
                          <a:pt x="1116874" y="12744"/>
                          <a:pt x="1322429" y="24743"/>
                          <a:pt x="1464038" y="0"/>
                        </a:cubicBezTo>
                        <a:cubicBezTo>
                          <a:pt x="1605647" y="-24743"/>
                          <a:pt x="1947393" y="-20672"/>
                          <a:pt x="2100576" y="0"/>
                        </a:cubicBezTo>
                        <a:cubicBezTo>
                          <a:pt x="2253759" y="20672"/>
                          <a:pt x="2622231" y="-30966"/>
                          <a:pt x="2800769" y="0"/>
                        </a:cubicBezTo>
                        <a:cubicBezTo>
                          <a:pt x="2979307" y="30966"/>
                          <a:pt x="3356872" y="-13631"/>
                          <a:pt x="3564614" y="0"/>
                        </a:cubicBezTo>
                        <a:cubicBezTo>
                          <a:pt x="3772356" y="13631"/>
                          <a:pt x="4163183" y="-4973"/>
                          <a:pt x="4328460" y="0"/>
                        </a:cubicBezTo>
                        <a:cubicBezTo>
                          <a:pt x="4493737" y="4973"/>
                          <a:pt x="4672761" y="-9287"/>
                          <a:pt x="4901345" y="0"/>
                        </a:cubicBezTo>
                        <a:cubicBezTo>
                          <a:pt x="5129930" y="9287"/>
                          <a:pt x="5395146" y="9436"/>
                          <a:pt x="5601537" y="0"/>
                        </a:cubicBezTo>
                        <a:cubicBezTo>
                          <a:pt x="5807928" y="-9436"/>
                          <a:pt x="5983747" y="-13862"/>
                          <a:pt x="6365383" y="0"/>
                        </a:cubicBezTo>
                        <a:cubicBezTo>
                          <a:pt x="6365699" y="13405"/>
                          <a:pt x="6365869" y="14360"/>
                          <a:pt x="6365383" y="27432"/>
                        </a:cubicBezTo>
                        <a:cubicBezTo>
                          <a:pt x="6195306" y="29393"/>
                          <a:pt x="5872535" y="56613"/>
                          <a:pt x="5728845" y="27432"/>
                        </a:cubicBezTo>
                        <a:cubicBezTo>
                          <a:pt x="5585155" y="-1749"/>
                          <a:pt x="5272464" y="11679"/>
                          <a:pt x="5028653" y="27432"/>
                        </a:cubicBezTo>
                        <a:cubicBezTo>
                          <a:pt x="4784842" y="43185"/>
                          <a:pt x="4688244" y="28658"/>
                          <a:pt x="4455768" y="27432"/>
                        </a:cubicBezTo>
                        <a:cubicBezTo>
                          <a:pt x="4223293" y="26206"/>
                          <a:pt x="4032880" y="15477"/>
                          <a:pt x="3882884" y="27432"/>
                        </a:cubicBezTo>
                        <a:cubicBezTo>
                          <a:pt x="3732888" y="39387"/>
                          <a:pt x="3278726" y="-7170"/>
                          <a:pt x="3119038" y="27432"/>
                        </a:cubicBezTo>
                        <a:cubicBezTo>
                          <a:pt x="2959350" y="62034"/>
                          <a:pt x="2786856" y="40315"/>
                          <a:pt x="2609807" y="27432"/>
                        </a:cubicBezTo>
                        <a:cubicBezTo>
                          <a:pt x="2432758" y="14549"/>
                          <a:pt x="2064373" y="16547"/>
                          <a:pt x="1909615" y="27432"/>
                        </a:cubicBezTo>
                        <a:cubicBezTo>
                          <a:pt x="1754857" y="38317"/>
                          <a:pt x="1663685" y="27374"/>
                          <a:pt x="1464038" y="27432"/>
                        </a:cubicBezTo>
                        <a:cubicBezTo>
                          <a:pt x="1264391" y="27490"/>
                          <a:pt x="1071013" y="1487"/>
                          <a:pt x="827500" y="27432"/>
                        </a:cubicBezTo>
                        <a:cubicBezTo>
                          <a:pt x="583987" y="53377"/>
                          <a:pt x="349818" y="3910"/>
                          <a:pt x="0" y="27432"/>
                        </a:cubicBezTo>
                        <a:cubicBezTo>
                          <a:pt x="-116" y="21844"/>
                          <a:pt x="591" y="653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94432" y="2400300"/>
            <a:ext cx="12585246" cy="2396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HOẠT ĐỘNG 2:</a:t>
            </a:r>
            <a:r>
              <a:rPr lang="vi-VN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Sơ kết tuần và Kế hoạch tuần sau</a:t>
            </a:r>
            <a:endParaRPr lang="en-US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22" b="80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6819900"/>
            <a:ext cx="14548282" cy="259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HOẠT ĐỘNG 3: Sinh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đề</a:t>
            </a:r>
            <a:endParaRPr lang="en-US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4586BFF-3724-50BD-6EF4-24AE25499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008" y="3632524"/>
            <a:ext cx="7148923" cy="50302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kumimoji="0" lang="en-US" altLang="vi-VN" sz="27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                                 PHIẾU TỰ ĐÁNH GIÁ CÁ NHÂN</a:t>
            </a:r>
            <a:endParaRPr kumimoji="0" lang="en-US" altLang="vi-VN" sz="27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kumimoji="0" lang="en-US" altLang="vi-VN" sz="27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CHỦ ĐỀ: 9</a:t>
            </a:r>
            <a:endParaRPr kumimoji="0" lang="en-US" altLang="vi-VN" sz="27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kumimoji="0" lang="en-US" altLang="vi-VN" sz="27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                                             </a:t>
            </a:r>
            <a:r>
              <a:rPr kumimoji="0" lang="en-US" altLang="vi-VN" sz="27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Họ</a:t>
            </a:r>
            <a:r>
              <a:rPr kumimoji="0" lang="en-US" altLang="vi-VN" sz="27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và</a:t>
            </a:r>
            <a:r>
              <a:rPr kumimoji="0" lang="en-US" altLang="vi-VN" sz="27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tên</a:t>
            </a:r>
            <a:r>
              <a:rPr kumimoji="0" lang="en-US" altLang="vi-VN" sz="27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:...</a:t>
            </a:r>
            <a:endParaRPr kumimoji="0" lang="en-US" altLang="vi-VN" sz="27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kumimoji="0" lang="en-US" altLang="vi-VN" sz="27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                                             </a:t>
            </a:r>
            <a:r>
              <a:rPr kumimoji="0" lang="en-US" altLang="vi-VN" sz="27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Lớp</a:t>
            </a:r>
            <a:r>
              <a:rPr kumimoji="0" lang="en-US" altLang="vi-VN" sz="27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:...</a:t>
            </a:r>
            <a:endParaRPr kumimoji="0" lang="en-US" altLang="vi-VN" sz="27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kumimoji="0" lang="en-US" altLang="vi-VN" sz="27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Đánh</a:t>
            </a:r>
            <a:r>
              <a:rPr kumimoji="0" lang="en-US" altLang="vi-VN" sz="27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giá</a:t>
            </a:r>
            <a:r>
              <a:rPr kumimoji="0" lang="en-US" altLang="vi-VN" sz="27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chung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:..........(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Đạt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/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Chưa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đạt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)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- HS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đánh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dấu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X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vào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những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tiêu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chí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mà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bản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thân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đã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thực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hiện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được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).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-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Đạt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yêu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cầu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(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thực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hiện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được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2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tiêu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chí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trở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lên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).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-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Chưa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đạt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yêu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cầu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(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thực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hiện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được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1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tiêu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kumimoji="0" lang="en-US" altLang="vi-VN" sz="27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chí</a:t>
            </a:r>
            <a:r>
              <a:rPr kumimoji="0" lang="en-US" altLang="vi-VN" sz="27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).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27360" y="-25071"/>
            <a:ext cx="9560641" cy="10312071"/>
            <a:chOff x="5818240" y="-1"/>
            <a:chExt cx="6373761" cy="687471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F2CEE8E-3591-B8C3-71A2-03F1C36F0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80685"/>
              </p:ext>
            </p:extLst>
          </p:nvPr>
        </p:nvGraphicFramePr>
        <p:xfrm>
          <a:off x="11582400" y="2551176"/>
          <a:ext cx="6097983" cy="6569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4575">
                  <a:extLst>
                    <a:ext uri="{9D8B030D-6E8A-4147-A177-3AD203B41FA5}">
                      <a16:colId xmlns:a16="http://schemas.microsoft.com/office/drawing/2014/main" val="45607638"/>
                    </a:ext>
                  </a:extLst>
                </a:gridCol>
                <a:gridCol w="1883408">
                  <a:extLst>
                    <a:ext uri="{9D8B030D-6E8A-4147-A177-3AD203B41FA5}">
                      <a16:colId xmlns:a16="http://schemas.microsoft.com/office/drawing/2014/main" val="2999325090"/>
                    </a:ext>
                  </a:extLst>
                </a:gridCol>
              </a:tblGrid>
              <a:tr h="930892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vi-VN" sz="2300">
                          <a:effectLst/>
                        </a:rPr>
                        <a:t>Tiêu chí</a:t>
                      </a:r>
                      <a:endParaRPr lang="vi-VN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433" marR="114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vi-VN" sz="2300">
                          <a:effectLst/>
                        </a:rPr>
                        <a:t>  HS thực hiện</a:t>
                      </a:r>
                      <a:endParaRPr lang="vi-VN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433" marR="114433" marT="0" marB="0"/>
                </a:tc>
                <a:extLst>
                  <a:ext uri="{0D108BD9-81ED-4DB2-BD59-A6C34878D82A}">
                    <a16:rowId xmlns:a16="http://schemas.microsoft.com/office/drawing/2014/main" val="929883271"/>
                  </a:ext>
                </a:extLst>
              </a:tr>
              <a:tr h="1405292"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300">
                          <a:effectLst/>
                        </a:rPr>
                        <a:t>Xây dựng và thực hiện được kế hoạch khảo sát hứng thú nghề nghiệp.</a:t>
                      </a:r>
                      <a:endParaRPr lang="vi-VN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433" marR="114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vi-VN" sz="2300">
                          <a:effectLst/>
                        </a:rPr>
                        <a:t> </a:t>
                      </a:r>
                      <a:endParaRPr lang="vi-VN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433" marR="114433" marT="0" marB="0"/>
                </a:tc>
                <a:extLst>
                  <a:ext uri="{0D108BD9-81ED-4DB2-BD59-A6C34878D82A}">
                    <a16:rowId xmlns:a16="http://schemas.microsoft.com/office/drawing/2014/main" val="3163377743"/>
                  </a:ext>
                </a:extLst>
              </a:tr>
              <a:tr h="1879691"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900"/>
                        </a:spcAft>
                        <a:tabLst>
                          <a:tab pos="176530" algn="l"/>
                        </a:tabLst>
                      </a:pPr>
                      <a:r>
                        <a:rPr lang="en-US" sz="2300">
                          <a:effectLst/>
                        </a:rPr>
                        <a:t>Nêu được ít nhất 2 phẩm chất, 2 năng lực cần có của người lao động trong xã hội hiện đại.</a:t>
                      </a:r>
                      <a:endParaRPr lang="vi-VN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433" marR="114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vi-VN" sz="2300">
                          <a:effectLst/>
                        </a:rPr>
                        <a:t> </a:t>
                      </a:r>
                      <a:endParaRPr lang="vi-VN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433" marR="114433" marT="0" marB="0"/>
                </a:tc>
                <a:extLst>
                  <a:ext uri="{0D108BD9-81ED-4DB2-BD59-A6C34878D82A}">
                    <a16:rowId xmlns:a16="http://schemas.microsoft.com/office/drawing/2014/main" val="1285894921"/>
                  </a:ext>
                </a:extLst>
              </a:tr>
              <a:tr h="2354091">
                <a:tc>
                  <a:txBody>
                    <a:bodyPr/>
                    <a:lstStyle/>
                    <a:p>
                      <a:pPr>
                        <a:lnSpc>
                          <a:spcPct val="135000"/>
                        </a:lnSpc>
                        <a:spcAft>
                          <a:spcPts val="600"/>
                        </a:spcAft>
                        <a:tabLst>
                          <a:tab pos="176530" algn="l"/>
                        </a:tabLst>
                      </a:pPr>
                      <a:r>
                        <a:rPr lang="en-US" sz="2300">
                          <a:effectLst/>
                        </a:rPr>
                        <a:t>Tự đánh giá được việc rèn luyện phẩm chất và năng lực của bản thân phù hợp yêu cầu của người lao động trong xã hội hiện đại.</a:t>
                      </a:r>
                      <a:endParaRPr lang="vi-VN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433" marR="1144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vi-VN" sz="2300" dirty="0">
                          <a:effectLst/>
                        </a:rPr>
                        <a:t> </a:t>
                      </a:r>
                      <a:endParaRPr lang="vi-VN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14433" marR="114433" marT="0" marB="0"/>
                </a:tc>
                <a:extLst>
                  <a:ext uri="{0D108BD9-81ED-4DB2-BD59-A6C34878D82A}">
                    <a16:rowId xmlns:a16="http://schemas.microsoft.com/office/drawing/2014/main" val="204668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85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4799" y="2917369"/>
            <a:ext cx="6035040" cy="411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CD8611-6796-CFEA-7361-36A10A0B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599" y="3046651"/>
            <a:ext cx="6424476" cy="52679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vi-VN" sz="2700" b="1" i="0" u="none" strike="noStrike" cap="none" normalizeH="0" baseline="0">
                <a:ln>
                  <a:noFill/>
                </a:ln>
                <a:effectLst/>
              </a:rPr>
              <a:t>PHIẾU ĐÁNH GIÁ CÁ NHÂN TRONG NHÓM/ TỔ</a:t>
            </a:r>
            <a:endParaRPr kumimoji="0" lang="en-US" altLang="vi-VN" sz="27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vi-VN" sz="2700" b="1" i="0" u="none" strike="noStrike" cap="none" normalizeH="0" baseline="0">
                <a:ln>
                  <a:noFill/>
                </a:ln>
                <a:effectLst/>
              </a:rPr>
              <a:t>CHỦ ĐỀ: 9</a:t>
            </a:r>
            <a:endParaRPr kumimoji="0" lang="en-US" altLang="vi-VN" sz="27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vi-VN" sz="2700" b="1" i="0" u="none" strike="noStrike" cap="none" normalizeH="0" baseline="0">
                <a:ln>
                  <a:noFill/>
                </a:ln>
                <a:effectLst/>
              </a:rPr>
              <a:t>                                            Họ và tên:………………..</a:t>
            </a:r>
            <a:endParaRPr kumimoji="0" lang="en-US" altLang="vi-VN" sz="27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vi-VN" sz="2700" b="1" i="0" u="none" strike="noStrike" cap="none" normalizeH="0" baseline="0">
                <a:ln>
                  <a:noFill/>
                </a:ln>
                <a:effectLst/>
              </a:rPr>
              <a:t>                                            Lớp:…………./ Tổ:……</a:t>
            </a:r>
            <a:endParaRPr kumimoji="0" lang="en-US" altLang="vi-VN" sz="27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vi-VN" sz="2700" b="1" i="0" u="none" strike="noStrike" cap="none" normalizeH="0" baseline="0">
                <a:ln>
                  <a:noFill/>
                </a:ln>
                <a:effectLst/>
              </a:rPr>
              <a:t>- </a:t>
            </a:r>
            <a:r>
              <a:rPr kumimoji="0" lang="en-US" altLang="vi-VN" sz="2700" b="0" i="0" u="none" strike="noStrike" cap="none" normalizeH="0" baseline="0">
                <a:ln>
                  <a:noFill/>
                </a:ln>
                <a:effectLst/>
              </a:rPr>
              <a:t>HS đánh dấu X vào tiêu chí mà thành viên khác đã thực hiện được.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vi-VN" sz="2700" b="0" i="0" u="none" strike="noStrike" cap="none" normalizeH="0" baseline="0">
                <a:ln>
                  <a:noFill/>
                </a:ln>
                <a:effectLst/>
              </a:rPr>
              <a:t>- Đạt yêu cầu (thực hiện được 2/3 tiêu chí).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vi-VN" sz="2700" b="0" i="0" u="none" strike="noStrike" cap="none" normalizeH="0" baseline="0">
                <a:ln>
                  <a:noFill/>
                </a:ln>
                <a:effectLst/>
              </a:rPr>
              <a:t>- Chưa đạt yêu cầu (thực hiện được 1 tiêu chí).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765" y="9080040"/>
            <a:ext cx="1110996" cy="2311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57385" y="322802"/>
            <a:ext cx="1110996" cy="17750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5189" y="532438"/>
            <a:ext cx="9277460" cy="8872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7381D9D3-748F-87B0-DF97-ABEFCF5FE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98800"/>
              </p:ext>
            </p:extLst>
          </p:nvPr>
        </p:nvGraphicFramePr>
        <p:xfrm>
          <a:off x="8981607" y="1864302"/>
          <a:ext cx="8442030" cy="6209095"/>
        </p:xfrm>
        <a:graphic>
          <a:graphicData uri="http://schemas.openxmlformats.org/drawingml/2006/table">
            <a:tbl>
              <a:tblPr firstRow="1" firstCol="1" bandRow="1"/>
              <a:tblGrid>
                <a:gridCol w="1938886">
                  <a:extLst>
                    <a:ext uri="{9D8B030D-6E8A-4147-A177-3AD203B41FA5}">
                      <a16:colId xmlns:a16="http://schemas.microsoft.com/office/drawing/2014/main" val="666663937"/>
                    </a:ext>
                  </a:extLst>
                </a:gridCol>
                <a:gridCol w="1772203">
                  <a:extLst>
                    <a:ext uri="{9D8B030D-6E8A-4147-A177-3AD203B41FA5}">
                      <a16:colId xmlns:a16="http://schemas.microsoft.com/office/drawing/2014/main" val="3911378274"/>
                    </a:ext>
                  </a:extLst>
                </a:gridCol>
                <a:gridCol w="1817800">
                  <a:extLst>
                    <a:ext uri="{9D8B030D-6E8A-4147-A177-3AD203B41FA5}">
                      <a16:colId xmlns:a16="http://schemas.microsoft.com/office/drawing/2014/main" val="3479165023"/>
                    </a:ext>
                  </a:extLst>
                </a:gridCol>
                <a:gridCol w="1668344">
                  <a:extLst>
                    <a:ext uri="{9D8B030D-6E8A-4147-A177-3AD203B41FA5}">
                      <a16:colId xmlns:a16="http://schemas.microsoft.com/office/drawing/2014/main" val="2781601641"/>
                    </a:ext>
                  </a:extLst>
                </a:gridCol>
                <a:gridCol w="1244797">
                  <a:extLst>
                    <a:ext uri="{9D8B030D-6E8A-4147-A177-3AD203B41FA5}">
                      <a16:colId xmlns:a16="http://schemas.microsoft.com/office/drawing/2014/main" val="2977837215"/>
                    </a:ext>
                  </a:extLst>
                </a:gridCol>
              </a:tblGrid>
              <a:tr h="687907"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    Họ và tên 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(các thành viên trong nhóm/ tổ)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910" marR="145910" marT="72955" marB="729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Tiêu chí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910" marR="145910" marT="72955" marB="729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Đánh giá chung.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( Đạt/ Chưa đạt)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910" marR="145910" marT="72955" marB="729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990929"/>
                  </a:ext>
                </a:extLst>
              </a:tr>
              <a:tr h="239566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Sự chuẩn bị chu đáo cho hoạt động của chủ đề.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Thái độ tích cực, tự giác khi tham gia hoạt động.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Trách nhiệm và hợp tác khi thực hiện nhiệm vụ.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636516"/>
                  </a:ext>
                </a:extLst>
              </a:tr>
              <a:tr h="533181"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Nguyễn Văn ..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012732"/>
                  </a:ext>
                </a:extLst>
              </a:tr>
              <a:tr h="992799"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Nguyễn Văn …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453238"/>
                  </a:ext>
                </a:extLst>
              </a:tr>
              <a:tr h="533181"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…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0136"/>
                  </a:ext>
                </a:extLst>
              </a:tr>
              <a:tr h="533181"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386490"/>
                  </a:ext>
                </a:extLst>
              </a:tr>
              <a:tr h="533181"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vi-VN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9433" marR="109433" marT="15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63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93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335</Words>
  <PresentationFormat>Tùy chỉnh</PresentationFormat>
  <Paragraphs>61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2023-08-01T14:55:39Z</dcterms:modified>
  <dc:identifier>DAEqzhzOMHE</dc:identifier>
</cp:coreProperties>
</file>