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75" r:id="rId3"/>
    <p:sldId id="268" r:id="rId4"/>
    <p:sldId id="276" r:id="rId5"/>
    <p:sldId id="277" r:id="rId6"/>
    <p:sldId id="291" r:id="rId7"/>
    <p:sldId id="278" r:id="rId8"/>
    <p:sldId id="279" r:id="rId9"/>
    <p:sldId id="292" r:id="rId10"/>
    <p:sldId id="293" r:id="rId11"/>
    <p:sldId id="294" r:id="rId12"/>
    <p:sldId id="295" r:id="rId13"/>
    <p:sldId id="296" r:id="rId14"/>
    <p:sldId id="297" r:id="rId15"/>
    <p:sldId id="299" r:id="rId16"/>
    <p:sldId id="269" r:id="rId17"/>
    <p:sldId id="298" r:id="rId18"/>
    <p:sldId id="302" r:id="rId19"/>
    <p:sldId id="274" r:id="rId20"/>
    <p:sldId id="300" r:id="rId21"/>
    <p:sldId id="285" r:id="rId22"/>
    <p:sldId id="301" r:id="rId23"/>
    <p:sldId id="286" r:id="rId24"/>
    <p:sldId id="287" r:id="rId25"/>
    <p:sldId id="288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971" autoAdjust="0"/>
  </p:normalViewPr>
  <p:slideViewPr>
    <p:cSldViewPr snapToGrid="0">
      <p:cViewPr varScale="1">
        <p:scale>
          <a:sx n="69" d="100"/>
          <a:sy n="69" d="100"/>
        </p:scale>
        <p:origin x="115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Focus on</a:t>
            </a:r>
            <a:r>
              <a:rPr lang="en-US" b="0" baseline="0" dirty="0"/>
              <a:t> the vocab that may be difficult to your students. Review / go through quickly those your students are familiar with.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1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Focus on</a:t>
            </a:r>
            <a:r>
              <a:rPr lang="en-US" b="0" baseline="0" dirty="0"/>
              <a:t> the vocab that may be difficult to your students. Review / go through quickly those your students are familiar with.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43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Focus on</a:t>
            </a:r>
            <a:r>
              <a:rPr lang="en-US" b="0" baseline="0" dirty="0"/>
              <a:t> the vocab that may be difficult to your students. Review / go through quickly those your students are familiar with.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17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Focus on</a:t>
            </a:r>
            <a:r>
              <a:rPr lang="en-US" b="0" baseline="0" dirty="0"/>
              <a:t> the vocab that may be difficult to your students. Review / go through quickly those your students are familiar with.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77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Focus on</a:t>
            </a:r>
            <a:r>
              <a:rPr lang="en-US" b="0" baseline="0" dirty="0"/>
              <a:t> the vocab that may be difficult to your students. Review / go through quickly those your students are familiar with.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10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Focus on</a:t>
            </a:r>
            <a:r>
              <a:rPr lang="en-US" b="0" baseline="0" dirty="0"/>
              <a:t> the vocab that may be difficult to your students. Review / go through quickly those your students are familiar with.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6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3" y="2"/>
            <a:ext cx="636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prstClr val="white"/>
                </a:solidFill>
              </a:rPr>
              <a:t>Unit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2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1120824" y="2"/>
            <a:ext cx="1071176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5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2214D-F2BC-48EC-9124-E01968040E2B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3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35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notesSlide" Target="../notesSlides/notesSlide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slideLayout" Target="../slideLayouts/slideLayout13.xml"/><Relationship Id="rId5" Type="http://schemas.microsoft.com/office/2007/relationships/media" Target="../media/media8.mp3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35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notesSlide" Target="../notesSlides/notesSlide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Layout" Target="../slideLayouts/slideLayout13.xml"/><Relationship Id="rId5" Type="http://schemas.microsoft.com/office/2007/relationships/media" Target="../media/media13.mp3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867" y="0"/>
            <a:ext cx="13054191" cy="7331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2338813"/>
            <a:ext cx="6858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Unit 2: Every day</a:t>
            </a:r>
          </a:p>
          <a:p>
            <a:pPr algn="ctr"/>
            <a:r>
              <a:rPr lang="en-US" sz="6000" b="1" dirty="0">
                <a:solidFill>
                  <a:srgbClr val="00B050"/>
                </a:solidFill>
              </a:rPr>
              <a:t>Overview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Pages 36 &amp; 37</a:t>
            </a:r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80" y="445431"/>
            <a:ext cx="3480753" cy="3051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364" y="183544"/>
            <a:ext cx="3779520" cy="306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923" y="3575080"/>
            <a:ext cx="3438207" cy="3050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4588" y="3258518"/>
            <a:ext cx="3545840" cy="3092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575080"/>
            <a:ext cx="3556434" cy="31183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0891" y="2006588"/>
            <a:ext cx="474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play video games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678737" y="1416384"/>
            <a:ext cx="21558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go to bed</a:t>
            </a:r>
          </a:p>
        </p:txBody>
      </p:sp>
      <p:sp>
        <p:nvSpPr>
          <p:cNvPr id="9" name="Rectangle 8"/>
          <p:cNvSpPr/>
          <p:nvPr/>
        </p:nvSpPr>
        <p:spPr>
          <a:xfrm>
            <a:off x="3678769" y="2640978"/>
            <a:ext cx="4311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watch videos online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0891" y="886013"/>
            <a:ext cx="2647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have dinner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78737" y="355642"/>
            <a:ext cx="20946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watch TV</a:t>
            </a:r>
          </a:p>
        </p:txBody>
      </p:sp>
      <p:sp>
        <p:nvSpPr>
          <p:cNvPr id="12" name="Oval 11"/>
          <p:cNvSpPr/>
          <p:nvPr/>
        </p:nvSpPr>
        <p:spPr>
          <a:xfrm>
            <a:off x="2839163" y="679316"/>
            <a:ext cx="425512" cy="51206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1390241" y="3756991"/>
            <a:ext cx="467141" cy="51206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1275827" y="551463"/>
            <a:ext cx="482163" cy="51206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25748" y="3756991"/>
            <a:ext cx="465367" cy="512065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23037" y="3888803"/>
            <a:ext cx="488674" cy="5120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3021496"/>
            <a:ext cx="3480753" cy="4740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have dinner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21747" y="2784474"/>
            <a:ext cx="3480753" cy="4740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watch TV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661923" y="6066841"/>
            <a:ext cx="3480753" cy="4740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go to bed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43071" y="5785282"/>
            <a:ext cx="3845782" cy="56577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play video games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978" y="5758025"/>
            <a:ext cx="3433115" cy="841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</a:rPr>
              <a:t>watch videos online</a:t>
            </a:r>
          </a:p>
        </p:txBody>
      </p:sp>
    </p:spTree>
    <p:extLst>
      <p:ext uri="{BB962C8B-B14F-4D97-AF65-F5344CB8AC3E}">
        <p14:creationId xmlns:p14="http://schemas.microsoft.com/office/powerpoint/2010/main" val="18123162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911" y="3629689"/>
            <a:ext cx="10782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brush my teeth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(v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</a:rPr>
              <a:t>phr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4000" dirty="0">
                <a:solidFill>
                  <a:srgbClr val="FF0000"/>
                </a:solidFill>
              </a:rPr>
              <a:t>/ˈ</a:t>
            </a:r>
            <a:r>
              <a:rPr lang="en-US" sz="4000" dirty="0" err="1">
                <a:solidFill>
                  <a:srgbClr val="FF0000"/>
                </a:solidFill>
              </a:rPr>
              <a:t>brʌʃ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maɪ</a:t>
            </a:r>
            <a:r>
              <a:rPr lang="en-US" sz="4000" dirty="0">
                <a:solidFill>
                  <a:srgbClr val="FF0000"/>
                </a:solidFill>
              </a:rPr>
              <a:t> ˌ</a:t>
            </a:r>
            <a:r>
              <a:rPr lang="en-US" sz="4000" dirty="0" err="1">
                <a:solidFill>
                  <a:srgbClr val="FF0000"/>
                </a:solidFill>
              </a:rPr>
              <a:t>ti</a:t>
            </a:r>
            <a:r>
              <a:rPr lang="en-US" sz="4000" dirty="0">
                <a:solidFill>
                  <a:srgbClr val="FF0000"/>
                </a:solidFill>
              </a:rPr>
              <a:t>ː</a:t>
            </a:r>
            <a:r>
              <a:rPr lang="el-GR" sz="4000" dirty="0">
                <a:solidFill>
                  <a:srgbClr val="FF0000"/>
                </a:solidFill>
              </a:rPr>
              <a:t>θ</a:t>
            </a:r>
            <a:r>
              <a:rPr lang="en-US" sz="4000" dirty="0">
                <a:solidFill>
                  <a:srgbClr val="FF0000"/>
                </a:solidFill>
              </a:rPr>
              <a:t>/: </a:t>
            </a:r>
            <a:r>
              <a:rPr lang="en-US" sz="4000" dirty="0" err="1">
                <a:solidFill>
                  <a:srgbClr val="FF00FF"/>
                </a:solidFill>
              </a:rPr>
              <a:t>đánh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răng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5025" y="2580844"/>
            <a:ext cx="10808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have breakfast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(v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</a:rPr>
              <a:t>phr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4000" dirty="0">
                <a:solidFill>
                  <a:srgbClr val="FF0000"/>
                </a:solidFill>
              </a:rPr>
              <a:t>/</a:t>
            </a:r>
            <a:r>
              <a:rPr lang="en-US" sz="4000" dirty="0" err="1">
                <a:solidFill>
                  <a:srgbClr val="FF0000"/>
                </a:solidFill>
              </a:rPr>
              <a:t>hæv</a:t>
            </a:r>
            <a:r>
              <a:rPr lang="en-US" sz="4000" dirty="0">
                <a:solidFill>
                  <a:srgbClr val="FF0000"/>
                </a:solidFill>
              </a:rPr>
              <a:t> ˈ</a:t>
            </a:r>
            <a:r>
              <a:rPr lang="en-US" sz="4000" dirty="0" err="1">
                <a:solidFill>
                  <a:srgbClr val="FF0000"/>
                </a:solidFill>
              </a:rPr>
              <a:t>brekfəst</a:t>
            </a:r>
            <a:r>
              <a:rPr lang="en-US" sz="4000" dirty="0">
                <a:solidFill>
                  <a:srgbClr val="FF0000"/>
                </a:solidFill>
              </a:rPr>
              <a:t>/: </a:t>
            </a:r>
            <a:r>
              <a:rPr lang="en-US" sz="4000" dirty="0" err="1">
                <a:solidFill>
                  <a:srgbClr val="FF00FF"/>
                </a:solidFill>
              </a:rPr>
              <a:t>ăn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sáng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5025" y="4510180"/>
            <a:ext cx="10692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walk to school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(v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</a:rPr>
              <a:t>phr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4000" dirty="0">
                <a:solidFill>
                  <a:srgbClr val="FF0000"/>
                </a:solidFill>
              </a:rPr>
              <a:t>/ˈ</a:t>
            </a:r>
            <a:r>
              <a:rPr lang="en-US" sz="4000" dirty="0" err="1">
                <a:solidFill>
                  <a:srgbClr val="FF0000"/>
                </a:solidFill>
              </a:rPr>
              <a:t>wɔːk</a:t>
            </a:r>
            <a:r>
              <a:rPr lang="en-US" sz="4000" dirty="0">
                <a:solidFill>
                  <a:srgbClr val="FF0000"/>
                </a:solidFill>
              </a:rPr>
              <a:t> tə </a:t>
            </a:r>
            <a:r>
              <a:rPr lang="en-US" sz="4000" dirty="0" err="1">
                <a:solidFill>
                  <a:srgbClr val="FF0000"/>
                </a:solidFill>
              </a:rPr>
              <a:t>skuːl</a:t>
            </a:r>
            <a:r>
              <a:rPr lang="en-US" sz="4000" dirty="0">
                <a:solidFill>
                  <a:srgbClr val="FF0000"/>
                </a:solidFill>
              </a:rPr>
              <a:t>/: </a:t>
            </a:r>
            <a:r>
              <a:rPr lang="en-US" sz="4000" dirty="0" err="1">
                <a:solidFill>
                  <a:srgbClr val="FF00FF"/>
                </a:solidFill>
              </a:rPr>
              <a:t>đi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bộ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đến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trường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2911" y="585692"/>
            <a:ext cx="110465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get up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(v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</a:rPr>
              <a:t>phr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4000" dirty="0">
                <a:solidFill>
                  <a:srgbClr val="FF0000"/>
                </a:solidFill>
              </a:rPr>
              <a:t>/ˈ</a:t>
            </a:r>
            <a:r>
              <a:rPr lang="en-US" sz="4000" dirty="0" err="1">
                <a:solidFill>
                  <a:srgbClr val="FF0000"/>
                </a:solidFill>
              </a:rPr>
              <a:t>ɡet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ʌp</a:t>
            </a:r>
            <a:r>
              <a:rPr lang="en-US" sz="4000" dirty="0">
                <a:solidFill>
                  <a:srgbClr val="FF0000"/>
                </a:solidFill>
              </a:rPr>
              <a:t>/: </a:t>
            </a:r>
            <a:r>
              <a:rPr lang="en-US" sz="4000" dirty="0" err="1">
                <a:solidFill>
                  <a:srgbClr val="FF00FF"/>
                </a:solidFill>
              </a:rPr>
              <a:t>thức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dậy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5025" y="1549782"/>
            <a:ext cx="10808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take a shower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(v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</a:rPr>
              <a:t>phr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4000" dirty="0">
                <a:solidFill>
                  <a:srgbClr val="FF0000"/>
                </a:solidFill>
              </a:rPr>
              <a:t>/teɪk ə ˈ</a:t>
            </a:r>
            <a:r>
              <a:rPr lang="en-US" sz="4000" dirty="0" err="1">
                <a:solidFill>
                  <a:srgbClr val="FF0000"/>
                </a:solidFill>
              </a:rPr>
              <a:t>ʃaʊə</a:t>
            </a:r>
            <a:r>
              <a:rPr lang="en-US" sz="4000" dirty="0">
                <a:solidFill>
                  <a:srgbClr val="FF0000"/>
                </a:solidFill>
              </a:rPr>
              <a:t>/: </a:t>
            </a:r>
            <a:r>
              <a:rPr lang="en-US" sz="4000" dirty="0" err="1">
                <a:solidFill>
                  <a:srgbClr val="FF00FF"/>
                </a:solidFill>
              </a:rPr>
              <a:t>tắm</a:t>
            </a:r>
            <a:endParaRPr lang="en-US" sz="4000" dirty="0">
              <a:solidFill>
                <a:srgbClr val="FF00FF"/>
              </a:solidFill>
            </a:endParaRPr>
          </a:p>
        </p:txBody>
      </p:sp>
      <p:pic>
        <p:nvPicPr>
          <p:cNvPr id="12" name="get 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35479" y="452272"/>
            <a:ext cx="487363" cy="487363"/>
          </a:xfrm>
          <a:prstGeom prst="rect">
            <a:avLst/>
          </a:prstGeom>
        </p:spPr>
      </p:pic>
      <p:pic>
        <p:nvPicPr>
          <p:cNvPr id="13" name="take a sho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80735" y="1293578"/>
            <a:ext cx="487363" cy="487363"/>
          </a:xfrm>
          <a:prstGeom prst="rect">
            <a:avLst/>
          </a:prstGeom>
        </p:spPr>
      </p:pic>
      <p:pic>
        <p:nvPicPr>
          <p:cNvPr id="15" name="brush my teet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80735" y="3202036"/>
            <a:ext cx="487363" cy="487363"/>
          </a:xfrm>
          <a:prstGeom prst="rect">
            <a:avLst/>
          </a:prstGeom>
        </p:spPr>
      </p:pic>
      <p:pic>
        <p:nvPicPr>
          <p:cNvPr id="16" name="walk to schoo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35478" y="4266498"/>
            <a:ext cx="487363" cy="487363"/>
          </a:xfrm>
          <a:prstGeom prst="rect">
            <a:avLst/>
          </a:prstGeom>
        </p:spPr>
      </p:pic>
      <p:pic>
        <p:nvPicPr>
          <p:cNvPr id="4" name="have breakfas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80735" y="22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63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775" y="3192734"/>
            <a:ext cx="10769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do my homework 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40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) </a:t>
            </a:r>
            <a:r>
              <a:rPr lang="en-US" sz="4000" dirty="0">
                <a:solidFill>
                  <a:srgbClr val="FF0000"/>
                </a:solidFill>
              </a:rPr>
              <a:t>/ˈduː </a:t>
            </a:r>
            <a:r>
              <a:rPr lang="en-US" sz="4000" dirty="0" err="1">
                <a:solidFill>
                  <a:srgbClr val="FF0000"/>
                </a:solidFill>
              </a:rPr>
              <a:t>maɪ</a:t>
            </a:r>
            <a:r>
              <a:rPr lang="en-US" sz="4000" dirty="0">
                <a:solidFill>
                  <a:srgbClr val="FF0000"/>
                </a:solidFill>
              </a:rPr>
              <a:t> ˈ</a:t>
            </a:r>
            <a:r>
              <a:rPr lang="en-US" sz="4000" dirty="0" err="1">
                <a:solidFill>
                  <a:srgbClr val="FF0000"/>
                </a:solidFill>
              </a:rPr>
              <a:t>həʊmwɜːk</a:t>
            </a:r>
            <a:r>
              <a:rPr lang="en-US" sz="4000" dirty="0">
                <a:solidFill>
                  <a:srgbClr val="FF0000"/>
                </a:solidFill>
              </a:rPr>
              <a:t>/: </a:t>
            </a:r>
            <a:r>
              <a:rPr lang="en-US" sz="4000" dirty="0" err="1">
                <a:solidFill>
                  <a:srgbClr val="FF00FF"/>
                </a:solidFill>
              </a:rPr>
              <a:t>làm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bài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tập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về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nhà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3041" y="4668791"/>
            <a:ext cx="11862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go to basketball practice 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40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)</a:t>
            </a:r>
            <a:r>
              <a:rPr lang="en-US" sz="4000" dirty="0">
                <a:solidFill>
                  <a:srgbClr val="FF0000"/>
                </a:solidFill>
              </a:rPr>
              <a:t> /ˈ</a:t>
            </a:r>
            <a:r>
              <a:rPr lang="en-US" sz="4000" dirty="0" err="1">
                <a:solidFill>
                  <a:srgbClr val="FF0000"/>
                </a:solidFill>
              </a:rPr>
              <a:t>ɡəʊ</a:t>
            </a:r>
            <a:r>
              <a:rPr lang="en-US" sz="4000" dirty="0">
                <a:solidFill>
                  <a:srgbClr val="FF0000"/>
                </a:solidFill>
              </a:rPr>
              <a:t> tə ˈ</a:t>
            </a:r>
            <a:r>
              <a:rPr lang="en-US" sz="4000" dirty="0" err="1">
                <a:solidFill>
                  <a:srgbClr val="FF0000"/>
                </a:solidFill>
              </a:rPr>
              <a:t>bɑːskɪtbɔːl</a:t>
            </a:r>
            <a:r>
              <a:rPr lang="en-US" sz="4000" dirty="0">
                <a:solidFill>
                  <a:srgbClr val="FF0000"/>
                </a:solidFill>
              </a:rPr>
              <a:t> ˈ</a:t>
            </a:r>
            <a:r>
              <a:rPr lang="en-US" sz="4000" dirty="0" err="1">
                <a:solidFill>
                  <a:srgbClr val="FF0000"/>
                </a:solidFill>
              </a:rPr>
              <a:t>præktɪs</a:t>
            </a:r>
            <a:r>
              <a:rPr lang="en-US" sz="4000" dirty="0">
                <a:solidFill>
                  <a:srgbClr val="FF0000"/>
                </a:solidFill>
              </a:rPr>
              <a:t>/: </a:t>
            </a:r>
            <a:r>
              <a:rPr lang="en-US" sz="4000" dirty="0" err="1">
                <a:solidFill>
                  <a:srgbClr val="FF00FF"/>
                </a:solidFill>
              </a:rPr>
              <a:t>luyện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tập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bóng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rổ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775" y="2295661"/>
            <a:ext cx="109602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come back home 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40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) </a:t>
            </a:r>
            <a:r>
              <a:rPr lang="en-US" sz="4000" dirty="0">
                <a:solidFill>
                  <a:srgbClr val="FF0000"/>
                </a:solidFill>
              </a:rPr>
              <a:t>/ˈ</a:t>
            </a:r>
            <a:r>
              <a:rPr lang="en-US" sz="4000" dirty="0" err="1">
                <a:solidFill>
                  <a:srgbClr val="FF0000"/>
                </a:solidFill>
              </a:rPr>
              <a:t>kʌm</a:t>
            </a:r>
            <a:r>
              <a:rPr lang="en-US" sz="4000" dirty="0">
                <a:solidFill>
                  <a:srgbClr val="FF0000"/>
                </a:solidFill>
              </a:rPr>
              <a:t> ˈ</a:t>
            </a:r>
            <a:r>
              <a:rPr lang="en-US" sz="4000" dirty="0" err="1">
                <a:solidFill>
                  <a:srgbClr val="FF0000"/>
                </a:solidFill>
              </a:rPr>
              <a:t>bæk</a:t>
            </a:r>
            <a:r>
              <a:rPr lang="en-US" sz="4000" dirty="0">
                <a:solidFill>
                  <a:srgbClr val="FF0000"/>
                </a:solidFill>
              </a:rPr>
              <a:t> ˈ</a:t>
            </a:r>
            <a:r>
              <a:rPr lang="en-US" sz="4000" dirty="0" err="1">
                <a:solidFill>
                  <a:srgbClr val="FF0000"/>
                </a:solidFill>
              </a:rPr>
              <a:t>həʊm</a:t>
            </a:r>
            <a:r>
              <a:rPr lang="en-US" sz="4000" dirty="0">
                <a:solidFill>
                  <a:srgbClr val="FF0000"/>
                </a:solidFill>
              </a:rPr>
              <a:t>/: </a:t>
            </a:r>
            <a:r>
              <a:rPr lang="en-US" sz="4000" dirty="0" err="1">
                <a:solidFill>
                  <a:srgbClr val="FF00FF"/>
                </a:solidFill>
              </a:rPr>
              <a:t>về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nhà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5142" y="565225"/>
            <a:ext cx="109581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have lunch 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40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) </a:t>
            </a:r>
            <a:r>
              <a:rPr lang="en-US" sz="4000" dirty="0">
                <a:solidFill>
                  <a:srgbClr val="FF0000"/>
                </a:solidFill>
              </a:rPr>
              <a:t>/</a:t>
            </a:r>
            <a:r>
              <a:rPr lang="en-US" sz="4000" dirty="0" err="1">
                <a:solidFill>
                  <a:srgbClr val="FF0000"/>
                </a:solidFill>
              </a:rPr>
              <a:t>hæv</a:t>
            </a:r>
            <a:r>
              <a:rPr lang="en-US" sz="4000" dirty="0">
                <a:solidFill>
                  <a:srgbClr val="FF0000"/>
                </a:solidFill>
              </a:rPr>
              <a:t> ˈ</a:t>
            </a:r>
            <a:r>
              <a:rPr lang="en-US" sz="4000" dirty="0" err="1">
                <a:solidFill>
                  <a:srgbClr val="FF0000"/>
                </a:solidFill>
              </a:rPr>
              <a:t>lʌntʃ</a:t>
            </a:r>
            <a:r>
              <a:rPr lang="en-US" sz="4000" dirty="0">
                <a:solidFill>
                  <a:srgbClr val="FF0000"/>
                </a:solidFill>
              </a:rPr>
              <a:t>/: </a:t>
            </a:r>
            <a:r>
              <a:rPr lang="en-US" sz="4000" dirty="0" err="1">
                <a:solidFill>
                  <a:srgbClr val="FF00FF"/>
                </a:solidFill>
              </a:rPr>
              <a:t>ăn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trưa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83041" y="1402941"/>
            <a:ext cx="11114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finish school 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40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) </a:t>
            </a:r>
            <a:r>
              <a:rPr lang="en-US" sz="4000" dirty="0">
                <a:solidFill>
                  <a:srgbClr val="FF0000"/>
                </a:solidFill>
              </a:rPr>
              <a:t>/ˈ</a:t>
            </a:r>
            <a:r>
              <a:rPr lang="en-US" sz="4000" dirty="0" err="1">
                <a:solidFill>
                  <a:srgbClr val="FF0000"/>
                </a:solidFill>
              </a:rPr>
              <a:t>fɪnɪʃ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skuːl</a:t>
            </a:r>
            <a:r>
              <a:rPr lang="en-US" sz="4000" dirty="0">
                <a:solidFill>
                  <a:srgbClr val="FF0000"/>
                </a:solidFill>
              </a:rPr>
              <a:t>/: </a:t>
            </a:r>
            <a:r>
              <a:rPr lang="en-US" sz="4000" dirty="0" err="1">
                <a:solidFill>
                  <a:srgbClr val="FF00FF"/>
                </a:solidFill>
              </a:rPr>
              <a:t>kết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thúc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giờ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học</a:t>
            </a:r>
            <a:endParaRPr lang="en-US" sz="4000" dirty="0">
              <a:solidFill>
                <a:srgbClr val="FF00FF"/>
              </a:solidFill>
            </a:endParaRPr>
          </a:p>
        </p:txBody>
      </p:sp>
      <p:pic>
        <p:nvPicPr>
          <p:cNvPr id="9" name="have lun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41441" y="565225"/>
            <a:ext cx="487363" cy="487363"/>
          </a:xfrm>
          <a:prstGeom prst="rect">
            <a:avLst/>
          </a:prstGeom>
        </p:spPr>
      </p:pic>
      <p:pic>
        <p:nvPicPr>
          <p:cNvPr id="10" name="finish schoo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46940" y="1513202"/>
            <a:ext cx="487363" cy="487363"/>
          </a:xfrm>
          <a:prstGeom prst="rect">
            <a:avLst/>
          </a:prstGeom>
        </p:spPr>
      </p:pic>
      <p:pic>
        <p:nvPicPr>
          <p:cNvPr id="11" name="come back hom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41441" y="2516184"/>
            <a:ext cx="487363" cy="487363"/>
          </a:xfrm>
          <a:prstGeom prst="rect">
            <a:avLst/>
          </a:prstGeom>
        </p:spPr>
      </p:pic>
      <p:pic>
        <p:nvPicPr>
          <p:cNvPr id="12" name="do my homewor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41440" y="3693547"/>
            <a:ext cx="487363" cy="487363"/>
          </a:xfrm>
          <a:prstGeom prst="rect">
            <a:avLst/>
          </a:prstGeom>
        </p:spPr>
      </p:pic>
      <p:pic>
        <p:nvPicPr>
          <p:cNvPr id="13" name="go to basketball practic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589" y="48431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607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0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06" y="3759944"/>
            <a:ext cx="10985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play video games 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40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)</a:t>
            </a:r>
            <a:r>
              <a:rPr lang="en-US" sz="4000" dirty="0">
                <a:solidFill>
                  <a:srgbClr val="1D2A57"/>
                </a:solidFill>
                <a:latin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/ˈ</a:t>
            </a:r>
            <a:r>
              <a:rPr lang="en-US" sz="4000" dirty="0" err="1">
                <a:solidFill>
                  <a:srgbClr val="FF0000"/>
                </a:solidFill>
              </a:rPr>
              <a:t>pleɪ</a:t>
            </a:r>
            <a:r>
              <a:rPr lang="en-US" sz="4000" dirty="0">
                <a:solidFill>
                  <a:srgbClr val="FF0000"/>
                </a:solidFill>
              </a:rPr>
              <a:t> ˈ</a:t>
            </a:r>
            <a:r>
              <a:rPr lang="en-US" sz="4000" dirty="0" err="1">
                <a:solidFill>
                  <a:srgbClr val="FF0000"/>
                </a:solidFill>
              </a:rPr>
              <a:t>vɪdiəʊ</a:t>
            </a:r>
            <a:r>
              <a:rPr lang="en-US" sz="4000" dirty="0">
                <a:solidFill>
                  <a:srgbClr val="FF0000"/>
                </a:solidFill>
              </a:rPr>
              <a:t> ˈ</a:t>
            </a:r>
            <a:r>
              <a:rPr lang="en-US" sz="4000" dirty="0" err="1">
                <a:solidFill>
                  <a:srgbClr val="FF0000"/>
                </a:solidFill>
              </a:rPr>
              <a:t>ɡeɪmz</a:t>
            </a:r>
            <a:r>
              <a:rPr lang="en-US" sz="4000" dirty="0">
                <a:solidFill>
                  <a:srgbClr val="FF0000"/>
                </a:solidFill>
              </a:rPr>
              <a:t>/: </a:t>
            </a:r>
            <a:r>
              <a:rPr lang="en-US" sz="4000" dirty="0" err="1">
                <a:solidFill>
                  <a:srgbClr val="FF00FF"/>
                </a:solidFill>
              </a:rPr>
              <a:t>chơi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trò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chơi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điện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tử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669" y="5083383"/>
            <a:ext cx="10985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go to bed 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40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) </a:t>
            </a:r>
            <a:r>
              <a:rPr lang="en-US" sz="4000" dirty="0">
                <a:solidFill>
                  <a:srgbClr val="FF0000"/>
                </a:solidFill>
              </a:rPr>
              <a:t>/ˈ</a:t>
            </a:r>
            <a:r>
              <a:rPr lang="en-US" sz="4000" dirty="0" err="1">
                <a:solidFill>
                  <a:srgbClr val="FF0000"/>
                </a:solidFill>
              </a:rPr>
              <a:t>ɡəʊ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tu</a:t>
            </a:r>
            <a:r>
              <a:rPr lang="en-US" sz="4000" dirty="0">
                <a:solidFill>
                  <a:srgbClr val="FF0000"/>
                </a:solidFill>
              </a:rPr>
              <a:t> bed/: </a:t>
            </a:r>
            <a:r>
              <a:rPr lang="en-US" sz="4000" dirty="0" err="1">
                <a:solidFill>
                  <a:srgbClr val="FF00FF"/>
                </a:solidFill>
              </a:rPr>
              <a:t>đi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ngủ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384" y="569146"/>
            <a:ext cx="11159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have dinner 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40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) </a:t>
            </a:r>
            <a:r>
              <a:rPr lang="en-US" sz="4000" dirty="0">
                <a:solidFill>
                  <a:srgbClr val="FF0000"/>
                </a:solidFill>
              </a:rPr>
              <a:t>/</a:t>
            </a:r>
            <a:r>
              <a:rPr lang="en-US" sz="4000" dirty="0" err="1">
                <a:solidFill>
                  <a:srgbClr val="FF0000"/>
                </a:solidFill>
              </a:rPr>
              <a:t>hæv</a:t>
            </a:r>
            <a:r>
              <a:rPr lang="en-US" sz="4000" dirty="0">
                <a:solidFill>
                  <a:srgbClr val="FF0000"/>
                </a:solidFill>
              </a:rPr>
              <a:t> ˈ</a:t>
            </a:r>
            <a:r>
              <a:rPr lang="en-US" sz="4000" dirty="0" err="1">
                <a:solidFill>
                  <a:srgbClr val="FF0000"/>
                </a:solidFill>
              </a:rPr>
              <a:t>dɪnə</a:t>
            </a:r>
            <a:r>
              <a:rPr lang="en-US" sz="4000" dirty="0">
                <a:solidFill>
                  <a:srgbClr val="FF0000"/>
                </a:solidFill>
              </a:rPr>
              <a:t>/: </a:t>
            </a:r>
            <a:r>
              <a:rPr lang="en-US" sz="4000" dirty="0" err="1">
                <a:solidFill>
                  <a:srgbClr val="FF00FF"/>
                </a:solidFill>
              </a:rPr>
              <a:t>ăn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tối</a:t>
            </a:r>
            <a:endParaRPr lang="en-US" sz="4000" dirty="0">
              <a:solidFill>
                <a:srgbClr val="FF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310" y="1429500"/>
            <a:ext cx="11231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watch TV 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40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) </a:t>
            </a:r>
            <a:r>
              <a:rPr lang="en-US" sz="4000" dirty="0">
                <a:solidFill>
                  <a:srgbClr val="FF0000"/>
                </a:solidFill>
              </a:rPr>
              <a:t>/</a:t>
            </a:r>
            <a:r>
              <a:rPr lang="en-US" sz="4000" dirty="0" err="1">
                <a:solidFill>
                  <a:srgbClr val="FF0000"/>
                </a:solidFill>
              </a:rPr>
              <a:t>wɒtʃ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ti</a:t>
            </a:r>
            <a:r>
              <a:rPr lang="en-US" sz="4000" dirty="0">
                <a:solidFill>
                  <a:srgbClr val="FF0000"/>
                </a:solidFill>
              </a:rPr>
              <a:t>ːˈviː/: </a:t>
            </a:r>
            <a:r>
              <a:rPr lang="en-US" sz="4000" dirty="0" err="1">
                <a:solidFill>
                  <a:srgbClr val="FF00FF"/>
                </a:solidFill>
              </a:rPr>
              <a:t>xem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ti</a:t>
            </a:r>
            <a:r>
              <a:rPr lang="en-US" sz="4000" dirty="0">
                <a:solidFill>
                  <a:srgbClr val="FF00FF"/>
                </a:solidFill>
              </a:rPr>
              <a:t> vi</a:t>
            </a:r>
          </a:p>
        </p:txBody>
      </p:sp>
      <p:sp>
        <p:nvSpPr>
          <p:cNvPr id="7" name="Rectangle 6"/>
          <p:cNvSpPr/>
          <p:nvPr/>
        </p:nvSpPr>
        <p:spPr>
          <a:xfrm>
            <a:off x="282384" y="2344172"/>
            <a:ext cx="11092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watch videos online 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(v </a:t>
            </a:r>
            <a:r>
              <a:rPr lang="en-US" sz="4000" dirty="0" err="1">
                <a:solidFill>
                  <a:srgbClr val="70AD47">
                    <a:lumMod val="75000"/>
                  </a:srgbClr>
                </a:solidFill>
              </a:rPr>
              <a:t>phr</a:t>
            </a:r>
            <a:r>
              <a:rPr lang="en-US" sz="4000" dirty="0">
                <a:solidFill>
                  <a:srgbClr val="70AD47">
                    <a:lumMod val="75000"/>
                  </a:srgbClr>
                </a:solidFill>
              </a:rPr>
              <a:t>) </a:t>
            </a:r>
            <a:r>
              <a:rPr lang="en-US" sz="4000" dirty="0">
                <a:solidFill>
                  <a:srgbClr val="FF0000"/>
                </a:solidFill>
              </a:rPr>
              <a:t>/</a:t>
            </a:r>
            <a:r>
              <a:rPr lang="en-US" sz="4000" dirty="0" err="1">
                <a:solidFill>
                  <a:srgbClr val="FF0000"/>
                </a:solidFill>
              </a:rPr>
              <a:t>wɒtʃ</a:t>
            </a:r>
            <a:r>
              <a:rPr lang="en-US" sz="4000" dirty="0">
                <a:solidFill>
                  <a:srgbClr val="1D2A57"/>
                </a:solidFill>
                <a:latin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ˈ</a:t>
            </a:r>
            <a:r>
              <a:rPr lang="en-US" sz="4000" dirty="0" err="1">
                <a:solidFill>
                  <a:srgbClr val="FF0000"/>
                </a:solidFill>
              </a:rPr>
              <a:t>vɪdiəʊz</a:t>
            </a:r>
            <a:r>
              <a:rPr lang="en-US" sz="4000" dirty="0">
                <a:solidFill>
                  <a:srgbClr val="FF0000"/>
                </a:solidFill>
              </a:rPr>
              <a:t> ˈ</a:t>
            </a:r>
            <a:r>
              <a:rPr lang="en-US" sz="4000" dirty="0" err="1">
                <a:solidFill>
                  <a:srgbClr val="FF0000"/>
                </a:solidFill>
              </a:rPr>
              <a:t>ɒnˌlaɪn</a:t>
            </a:r>
            <a:r>
              <a:rPr lang="en-US" sz="4000" dirty="0">
                <a:solidFill>
                  <a:srgbClr val="FF0000"/>
                </a:solidFill>
              </a:rPr>
              <a:t>/: </a:t>
            </a:r>
            <a:r>
              <a:rPr lang="en-US" sz="4000" dirty="0" err="1">
                <a:solidFill>
                  <a:srgbClr val="FF00FF"/>
                </a:solidFill>
              </a:rPr>
              <a:t>xem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phim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trực</a:t>
            </a:r>
            <a:r>
              <a:rPr lang="en-US" sz="4000" dirty="0">
                <a:solidFill>
                  <a:srgbClr val="FF00FF"/>
                </a:solidFill>
              </a:rPr>
              <a:t> </a:t>
            </a:r>
            <a:r>
              <a:rPr lang="en-US" sz="4000" dirty="0" err="1">
                <a:solidFill>
                  <a:srgbClr val="FF00FF"/>
                </a:solidFill>
              </a:rPr>
              <a:t>tuyến</a:t>
            </a:r>
            <a:endParaRPr lang="en-US" sz="4000" dirty="0">
              <a:solidFill>
                <a:srgbClr val="FF00FF"/>
              </a:solidFill>
            </a:endParaRPr>
          </a:p>
        </p:txBody>
      </p:sp>
      <p:pic>
        <p:nvPicPr>
          <p:cNvPr id="8" name="have dinn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23551" y="325464"/>
            <a:ext cx="487363" cy="487363"/>
          </a:xfrm>
          <a:prstGeom prst="rect">
            <a:avLst/>
          </a:prstGeom>
        </p:spPr>
      </p:pic>
      <p:pic>
        <p:nvPicPr>
          <p:cNvPr id="9" name="watch T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23550" y="1185818"/>
            <a:ext cx="487363" cy="487363"/>
          </a:xfrm>
          <a:prstGeom prst="rect">
            <a:avLst/>
          </a:prstGeom>
        </p:spPr>
      </p:pic>
      <p:pic>
        <p:nvPicPr>
          <p:cNvPr id="10" name="watch videos onlin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32030" y="2344172"/>
            <a:ext cx="487363" cy="487363"/>
          </a:xfrm>
          <a:prstGeom prst="rect">
            <a:avLst/>
          </a:prstGeom>
        </p:spPr>
      </p:pic>
      <p:pic>
        <p:nvPicPr>
          <p:cNvPr id="11" name="play video gam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23549" y="3875517"/>
            <a:ext cx="487363" cy="487363"/>
          </a:xfrm>
          <a:prstGeom prst="rect">
            <a:avLst/>
          </a:prstGeom>
        </p:spPr>
      </p:pic>
      <p:pic>
        <p:nvPicPr>
          <p:cNvPr id="12" name="go to be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32030" y="51631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466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40" y="691515"/>
            <a:ext cx="108966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12657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76470"/>
            <a:ext cx="10287000" cy="57348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2609" y="3908917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17261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7963" y="376776"/>
            <a:ext cx="91878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2. </a:t>
            </a:r>
            <a:r>
              <a:rPr lang="en-US" sz="3600" dirty="0">
                <a:solidFill>
                  <a:schemeClr val="accent1"/>
                </a:solidFill>
              </a:rPr>
              <a:t>Imagine you are Mary. Use phrases from Exercise 1 to tell the class about your morning/ afternoon/evening routine on Mondays.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2" y="496412"/>
            <a:ext cx="2838450" cy="74295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449294" y="2555378"/>
            <a:ext cx="6177280" cy="2743200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In the morning, I get up and take a shower. Then, I … 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17" y="2131103"/>
            <a:ext cx="4597468" cy="423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355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6287"/>
            <a:ext cx="189837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Sample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176670" y="750548"/>
            <a:ext cx="9163878" cy="4810539"/>
          </a:xfrm>
          <a:prstGeom prst="wedgeRoundRectCallout">
            <a:avLst>
              <a:gd name="adj1" fmla="val -1527"/>
              <a:gd name="adj2" fmla="val 6332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I get up at 7 o’clock in the morning, take a shower</a:t>
            </a:r>
          </a:p>
          <a:p>
            <a:pPr algn="just"/>
            <a:r>
              <a:rPr lang="en-US" sz="3200" dirty="0"/>
              <a:t>and have breakfast. Then, I brush my teeth. After that, I walk to school. </a:t>
            </a:r>
          </a:p>
          <a:p>
            <a:pPr algn="just"/>
            <a:r>
              <a:rPr lang="en-US" sz="3200" dirty="0"/>
              <a:t>At noon, I have lunch. In the afternoon, I finish school and come back home. I do my homework and then I go to basketball practice.</a:t>
            </a:r>
          </a:p>
          <a:p>
            <a:pPr algn="just"/>
            <a:r>
              <a:rPr lang="en-US" sz="3200" dirty="0"/>
              <a:t>In the evening, I have dinner. Then, I watch TV, and</a:t>
            </a:r>
          </a:p>
          <a:p>
            <a:pPr algn="just"/>
            <a:r>
              <a:rPr lang="en-US" sz="3200" dirty="0"/>
              <a:t>after that, I watch videos online. Then, I play video</a:t>
            </a:r>
          </a:p>
          <a:p>
            <a:pPr algn="just"/>
            <a:r>
              <a:rPr lang="en-US" sz="3200" dirty="0"/>
              <a:t>games and after that, I go to bed.</a:t>
            </a:r>
          </a:p>
        </p:txBody>
      </p:sp>
    </p:spTree>
    <p:extLst>
      <p:ext uri="{BB962C8B-B14F-4D97-AF65-F5344CB8AC3E}">
        <p14:creationId xmlns:p14="http://schemas.microsoft.com/office/powerpoint/2010/main" val="29584773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46" y="815008"/>
            <a:ext cx="9668400" cy="5496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3139" y="3101512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90729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87680"/>
            <a:ext cx="257048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PAIRWORK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33040" y="487680"/>
            <a:ext cx="9337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Ask and answer about what you do in the morning, afternoon, and evening every day.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355600" y="1808480"/>
            <a:ext cx="4582160" cy="2042160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What do you do every morning?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4622800" y="2438400"/>
            <a:ext cx="7569200" cy="3525520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I get up at six. Then, I brush my teeth and wash my face. Next, I have breakfast. After that, I go to school at 6:30.</a:t>
            </a:r>
          </a:p>
        </p:txBody>
      </p:sp>
    </p:spTree>
    <p:extLst>
      <p:ext uri="{BB962C8B-B14F-4D97-AF65-F5344CB8AC3E}">
        <p14:creationId xmlns:p14="http://schemas.microsoft.com/office/powerpoint/2010/main" val="27196945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3029" y="177496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6137" y="278578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89246" y="469235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89" y="5759151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79913" y="374995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  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04799" y="6584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916" y="470722"/>
            <a:ext cx="417459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663" y="460674"/>
            <a:ext cx="417459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052" y="586409"/>
            <a:ext cx="11589026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Write six sentences (about 50 words) about your daily routines and your free time activities, using the vocabulary you have studied today.</a:t>
            </a:r>
          </a:p>
        </p:txBody>
      </p:sp>
    </p:spTree>
    <p:extLst>
      <p:ext uri="{BB962C8B-B14F-4D97-AF65-F5344CB8AC3E}">
        <p14:creationId xmlns:p14="http://schemas.microsoft.com/office/powerpoint/2010/main" val="4024618415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042"/>
            <a:ext cx="10058400" cy="57050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9618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668" y="1818408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get up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take a shower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have breakfast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brush your teeth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walk to school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have lunch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finish school</a:t>
            </a:r>
          </a:p>
        </p:txBody>
      </p:sp>
      <p:sp>
        <p:nvSpPr>
          <p:cNvPr id="4" name="Rectangle 3"/>
          <p:cNvSpPr/>
          <p:nvPr/>
        </p:nvSpPr>
        <p:spPr>
          <a:xfrm>
            <a:off x="5780318" y="1818408"/>
            <a:ext cx="589227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come back home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do my homework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go to basketball practice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have dinner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watch TV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watch videos online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play video games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go to bed</a:t>
            </a: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985" y="1771297"/>
            <a:ext cx="1187202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vocabularies and make sentences with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 1 in </a:t>
            </a:r>
            <a:r>
              <a:rPr lang="en-US" sz="3600" b="1" i="1" dirty="0">
                <a:solidFill>
                  <a:srgbClr val="0070C0"/>
                </a:solidFill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</a:rPr>
              <a:t>(p. 22).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Notebook</a:t>
            </a:r>
            <a:r>
              <a:rPr lang="en-US" sz="3600" i="1" dirty="0">
                <a:solidFill>
                  <a:srgbClr val="0070C0"/>
                </a:solidFill>
              </a:rPr>
              <a:t> (pp. 18-19).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(p. 38 SB). 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93703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4" y="2191578"/>
            <a:ext cx="9955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Learn vocabulary about daily routine and free-time activities.</a:t>
            </a: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Talk about what they do every day and in their free-time.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40"/>
            <a:ext cx="10058400" cy="5753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659"/>
          <a:stretch/>
        </p:blipFill>
        <p:spPr>
          <a:xfrm>
            <a:off x="2564865" y="525118"/>
            <a:ext cx="2676525" cy="2489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7036"/>
          <a:stretch/>
        </p:blipFill>
        <p:spPr>
          <a:xfrm>
            <a:off x="328509" y="525118"/>
            <a:ext cx="2133600" cy="2479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4262"/>
          <a:stretch/>
        </p:blipFill>
        <p:spPr>
          <a:xfrm>
            <a:off x="9024730" y="525119"/>
            <a:ext cx="2821056" cy="2790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5369"/>
          <a:stretch/>
        </p:blipFill>
        <p:spPr>
          <a:xfrm>
            <a:off x="524289" y="3655943"/>
            <a:ext cx="2476500" cy="2523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5411"/>
          <a:stretch/>
        </p:blipFill>
        <p:spPr>
          <a:xfrm>
            <a:off x="3104322" y="3556552"/>
            <a:ext cx="3200400" cy="2522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b="5746"/>
          <a:stretch/>
        </p:blipFill>
        <p:spPr>
          <a:xfrm>
            <a:off x="6368290" y="3655943"/>
            <a:ext cx="2476500" cy="25137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b="6500"/>
          <a:stretch/>
        </p:blipFill>
        <p:spPr>
          <a:xfrm>
            <a:off x="9280663" y="3655943"/>
            <a:ext cx="2476500" cy="2493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b="6659"/>
          <a:stretch/>
        </p:blipFill>
        <p:spPr>
          <a:xfrm>
            <a:off x="6109459" y="525118"/>
            <a:ext cx="2333625" cy="24893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87" y="2917964"/>
            <a:ext cx="524289" cy="55824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00789" y="2954407"/>
            <a:ext cx="524289" cy="55824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36998" y="2954406"/>
            <a:ext cx="524289" cy="55824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024730" y="2940327"/>
            <a:ext cx="524289" cy="55824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11904" y="5907985"/>
            <a:ext cx="524289" cy="55824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68290" y="5907986"/>
            <a:ext cx="524289" cy="55824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96463" y="5944427"/>
            <a:ext cx="524289" cy="55824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720" y="5944428"/>
            <a:ext cx="524289" cy="55824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7091" y="0"/>
            <a:ext cx="254441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DISCUSSION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37327" y="9938"/>
            <a:ext cx="965467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Put the activities in the order you do them every day.</a:t>
            </a:r>
          </a:p>
        </p:txBody>
      </p:sp>
    </p:spTree>
    <p:extLst>
      <p:ext uri="{BB962C8B-B14F-4D97-AF65-F5344CB8AC3E}">
        <p14:creationId xmlns:p14="http://schemas.microsoft.com/office/powerpoint/2010/main" val="22467751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37" y="695739"/>
            <a:ext cx="10287000" cy="55758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6158" y="4035292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25431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4048757" cy="2825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718" y="412620"/>
            <a:ext cx="4255282" cy="3163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63687"/>
            <a:ext cx="3955774" cy="289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0256" y="3662029"/>
            <a:ext cx="4031425" cy="2783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9014" y="3663686"/>
            <a:ext cx="3972986" cy="2808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36146" y="648848"/>
            <a:ext cx="3852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brush my teeth</a:t>
            </a:r>
          </a:p>
        </p:txBody>
      </p:sp>
      <p:sp>
        <p:nvSpPr>
          <p:cNvPr id="9" name="Rectangle 8"/>
          <p:cNvSpPr/>
          <p:nvPr/>
        </p:nvSpPr>
        <p:spPr>
          <a:xfrm>
            <a:off x="4159302" y="1244435"/>
            <a:ext cx="3221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have breakfast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80138" y="2435609"/>
            <a:ext cx="31538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walk to school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80138" y="3022832"/>
            <a:ext cx="15001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get up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59302" y="1858473"/>
            <a:ext cx="3077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take a shower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488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</a:rPr>
              <a:t>Match the phrases with the correct pictures.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3143495"/>
            <a:ext cx="4048250" cy="5201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srgbClr val="FF0000"/>
                </a:solidFill>
              </a:rPr>
              <a:t>get up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27620" y="5995810"/>
            <a:ext cx="3955774" cy="5201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walk to school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57455" y="5879675"/>
            <a:ext cx="3908575" cy="5201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brush my teeth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36718" y="3099670"/>
            <a:ext cx="4238070" cy="5201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take a shower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8606" y="6087651"/>
            <a:ext cx="3955774" cy="3845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have breakfast</a:t>
            </a:r>
          </a:p>
        </p:txBody>
      </p:sp>
    </p:spTree>
    <p:extLst>
      <p:ext uri="{BB962C8B-B14F-4D97-AF65-F5344CB8AC3E}">
        <p14:creationId xmlns:p14="http://schemas.microsoft.com/office/powerpoint/2010/main" val="12838474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28" y="316440"/>
            <a:ext cx="3472815" cy="327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145" y="316440"/>
            <a:ext cx="3397855" cy="3053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6" y="3650006"/>
            <a:ext cx="2771775" cy="2838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872" y="3370069"/>
            <a:ext cx="3545840" cy="2997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7420" y="3353128"/>
            <a:ext cx="3604580" cy="3075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6631" y="1955032"/>
            <a:ext cx="614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do my homework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3626631" y="2429063"/>
            <a:ext cx="5240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go to basketball practice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3626631" y="1453546"/>
            <a:ext cx="37326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come back home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35419" y="405259"/>
            <a:ext cx="24297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have lunch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26631" y="965788"/>
            <a:ext cx="2775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finish school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74235" y="576470"/>
            <a:ext cx="397565" cy="5366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962634" y="3362862"/>
            <a:ext cx="481775" cy="5366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695044" y="3445565"/>
            <a:ext cx="496956" cy="5366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-15728" y="3136949"/>
            <a:ext cx="3472815" cy="4532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have lunch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94145" y="2738414"/>
            <a:ext cx="3368038" cy="4532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finish school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70246" y="5464255"/>
            <a:ext cx="3438927" cy="9033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</a:rPr>
              <a:t>go to basketball practice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54705" y="5914336"/>
            <a:ext cx="3935095" cy="4532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do my homework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3224" y="6094931"/>
            <a:ext cx="3802538" cy="4532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FF0000"/>
                </a:solidFill>
              </a:rPr>
              <a:t>come back home</a:t>
            </a:r>
          </a:p>
        </p:txBody>
      </p:sp>
    </p:spTree>
    <p:extLst>
      <p:ext uri="{BB962C8B-B14F-4D97-AF65-F5344CB8AC3E}">
        <p14:creationId xmlns:p14="http://schemas.microsoft.com/office/powerpoint/2010/main" val="24458242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891</Words>
  <Application>Microsoft Office PowerPoint</Application>
  <PresentationFormat>Widescreen</PresentationFormat>
  <Paragraphs>126</Paragraphs>
  <Slides>25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106</cp:revision>
  <dcterms:created xsi:type="dcterms:W3CDTF">2021-09-24T06:18:33Z</dcterms:created>
  <dcterms:modified xsi:type="dcterms:W3CDTF">2023-08-02T08:17:06Z</dcterms:modified>
</cp:coreProperties>
</file>