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71" r:id="rId2"/>
    <p:sldId id="256" r:id="rId3"/>
    <p:sldId id="361" r:id="rId4"/>
    <p:sldId id="358" r:id="rId5"/>
    <p:sldId id="357" r:id="rId6"/>
    <p:sldId id="359" r:id="rId7"/>
    <p:sldId id="316" r:id="rId8"/>
    <p:sldId id="347" r:id="rId9"/>
    <p:sldId id="348" r:id="rId10"/>
    <p:sldId id="349" r:id="rId11"/>
    <p:sldId id="350" r:id="rId12"/>
    <p:sldId id="351" r:id="rId13"/>
    <p:sldId id="283" r:id="rId14"/>
    <p:sldId id="352" r:id="rId15"/>
    <p:sldId id="276" r:id="rId16"/>
    <p:sldId id="298" r:id="rId17"/>
    <p:sldId id="362" r:id="rId18"/>
    <p:sldId id="363" r:id="rId19"/>
    <p:sldId id="364" r:id="rId20"/>
    <p:sldId id="325" r:id="rId21"/>
    <p:sldId id="313" r:id="rId22"/>
    <p:sldId id="365" r:id="rId23"/>
    <p:sldId id="314" r:id="rId24"/>
    <p:sldId id="330" r:id="rId25"/>
    <p:sldId id="3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F9933"/>
    <a:srgbClr val="FBCDCD"/>
    <a:srgbClr val="3B87CD"/>
    <a:srgbClr val="FFCC99"/>
    <a:srgbClr val="FFFF99"/>
    <a:srgbClr val="FFFFCC"/>
    <a:srgbClr val="66FFFF"/>
    <a:srgbClr val="5DD2FF"/>
    <a:srgbClr val="15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20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0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9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9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2989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pressure</a:t>
            </a:r>
            <a:r>
              <a:rPr lang="en-US" sz="72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</a:rPr>
              <a:t>(n)</a:t>
            </a:r>
            <a:r>
              <a:rPr lang="en-US" sz="7200" b="1" dirty="0" smtClean="0">
                <a:solidFill>
                  <a:srgbClr val="AD4F0F"/>
                </a:solidFill>
              </a:rPr>
              <a:t> </a:t>
            </a:r>
            <a:endParaRPr lang="en-US" sz="72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7850" y="4219486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áp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363727" y="3009882"/>
            <a:ext cx="3291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preʃə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069" y="5482503"/>
            <a:ext cx="621579" cy="621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755" t="-798" r="6684" b="1"/>
          <a:stretch/>
        </p:blipFill>
        <p:spPr>
          <a:xfrm>
            <a:off x="6686551" y="1834364"/>
            <a:ext cx="4857750" cy="38131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9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27368" y="1145681"/>
            <a:ext cx="768235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</a:t>
            </a:r>
            <a:r>
              <a:rPr lang="en-US" sz="8000" b="1" dirty="0" smtClean="0">
                <a:solidFill>
                  <a:srgbClr val="AD4F0F"/>
                </a:solidFill>
              </a:rPr>
              <a:t>ser-friendly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</a:rPr>
              <a:t>)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58952" y="4081788"/>
            <a:ext cx="6151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</a:t>
            </a:r>
            <a:r>
              <a:rPr lang="en-US" sz="4400" dirty="0" err="1" smtClean="0"/>
              <a:t>hân</a:t>
            </a:r>
            <a:r>
              <a:rPr lang="en-US" sz="4400" dirty="0" smtClean="0"/>
              <a:t> </a:t>
            </a:r>
            <a:r>
              <a:rPr lang="en-US" sz="4400" dirty="0" err="1" smtClean="0"/>
              <a:t>thiện</a:t>
            </a:r>
            <a:r>
              <a:rPr lang="en-US" sz="4400" dirty="0" smtClean="0"/>
              <a:t> </a:t>
            </a:r>
            <a:r>
              <a:rPr lang="en-US" sz="4400" dirty="0" err="1" smtClean="0"/>
              <a:t>với</a:t>
            </a:r>
            <a:r>
              <a:rPr lang="en-US" sz="4400" dirty="0" smtClean="0"/>
              <a:t> </a:t>
            </a:r>
          </a:p>
          <a:p>
            <a:pPr lvl="0" algn="ctr"/>
            <a:r>
              <a:rPr lang="en-US" sz="4400" dirty="0" err="1"/>
              <a:t>n</a:t>
            </a:r>
            <a:r>
              <a:rPr lang="en-US" sz="4400" dirty="0" err="1" smtClean="0"/>
              <a:t>gười</a:t>
            </a:r>
            <a:r>
              <a:rPr lang="en-US" sz="4400" dirty="0" smtClean="0"/>
              <a:t> </a:t>
            </a:r>
            <a:r>
              <a:rPr lang="en-US" sz="4400" dirty="0" err="1" smtClean="0"/>
              <a:t>dùng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871235" y="2963312"/>
            <a:ext cx="4291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/ˈjuːzə-ˈfrendli/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980"/>
          <a:stretch/>
        </p:blipFill>
        <p:spPr>
          <a:xfrm>
            <a:off x="6260229" y="2637411"/>
            <a:ext cx="5845690" cy="3337622"/>
          </a:xfrm>
          <a:prstGeom prst="rect">
            <a:avLst/>
          </a:prstGeom>
        </p:spPr>
      </p:pic>
      <p:pic>
        <p:nvPicPr>
          <p:cNvPr id="5" name="user- 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218" y="5732452"/>
            <a:ext cx="767916" cy="7679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54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10866" y="1340278"/>
            <a:ext cx="685866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midterm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20519" y="4541056"/>
            <a:ext cx="615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smtClean="0"/>
              <a:t>giữa kì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1366611" y="3117169"/>
            <a:ext cx="3389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mɪdˈtɜːm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id-t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8820" y="5681608"/>
            <a:ext cx="724615" cy="724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6969526" y="1912156"/>
            <a:ext cx="4361685" cy="3657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7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43266"/>
              </p:ext>
            </p:extLst>
          </p:nvPr>
        </p:nvGraphicFramePr>
        <p:xfrm>
          <a:off x="1039091" y="1300052"/>
          <a:ext cx="10770027" cy="50998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2630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999776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3947621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858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1. forum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fɔːrəm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diễn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đàn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2. stress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sự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căng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thẳng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3200">
                          <a:effectLst/>
                          <a:latin typeface="+mn-lt"/>
                        </a:rPr>
                        <a:t>. </a:t>
                      </a:r>
                      <a:r>
                        <a:rPr lang="en-US" sz="3200" smtClean="0">
                          <a:effectLst/>
                          <a:latin typeface="+mn-lt"/>
                        </a:rPr>
                        <a:t>stressful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stresfl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căng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thẳng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tạo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áp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lực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4. pressure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preʃə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(r)/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áp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lực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113978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5. user-friendly </a:t>
                      </a:r>
                      <a:r>
                        <a:rPr lang="en-US" sz="32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 smtClean="0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 smtClean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juːzə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frendli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thân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thiện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dễ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dùng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6</a:t>
                      </a:r>
                      <a:r>
                        <a:rPr lang="en-US" sz="3200">
                          <a:effectLst/>
                          <a:latin typeface="+mn-lt"/>
                        </a:rPr>
                        <a:t>. </a:t>
                      </a:r>
                      <a:r>
                        <a:rPr lang="en-US" sz="3200" smtClean="0">
                          <a:effectLst/>
                          <a:latin typeface="+mn-lt"/>
                        </a:rPr>
                        <a:t>midterm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mɪdˈtɜːm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 smtClean="0">
                          <a:effectLst/>
                          <a:latin typeface="+mn-lt"/>
                        </a:rPr>
                        <a:t>giữa</a:t>
                      </a:r>
                      <a:r>
                        <a:rPr lang="en-US" sz="32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+mn-lt"/>
                        </a:rPr>
                        <a:t>kì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7" y="1957178"/>
            <a:ext cx="487363" cy="487363"/>
          </a:xfrm>
          <a:prstGeom prst="rect">
            <a:avLst/>
          </a:prstGeom>
        </p:spPr>
      </p:pic>
      <p:pic>
        <p:nvPicPr>
          <p:cNvPr id="13" name="str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6" y="2612736"/>
            <a:ext cx="487363" cy="487363"/>
          </a:xfrm>
          <a:prstGeom prst="rect">
            <a:avLst/>
          </a:prstGeom>
        </p:spPr>
      </p:pic>
      <p:pic>
        <p:nvPicPr>
          <p:cNvPr id="14" name="stressfu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326030"/>
            <a:ext cx="487363" cy="487363"/>
          </a:xfrm>
          <a:prstGeom prst="rect">
            <a:avLst/>
          </a:prstGeom>
        </p:spPr>
      </p:pic>
      <p:pic>
        <p:nvPicPr>
          <p:cNvPr id="16" name="pressu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946108"/>
            <a:ext cx="473826" cy="473826"/>
          </a:xfrm>
          <a:prstGeom prst="rect">
            <a:avLst/>
          </a:prstGeom>
        </p:spPr>
      </p:pic>
      <p:pic>
        <p:nvPicPr>
          <p:cNvPr id="17" name="user- 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4801427"/>
            <a:ext cx="539326" cy="539326"/>
          </a:xfrm>
          <a:prstGeom prst="rect">
            <a:avLst/>
          </a:prstGeom>
        </p:spPr>
      </p:pic>
      <p:pic>
        <p:nvPicPr>
          <p:cNvPr id="18" name="mid-te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5789461"/>
            <a:ext cx="539326" cy="5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3331" y="3317841"/>
            <a:ext cx="8146775" cy="184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smtClean="0">
                <a:solidFill>
                  <a:srgbClr val="000000"/>
                </a:solidFill>
              </a:rPr>
              <a:t>- </a:t>
            </a:r>
            <a:r>
              <a:rPr lang="en-US" sz="4000" i="1" dirty="0">
                <a:solidFill>
                  <a:srgbClr val="000000"/>
                </a:solidFill>
              </a:rPr>
              <a:t>Who are the people? 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rgbClr val="000000"/>
                </a:solidFill>
              </a:rPr>
              <a:t>- What might they be talking about?</a:t>
            </a:r>
            <a:endParaRPr lang="en-US" sz="40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3493" y="82976"/>
            <a:ext cx="53176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READ AND LISTEN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013" y="1625695"/>
            <a:ext cx="7429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EF4B66"/>
                </a:solidFill>
                <a:ea typeface="Calibri" panose="020F0502020204030204" pitchFamily="34" charset="0"/>
              </a:rPr>
              <a:t>Look at the picture in the book </a:t>
            </a:r>
          </a:p>
          <a:p>
            <a:r>
              <a:rPr lang="en-US" sz="3600" b="1" smtClean="0">
                <a:solidFill>
                  <a:srgbClr val="EF4B66"/>
                </a:solidFill>
                <a:ea typeface="Calibri" panose="020F0502020204030204" pitchFamily="34" charset="0"/>
              </a:rPr>
              <a:t>and answer the questions:</a:t>
            </a:r>
            <a:endParaRPr lang="en-US" sz="3600" dirty="0">
              <a:solidFill>
                <a:srgbClr val="EF4B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36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30313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0586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821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75856" y="1739913"/>
            <a:ext cx="121161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smtClean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Yes. This year there </a:t>
            </a:r>
            <a:r>
              <a:rPr lang="en-US" sz="2000" smtClean="0">
                <a:solidFill>
                  <a:srgbClr val="242021"/>
                </a:solidFill>
                <a:latin typeface="ChronicaPro-Book"/>
              </a:rPr>
              <a:t>are some new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clubs like arts and crafts, and music. The club leaders will provide us with a variety of activities to suit different interests. And there will also be competitions as usual.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Awesome! I hope </a:t>
            </a:r>
            <a:r>
              <a:rPr lang="en-US" sz="2000" smtClean="0">
                <a:solidFill>
                  <a:srgbClr val="242021"/>
                </a:solidFill>
                <a:latin typeface="ChronicaPro-Book"/>
              </a:rPr>
              <a:t>you all can join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the clubs you </a:t>
            </a:r>
            <a:r>
              <a:rPr lang="en-US" sz="2000" smtClean="0">
                <a:solidFill>
                  <a:srgbClr val="242021"/>
                </a:solidFill>
                <a:latin typeface="ChronicaPro-Book"/>
              </a:rPr>
              <a:t>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112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33680"/>
              </p:ext>
            </p:extLst>
          </p:nvPr>
        </p:nvGraphicFramePr>
        <p:xfrm>
          <a:off x="372360" y="1871927"/>
          <a:ext cx="11269479" cy="4786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2992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053548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75868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Sentences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T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F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1. The students finished their midterm tests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2. Minh mentions the different types of pressure they are facing.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3. The teacher tells</a:t>
                      </a:r>
                      <a:r>
                        <a:rPr lang="en-US" sz="2800" baseline="0" dirty="0" smtClean="0">
                          <a:latin typeface="+mn-lt"/>
                        </a:rPr>
                        <a:t> them to stay calm and work hard.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4. The class will discuss their problems offline.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5. The school has different</a:t>
                      </a:r>
                      <a:r>
                        <a:rPr lang="en-US" sz="2800" baseline="0" dirty="0" smtClean="0">
                          <a:latin typeface="+mn-lt"/>
                        </a:rPr>
                        <a:t> clubs for its students.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04692" y="124014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183" y="127350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1275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328" y="2639519"/>
            <a:ext cx="709070" cy="531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3608324"/>
            <a:ext cx="709070" cy="531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4396942"/>
            <a:ext cx="709070" cy="531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297" y="5203815"/>
            <a:ext cx="709070" cy="5310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5990129"/>
            <a:ext cx="709070" cy="531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078" y="2643952"/>
            <a:ext cx="6169739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</a:rPr>
              <a:t>They are preparing for the midterm test.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8078" y="5125660"/>
            <a:ext cx="9673698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</a:rPr>
              <a:t>The class will discuss their problems </a:t>
            </a:r>
            <a:r>
              <a:rPr lang="en-US" sz="2800" smtClean="0">
                <a:solidFill>
                  <a:srgbClr val="FF0000"/>
                </a:solidFill>
              </a:rPr>
              <a:t>in their </a:t>
            </a:r>
            <a:r>
              <a:rPr lang="en-US" sz="2800" dirty="0" smtClean="0">
                <a:solidFill>
                  <a:srgbClr val="FF0000"/>
                </a:solidFill>
              </a:rPr>
              <a:t>new Facebook group.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2.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39246" y="6146004"/>
            <a:ext cx="302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pressure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MyriadPro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063" y="3024907"/>
            <a:ext cx="8517237" cy="3163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545931" y="6203154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1.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14568" y="6157869"/>
            <a:ext cx="304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l</a:t>
            </a:r>
            <a:r>
              <a:rPr lang="en-US" sz="32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MyriadPro-Regular"/>
              </a:rPr>
              <a:t>anguage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88" t="7679" r="5835" b="4107"/>
          <a:stretch/>
        </p:blipFill>
        <p:spPr>
          <a:xfrm>
            <a:off x="2085097" y="3018160"/>
            <a:ext cx="7720077" cy="31234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36794" y="6196011"/>
            <a:ext cx="3660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rts and crafts club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745908" y="6119811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forum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Myriad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9881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914059" y="6143622"/>
            <a:ext cx="2230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sports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923496" y="6134456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chess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MyriadPro-Regular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530927" y="2595286"/>
            <a:ext cx="2231698" cy="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91802" y="1983220"/>
            <a:ext cx="790281" cy="124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0" t="3690" r="2444" b="5535"/>
          <a:stretch/>
        </p:blipFill>
        <p:spPr>
          <a:xfrm>
            <a:off x="2095784" y="2952827"/>
            <a:ext cx="7602304" cy="32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8" y="169354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TEENAGERS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30051" y="2587387"/>
            <a:ext cx="497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0702A"/>
                </a:solidFill>
              </a:rPr>
              <a:t>It’s great to see </a:t>
            </a:r>
            <a:r>
              <a:rPr lang="en-US" sz="3200" b="1" smtClean="0">
                <a:solidFill>
                  <a:srgbClr val="E0702A"/>
                </a:solidFill>
              </a:rPr>
              <a:t>you again!</a:t>
            </a:r>
            <a:endParaRPr lang="en-US" sz="3200" b="1" dirty="0">
              <a:solidFill>
                <a:srgbClr val="E0702A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79234" y="18392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20339" y="1918347"/>
            <a:ext cx="1179033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1.</a:t>
            </a:r>
            <a:r>
              <a:rPr lang="en-US" sz="3200" smtClean="0"/>
              <a:t> Minh </a:t>
            </a:r>
            <a:r>
              <a:rPr lang="en-US" sz="3200" dirty="0" smtClean="0"/>
              <a:t>is a member of our ________________. The greeting cards he makes are really creative.</a:t>
            </a:r>
          </a:p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2.</a:t>
            </a:r>
            <a:r>
              <a:rPr lang="en-US" sz="3200" smtClean="0"/>
              <a:t> Students </a:t>
            </a:r>
            <a:r>
              <a:rPr lang="en-US" sz="3200" dirty="0" smtClean="0"/>
              <a:t>can discuss their problems in </a:t>
            </a:r>
            <a:r>
              <a:rPr lang="en-US" sz="3200" smtClean="0"/>
              <a:t>their class ______.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3.</a:t>
            </a:r>
            <a:r>
              <a:rPr lang="en-US" sz="3200" smtClean="0"/>
              <a:t> We </a:t>
            </a:r>
            <a:r>
              <a:rPr lang="en-US" sz="3200" dirty="0" smtClean="0"/>
              <a:t>share the essays and stories that we write in English in our _____________.</a:t>
            </a:r>
          </a:p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4.</a:t>
            </a:r>
            <a:r>
              <a:rPr lang="en-US" sz="3200" smtClean="0"/>
              <a:t> She </a:t>
            </a:r>
            <a:r>
              <a:rPr lang="en-US" sz="3200" dirty="0" smtClean="0"/>
              <a:t>is not feeling very well this weekend because of all the _______</a:t>
            </a:r>
          </a:p>
          <a:p>
            <a:pPr marL="0" indent="0">
              <a:buNone/>
            </a:pPr>
            <a:r>
              <a:rPr lang="en-US" sz="3200" smtClean="0"/>
              <a:t>from </a:t>
            </a:r>
            <a:r>
              <a:rPr lang="en-US" sz="3200" dirty="0" smtClean="0"/>
              <a:t>her school work.</a:t>
            </a:r>
          </a:p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5.</a:t>
            </a:r>
            <a:r>
              <a:rPr lang="en-US" sz="3200" smtClean="0"/>
              <a:t> The </a:t>
            </a:r>
            <a:r>
              <a:rPr lang="en-US" sz="3200" dirty="0" smtClean="0"/>
              <a:t>coach of our _____________ tells us to drink plenty of water during our practice sessions.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632413" y="1914843"/>
            <a:ext cx="3737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a</a:t>
            </a:r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rts and crafts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0" y="1087350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 </a:t>
            </a:r>
            <a:r>
              <a:rPr lang="en-US" sz="2400" b="1" dirty="0" smtClean="0">
                <a:solidFill>
                  <a:srgbClr val="FF9933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8619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8355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8760404" y="2893409"/>
            <a:ext cx="1402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forum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05132" y="3916096"/>
            <a:ext cx="26715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l</a:t>
            </a:r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anguage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10257956" y="4486941"/>
            <a:ext cx="17435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pressure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495941" y="5614351"/>
            <a:ext cx="24253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s</a:t>
            </a:r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ports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Work in pairs. Ask and answer the questions below. Report your friend’s answers to your </a:t>
            </a:r>
            <a:r>
              <a:rPr lang="en-US" sz="2800" b="1" dirty="0" smtClean="0"/>
              <a:t>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76996" y="2411973"/>
            <a:ext cx="8885533" cy="3027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What types of social media do you use?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What kinds of pressure do you have?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What clubs do you participate in?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Why do you choose to participate in that club?</a:t>
            </a:r>
            <a:endParaRPr lang="en-US" sz="3200" dirty="0"/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7497184" y="2182700"/>
            <a:ext cx="4608735" cy="30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 in pairs. Ask and answer the questions below. Report your friend’s answers to your </a:t>
            </a:r>
            <a:r>
              <a:rPr lang="en-US" sz="2400" b="1" dirty="0" smtClean="0"/>
              <a:t>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5939" y="2401887"/>
            <a:ext cx="6196537" cy="3570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My friend</a:t>
            </a:r>
            <a:r>
              <a:rPr lang="en-US" sz="3000" smtClean="0"/>
              <a:t>, …, </a:t>
            </a:r>
            <a:r>
              <a:rPr lang="en-US" sz="3000" dirty="0" smtClean="0"/>
              <a:t>often use Facebook/ Instagram/ </a:t>
            </a:r>
            <a:r>
              <a:rPr lang="en-US" sz="3000" dirty="0" err="1" smtClean="0"/>
              <a:t>Zalo</a:t>
            </a:r>
            <a:r>
              <a:rPr lang="en-US" sz="3000" dirty="0" smtClean="0"/>
              <a:t>… to get information or keep in contact with her/his relationships.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smtClean="0"/>
              <a:t>…</a:t>
            </a:r>
            <a:endParaRPr lang="en-US" sz="3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85" y="2506662"/>
            <a:ext cx="5165746" cy="37621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48827" y="1715057"/>
            <a:ext cx="3557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REPORTING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3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38837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99696" y="2358330"/>
            <a:ext cx="10434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hobbies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language features that are covered in the </a:t>
            </a:r>
            <a:r>
              <a:rPr lang="en-US" sz="3200" dirty="0" smtClean="0"/>
              <a:t>unit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331912"/>
            <a:ext cx="263975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837" y="1998857"/>
            <a:ext cx="8149852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Name a list of </a:t>
            </a:r>
            <a:r>
              <a:rPr lang="en-US" sz="3200" dirty="0" smtClean="0"/>
              <a:t>school </a:t>
            </a:r>
            <a:r>
              <a:rPr lang="en-US" sz="3200" dirty="0"/>
              <a:t>clubs </a:t>
            </a:r>
            <a:r>
              <a:rPr lang="en-US" sz="3200"/>
              <a:t>and </a:t>
            </a:r>
            <a:r>
              <a:rPr lang="en-US" sz="3200" smtClean="0"/>
              <a:t>pressures.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Do exercises in the workbook</a:t>
            </a:r>
            <a:r>
              <a:rPr lang="en-US" sz="3200" smtClean="0"/>
              <a:t>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Start preparing for the Project of the </a:t>
            </a:r>
            <a:r>
              <a:rPr lang="en-US" sz="3200" smtClean="0"/>
              <a:t>unit.</a:t>
            </a:r>
            <a:endParaRPr lang="en-US" sz="32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90" y="3425356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29586" y="4737846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Name the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179272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or F.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words and phrases from the box under the correct pictures.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each of the sentences with a word or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phrase.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828582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pairs. Ask and answer the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questions.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your friend’s answers to the class.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42468" cy="94960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70490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038569"/>
            <a:ext cx="1042468" cy="666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1062" y="5652821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945275" y="1295606"/>
            <a:ext cx="10515600" cy="60519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Bodoni" panose="020B7200000000000000" pitchFamily="34" charset="0"/>
              </a:rPr>
              <a:t>Rule:</a:t>
            </a:r>
            <a:endParaRPr lang="en-US" b="1" dirty="0">
              <a:solidFill>
                <a:srgbClr val="FF0000"/>
              </a:solidFill>
              <a:latin typeface=".VnBodoni" panose="020B7200000000000000" pitchFamily="34" charset="0"/>
            </a:endParaRP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834669" y="2420979"/>
            <a:ext cx="10515600" cy="358081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Work in 2 </a:t>
            </a:r>
            <a:r>
              <a:rPr lang="en-US" sz="3600" dirty="0" smtClean="0"/>
              <a:t>teams.</a:t>
            </a:r>
            <a:endParaRPr lang="en-US" sz="3600" dirty="0" smtClean="0"/>
          </a:p>
          <a:p>
            <a:r>
              <a:rPr lang="en-US" sz="3600" dirty="0" smtClean="0"/>
              <a:t>Look at 9 </a:t>
            </a:r>
            <a:r>
              <a:rPr lang="en-US" sz="3600" dirty="0" smtClean="0"/>
              <a:t>pictures.</a:t>
            </a:r>
            <a:endParaRPr lang="en-US" sz="3600" dirty="0" smtClean="0"/>
          </a:p>
          <a:p>
            <a:r>
              <a:rPr lang="en-US" sz="3600" dirty="0" smtClean="0"/>
              <a:t>Find the </a:t>
            </a:r>
            <a:r>
              <a:rPr lang="en-US" sz="3600" dirty="0" smtClean="0"/>
              <a:t>word</a:t>
            </a:r>
            <a:r>
              <a:rPr lang="en-US" sz="3600" dirty="0" smtClean="0"/>
              <a:t> for </a:t>
            </a:r>
            <a:r>
              <a:rPr lang="en-US" sz="3600" dirty="0" smtClean="0"/>
              <a:t>each picture, then </a:t>
            </a:r>
            <a:r>
              <a:rPr lang="en-US" sz="3600" dirty="0"/>
              <a:t>take the first letter from each picture to form the mystery word. </a:t>
            </a:r>
            <a:endParaRPr lang="en-US" sz="3600" dirty="0" smtClean="0"/>
          </a:p>
          <a:p>
            <a:r>
              <a:rPr lang="en-US" sz="3600" dirty="0" smtClean="0"/>
              <a:t>Which team finds the </a:t>
            </a:r>
            <a:r>
              <a:rPr lang="en-US" sz="3600" dirty="0"/>
              <a:t>mystery word first will become the winner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94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71" y="1160574"/>
            <a:ext cx="2979575" cy="168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9"/>
          <a:stretch/>
        </p:blipFill>
        <p:spPr>
          <a:xfrm>
            <a:off x="3506634" y="1121091"/>
            <a:ext cx="2698524" cy="165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367" b="7054"/>
          <a:stretch/>
        </p:blipFill>
        <p:spPr>
          <a:xfrm>
            <a:off x="6621797" y="1077433"/>
            <a:ext cx="2630895" cy="167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-1094" t="-7702" r="1094" b="5469"/>
          <a:stretch/>
        </p:blipFill>
        <p:spPr>
          <a:xfrm>
            <a:off x="9325747" y="980618"/>
            <a:ext cx="2279703" cy="186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29" y="3524816"/>
            <a:ext cx="2336305" cy="2340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484" y="3665158"/>
            <a:ext cx="2344639" cy="234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5501" y="3524816"/>
            <a:ext cx="2377279" cy="2377279"/>
          </a:xfrm>
          <a:prstGeom prst="rect">
            <a:avLst/>
          </a:prstGeom>
        </p:spPr>
      </p:pic>
      <p:pic>
        <p:nvPicPr>
          <p:cNvPr id="1026" name="Picture 2" descr="100+ Free Sunflower &amp; Flower Vectors - Pixab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09" y="3482347"/>
            <a:ext cx="1808890" cy="23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2130" y="5736519"/>
            <a:ext cx="20410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01728" y="2679066"/>
            <a:ext cx="17233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63921" y="2679066"/>
            <a:ext cx="28230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lephant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51321" y="2679066"/>
            <a:ext cx="21185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4908" y="2679066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93039" y="5736519"/>
            <a:ext cx="23121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rapes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3985" y="5755289"/>
            <a:ext cx="2059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96282" y="5755289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78563" y="5755289"/>
            <a:ext cx="33023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unflower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" t="15330" r="3952" b="2681"/>
          <a:stretch/>
        </p:blipFill>
        <p:spPr>
          <a:xfrm>
            <a:off x="7265593" y="3981255"/>
            <a:ext cx="2050703" cy="16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 T, Author at City Kids Dental - 4700 N. Western Ave. Chicago, IL - Page 3  o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8244" y="142488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forum </a:t>
            </a:r>
            <a:r>
              <a:rPr lang="en-US" sz="66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6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679" y="4279060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d</a:t>
            </a:r>
            <a:r>
              <a:rPr lang="en-US" sz="4400" dirty="0" err="1" smtClean="0"/>
              <a:t>iễn</a:t>
            </a:r>
            <a:r>
              <a:rPr lang="en-US" sz="4400" dirty="0" smtClean="0"/>
              <a:t> </a:t>
            </a:r>
            <a:r>
              <a:rPr lang="en-US" sz="4400" dirty="0" err="1" smtClean="0"/>
              <a:t>đàn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781646" y="3128917"/>
            <a:ext cx="2476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fɔːrəm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444" y="5290582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98" r="8285"/>
          <a:stretch/>
        </p:blipFill>
        <p:spPr>
          <a:xfrm>
            <a:off x="6228994" y="1632559"/>
            <a:ext cx="5781675" cy="41927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880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stress</a:t>
            </a:r>
            <a:r>
              <a:rPr lang="en-US" sz="8800" b="1" dirty="0" smtClean="0"/>
              <a:t> </a:t>
            </a:r>
            <a:r>
              <a:rPr lang="en-US" sz="6600" b="1" dirty="0" smtClean="0">
                <a:solidFill>
                  <a:srgbClr val="AD4F0F"/>
                </a:solidFill>
              </a:rPr>
              <a:t>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7914" y="449532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</a:t>
            </a:r>
            <a:r>
              <a:rPr lang="en-US" sz="4800" dirty="0" err="1" smtClean="0"/>
              <a:t>ự</a:t>
            </a:r>
            <a:r>
              <a:rPr lang="en-US" sz="4800" dirty="0" smtClean="0"/>
              <a:t> </a:t>
            </a:r>
            <a:r>
              <a:rPr lang="en-US" sz="4800" dirty="0" err="1" smtClean="0"/>
              <a:t>căng</a:t>
            </a:r>
            <a:r>
              <a:rPr lang="en-US" sz="4800" dirty="0" smtClean="0"/>
              <a:t> </a:t>
            </a:r>
            <a:r>
              <a:rPr lang="en-US" sz="4800" dirty="0" err="1" smtClean="0"/>
              <a:t>thẳng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88405" y="3177517"/>
            <a:ext cx="2249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stres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5268" y="5813136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055" y="1724804"/>
            <a:ext cx="5176329" cy="38609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78113" y="1493775"/>
            <a:ext cx="6029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stressful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037" y="4510228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căng </a:t>
            </a:r>
            <a:r>
              <a:rPr lang="en-US" sz="4800" dirty="0" err="1"/>
              <a:t>thẳng</a:t>
            </a:r>
            <a:r>
              <a:rPr lang="en-US" sz="4800" dirty="0"/>
              <a:t>, </a:t>
            </a:r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áp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427542" y="3226744"/>
            <a:ext cx="31922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stresfl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0" y="1996634"/>
            <a:ext cx="5216514" cy="3260320"/>
          </a:xfrm>
          <a:prstGeom prst="rect">
            <a:avLst/>
          </a:prstGeom>
        </p:spPr>
      </p:pic>
      <p:pic>
        <p:nvPicPr>
          <p:cNvPr id="5" name="stress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3126" y="5632931"/>
            <a:ext cx="487363" cy="487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4340</TotalTime>
  <Words>841</Words>
  <Application>Microsoft Office PowerPoint</Application>
  <PresentationFormat>Widescreen</PresentationFormat>
  <Paragraphs>199</Paragraphs>
  <Slides>25</Slides>
  <Notes>21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.VnBodoni</vt:lpstr>
      <vt:lpstr>Adobe Gothic Std B</vt:lpstr>
      <vt:lpstr>ChronicaPro-Book</vt:lpstr>
      <vt:lpstr>ChronicaProMediumIt</vt:lpstr>
      <vt:lpstr>Arial</vt:lpstr>
      <vt:lpstr>Calibri</vt:lpstr>
      <vt:lpstr>Calibri Light</vt:lpstr>
      <vt:lpstr>Myriad Pro</vt:lpstr>
      <vt:lpstr>MyriadPro-Regular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Rule: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243</cp:revision>
  <dcterms:created xsi:type="dcterms:W3CDTF">2020-12-09T02:04:09Z</dcterms:created>
  <dcterms:modified xsi:type="dcterms:W3CDTF">2023-05-11T06:55:27Z</dcterms:modified>
</cp:coreProperties>
</file>