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1" d="100"/>
          <a:sy n="101" d="100"/>
        </p:scale>
        <p:origin x="12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85231-039B-4BD3-AA50-5B7E0DA104F8}" type="datetimeFigureOut">
              <a:rPr lang="en-US" smtClean="0"/>
              <a:t>21/10/2018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C3718-1444-4F05-A0B0-C821DA1ED161}" type="slidenum">
              <a:rPr lang="en-US" smtClean="0"/>
              <a:t>‹#›</a:t>
            </a:fld>
            <a:endParaRPr lang="en-US"/>
          </a:p>
        </p:txBody>
      </p:sp>
    </p:spTree>
    <p:extLst>
      <p:ext uri="{BB962C8B-B14F-4D97-AF65-F5344CB8AC3E}">
        <p14:creationId xmlns:p14="http://schemas.microsoft.com/office/powerpoint/2010/main" val="2132348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FAFDD5AA-3A31-4849-A976-E5BD54B03D9E}" type="slidenum">
              <a:rPr lang="en-US" altLang="en-US" sz="1200">
                <a:solidFill>
                  <a:srgbClr val="000000"/>
                </a:solidFill>
              </a:rPr>
              <a:pPr algn="r" fontAlgn="base">
                <a:spcBef>
                  <a:spcPct val="0"/>
                </a:spcBef>
                <a:spcAft>
                  <a:spcPct val="0"/>
                </a:spcAft>
              </a:pPr>
              <a:t>1</a:t>
            </a:fld>
            <a:endParaRPr lang="en-US" altLang="en-US" sz="1200">
              <a:solidFill>
                <a:srgbClr val="000000"/>
              </a:solidFill>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41483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78D07E19-7569-4186-9AD3-C2E59F682E3C}" type="slidenum">
              <a:rPr lang="en-US" altLang="en-US" sz="1200">
                <a:solidFill>
                  <a:srgbClr val="000000"/>
                </a:solidFill>
                <a:latin typeface="Calibri" panose="020F0502020204030204" pitchFamily="34" charset="0"/>
              </a:rPr>
              <a:pPr algn="r" fontAlgn="base">
                <a:spcBef>
                  <a:spcPct val="0"/>
                </a:spcBef>
                <a:spcAft>
                  <a:spcPct val="0"/>
                </a:spcAft>
              </a:pPr>
              <a:t>10</a:t>
            </a:fld>
            <a:endParaRPr lang="en-US" altLang="en-US" sz="1200">
              <a:solidFill>
                <a:srgbClr val="000000"/>
              </a:solidFill>
              <a:latin typeface="Calibri" panose="020F0502020204030204" pitchFamily="34" charset="0"/>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52806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BEDA55B1-2189-4FC1-B576-788C4D825DBD}" type="slidenum">
              <a:rPr lang="en-US" altLang="en-US" sz="1200">
                <a:solidFill>
                  <a:srgbClr val="000000"/>
                </a:solidFill>
                <a:latin typeface="Calibri" panose="020F0502020204030204" pitchFamily="34" charset="0"/>
              </a:rPr>
              <a:pPr algn="r" fontAlgn="base">
                <a:spcBef>
                  <a:spcPct val="0"/>
                </a:spcBef>
                <a:spcAft>
                  <a:spcPct val="0"/>
                </a:spcAft>
              </a:pPr>
              <a:t>11</a:t>
            </a:fld>
            <a:endParaRPr lang="en-US" altLang="en-US" sz="1200">
              <a:solidFill>
                <a:srgbClr val="000000"/>
              </a:solidFill>
              <a:latin typeface="Calibri" panose="020F0502020204030204" pitchFamily="34" charset="0"/>
            </a:endParaRPr>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31161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760BFAFB-8014-40AB-91D5-B8637DA390E6}" type="slidenum">
              <a:rPr lang="en-US" altLang="en-US" sz="1200">
                <a:solidFill>
                  <a:srgbClr val="000000"/>
                </a:solidFill>
                <a:latin typeface="Calibri" panose="020F0502020204030204" pitchFamily="34" charset="0"/>
              </a:rPr>
              <a:pPr algn="r" fontAlgn="base">
                <a:spcBef>
                  <a:spcPct val="0"/>
                </a:spcBef>
                <a:spcAft>
                  <a:spcPct val="0"/>
                </a:spcAft>
              </a:pPr>
              <a:t>12</a:t>
            </a:fld>
            <a:endParaRPr lang="en-US" altLang="en-US" sz="1200">
              <a:solidFill>
                <a:srgbClr val="000000"/>
              </a:solidFill>
              <a:latin typeface="Calibri" panose="020F0502020204030204" pitchFamily="34" charset="0"/>
            </a:endParaRPr>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77653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B4728B5F-49AD-46DD-9DEC-24D8F99C2E89}" type="slidenum">
              <a:rPr lang="en-US" altLang="en-US" sz="1200">
                <a:solidFill>
                  <a:srgbClr val="000000"/>
                </a:solidFill>
                <a:latin typeface="Calibri" panose="020F0502020204030204" pitchFamily="34" charset="0"/>
              </a:rPr>
              <a:pPr algn="r" fontAlgn="base">
                <a:spcBef>
                  <a:spcPct val="0"/>
                </a:spcBef>
                <a:spcAft>
                  <a:spcPct val="0"/>
                </a:spcAft>
              </a:pPr>
              <a:t>13</a:t>
            </a:fld>
            <a:endParaRPr lang="en-US" altLang="en-US" sz="1200">
              <a:solidFill>
                <a:srgbClr val="000000"/>
              </a:solidFill>
              <a:latin typeface="Calibri" panose="020F0502020204030204" pitchFamily="34" charset="0"/>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06375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1DF07662-DFE6-47BC-BEBD-8B398D35110C}" type="slidenum">
              <a:rPr lang="en-US" altLang="en-US" sz="1200">
                <a:solidFill>
                  <a:srgbClr val="000000"/>
                </a:solidFill>
                <a:latin typeface="Calibri" panose="020F0502020204030204" pitchFamily="34" charset="0"/>
              </a:rPr>
              <a:pPr algn="r" fontAlgn="base">
                <a:spcBef>
                  <a:spcPct val="0"/>
                </a:spcBef>
                <a:spcAft>
                  <a:spcPct val="0"/>
                </a:spcAft>
              </a:pPr>
              <a:t>14</a:t>
            </a:fld>
            <a:endParaRPr lang="en-US" altLang="en-US" sz="1200">
              <a:solidFill>
                <a:srgbClr val="000000"/>
              </a:solidFill>
              <a:latin typeface="Calibri" panose="020F0502020204030204" pitchFamily="34" charset="0"/>
            </a:endParaRPr>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59052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66418F28-E084-4BA5-8DF3-197434606BDC}" type="slidenum">
              <a:rPr lang="en-US" altLang="en-US" sz="1200">
                <a:solidFill>
                  <a:srgbClr val="000000"/>
                </a:solidFill>
                <a:latin typeface="Calibri" panose="020F0502020204030204" pitchFamily="34" charset="0"/>
              </a:rPr>
              <a:pPr algn="r" fontAlgn="base">
                <a:spcBef>
                  <a:spcPct val="0"/>
                </a:spcBef>
                <a:spcAft>
                  <a:spcPct val="0"/>
                </a:spcAft>
              </a:pPr>
              <a:t>15</a:t>
            </a:fld>
            <a:endParaRPr lang="en-US" altLang="en-US" sz="1200">
              <a:solidFill>
                <a:srgbClr val="000000"/>
              </a:solidFill>
              <a:latin typeface="Calibri" panose="020F0502020204030204" pitchFamily="34" charset="0"/>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40189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B86A8F7C-3201-4018-8034-8310808130B3}" type="slidenum">
              <a:rPr lang="en-US" altLang="en-US" sz="1200">
                <a:solidFill>
                  <a:srgbClr val="000000"/>
                </a:solidFill>
                <a:latin typeface="Calibri" panose="020F0502020204030204" pitchFamily="34" charset="0"/>
              </a:rPr>
              <a:pPr algn="r" fontAlgn="base">
                <a:spcBef>
                  <a:spcPct val="0"/>
                </a:spcBef>
                <a:spcAft>
                  <a:spcPct val="0"/>
                </a:spcAft>
              </a:pPr>
              <a:t>16</a:t>
            </a:fld>
            <a:endParaRPr lang="en-US" altLang="en-US" sz="1200">
              <a:solidFill>
                <a:srgbClr val="000000"/>
              </a:solidFill>
              <a:latin typeface="Calibri" panose="020F0502020204030204" pitchFamily="34" charset="0"/>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9785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B75D715B-3FC3-49DA-ACED-E80A87BDCE04}" type="slidenum">
              <a:rPr lang="en-US" altLang="en-US" sz="1200">
                <a:solidFill>
                  <a:srgbClr val="000000"/>
                </a:solidFill>
                <a:latin typeface="Calibri" panose="020F0502020204030204" pitchFamily="34" charset="0"/>
              </a:rPr>
              <a:pPr algn="r" fontAlgn="base">
                <a:spcBef>
                  <a:spcPct val="0"/>
                </a:spcBef>
                <a:spcAft>
                  <a:spcPct val="0"/>
                </a:spcAft>
              </a:pPr>
              <a:t>17</a:t>
            </a:fld>
            <a:endParaRPr lang="en-US" altLang="en-US" sz="1200">
              <a:solidFill>
                <a:srgbClr val="000000"/>
              </a:solidFill>
              <a:latin typeface="Calibri" panose="020F0502020204030204" pitchFamily="34" charset="0"/>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60208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993C2531-B295-4987-AD79-9BC24FBC434B}" type="slidenum">
              <a:rPr lang="en-US" altLang="en-US" sz="1200">
                <a:solidFill>
                  <a:srgbClr val="000000"/>
                </a:solidFill>
                <a:latin typeface="Calibri" panose="020F0502020204030204" pitchFamily="34" charset="0"/>
              </a:rPr>
              <a:pPr algn="r" fontAlgn="base">
                <a:spcBef>
                  <a:spcPct val="0"/>
                </a:spcBef>
                <a:spcAft>
                  <a:spcPct val="0"/>
                </a:spcAft>
              </a:pPr>
              <a:t>18</a:t>
            </a:fld>
            <a:endParaRPr lang="en-US" altLang="en-US" sz="1200">
              <a:solidFill>
                <a:srgbClr val="000000"/>
              </a:solidFill>
              <a:latin typeface="Calibri" panose="020F0502020204030204" pitchFamily="34" charset="0"/>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84628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1E63E476-07F9-41D2-904B-E60234327567}" type="slidenum">
              <a:rPr lang="en-US" altLang="en-US" sz="1200">
                <a:solidFill>
                  <a:srgbClr val="000000"/>
                </a:solidFill>
                <a:latin typeface="Calibri" panose="020F0502020204030204" pitchFamily="34" charset="0"/>
              </a:rPr>
              <a:pPr algn="r" fontAlgn="base">
                <a:spcBef>
                  <a:spcPct val="0"/>
                </a:spcBef>
                <a:spcAft>
                  <a:spcPct val="0"/>
                </a:spcAft>
              </a:pPr>
              <a:t>19</a:t>
            </a:fld>
            <a:endParaRPr lang="en-US" altLang="en-US" sz="1200">
              <a:solidFill>
                <a:srgbClr val="000000"/>
              </a:solidFill>
              <a:latin typeface="Calibri" panose="020F0502020204030204" pitchFamily="34" charset="0"/>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82056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5E0FE286-18D4-4C15-8ADC-59C8C48A08C4}" type="slidenum">
              <a:rPr lang="en-US" altLang="en-US" sz="1200">
                <a:solidFill>
                  <a:srgbClr val="000000"/>
                </a:solidFill>
                <a:latin typeface="Calibri" panose="020F0502020204030204" pitchFamily="34" charset="0"/>
              </a:rPr>
              <a:pPr algn="r" fontAlgn="base">
                <a:spcBef>
                  <a:spcPct val="0"/>
                </a:spcBef>
                <a:spcAft>
                  <a:spcPct val="0"/>
                </a:spcAft>
              </a:pPr>
              <a:t>2</a:t>
            </a:fld>
            <a:endParaRPr lang="en-US" altLang="en-US" sz="1200">
              <a:solidFill>
                <a:srgbClr val="000000"/>
              </a:solidFill>
              <a:latin typeface="Calibri" panose="020F0502020204030204" pitchFamily="34" charset="0"/>
            </a:endParaRPr>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75950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2C9CF4F0-C86E-4967-A0BA-2CBA7C1630D2}" type="slidenum">
              <a:rPr lang="en-US" altLang="en-US" sz="1200">
                <a:solidFill>
                  <a:srgbClr val="000000"/>
                </a:solidFill>
                <a:latin typeface="Calibri" panose="020F0502020204030204" pitchFamily="34" charset="0"/>
              </a:rPr>
              <a:pPr algn="r" fontAlgn="base">
                <a:spcBef>
                  <a:spcPct val="0"/>
                </a:spcBef>
                <a:spcAft>
                  <a:spcPct val="0"/>
                </a:spcAft>
              </a:pPr>
              <a:t>20</a:t>
            </a:fld>
            <a:endParaRPr lang="en-US" altLang="en-US" sz="1200">
              <a:solidFill>
                <a:srgbClr val="000000"/>
              </a:solidFill>
              <a:latin typeface="Calibri" panose="020F0502020204030204" pitchFamily="34" charset="0"/>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93899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97C128F6-61D9-4C9A-9115-B77674E6D246}" type="slidenum">
              <a:rPr lang="en-US" altLang="en-US" sz="1200">
                <a:solidFill>
                  <a:srgbClr val="000000"/>
                </a:solidFill>
                <a:latin typeface="Calibri" panose="020F0502020204030204" pitchFamily="34" charset="0"/>
              </a:rPr>
              <a:pPr algn="r" fontAlgn="base">
                <a:spcBef>
                  <a:spcPct val="0"/>
                </a:spcBef>
                <a:spcAft>
                  <a:spcPct val="0"/>
                </a:spcAft>
              </a:pPr>
              <a:t>3</a:t>
            </a:fld>
            <a:endParaRPr lang="en-US" altLang="en-US" sz="1200">
              <a:solidFill>
                <a:srgbClr val="000000"/>
              </a:solidFill>
              <a:latin typeface="Calibri" panose="020F0502020204030204" pitchFamily="34" charset="0"/>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5143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C191A4B9-60B6-448D-A14B-C8E1A4078BAC}" type="slidenum">
              <a:rPr lang="en-US" altLang="en-US" sz="1200">
                <a:solidFill>
                  <a:srgbClr val="000000"/>
                </a:solidFill>
                <a:latin typeface="Calibri" panose="020F0502020204030204" pitchFamily="34" charset="0"/>
              </a:rPr>
              <a:pPr algn="r" fontAlgn="base">
                <a:spcBef>
                  <a:spcPct val="0"/>
                </a:spcBef>
                <a:spcAft>
                  <a:spcPct val="0"/>
                </a:spcAft>
              </a:pPr>
              <a:t>4</a:t>
            </a:fld>
            <a:endParaRPr lang="en-US" altLang="en-US" sz="1200">
              <a:solidFill>
                <a:srgbClr val="000000"/>
              </a:solidFill>
              <a:latin typeface="Calibri" panose="020F0502020204030204" pitchFamily="34" charset="0"/>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1562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957ACA88-F8B2-43CC-BF4F-D389521717AB}" type="slidenum">
              <a:rPr lang="en-US" altLang="en-US" sz="1200">
                <a:solidFill>
                  <a:srgbClr val="000000"/>
                </a:solidFill>
                <a:latin typeface="Calibri" panose="020F0502020204030204" pitchFamily="34" charset="0"/>
              </a:rPr>
              <a:pPr algn="r" fontAlgn="base">
                <a:spcBef>
                  <a:spcPct val="0"/>
                </a:spcBef>
                <a:spcAft>
                  <a:spcPct val="0"/>
                </a:spcAft>
              </a:pPr>
              <a:t>5</a:t>
            </a:fld>
            <a:endParaRPr lang="en-US" altLang="en-US" sz="1200">
              <a:solidFill>
                <a:srgbClr val="000000"/>
              </a:solidFill>
              <a:latin typeface="Calibri" panose="020F0502020204030204" pitchFamily="34" charset="0"/>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0474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085A8DA8-8291-42F3-8DB3-0DBF5A316D11}" type="slidenum">
              <a:rPr lang="en-US" altLang="en-US" sz="1200">
                <a:solidFill>
                  <a:srgbClr val="000000"/>
                </a:solidFill>
                <a:latin typeface="Calibri" panose="020F0502020204030204" pitchFamily="34" charset="0"/>
              </a:rPr>
              <a:pPr algn="r" fontAlgn="base">
                <a:spcBef>
                  <a:spcPct val="0"/>
                </a:spcBef>
                <a:spcAft>
                  <a:spcPct val="0"/>
                </a:spcAft>
              </a:pPr>
              <a:t>6</a:t>
            </a:fld>
            <a:endParaRPr lang="en-US" altLang="en-US" sz="1200">
              <a:solidFill>
                <a:srgbClr val="000000"/>
              </a:solidFill>
              <a:latin typeface="Calibri" panose="020F0502020204030204" pitchFamily="34" charset="0"/>
            </a:endParaRPr>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3192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889E2B3B-E37C-4BDC-8A7A-823F07ABEC99}" type="slidenum">
              <a:rPr lang="en-US" altLang="en-US" sz="1200">
                <a:solidFill>
                  <a:srgbClr val="000000"/>
                </a:solidFill>
                <a:latin typeface="Calibri" panose="020F0502020204030204" pitchFamily="34" charset="0"/>
              </a:rPr>
              <a:pPr algn="r" fontAlgn="base">
                <a:spcBef>
                  <a:spcPct val="0"/>
                </a:spcBef>
                <a:spcAft>
                  <a:spcPct val="0"/>
                </a:spcAft>
              </a:pPr>
              <a:t>7</a:t>
            </a:fld>
            <a:endParaRPr lang="en-US" altLang="en-US" sz="1200">
              <a:solidFill>
                <a:srgbClr val="000000"/>
              </a:solidFill>
              <a:latin typeface="Calibri" panose="020F0502020204030204" pitchFamily="34" charset="0"/>
            </a:endParaRPr>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39349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9A62B1AF-E685-4BA5-9F11-3B5A6312B94B}" type="slidenum">
              <a:rPr lang="en-US" altLang="en-US" sz="1200">
                <a:solidFill>
                  <a:srgbClr val="000000"/>
                </a:solidFill>
                <a:latin typeface="Calibri" panose="020F0502020204030204" pitchFamily="34" charset="0"/>
              </a:rPr>
              <a:pPr algn="r" fontAlgn="base">
                <a:spcBef>
                  <a:spcPct val="0"/>
                </a:spcBef>
                <a:spcAft>
                  <a:spcPct val="0"/>
                </a:spcAft>
              </a:pPr>
              <a:t>8</a:t>
            </a:fld>
            <a:endParaRPr lang="en-US" altLang="en-US" sz="1200">
              <a:solidFill>
                <a:srgbClr val="000000"/>
              </a:solidFill>
              <a:latin typeface="Calibri" panose="020F0502020204030204" pitchFamily="34" charset="0"/>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29528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76B18EFB-1A2F-4783-956A-0C8FD9482E3B}" type="slidenum">
              <a:rPr lang="en-US" altLang="en-US" sz="1200">
                <a:solidFill>
                  <a:srgbClr val="000000"/>
                </a:solidFill>
                <a:latin typeface="Calibri" panose="020F0502020204030204" pitchFamily="34" charset="0"/>
              </a:rPr>
              <a:pPr algn="r" fontAlgn="base">
                <a:spcBef>
                  <a:spcPct val="0"/>
                </a:spcBef>
                <a:spcAft>
                  <a:spcPct val="0"/>
                </a:spcAft>
              </a:pPr>
              <a:t>9</a:t>
            </a:fld>
            <a:endParaRPr lang="en-US" altLang="en-US" sz="1200">
              <a:solidFill>
                <a:srgbClr val="000000"/>
              </a:solidFill>
              <a:latin typeface="Calibri" panose="020F0502020204030204" pitchFamily="34" charset="0"/>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60652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grpSp>
      </p:grpSp>
      <p:sp>
        <p:nvSpPr>
          <p:cNvPr id="30731"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3073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fld id="{F2E55960-4D05-47C0-AA45-42C63A2BBE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377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94F88EEE-AF86-4F20-83B5-2F8F0DD7BF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47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9D26191A-4B71-4A75-9542-D3885A1858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074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fld id="{D655AC55-EC85-4FEE-B9AD-902550805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4463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914400" y="6251575"/>
            <a:ext cx="19812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ED1087D5-97A4-4E1B-AC1E-6E9430604B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818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876800" y="1600200"/>
            <a:ext cx="3810000" cy="4530725"/>
          </a:xfrm>
        </p:spPr>
        <p:txBody>
          <a:bodyPr/>
          <a:lstStyle/>
          <a:p>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3D141553-B11C-4661-88EA-EF0651D4C5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160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914400" y="1600200"/>
            <a:ext cx="3810000" cy="4530725"/>
          </a:xfrm>
        </p:spPr>
        <p:txBody>
          <a:bodyPr/>
          <a:lstStyle/>
          <a:p>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EB625F4D-2BF4-4AA5-9F1B-A8D3672B6C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894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C9280981-CE2A-486F-A800-9865C465B7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757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89EBE1B7-B2AF-4BF7-AA0D-00DC881D03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772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A9C1564F-4931-47D3-8FC8-821B532335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745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fld id="{ED681139-EEC6-4E45-9CC9-6D221ED520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74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fld id="{93783DCE-7786-469A-BA1E-681B91AB17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406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fld id="{2A1EE989-6131-4509-B5FF-439B9868FC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36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6890CA25-6C3E-41BA-AC7C-D4EA39FA18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141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4E7DB4B0-022E-434A-93B5-ACDCC9848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272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8686800" cy="4876800"/>
            <a:chOff x="0" y="0"/>
            <a:chExt cx="5472" cy="3072"/>
          </a:xfrm>
        </p:grpSpPr>
        <p:sp>
          <p:nvSpPr>
            <p:cNvPr id="2969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grpSp>
          <p:nvGrpSpPr>
            <p:cNvPr id="2058" name="Group 4"/>
            <p:cNvGrpSpPr>
              <a:grpSpLocks/>
            </p:cNvGrpSpPr>
            <p:nvPr/>
          </p:nvGrpSpPr>
          <p:grpSpPr bwMode="auto">
            <a:xfrm>
              <a:off x="240" y="893"/>
              <a:ext cx="5232" cy="115"/>
              <a:chOff x="240" y="893"/>
              <a:chExt cx="5232" cy="115"/>
            </a:xfrm>
          </p:grpSpPr>
          <p:sp>
            <p:nvSpPr>
              <p:cNvPr id="2970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2970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grpSp>
      </p:grpSp>
      <p:sp>
        <p:nvSpPr>
          <p:cNvPr id="2051"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0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atin typeface="Arial" charset="0"/>
              </a:defRPr>
            </a:lvl1pPr>
          </a:lstStyle>
          <a:p>
            <a:pPr eaLnBrk="0" fontAlgn="base" hangingPunct="0">
              <a:spcBef>
                <a:spcPct val="0"/>
              </a:spcBef>
              <a:spcAft>
                <a:spcPct val="0"/>
              </a:spcAft>
              <a:defRPr/>
            </a:pPr>
            <a:endParaRPr lang="en-US">
              <a:solidFill>
                <a:srgbClr val="000000"/>
              </a:solidFill>
            </a:endParaRPr>
          </a:p>
        </p:txBody>
      </p:sp>
      <p:sp>
        <p:nvSpPr>
          <p:cNvPr id="2970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atin typeface="Arial" charset="0"/>
              </a:defRPr>
            </a:lvl1pPr>
          </a:lstStyle>
          <a:p>
            <a:pPr eaLnBrk="0" fontAlgn="base" hangingPunct="0">
              <a:spcBef>
                <a:spcPct val="0"/>
              </a:spcBef>
              <a:spcAft>
                <a:spcPct val="0"/>
              </a:spcAft>
              <a:defRPr/>
            </a:pPr>
            <a:endParaRPr lang="en-US">
              <a:solidFill>
                <a:srgbClr val="000000"/>
              </a:solidFill>
            </a:endParaRPr>
          </a:p>
        </p:txBody>
      </p:sp>
      <p:sp>
        <p:nvSpPr>
          <p:cNvPr id="2970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pPr eaLnBrk="0" fontAlgn="base" hangingPunct="0">
              <a:spcBef>
                <a:spcPct val="0"/>
              </a:spcBef>
              <a:spcAft>
                <a:spcPct val="0"/>
              </a:spcAft>
            </a:pPr>
            <a:fld id="{EEE4AE7E-54F5-49B1-9C4B-57DBE6F1E64B}"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
        <p:nvSpPr>
          <p:cNvPr id="2970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2952135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iming>
    <p:tnLst>
      <p:par>
        <p:cTn id="1" dur="indefinite" restart="never" nodeType="tmRoot"/>
      </p:par>
    </p:tnLst>
  </p:timing>
  <p:txStyles>
    <p:titleStyle>
      <a:lvl1pPr algn="l" rtl="0" eaLnBrk="0" fontAlgn="base" hangingPunct="0">
        <a:spcBef>
          <a:spcPct val="0"/>
        </a:spcBef>
        <a:spcAft>
          <a:spcPct val="0"/>
        </a:spcAft>
        <a:defRPr sz="4200" b="0" i="0" u="none">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slide0003_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27653" name="Text Box 5"/>
          <p:cNvSpPr txBox="1">
            <a:spLocks noChangeArrowheads="1"/>
          </p:cNvSpPr>
          <p:nvPr/>
        </p:nvSpPr>
        <p:spPr bwMode="auto">
          <a:xfrm>
            <a:off x="2124075" y="2636838"/>
            <a:ext cx="6911975" cy="762000"/>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4400" b="1">
                <a:solidFill>
                  <a:srgbClr val="FF3300"/>
                </a:solidFill>
                <a:effectLst>
                  <a:outerShdw blurRad="38100" dist="38100" dir="2700000" algn="tl">
                    <a:srgbClr val="000000"/>
                  </a:outerShdw>
                </a:effectLst>
              </a:rPr>
              <a:t>LÀM VIỆC VỚI DÃY SỐ</a:t>
            </a:r>
          </a:p>
        </p:txBody>
      </p:sp>
      <p:sp>
        <p:nvSpPr>
          <p:cNvPr id="27656" name="Text Box 8"/>
          <p:cNvSpPr txBox="1">
            <a:spLocks noChangeArrowheads="1"/>
          </p:cNvSpPr>
          <p:nvPr/>
        </p:nvSpPr>
        <p:spPr bwMode="auto">
          <a:xfrm>
            <a:off x="5435600" y="4508500"/>
            <a:ext cx="23034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200">
                <a:solidFill>
                  <a:srgbClr val="FF33CC"/>
                </a:solidFill>
              </a:rPr>
              <a:t>Thời gian 2 tiết</a:t>
            </a:r>
          </a:p>
        </p:txBody>
      </p:sp>
      <p:sp>
        <p:nvSpPr>
          <p:cNvPr id="27652" name="Text Box 4"/>
          <p:cNvSpPr txBox="1">
            <a:spLocks noChangeArrowheads="1"/>
          </p:cNvSpPr>
          <p:nvPr/>
        </p:nvSpPr>
        <p:spPr bwMode="auto">
          <a:xfrm>
            <a:off x="3924300" y="1268413"/>
            <a:ext cx="1368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3000" b="1">
                <a:solidFill>
                  <a:srgbClr val="0000CC"/>
                </a:solidFill>
              </a:rPr>
              <a:t>Bài 9 </a:t>
            </a:r>
          </a:p>
        </p:txBody>
      </p:sp>
    </p:spTree>
    <p:extLst>
      <p:ext uri="{BB962C8B-B14F-4D97-AF65-F5344CB8AC3E}">
        <p14:creationId xmlns:p14="http://schemas.microsoft.com/office/powerpoint/2010/main" val="1293395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0-#ppt_w/2"/>
                                          </p:val>
                                        </p:tav>
                                        <p:tav tm="100000">
                                          <p:val>
                                            <p:strVal val="#ppt_x"/>
                                          </p:val>
                                        </p:tav>
                                      </p:tavLst>
                                    </p:anim>
                                    <p:anim calcmode="lin" valueType="num">
                                      <p:cBhvr additive="base">
                                        <p:cTn id="8" dur="500" fill="hold"/>
                                        <p:tgtEl>
                                          <p:spTgt spid="2765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27653"/>
                                        </p:tgtEl>
                                        <p:attrNameLst>
                                          <p:attrName>style.visibility</p:attrName>
                                        </p:attrNameLst>
                                      </p:cBhvr>
                                      <p:to>
                                        <p:strVal val="visible"/>
                                      </p:to>
                                    </p:set>
                                    <p:animEffect transition="in" filter="fade">
                                      <p:cBhvr>
                                        <p:cTn id="12" dur="1000"/>
                                        <p:tgtEl>
                                          <p:spTgt spid="27653"/>
                                        </p:tgtEl>
                                      </p:cBhvr>
                                    </p:animEffect>
                                    <p:anim calcmode="lin" valueType="num">
                                      <p:cBhvr>
                                        <p:cTn id="13" dur="1000" fill="hold"/>
                                        <p:tgtEl>
                                          <p:spTgt spid="27653"/>
                                        </p:tgtEl>
                                        <p:attrNameLst>
                                          <p:attrName>ppt_w</p:attrName>
                                        </p:attrNameLst>
                                      </p:cBhvr>
                                      <p:tavLst>
                                        <p:tav tm="0" fmla="#ppt_w*sin(2.5*pi*$)">
                                          <p:val>
                                            <p:fltVal val="0"/>
                                          </p:val>
                                        </p:tav>
                                        <p:tav tm="100000">
                                          <p:val>
                                            <p:fltVal val="1"/>
                                          </p:val>
                                        </p:tav>
                                      </p:tavLst>
                                    </p:anim>
                                    <p:anim calcmode="lin" valueType="num">
                                      <p:cBhvr>
                                        <p:cTn id="14" dur="1000" fill="hold"/>
                                        <p:tgtEl>
                                          <p:spTgt spid="27653"/>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2900"/>
                            </p:stCondLst>
                            <p:childTnLst>
                              <p:par>
                                <p:cTn id="16" presetID="2" presetClass="entr" presetSubtype="4" fill="hold" grpId="0" nodeType="afterEffect">
                                  <p:stCondLst>
                                    <p:cond delay="0"/>
                                  </p:stCondLst>
                                  <p:childTnLst>
                                    <p:set>
                                      <p:cBhvr>
                                        <p:cTn id="17" dur="1" fill="hold">
                                          <p:stCondLst>
                                            <p:cond delay="0"/>
                                          </p:stCondLst>
                                        </p:cTn>
                                        <p:tgtEl>
                                          <p:spTgt spid="27656"/>
                                        </p:tgtEl>
                                        <p:attrNameLst>
                                          <p:attrName>style.visibility</p:attrName>
                                        </p:attrNameLst>
                                      </p:cBhvr>
                                      <p:to>
                                        <p:strVal val="visible"/>
                                      </p:to>
                                    </p:set>
                                    <p:anim calcmode="lin" valueType="num">
                                      <p:cBhvr additive="base">
                                        <p:cTn id="18" dur="500" fill="hold"/>
                                        <p:tgtEl>
                                          <p:spTgt spid="27656"/>
                                        </p:tgtEl>
                                        <p:attrNameLst>
                                          <p:attrName>ppt_x</p:attrName>
                                        </p:attrNameLst>
                                      </p:cBhvr>
                                      <p:tavLst>
                                        <p:tav tm="0">
                                          <p:val>
                                            <p:strVal val="#ppt_x"/>
                                          </p:val>
                                        </p:tav>
                                        <p:tav tm="100000">
                                          <p:val>
                                            <p:strVal val="#ppt_x"/>
                                          </p:val>
                                        </p:tav>
                                      </p:tavLst>
                                    </p:anim>
                                    <p:anim calcmode="lin" valueType="num">
                                      <p:cBhvr additive="base">
                                        <p:cTn id="19" dur="500" fill="hold"/>
                                        <p:tgtEl>
                                          <p:spTgt spid="276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6" grpId="0"/>
      <p:bldP spid="276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195" name="Text Box 3"/>
          <p:cNvSpPr txBox="1">
            <a:spLocks noChangeArrowheads="1"/>
          </p:cNvSpPr>
          <p:nvPr/>
        </p:nvSpPr>
        <p:spPr bwMode="auto">
          <a:xfrm>
            <a:off x="539750" y="1196975"/>
            <a:ext cx="8280400" cy="19177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i="1" u="sng">
                <a:solidFill>
                  <a:srgbClr val="660033"/>
                </a:solidFill>
              </a:rPr>
              <a:t>Ví dụ 2</a:t>
            </a:r>
            <a:r>
              <a:rPr lang="en-US" altLang="en-US" sz="2400">
                <a:solidFill>
                  <a:srgbClr val="660033"/>
                </a:solidFill>
              </a:rPr>
              <a:t>: </a:t>
            </a:r>
          </a:p>
          <a:p>
            <a:pPr eaLnBrk="0" fontAlgn="base" hangingPunct="0">
              <a:spcBef>
                <a:spcPct val="0"/>
              </a:spcBef>
              <a:spcAft>
                <a:spcPct val="0"/>
              </a:spcAft>
            </a:pPr>
            <a:r>
              <a:rPr lang="en-US" altLang="en-US" sz="2400">
                <a:solidFill>
                  <a:srgbClr val="660033"/>
                </a:solidFill>
              </a:rPr>
              <a:t>Nhập vào nhiệt độ (trung bình) của mỗi ngày trong tuần, </a:t>
            </a:r>
          </a:p>
          <a:p>
            <a:pPr eaLnBrk="0" fontAlgn="base" hangingPunct="0">
              <a:spcBef>
                <a:spcPct val="0"/>
              </a:spcBef>
              <a:spcAft>
                <a:spcPct val="0"/>
              </a:spcAft>
              <a:buFontTx/>
              <a:buAutoNum type="arabicPeriod"/>
            </a:pPr>
            <a:r>
              <a:rPr lang="en-US" altLang="en-US" sz="2400">
                <a:solidFill>
                  <a:srgbClr val="660033"/>
                </a:solidFill>
              </a:rPr>
              <a:t>Tính và đưa ra màn hình nhiệt độ trung bình của tuần. </a:t>
            </a:r>
          </a:p>
          <a:p>
            <a:pPr eaLnBrk="0" fontAlgn="base" hangingPunct="0">
              <a:spcBef>
                <a:spcPct val="0"/>
              </a:spcBef>
              <a:spcAft>
                <a:spcPct val="0"/>
              </a:spcAft>
              <a:buFontTx/>
              <a:buAutoNum type="arabicPeriod"/>
            </a:pPr>
            <a:r>
              <a:rPr lang="en-US" altLang="en-US" sz="2400">
                <a:solidFill>
                  <a:srgbClr val="660033"/>
                </a:solidFill>
              </a:rPr>
              <a:t>Số lượng ngày trong tuần có nhiệt độ cao hơn nhiệt độ trung bình của tuần.</a:t>
            </a:r>
          </a:p>
        </p:txBody>
      </p:sp>
    </p:spTree>
    <p:extLst>
      <p:ext uri="{BB962C8B-B14F-4D97-AF65-F5344CB8AC3E}">
        <p14:creationId xmlns:p14="http://schemas.microsoft.com/office/powerpoint/2010/main" val="1777433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Text Box 2"/>
          <p:cNvSpPr txBox="1">
            <a:spLocks noChangeArrowheads="1"/>
          </p:cNvSpPr>
          <p:nvPr/>
        </p:nvSpPr>
        <p:spPr bwMode="auto">
          <a:xfrm>
            <a:off x="1527175" y="2081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pic>
        <p:nvPicPr>
          <p:cNvPr id="394243" name="Picture 3" descr="Nhiet do ngay khong const_gian ti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4244" name="AutoShape 4"/>
          <p:cNvSpPr>
            <a:spLocks/>
          </p:cNvSpPr>
          <p:nvPr/>
        </p:nvSpPr>
        <p:spPr bwMode="auto">
          <a:xfrm>
            <a:off x="4284663" y="1295400"/>
            <a:ext cx="431800" cy="981075"/>
          </a:xfrm>
          <a:prstGeom prst="rightBrace">
            <a:avLst>
              <a:gd name="adj1" fmla="val 18934"/>
              <a:gd name="adj2" fmla="val 50000"/>
            </a:avLst>
          </a:prstGeom>
          <a:noFill/>
          <a:ln w="28575">
            <a:solidFill>
              <a:schemeClr val="accent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US">
              <a:solidFill>
                <a:srgbClr val="000000"/>
              </a:solidFill>
            </a:endParaRPr>
          </a:p>
        </p:txBody>
      </p:sp>
      <p:sp>
        <p:nvSpPr>
          <p:cNvPr id="394245" name="Text Box 5"/>
          <p:cNvSpPr txBox="1">
            <a:spLocks noChangeArrowheads="1"/>
          </p:cNvSpPr>
          <p:nvPr/>
        </p:nvSpPr>
        <p:spPr bwMode="auto">
          <a:xfrm>
            <a:off x="5003800" y="1592263"/>
            <a:ext cx="3671888"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i="1">
                <a:solidFill>
                  <a:srgbClr val="660066"/>
                </a:solidFill>
              </a:rPr>
              <a:t>Khai báo dữ liệu kiểu mảng</a:t>
            </a:r>
          </a:p>
        </p:txBody>
      </p:sp>
      <p:sp>
        <p:nvSpPr>
          <p:cNvPr id="394246" name="AutoShape 6"/>
          <p:cNvSpPr>
            <a:spLocks/>
          </p:cNvSpPr>
          <p:nvPr/>
        </p:nvSpPr>
        <p:spPr bwMode="auto">
          <a:xfrm>
            <a:off x="5435600" y="2565400"/>
            <a:ext cx="288925" cy="1800225"/>
          </a:xfrm>
          <a:prstGeom prst="rightBrace">
            <a:avLst>
              <a:gd name="adj1" fmla="val 51923"/>
              <a:gd name="adj2" fmla="val 50000"/>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US">
              <a:solidFill>
                <a:srgbClr val="FFFFE1"/>
              </a:solidFill>
            </a:endParaRPr>
          </a:p>
        </p:txBody>
      </p:sp>
      <p:sp>
        <p:nvSpPr>
          <p:cNvPr id="394247" name="Text Box 7"/>
          <p:cNvSpPr txBox="1">
            <a:spLocks noChangeArrowheads="1"/>
          </p:cNvSpPr>
          <p:nvPr/>
        </p:nvSpPr>
        <p:spPr bwMode="auto">
          <a:xfrm>
            <a:off x="6000750" y="3079750"/>
            <a:ext cx="2963863" cy="8540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i="1">
                <a:solidFill>
                  <a:srgbClr val="660066"/>
                </a:solidFill>
              </a:rPr>
              <a:t>Nhập dữ liệu kiểu mảng</a:t>
            </a:r>
          </a:p>
          <a:p>
            <a:pPr fontAlgn="base">
              <a:spcBef>
                <a:spcPct val="50000"/>
              </a:spcBef>
              <a:spcAft>
                <a:spcPct val="0"/>
              </a:spcAft>
            </a:pPr>
            <a:r>
              <a:rPr lang="en-US" altLang="en-US" sz="2000" i="1">
                <a:solidFill>
                  <a:srgbClr val="660066"/>
                </a:solidFill>
              </a:rPr>
              <a:t>Tính tổng</a:t>
            </a:r>
          </a:p>
        </p:txBody>
      </p:sp>
      <p:sp>
        <p:nvSpPr>
          <p:cNvPr id="394248" name="AutoShape 8"/>
          <p:cNvSpPr>
            <a:spLocks/>
          </p:cNvSpPr>
          <p:nvPr/>
        </p:nvSpPr>
        <p:spPr bwMode="auto">
          <a:xfrm>
            <a:off x="5580063" y="4581525"/>
            <a:ext cx="144462" cy="647700"/>
          </a:xfrm>
          <a:prstGeom prst="rightBrace">
            <a:avLst>
              <a:gd name="adj1" fmla="val 37363"/>
              <a:gd name="adj2" fmla="val 50000"/>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US">
              <a:solidFill>
                <a:srgbClr val="FFFFE1"/>
              </a:solidFill>
            </a:endParaRPr>
          </a:p>
        </p:txBody>
      </p:sp>
      <p:sp>
        <p:nvSpPr>
          <p:cNvPr id="394249" name="Text Box 9"/>
          <p:cNvSpPr txBox="1">
            <a:spLocks noChangeArrowheads="1"/>
          </p:cNvSpPr>
          <p:nvPr/>
        </p:nvSpPr>
        <p:spPr bwMode="auto">
          <a:xfrm>
            <a:off x="5940425" y="4508500"/>
            <a:ext cx="2819400" cy="7016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i="1">
                <a:solidFill>
                  <a:srgbClr val="660066"/>
                </a:solidFill>
              </a:rPr>
              <a:t>Đếm số phần tử thỏa mãn điều kiện</a:t>
            </a:r>
          </a:p>
        </p:txBody>
      </p:sp>
    </p:spTree>
    <p:extLst>
      <p:ext uri="{BB962C8B-B14F-4D97-AF65-F5344CB8AC3E}">
        <p14:creationId xmlns:p14="http://schemas.microsoft.com/office/powerpoint/2010/main" val="3652481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94244"/>
                                        </p:tgtEl>
                                        <p:attrNameLst>
                                          <p:attrName>style.visibility</p:attrName>
                                        </p:attrNameLst>
                                      </p:cBhvr>
                                      <p:to>
                                        <p:strVal val="visible"/>
                                      </p:to>
                                    </p:set>
                                    <p:animEffect transition="in" filter="strips(downLeft)">
                                      <p:cBhvr>
                                        <p:cTn id="7" dur="500"/>
                                        <p:tgtEl>
                                          <p:spTgt spid="394244"/>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94245"/>
                                        </p:tgtEl>
                                        <p:attrNameLst>
                                          <p:attrName>style.visibility</p:attrName>
                                        </p:attrNameLst>
                                      </p:cBhvr>
                                      <p:to>
                                        <p:strVal val="visible"/>
                                      </p:to>
                                    </p:set>
                                    <p:anim calcmode="discrete" valueType="clr">
                                      <p:cBhvr override="childStyle">
                                        <p:cTn id="11" dur="80"/>
                                        <p:tgtEl>
                                          <p:spTgt spid="39424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94245"/>
                                        </p:tgtEl>
                                        <p:attrNameLst>
                                          <p:attrName>fillcolor</p:attrName>
                                        </p:attrNameLst>
                                      </p:cBhvr>
                                      <p:tavLst>
                                        <p:tav tm="0">
                                          <p:val>
                                            <p:clrVal>
                                              <a:schemeClr val="accent2"/>
                                            </p:clrVal>
                                          </p:val>
                                        </p:tav>
                                        <p:tav tm="50000">
                                          <p:val>
                                            <p:clrVal>
                                              <a:schemeClr val="hlink"/>
                                            </p:clrVal>
                                          </p:val>
                                        </p:tav>
                                      </p:tavLst>
                                    </p:anim>
                                    <p:set>
                                      <p:cBhvr>
                                        <p:cTn id="13" dur="80"/>
                                        <p:tgtEl>
                                          <p:spTgt spid="394245"/>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94246"/>
                                        </p:tgtEl>
                                        <p:attrNameLst>
                                          <p:attrName>style.visibility</p:attrName>
                                        </p:attrNameLst>
                                      </p:cBhvr>
                                      <p:to>
                                        <p:strVal val="visible"/>
                                      </p:to>
                                    </p:set>
                                    <p:animEffect transition="in" filter="strips(downLeft)">
                                      <p:cBhvr>
                                        <p:cTn id="18" dur="500"/>
                                        <p:tgtEl>
                                          <p:spTgt spid="394246"/>
                                        </p:tgtEl>
                                      </p:cBhvr>
                                    </p:animEffect>
                                  </p:childTnLst>
                                </p:cTn>
                              </p:par>
                            </p:childTnLst>
                          </p:cTn>
                        </p:par>
                        <p:par>
                          <p:cTn id="19" fill="hold" nodeType="afterGroup">
                            <p:stCondLst>
                              <p:cond delay="50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394247"/>
                                        </p:tgtEl>
                                        <p:attrNameLst>
                                          <p:attrName>style.visibility</p:attrName>
                                        </p:attrNameLst>
                                      </p:cBhvr>
                                      <p:to>
                                        <p:strVal val="visible"/>
                                      </p:to>
                                    </p:set>
                                    <p:anim calcmode="discrete" valueType="clr">
                                      <p:cBhvr override="childStyle">
                                        <p:cTn id="22" dur="80"/>
                                        <p:tgtEl>
                                          <p:spTgt spid="394247"/>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94247"/>
                                        </p:tgtEl>
                                        <p:attrNameLst>
                                          <p:attrName>fillcolor</p:attrName>
                                        </p:attrNameLst>
                                      </p:cBhvr>
                                      <p:tavLst>
                                        <p:tav tm="0">
                                          <p:val>
                                            <p:clrVal>
                                              <a:schemeClr val="accent2"/>
                                            </p:clrVal>
                                          </p:val>
                                        </p:tav>
                                        <p:tav tm="50000">
                                          <p:val>
                                            <p:clrVal>
                                              <a:schemeClr val="hlink"/>
                                            </p:clrVal>
                                          </p:val>
                                        </p:tav>
                                      </p:tavLst>
                                    </p:anim>
                                    <p:set>
                                      <p:cBhvr>
                                        <p:cTn id="24" dur="80"/>
                                        <p:tgtEl>
                                          <p:spTgt spid="394247"/>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394248"/>
                                        </p:tgtEl>
                                        <p:attrNameLst>
                                          <p:attrName>style.visibility</p:attrName>
                                        </p:attrNameLst>
                                      </p:cBhvr>
                                      <p:to>
                                        <p:strVal val="visible"/>
                                      </p:to>
                                    </p:set>
                                    <p:animEffect transition="in" filter="strips(downLeft)">
                                      <p:cBhvr>
                                        <p:cTn id="29" dur="500"/>
                                        <p:tgtEl>
                                          <p:spTgt spid="394248"/>
                                        </p:tgtEl>
                                      </p:cBhvr>
                                    </p:animEffect>
                                  </p:childTnLst>
                                </p:cTn>
                              </p:par>
                            </p:childTnLst>
                          </p:cTn>
                        </p:par>
                        <p:par>
                          <p:cTn id="30" fill="hold" nodeType="afterGroup">
                            <p:stCondLst>
                              <p:cond delay="50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394249"/>
                                        </p:tgtEl>
                                        <p:attrNameLst>
                                          <p:attrName>style.visibility</p:attrName>
                                        </p:attrNameLst>
                                      </p:cBhvr>
                                      <p:to>
                                        <p:strVal val="visible"/>
                                      </p:to>
                                    </p:set>
                                    <p:anim calcmode="discrete" valueType="clr">
                                      <p:cBhvr override="childStyle">
                                        <p:cTn id="33" dur="80"/>
                                        <p:tgtEl>
                                          <p:spTgt spid="394249"/>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94249"/>
                                        </p:tgtEl>
                                        <p:attrNameLst>
                                          <p:attrName>fillcolor</p:attrName>
                                        </p:attrNameLst>
                                      </p:cBhvr>
                                      <p:tavLst>
                                        <p:tav tm="0">
                                          <p:val>
                                            <p:clrVal>
                                              <a:schemeClr val="accent2"/>
                                            </p:clrVal>
                                          </p:val>
                                        </p:tav>
                                        <p:tav tm="50000">
                                          <p:val>
                                            <p:clrVal>
                                              <a:schemeClr val="hlink"/>
                                            </p:clrVal>
                                          </p:val>
                                        </p:tav>
                                      </p:tavLst>
                                    </p:anim>
                                    <p:set>
                                      <p:cBhvr>
                                        <p:cTn id="35" dur="80"/>
                                        <p:tgtEl>
                                          <p:spTgt spid="3942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4" grpId="0" animBg="1"/>
      <p:bldP spid="394245" grpId="0" animBg="1"/>
      <p:bldP spid="394246" grpId="0" animBg="1"/>
      <p:bldP spid="394247" grpId="0" animBg="1"/>
      <p:bldP spid="394248" grpId="0" animBg="1"/>
      <p:bldP spid="3942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0" name="Picture 2" descr="Khai bao mang truc ti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852738"/>
            <a:ext cx="5400675" cy="13684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6291" name="Text Box 3"/>
          <p:cNvSpPr txBox="1">
            <a:spLocks noChangeArrowheads="1"/>
          </p:cNvSpPr>
          <p:nvPr/>
        </p:nvSpPr>
        <p:spPr bwMode="auto">
          <a:xfrm>
            <a:off x="684213" y="2060575"/>
            <a:ext cx="417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Wingdings" panose="05000000000000000000" pitchFamily="2" charset="2"/>
              <a:buChar char="v"/>
            </a:pPr>
            <a:r>
              <a:rPr lang="en-US" altLang="en-US" sz="2400">
                <a:solidFill>
                  <a:srgbClr val="660066"/>
                </a:solidFill>
              </a:rPr>
              <a:t>Khai báo dữ liệu kiểu mảng</a:t>
            </a:r>
          </a:p>
        </p:txBody>
      </p:sp>
    </p:spTree>
    <p:extLst>
      <p:ext uri="{BB962C8B-B14F-4D97-AF65-F5344CB8AC3E}">
        <p14:creationId xmlns:p14="http://schemas.microsoft.com/office/powerpoint/2010/main" val="344924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6291"/>
                                        </p:tgtEl>
                                        <p:attrNameLst>
                                          <p:attrName>style.visibility</p:attrName>
                                        </p:attrNameLst>
                                      </p:cBhvr>
                                      <p:to>
                                        <p:strVal val="visible"/>
                                      </p:to>
                                    </p:set>
                                    <p:animEffect transition="in" filter="wipe(left)">
                                      <p:cBhvr>
                                        <p:cTn id="7" dur="500"/>
                                        <p:tgtEl>
                                          <p:spTgt spid="39629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96290"/>
                                        </p:tgtEl>
                                        <p:attrNameLst>
                                          <p:attrName>style.visibility</p:attrName>
                                        </p:attrNameLst>
                                      </p:cBhvr>
                                      <p:to>
                                        <p:strVal val="visible"/>
                                      </p:to>
                                    </p:set>
                                    <p:animEffect transition="in" filter="wipe(left)">
                                      <p:cBhvr>
                                        <p:cTn id="11" dur="500"/>
                                        <p:tgtEl>
                                          <p:spTgt spid="396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11536363" y="5248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pic>
        <p:nvPicPr>
          <p:cNvPr id="398339" name="Picture 3" descr="Nhap mang mot chieu tính t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773238"/>
            <a:ext cx="7127875" cy="2022475"/>
          </a:xfrm>
          <a:prstGeom prst="rect">
            <a:avLst/>
          </a:prstGeom>
          <a:noFill/>
          <a:extLst>
            <a:ext uri="{909E8E84-426E-40DD-AFC4-6F175D3DCCD1}">
              <a14:hiddenFill xmlns:a14="http://schemas.microsoft.com/office/drawing/2010/main">
                <a:solidFill>
                  <a:srgbClr val="FFFFFF"/>
                </a:solidFill>
              </a14:hiddenFill>
            </a:ext>
          </a:extLst>
        </p:spPr>
      </p:pic>
      <p:pic>
        <p:nvPicPr>
          <p:cNvPr id="398340" name="Picture 4" descr="Dem so phan t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475" y="4725988"/>
            <a:ext cx="7559675" cy="1470025"/>
          </a:xfrm>
          <a:prstGeom prst="rect">
            <a:avLst/>
          </a:prstGeom>
          <a:noFill/>
          <a:extLst>
            <a:ext uri="{909E8E84-426E-40DD-AFC4-6F175D3DCCD1}">
              <a14:hiddenFill xmlns:a14="http://schemas.microsoft.com/office/drawing/2010/main">
                <a:solidFill>
                  <a:srgbClr val="FFFFFF"/>
                </a:solidFill>
              </a14:hiddenFill>
            </a:ext>
          </a:extLst>
        </p:spPr>
      </p:pic>
      <p:sp>
        <p:nvSpPr>
          <p:cNvPr id="398341" name="Text Box 5"/>
          <p:cNvSpPr txBox="1">
            <a:spLocks noChangeArrowheads="1"/>
          </p:cNvSpPr>
          <p:nvPr/>
        </p:nvSpPr>
        <p:spPr bwMode="auto">
          <a:xfrm>
            <a:off x="323850" y="1125538"/>
            <a:ext cx="338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Wingdings" panose="05000000000000000000" pitchFamily="2" charset="2"/>
              <a:buChar char="v"/>
            </a:pPr>
            <a:r>
              <a:rPr lang="en-US" altLang="en-US" sz="2400">
                <a:solidFill>
                  <a:srgbClr val="660066"/>
                </a:solidFill>
              </a:rPr>
              <a:t>Nhập mảng tính tổng:</a:t>
            </a:r>
          </a:p>
        </p:txBody>
      </p:sp>
      <p:sp>
        <p:nvSpPr>
          <p:cNvPr id="398342" name="Text Box 6"/>
          <p:cNvSpPr txBox="1">
            <a:spLocks noChangeArrowheads="1"/>
          </p:cNvSpPr>
          <p:nvPr/>
        </p:nvSpPr>
        <p:spPr bwMode="auto">
          <a:xfrm>
            <a:off x="274638" y="4052888"/>
            <a:ext cx="5305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Wingdings" panose="05000000000000000000" pitchFamily="2" charset="2"/>
              <a:buChar char="v"/>
            </a:pPr>
            <a:r>
              <a:rPr lang="en-US" altLang="en-US" sz="2400">
                <a:solidFill>
                  <a:srgbClr val="660066"/>
                </a:solidFill>
              </a:rPr>
              <a:t>Đếm số phần tử thỏa mãn điều kiện</a:t>
            </a:r>
          </a:p>
        </p:txBody>
      </p:sp>
    </p:spTree>
    <p:extLst>
      <p:ext uri="{BB962C8B-B14F-4D97-AF65-F5344CB8AC3E}">
        <p14:creationId xmlns:p14="http://schemas.microsoft.com/office/powerpoint/2010/main" val="4257832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8341"/>
                                        </p:tgtEl>
                                        <p:attrNameLst>
                                          <p:attrName>style.visibility</p:attrName>
                                        </p:attrNameLst>
                                      </p:cBhvr>
                                      <p:to>
                                        <p:strVal val="visible"/>
                                      </p:to>
                                    </p:set>
                                    <p:animEffect transition="in" filter="wipe(left)">
                                      <p:cBhvr>
                                        <p:cTn id="7" dur="500"/>
                                        <p:tgtEl>
                                          <p:spTgt spid="39834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98339"/>
                                        </p:tgtEl>
                                        <p:attrNameLst>
                                          <p:attrName>style.visibility</p:attrName>
                                        </p:attrNameLst>
                                      </p:cBhvr>
                                      <p:to>
                                        <p:strVal val="visible"/>
                                      </p:to>
                                    </p:set>
                                    <p:animEffect transition="in" filter="fade">
                                      <p:cBhvr>
                                        <p:cTn id="11" dur="1000"/>
                                        <p:tgtEl>
                                          <p:spTgt spid="3983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8342"/>
                                        </p:tgtEl>
                                        <p:attrNameLst>
                                          <p:attrName>style.visibility</p:attrName>
                                        </p:attrNameLst>
                                      </p:cBhvr>
                                      <p:to>
                                        <p:strVal val="visible"/>
                                      </p:to>
                                    </p:set>
                                    <p:animEffect transition="in" filter="wipe(left)">
                                      <p:cBhvr>
                                        <p:cTn id="16" dur="500"/>
                                        <p:tgtEl>
                                          <p:spTgt spid="398342"/>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398340"/>
                                        </p:tgtEl>
                                        <p:attrNameLst>
                                          <p:attrName>style.visibility</p:attrName>
                                        </p:attrNameLst>
                                      </p:cBhvr>
                                      <p:to>
                                        <p:strVal val="visible"/>
                                      </p:to>
                                    </p:set>
                                    <p:animEffect transition="in" filter="fade">
                                      <p:cBhvr>
                                        <p:cTn id="20" dur="1000"/>
                                        <p:tgtEl>
                                          <p:spTgt spid="398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1" grpId="0"/>
      <p:bldP spid="3983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1527175" y="2081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89091" name="AutoShape 3"/>
          <p:cNvSpPr>
            <a:spLocks noChangeArrowheads="1"/>
          </p:cNvSpPr>
          <p:nvPr/>
        </p:nvSpPr>
        <p:spPr bwMode="auto">
          <a:xfrm>
            <a:off x="368300" y="1052513"/>
            <a:ext cx="7443788" cy="792162"/>
          </a:xfrm>
          <a:prstGeom prst="cloudCallout">
            <a:avLst>
              <a:gd name="adj1" fmla="val -53667"/>
              <a:gd name="adj2" fmla="val 373847"/>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i="1">
                <a:solidFill>
                  <a:srgbClr val="0000CC"/>
                </a:solidFill>
              </a:rPr>
              <a:t>Quan sát chương trình chạy và các kết quả như sau</a:t>
            </a:r>
          </a:p>
        </p:txBody>
      </p:sp>
      <p:pic>
        <p:nvPicPr>
          <p:cNvPr id="400388" name="Picture 4" descr="Chuong trinh chay nhiet do ng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7713"/>
            <a:ext cx="91440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09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400388"/>
                                        </p:tgtEl>
                                        <p:attrNameLst>
                                          <p:attrName>style.visibility</p:attrName>
                                        </p:attrNameLst>
                                      </p:cBhvr>
                                      <p:to>
                                        <p:strVal val="visible"/>
                                      </p:to>
                                    </p:set>
                                    <p:animEffect transition="in" filter="fade">
                                      <p:cBhvr>
                                        <p:cTn id="12" dur="2000"/>
                                        <p:tgtEl>
                                          <p:spTgt spid="400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p:cNvSpPr txBox="1">
            <a:spLocks noChangeArrowheads="1"/>
          </p:cNvSpPr>
          <p:nvPr/>
        </p:nvSpPr>
        <p:spPr bwMode="auto">
          <a:xfrm>
            <a:off x="34925" y="379413"/>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800" dirty="0" smtClean="0">
                <a:solidFill>
                  <a:srgbClr val="000066"/>
                </a:solidFill>
                <a:effectLst>
                  <a:outerShdw blurRad="38100" dist="38100" dir="2700000" algn="tl">
                    <a:srgbClr val="000000"/>
                  </a:outerShdw>
                </a:effectLst>
              </a:rPr>
              <a:t>4. TÌM </a:t>
            </a:r>
            <a:r>
              <a:rPr lang="en-US" altLang="en-US" sz="2800" dirty="0">
                <a:solidFill>
                  <a:srgbClr val="000066"/>
                </a:solidFill>
                <a:effectLst>
                  <a:outerShdw blurRad="38100" dist="38100" dir="2700000" algn="tl">
                    <a:srgbClr val="000000"/>
                  </a:outerShdw>
                </a:effectLst>
              </a:rPr>
              <a:t>GIÁ TRỊ LỚN NHẤT CỦA DÃY SỐ</a:t>
            </a:r>
          </a:p>
        </p:txBody>
      </p:sp>
      <p:sp>
        <p:nvSpPr>
          <p:cNvPr id="89091" name="AutoShape 3"/>
          <p:cNvSpPr>
            <a:spLocks noChangeArrowheads="1"/>
          </p:cNvSpPr>
          <p:nvPr/>
        </p:nvSpPr>
        <p:spPr bwMode="auto">
          <a:xfrm>
            <a:off x="1403350" y="2060575"/>
            <a:ext cx="6940550" cy="1582738"/>
          </a:xfrm>
          <a:prstGeom prst="cloudCallout">
            <a:avLst>
              <a:gd name="adj1" fmla="val -44509"/>
              <a:gd name="adj2" fmla="val 136157"/>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i="1">
                <a:solidFill>
                  <a:srgbClr val="0000CC"/>
                </a:solidFill>
              </a:rPr>
              <a:t>Viết chương trình nhập N số nguyên từ bàn phím và in ra màn hình số lớn nhất. N cũng được nhập từ bàn phím.</a:t>
            </a:r>
          </a:p>
        </p:txBody>
      </p:sp>
      <p:pic>
        <p:nvPicPr>
          <p:cNvPr id="402436" name="Picture 4"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808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Text Box 2"/>
          <p:cNvSpPr txBox="1">
            <a:spLocks noChangeArrowheads="1"/>
          </p:cNvSpPr>
          <p:nvPr/>
        </p:nvSpPr>
        <p:spPr bwMode="auto">
          <a:xfrm>
            <a:off x="11536363" y="5248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404483" name="Rectangle 3"/>
          <p:cNvSpPr>
            <a:spLocks noChangeArrowheads="1"/>
          </p:cNvSpPr>
          <p:nvPr/>
        </p:nvSpPr>
        <p:spPr bwMode="auto">
          <a:xfrm>
            <a:off x="179388" y="333375"/>
            <a:ext cx="4608512" cy="396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000">
                <a:solidFill>
                  <a:srgbClr val="660066"/>
                </a:solidFill>
              </a:rPr>
              <a:t>Quan sát chương trình</a:t>
            </a:r>
          </a:p>
        </p:txBody>
      </p:sp>
      <p:pic>
        <p:nvPicPr>
          <p:cNvPr id="404484" name="Picture 4" descr="lonn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81075"/>
            <a:ext cx="8496300" cy="532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789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4483"/>
                                        </p:tgtEl>
                                        <p:attrNameLst>
                                          <p:attrName>style.visibility</p:attrName>
                                        </p:attrNameLst>
                                      </p:cBhvr>
                                      <p:to>
                                        <p:strVal val="visible"/>
                                      </p:to>
                                    </p:set>
                                    <p:animEffect transition="in" filter="wipe(left)">
                                      <p:cBhvr>
                                        <p:cTn id="7" dur="500"/>
                                        <p:tgtEl>
                                          <p:spTgt spid="40448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04484"/>
                                        </p:tgtEl>
                                        <p:attrNameLst>
                                          <p:attrName>style.visibility</p:attrName>
                                        </p:attrNameLst>
                                      </p:cBhvr>
                                      <p:to>
                                        <p:strVal val="visible"/>
                                      </p:to>
                                    </p:set>
                                    <p:animEffect transition="in" filter="fade">
                                      <p:cBhvr>
                                        <p:cTn id="11" dur="1000"/>
                                        <p:tgtEl>
                                          <p:spTgt spid="404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p:cNvSpPr txBox="1">
            <a:spLocks noChangeArrowheads="1"/>
          </p:cNvSpPr>
          <p:nvPr/>
        </p:nvSpPr>
        <p:spPr bwMode="auto">
          <a:xfrm>
            <a:off x="34925" y="379413"/>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800" dirty="0" smtClean="0">
                <a:solidFill>
                  <a:srgbClr val="000066"/>
                </a:solidFill>
                <a:effectLst>
                  <a:outerShdw blurRad="38100" dist="38100" dir="2700000" algn="tl">
                    <a:srgbClr val="000000"/>
                  </a:outerShdw>
                </a:effectLst>
              </a:rPr>
              <a:t>5. TÌM </a:t>
            </a:r>
            <a:r>
              <a:rPr lang="en-US" altLang="en-US" sz="2800" dirty="0">
                <a:solidFill>
                  <a:srgbClr val="000066"/>
                </a:solidFill>
                <a:effectLst>
                  <a:outerShdw blurRad="38100" dist="38100" dir="2700000" algn="tl">
                    <a:srgbClr val="000000"/>
                  </a:outerShdw>
                </a:effectLst>
              </a:rPr>
              <a:t>GIÁ TRỊ NHỎ NHẤT CỦA DÃY SỐ</a:t>
            </a:r>
          </a:p>
        </p:txBody>
      </p:sp>
      <p:sp>
        <p:nvSpPr>
          <p:cNvPr id="89091" name="AutoShape 3"/>
          <p:cNvSpPr>
            <a:spLocks noChangeArrowheads="1"/>
          </p:cNvSpPr>
          <p:nvPr/>
        </p:nvSpPr>
        <p:spPr bwMode="auto">
          <a:xfrm>
            <a:off x="1547813" y="2420938"/>
            <a:ext cx="6940550" cy="1582737"/>
          </a:xfrm>
          <a:prstGeom prst="cloudCallout">
            <a:avLst>
              <a:gd name="adj1" fmla="val -46204"/>
              <a:gd name="adj2" fmla="val 107671"/>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i="1">
                <a:solidFill>
                  <a:srgbClr val="0000CC"/>
                </a:solidFill>
              </a:rPr>
              <a:t>Viết chương trình nhập N số nguyên từ bàn phím và in ra màn hình số nhỏ nhất. N cũng được nhập từ bàn phím.</a:t>
            </a:r>
          </a:p>
        </p:txBody>
      </p:sp>
      <p:pic>
        <p:nvPicPr>
          <p:cNvPr id="406532" name="Picture 4"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163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ext Box 2"/>
          <p:cNvSpPr txBox="1">
            <a:spLocks noChangeArrowheads="1"/>
          </p:cNvSpPr>
          <p:nvPr/>
        </p:nvSpPr>
        <p:spPr bwMode="auto">
          <a:xfrm>
            <a:off x="11536363" y="5248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408579" name="Rectangle 3"/>
          <p:cNvSpPr>
            <a:spLocks noChangeArrowheads="1"/>
          </p:cNvSpPr>
          <p:nvPr/>
        </p:nvSpPr>
        <p:spPr bwMode="auto">
          <a:xfrm>
            <a:off x="179388" y="333375"/>
            <a:ext cx="4608512" cy="396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000">
                <a:solidFill>
                  <a:srgbClr val="660066"/>
                </a:solidFill>
              </a:rPr>
              <a:t>Quan sát chương trình</a:t>
            </a:r>
          </a:p>
        </p:txBody>
      </p:sp>
      <p:pic>
        <p:nvPicPr>
          <p:cNvPr id="408580" name="Picture 4" descr="nhon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52513"/>
            <a:ext cx="8496300" cy="532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74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8579"/>
                                        </p:tgtEl>
                                        <p:attrNameLst>
                                          <p:attrName>style.visibility</p:attrName>
                                        </p:attrNameLst>
                                      </p:cBhvr>
                                      <p:to>
                                        <p:strVal val="visible"/>
                                      </p:to>
                                    </p:set>
                                    <p:animEffect transition="in" filter="wipe(left)">
                                      <p:cBhvr>
                                        <p:cTn id="7" dur="500"/>
                                        <p:tgtEl>
                                          <p:spTgt spid="40857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08580"/>
                                        </p:tgtEl>
                                        <p:attrNameLst>
                                          <p:attrName>style.visibility</p:attrName>
                                        </p:attrNameLst>
                                      </p:cBhvr>
                                      <p:to>
                                        <p:strVal val="visible"/>
                                      </p:to>
                                    </p:set>
                                    <p:animEffect transition="in" filter="fade">
                                      <p:cBhvr>
                                        <p:cTn id="11" dur="1000"/>
                                        <p:tgtEl>
                                          <p:spTgt spid="408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 Box 2"/>
          <p:cNvSpPr txBox="1">
            <a:spLocks noChangeArrowheads="1"/>
          </p:cNvSpPr>
          <p:nvPr/>
        </p:nvSpPr>
        <p:spPr bwMode="auto">
          <a:xfrm>
            <a:off x="11536363" y="5248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410627" name="Rectangle 3"/>
          <p:cNvSpPr>
            <a:spLocks noChangeArrowheads="1"/>
          </p:cNvSpPr>
          <p:nvPr/>
        </p:nvSpPr>
        <p:spPr bwMode="auto">
          <a:xfrm>
            <a:off x="179388" y="333375"/>
            <a:ext cx="1512887" cy="5191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a:solidFill>
                  <a:srgbClr val="660066"/>
                </a:solidFill>
              </a:rPr>
              <a:t>Lưu ý</a:t>
            </a:r>
          </a:p>
        </p:txBody>
      </p:sp>
      <p:pic>
        <p:nvPicPr>
          <p:cNvPr id="410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36838"/>
            <a:ext cx="835342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29" name="AutoShape 5"/>
          <p:cNvSpPr>
            <a:spLocks/>
          </p:cNvSpPr>
          <p:nvPr/>
        </p:nvSpPr>
        <p:spPr bwMode="auto">
          <a:xfrm>
            <a:off x="5651500" y="4724400"/>
            <a:ext cx="3097213" cy="1009650"/>
          </a:xfrm>
          <a:prstGeom prst="accentBorderCallout2">
            <a:avLst>
              <a:gd name="adj1" fmla="val 11319"/>
              <a:gd name="adj2" fmla="val -2458"/>
              <a:gd name="adj3" fmla="val 11319"/>
              <a:gd name="adj4" fmla="val -10764"/>
              <a:gd name="adj5" fmla="val -115880"/>
              <a:gd name="adj6" fmla="val -40801"/>
            </a:avLst>
          </a:prstGeom>
          <a:solidFill>
            <a:srgbClr val="CCFFFF"/>
          </a:solidFill>
          <a:ln w="3175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en-US">
                <a:solidFill>
                  <a:srgbClr val="0000CC"/>
                </a:solidFill>
              </a:rPr>
              <a:t>Kích thức của mảng phải được khai báo bằng một con số cụ thể</a:t>
            </a:r>
          </a:p>
        </p:txBody>
      </p:sp>
      <p:sp>
        <p:nvSpPr>
          <p:cNvPr id="410630" name="Oval 6"/>
          <p:cNvSpPr>
            <a:spLocks noChangeArrowheads="1"/>
          </p:cNvSpPr>
          <p:nvPr/>
        </p:nvSpPr>
        <p:spPr bwMode="auto">
          <a:xfrm>
            <a:off x="3492500" y="2636838"/>
            <a:ext cx="1439863" cy="936625"/>
          </a:xfrm>
          <a:prstGeom prst="ellipse">
            <a:avLst/>
          </a:prstGeom>
          <a:noFill/>
          <a:ln w="635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934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repeatCount="3000" fill="hold" grpId="0" nodeType="clickEffect">
                                  <p:stCondLst>
                                    <p:cond delay="1000"/>
                                  </p:stCondLst>
                                  <p:childTnLst>
                                    <p:set>
                                      <p:cBhvr>
                                        <p:cTn id="6" dur="1" fill="hold">
                                          <p:stCondLst>
                                            <p:cond delay="0"/>
                                          </p:stCondLst>
                                        </p:cTn>
                                        <p:tgtEl>
                                          <p:spTgt spid="410630"/>
                                        </p:tgtEl>
                                        <p:attrNameLst>
                                          <p:attrName>style.visibility</p:attrName>
                                        </p:attrNameLst>
                                      </p:cBhvr>
                                      <p:to>
                                        <p:strVal val="visible"/>
                                      </p:to>
                                    </p:set>
                                    <p:animEffect transition="in" filter="fade">
                                      <p:cBhvr>
                                        <p:cTn id="7" dur="2000"/>
                                        <p:tgtEl>
                                          <p:spTgt spid="410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0629"/>
                                        </p:tgtEl>
                                        <p:attrNameLst>
                                          <p:attrName>style.visibility</p:attrName>
                                        </p:attrNameLst>
                                      </p:cBhvr>
                                      <p:to>
                                        <p:strVal val="visible"/>
                                      </p:to>
                                    </p:set>
                                    <p:animEffect transition="in" filter="wipe(up)">
                                      <p:cBhvr>
                                        <p:cTn id="12" dur="500"/>
                                        <p:tgtEl>
                                          <p:spTgt spid="410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9" grpId="0" animBg="1"/>
      <p:bldP spid="4106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11536363" y="5248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89091" name="AutoShape 3"/>
          <p:cNvSpPr>
            <a:spLocks noChangeArrowheads="1"/>
          </p:cNvSpPr>
          <p:nvPr/>
        </p:nvSpPr>
        <p:spPr bwMode="auto">
          <a:xfrm>
            <a:off x="539750" y="1773238"/>
            <a:ext cx="8235950" cy="2232025"/>
          </a:xfrm>
          <a:prstGeom prst="cloudCallout">
            <a:avLst>
              <a:gd name="adj1" fmla="val -35352"/>
              <a:gd name="adj2" fmla="val 87056"/>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400" i="1">
                <a:solidFill>
                  <a:srgbClr val="0000CC"/>
                </a:solidFill>
              </a:rPr>
              <a:t>Ví dụ 1: giả sử chúng ta cần viết chương trình nhập điểm kiểm tra của các học sinh trong một lớp và sau đó in ra màn hình điểm số cao nhất.</a:t>
            </a:r>
          </a:p>
        </p:txBody>
      </p:sp>
      <p:sp>
        <p:nvSpPr>
          <p:cNvPr id="297988" name="Text Box 4"/>
          <p:cNvSpPr txBox="1">
            <a:spLocks noChangeArrowheads="1"/>
          </p:cNvSpPr>
          <p:nvPr/>
        </p:nvSpPr>
        <p:spPr bwMode="auto">
          <a:xfrm>
            <a:off x="34925" y="287338"/>
            <a:ext cx="9036050" cy="498475"/>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600" dirty="0" smtClean="0">
                <a:solidFill>
                  <a:srgbClr val="000066"/>
                </a:solidFill>
                <a:effectLst>
                  <a:outerShdw blurRad="38100" dist="38100" dir="2700000" algn="tl">
                    <a:srgbClr val="000000"/>
                  </a:outerShdw>
                </a:effectLst>
              </a:rPr>
              <a:t>1. DÃY </a:t>
            </a:r>
            <a:r>
              <a:rPr lang="en-US" altLang="en-US" sz="2600" dirty="0">
                <a:solidFill>
                  <a:srgbClr val="000066"/>
                </a:solidFill>
                <a:effectLst>
                  <a:outerShdw blurRad="38100" dist="38100" dir="2700000" algn="tl">
                    <a:srgbClr val="000000"/>
                  </a:outerShdw>
                </a:effectLst>
              </a:rPr>
              <a:t>SỐ VÀ BIẾN MẢNG</a:t>
            </a:r>
          </a:p>
        </p:txBody>
      </p:sp>
      <p:pic>
        <p:nvPicPr>
          <p:cNvPr id="375813"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43706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5814" name="Text Box 6"/>
          <p:cNvSpPr txBox="1">
            <a:spLocks noChangeArrowheads="1"/>
          </p:cNvSpPr>
          <p:nvPr/>
        </p:nvSpPr>
        <p:spPr bwMode="auto">
          <a:xfrm>
            <a:off x="3184525" y="4837113"/>
            <a:ext cx="5016500" cy="5191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a:solidFill>
                  <a:srgbClr val="0000CC"/>
                </a:solidFill>
              </a:rPr>
              <a:t>Đọc sách giáo khoa _ trang 75</a:t>
            </a:r>
          </a:p>
        </p:txBody>
      </p:sp>
    </p:spTree>
    <p:extLst>
      <p:ext uri="{BB962C8B-B14F-4D97-AF65-F5344CB8AC3E}">
        <p14:creationId xmlns:p14="http://schemas.microsoft.com/office/powerpoint/2010/main" val="1435809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75814"/>
                                        </p:tgtEl>
                                        <p:attrNameLst>
                                          <p:attrName>style.visibility</p:attrName>
                                        </p:attrNameLst>
                                      </p:cBhvr>
                                      <p:to>
                                        <p:strVal val="visible"/>
                                      </p:to>
                                    </p:set>
                                    <p:animEffect transition="in" filter="wipe(left)">
                                      <p:cBhvr>
                                        <p:cTn id="13" dur="500"/>
                                        <p:tgtEl>
                                          <p:spTgt spid="375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3758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38100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dirty="0">
                <a:solidFill>
                  <a:srgbClr val="FF0066"/>
                </a:solidFill>
              </a:rPr>
              <a:t> </a:t>
            </a:r>
            <a:r>
              <a:rPr lang="en-US" altLang="en-US" sz="3000" dirty="0" smtClean="0">
                <a:solidFill>
                  <a:srgbClr val="FF0066"/>
                </a:solidFill>
                <a:effectLst>
                  <a:outerShdw blurRad="38100" dist="38100" dir="2700000" algn="tl">
                    <a:srgbClr val="000000"/>
                  </a:outerShdw>
                </a:effectLst>
              </a:rPr>
              <a:t>GHI NHỚ</a:t>
            </a:r>
            <a:endParaRPr lang="en-US" altLang="en-US" sz="3000" dirty="0">
              <a:solidFill>
                <a:srgbClr val="FF0066"/>
              </a:solidFill>
              <a:effectLst>
                <a:outerShdw blurRad="38100" dist="38100" dir="2700000" algn="tl">
                  <a:srgbClr val="000000"/>
                </a:outerShdw>
              </a:effectLst>
            </a:endParaRPr>
          </a:p>
        </p:txBody>
      </p:sp>
      <p:sp>
        <p:nvSpPr>
          <p:cNvPr id="412675" name="Text Box 9"/>
          <p:cNvSpPr txBox="1">
            <a:spLocks noChangeArrowheads="1"/>
          </p:cNvSpPr>
          <p:nvPr/>
        </p:nvSpPr>
        <p:spPr bwMode="auto">
          <a:xfrm>
            <a:off x="684213" y="1879600"/>
            <a:ext cx="80645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buFontTx/>
              <a:buAutoNum type="arabicPeriod"/>
            </a:pPr>
            <a:r>
              <a:rPr lang="en-US" altLang="en-US" sz="2400">
                <a:solidFill>
                  <a:srgbClr val="000099"/>
                </a:solidFill>
              </a:rPr>
              <a:t>Dữ liệu kiểu mảng là tập hợp hữu hạn các phần tử có thứ tự và mọi phần tử đều có cùng một kiểu dữ liệu.</a:t>
            </a:r>
          </a:p>
          <a:p>
            <a:pPr eaLnBrk="0" fontAlgn="base" hangingPunct="0">
              <a:spcBef>
                <a:spcPct val="50000"/>
              </a:spcBef>
              <a:spcAft>
                <a:spcPct val="0"/>
              </a:spcAft>
              <a:buFontTx/>
              <a:buAutoNum type="arabicPeriod"/>
            </a:pPr>
            <a:r>
              <a:rPr lang="en-US" altLang="en-US" sz="2400">
                <a:solidFill>
                  <a:srgbClr val="000099"/>
                </a:solidFill>
              </a:rPr>
              <a:t>Việc gán giá trị, nhập giá trị và tính toán với các giá trị của một phần tử trong biến mảng được thực hiện thông qua chỉ số tương ứng của phần tử đó.</a:t>
            </a:r>
          </a:p>
          <a:p>
            <a:pPr eaLnBrk="0" fontAlgn="base" hangingPunct="0">
              <a:spcBef>
                <a:spcPct val="50000"/>
              </a:spcBef>
              <a:spcAft>
                <a:spcPct val="0"/>
              </a:spcAft>
              <a:buFontTx/>
              <a:buAutoNum type="arabicPeriod"/>
            </a:pPr>
            <a:r>
              <a:rPr lang="en-US" altLang="en-US" sz="2400">
                <a:solidFill>
                  <a:srgbClr val="000099"/>
                </a:solidFill>
              </a:rPr>
              <a:t>Sử dụng các biến mảng và câu lệnh lặp giúp cho việc viết chương trình được ngắn gọn và dể dàng hơn.</a:t>
            </a:r>
            <a:endParaRPr lang="en-US" altLang="en-US" sz="2400">
              <a:solidFill>
                <a:srgbClr val="660066"/>
              </a:solidFill>
            </a:endParaRPr>
          </a:p>
          <a:p>
            <a:pPr algn="ctr" eaLnBrk="0" fontAlgn="base" hangingPunct="0">
              <a:spcBef>
                <a:spcPct val="50000"/>
              </a:spcBef>
              <a:spcAft>
                <a:spcPct val="0"/>
              </a:spcAft>
            </a:pPr>
            <a:endParaRPr lang="en-US" altLang="en-US" sz="2400">
              <a:solidFill>
                <a:srgbClr val="000099"/>
              </a:solidFill>
            </a:endParaRPr>
          </a:p>
        </p:txBody>
      </p:sp>
      <p:sp>
        <p:nvSpPr>
          <p:cNvPr id="412676" name="Rectangle 4"/>
          <p:cNvSpPr>
            <a:spLocks noChangeArrowheads="1"/>
          </p:cNvSpPr>
          <p:nvPr/>
        </p:nvSpPr>
        <p:spPr bwMode="auto">
          <a:xfrm>
            <a:off x="468313" y="1628775"/>
            <a:ext cx="8424862" cy="3529013"/>
          </a:xfrm>
          <a:prstGeom prst="rect">
            <a:avLst/>
          </a:prstGeom>
          <a:noFill/>
          <a:ln w="28575">
            <a:solidFill>
              <a:srgbClr val="008000"/>
            </a:solidFill>
            <a:miter lim="800000"/>
            <a:headEnd/>
            <a:tailEnd/>
          </a:ln>
          <a:effectLst>
            <a:prstShdw prst="shdw17" dist="17961" dir="2700000">
              <a:srgbClr val="0080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20877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2675"/>
                                        </p:tgtEl>
                                        <p:attrNameLst>
                                          <p:attrName>style.visibility</p:attrName>
                                        </p:attrNameLst>
                                      </p:cBhvr>
                                      <p:to>
                                        <p:strVal val="visible"/>
                                      </p:to>
                                    </p:set>
                                    <p:animEffect transition="in" filter="wipe(left)">
                                      <p:cBhvr>
                                        <p:cTn id="7" dur="500"/>
                                        <p:tgtEl>
                                          <p:spTgt spid="412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3505200" y="5948363"/>
            <a:ext cx="548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2800">
                <a:solidFill>
                  <a:srgbClr val="000000"/>
                </a:solidFill>
              </a:rPr>
              <a:t>Thực hiện tháng 01 năm 2009</a:t>
            </a:r>
          </a:p>
        </p:txBody>
      </p:sp>
      <p:pic>
        <p:nvPicPr>
          <p:cNvPr id="414723" name="Picture 5" descr="buom hoa dong"/>
          <p:cNvPicPr>
            <a:picLocks noGrp="1" noChangeAspect="1" noChangeArrowheads="1" noCrop="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76200" y="2286000"/>
            <a:ext cx="3810000" cy="4238625"/>
          </a:xfrm>
        </p:spPr>
      </p:pic>
      <p:sp>
        <p:nvSpPr>
          <p:cNvPr id="49165" name="AutoShape 13"/>
          <p:cNvSpPr>
            <a:spLocks noChangeArrowheads="1"/>
          </p:cNvSpPr>
          <p:nvPr/>
        </p:nvSpPr>
        <p:spPr bwMode="auto">
          <a:xfrm>
            <a:off x="3441700" y="2343150"/>
            <a:ext cx="5702300" cy="2762250"/>
          </a:xfrm>
          <a:prstGeom prst="star32">
            <a:avLst>
              <a:gd name="adj" fmla="val 37500"/>
            </a:avLst>
          </a:prstGeom>
          <a:gradFill rotWithShape="1">
            <a:gsLst>
              <a:gs pos="0">
                <a:schemeClr val="bg1"/>
              </a:gs>
              <a:gs pos="100000">
                <a:srgbClr val="3399FF"/>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66" name="WordArt 14"/>
          <p:cNvSpPr>
            <a:spLocks noChangeArrowheads="1" noChangeShapeType="1" noTextEdit="1"/>
          </p:cNvSpPr>
          <p:nvPr/>
        </p:nvSpPr>
        <p:spPr bwMode="auto">
          <a:xfrm>
            <a:off x="1066800" y="304800"/>
            <a:ext cx="6858000" cy="1362075"/>
          </a:xfrm>
          <a:prstGeom prst="rect">
            <a:avLst/>
          </a:prstGeom>
        </p:spPr>
        <p:txBody>
          <a:bodyPr wrap="none" fromWordArt="1">
            <a:prstTxWarp prst="textDeflate">
              <a:avLst>
                <a:gd name="adj" fmla="val 12537"/>
              </a:avLst>
            </a:prstTxWarp>
          </a:bodyPr>
          <a:lstStyle/>
          <a:p>
            <a:pPr algn="ctr" eaLnBrk="0" fontAlgn="base" hangingPunct="0">
              <a:spcBef>
                <a:spcPct val="0"/>
              </a:spcBef>
              <a:spcAft>
                <a:spcPct val="0"/>
              </a:spcAft>
            </a:pPr>
            <a:r>
              <a:rPr lang="en-US" sz="3600" kern="10">
                <a:ln w="12700">
                  <a:solidFill>
                    <a:srgbClr val="000000"/>
                  </a:solidFill>
                  <a:round/>
                  <a:headEnd/>
                  <a:tailEnd/>
                </a:ln>
                <a:solidFill>
                  <a:srgbClr val="FF0000"/>
                </a:solidFill>
                <a:effectLst>
                  <a:outerShdw dist="45791" dir="2021404" algn="ctr" rotWithShape="0">
                    <a:srgbClr val="808080">
                      <a:alpha val="79999"/>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Bài học đã </a:t>
            </a:r>
          </a:p>
          <a:p>
            <a:pPr algn="ctr" eaLnBrk="0" fontAlgn="base" hangingPunct="0">
              <a:spcBef>
                <a:spcPct val="0"/>
              </a:spcBef>
              <a:spcAft>
                <a:spcPct val="0"/>
              </a:spcAft>
            </a:pPr>
            <a:r>
              <a:rPr lang="en-US" sz="3600" kern="10">
                <a:ln w="12700">
                  <a:solidFill>
                    <a:srgbClr val="000000"/>
                  </a:solidFill>
                  <a:round/>
                  <a:headEnd/>
                  <a:tailEnd/>
                </a:ln>
                <a:solidFill>
                  <a:srgbClr val="FF0000"/>
                </a:solidFill>
                <a:effectLst>
                  <a:outerShdw dist="45791" dir="2021404" algn="ctr" rotWithShape="0">
                    <a:srgbClr val="808080">
                      <a:alpha val="79999"/>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KẾT THÚC</a:t>
            </a:r>
          </a:p>
        </p:txBody>
      </p:sp>
      <p:sp>
        <p:nvSpPr>
          <p:cNvPr id="49167" name="WordArt 15" descr="Narrow vertical"/>
          <p:cNvSpPr>
            <a:spLocks noChangeArrowheads="1" noChangeShapeType="1" noTextEdit="1"/>
          </p:cNvSpPr>
          <p:nvPr/>
        </p:nvSpPr>
        <p:spPr bwMode="auto">
          <a:xfrm>
            <a:off x="4343400" y="3028950"/>
            <a:ext cx="3505200" cy="1160463"/>
          </a:xfrm>
          <a:prstGeom prst="rect">
            <a:avLst/>
          </a:prstGeom>
        </p:spPr>
        <p:txBody>
          <a:bodyPr wrap="none" fromWordArt="1">
            <a:prstTxWarp prst="textCurveUp">
              <a:avLst>
                <a:gd name="adj" fmla="val 24014"/>
              </a:avLst>
            </a:prstTxWarp>
          </a:bodyPr>
          <a:lstStyle/>
          <a:p>
            <a:pPr algn="ctr" eaLnBrk="0" fontAlgn="base" hangingPunct="0">
              <a:spcBef>
                <a:spcPct val="0"/>
              </a:spcBef>
              <a:spcAft>
                <a:spcPct val="0"/>
              </a:spcAft>
            </a:pPr>
            <a:r>
              <a:rPr lang="pt-BR"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Thân ái chào các em</a:t>
            </a:r>
            <a:endPar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3000870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9166"/>
                                        </p:tgtEl>
                                        <p:attrNameLst>
                                          <p:attrName>style.visibility</p:attrName>
                                        </p:attrNameLst>
                                      </p:cBhvr>
                                      <p:to>
                                        <p:strVal val="visible"/>
                                      </p:to>
                                    </p:set>
                                    <p:animEffect transition="in" filter="wedge">
                                      <p:cBhvr>
                                        <p:cTn id="7" dur="1000"/>
                                        <p:tgtEl>
                                          <p:spTgt spid="4916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9165"/>
                                        </p:tgtEl>
                                        <p:attrNameLst>
                                          <p:attrName>style.visibility</p:attrName>
                                        </p:attrNameLst>
                                      </p:cBhvr>
                                      <p:to>
                                        <p:strVal val="visible"/>
                                      </p:to>
                                    </p:set>
                                    <p:animEffect transition="in" filter="fade">
                                      <p:cBhvr>
                                        <p:cTn id="11" dur="2000"/>
                                        <p:tgtEl>
                                          <p:spTgt spid="49165"/>
                                        </p:tgtEl>
                                      </p:cBhvr>
                                    </p:animEffect>
                                  </p:childTnLst>
                                </p:cTn>
                              </p:par>
                            </p:childTnLst>
                          </p:cTn>
                        </p:par>
                        <p:par>
                          <p:cTn id="12" fill="hold" nodeType="afterGroup">
                            <p:stCondLst>
                              <p:cond delay="3000"/>
                            </p:stCondLst>
                            <p:childTnLst>
                              <p:par>
                                <p:cTn id="13" presetID="13" presetClass="entr" presetSubtype="16" fill="hold" grpId="0" nodeType="afterEffect">
                                  <p:stCondLst>
                                    <p:cond delay="0"/>
                                  </p:stCondLst>
                                  <p:childTnLst>
                                    <p:set>
                                      <p:cBhvr>
                                        <p:cTn id="14" dur="1" fill="hold">
                                          <p:stCondLst>
                                            <p:cond delay="0"/>
                                          </p:stCondLst>
                                        </p:cTn>
                                        <p:tgtEl>
                                          <p:spTgt spid="49167"/>
                                        </p:tgtEl>
                                        <p:attrNameLst>
                                          <p:attrName>style.visibility</p:attrName>
                                        </p:attrNameLst>
                                      </p:cBhvr>
                                      <p:to>
                                        <p:strVal val="visible"/>
                                      </p:to>
                                    </p:set>
                                    <p:animEffect transition="in" filter="plus(in)">
                                      <p:cBhvr>
                                        <p:cTn id="15" dur="1000"/>
                                        <p:tgtEl>
                                          <p:spTgt spid="49167"/>
                                        </p:tgtEl>
                                      </p:cBhvr>
                                    </p:animEffect>
                                  </p:childTnLst>
                                </p:cTn>
                              </p:par>
                            </p:childTnLst>
                          </p:cTn>
                        </p:par>
                        <p:par>
                          <p:cTn id="16" fill="hold" nodeType="afterGroup">
                            <p:stCondLst>
                              <p:cond delay="4000"/>
                            </p:stCondLst>
                            <p:childTnLst>
                              <p:par>
                                <p:cTn id="17" presetID="16" presetClass="entr" presetSubtype="37" fill="hold" grpId="0" nodeType="afterEffect">
                                  <p:stCondLst>
                                    <p:cond delay="0"/>
                                  </p:stCondLst>
                                  <p:childTnLst>
                                    <p:set>
                                      <p:cBhvr>
                                        <p:cTn id="18" dur="1" fill="hold">
                                          <p:stCondLst>
                                            <p:cond delay="0"/>
                                          </p:stCondLst>
                                        </p:cTn>
                                        <p:tgtEl>
                                          <p:spTgt spid="49156"/>
                                        </p:tgtEl>
                                        <p:attrNameLst>
                                          <p:attrName>style.visibility</p:attrName>
                                        </p:attrNameLst>
                                      </p:cBhvr>
                                      <p:to>
                                        <p:strVal val="visible"/>
                                      </p:to>
                                    </p:set>
                                    <p:animEffect transition="in" filter="barn(outVertical)">
                                      <p:cBhvr>
                                        <p:cTn id="19" dur="1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65" grpId="0" animBg="1"/>
      <p:bldP spid="49166" grpId="0" animBg="1"/>
      <p:bldP spid="491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AutoShape 3"/>
          <p:cNvSpPr>
            <a:spLocks noChangeArrowheads="1"/>
          </p:cNvSpPr>
          <p:nvPr/>
        </p:nvSpPr>
        <p:spPr bwMode="auto">
          <a:xfrm>
            <a:off x="755650" y="3500438"/>
            <a:ext cx="6940550" cy="1008062"/>
          </a:xfrm>
          <a:prstGeom prst="cloudCallout">
            <a:avLst>
              <a:gd name="adj1" fmla="val -58667"/>
              <a:gd name="adj2" fmla="val 201653"/>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buFontTx/>
              <a:buAutoNum type="arabicPeriod"/>
            </a:pPr>
            <a:r>
              <a:rPr lang="en-US" altLang="en-US" i="1">
                <a:solidFill>
                  <a:srgbClr val="0000CC"/>
                </a:solidFill>
              </a:rPr>
              <a:t>Xác định Input, Output </a:t>
            </a:r>
          </a:p>
          <a:p>
            <a:pPr algn="ctr" eaLnBrk="0" fontAlgn="base" hangingPunct="0">
              <a:spcBef>
                <a:spcPct val="0"/>
              </a:spcBef>
              <a:spcAft>
                <a:spcPct val="0"/>
              </a:spcAft>
              <a:buFontTx/>
              <a:buAutoNum type="arabicPeriod"/>
            </a:pPr>
            <a:r>
              <a:rPr lang="en-US" altLang="en-US" i="1">
                <a:solidFill>
                  <a:srgbClr val="0000CC"/>
                </a:solidFill>
              </a:rPr>
              <a:t>Viết chương trình bài toán trên?</a:t>
            </a:r>
          </a:p>
        </p:txBody>
      </p:sp>
      <p:sp>
        <p:nvSpPr>
          <p:cNvPr id="377859" name="Text Box 3"/>
          <p:cNvSpPr txBox="1">
            <a:spLocks noChangeArrowheads="1"/>
          </p:cNvSpPr>
          <p:nvPr/>
        </p:nvSpPr>
        <p:spPr bwMode="auto">
          <a:xfrm>
            <a:off x="3143250" y="5084763"/>
            <a:ext cx="40925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Tx/>
              <a:buChar char="•"/>
            </a:pPr>
            <a:r>
              <a:rPr lang="en-US" altLang="en-US" sz="2400">
                <a:solidFill>
                  <a:srgbClr val="660033"/>
                </a:solidFill>
              </a:rPr>
              <a:t> Input: t1, t2, t3, t4, t5, t6, t7.</a:t>
            </a:r>
          </a:p>
          <a:p>
            <a:pPr fontAlgn="base">
              <a:spcBef>
                <a:spcPct val="0"/>
              </a:spcBef>
              <a:spcAft>
                <a:spcPct val="0"/>
              </a:spcAft>
              <a:buFontTx/>
              <a:buChar char="•"/>
            </a:pPr>
            <a:r>
              <a:rPr lang="en-US" altLang="en-US" sz="2400">
                <a:solidFill>
                  <a:srgbClr val="660033"/>
                </a:solidFill>
              </a:rPr>
              <a:t> Output: tb, dem.</a:t>
            </a:r>
          </a:p>
        </p:txBody>
      </p:sp>
      <p:sp>
        <p:nvSpPr>
          <p:cNvPr id="377860" name="Text Box 4"/>
          <p:cNvSpPr txBox="1">
            <a:spLocks noChangeArrowheads="1"/>
          </p:cNvSpPr>
          <p:nvPr/>
        </p:nvSpPr>
        <p:spPr bwMode="auto">
          <a:xfrm>
            <a:off x="539750" y="981075"/>
            <a:ext cx="8280400" cy="19177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i="1" u="sng">
                <a:solidFill>
                  <a:srgbClr val="660033"/>
                </a:solidFill>
              </a:rPr>
              <a:t>Ví dụ 2</a:t>
            </a:r>
            <a:r>
              <a:rPr lang="en-US" altLang="en-US" sz="2400">
                <a:solidFill>
                  <a:srgbClr val="660033"/>
                </a:solidFill>
              </a:rPr>
              <a:t>: </a:t>
            </a:r>
          </a:p>
          <a:p>
            <a:pPr eaLnBrk="0" fontAlgn="base" hangingPunct="0">
              <a:spcBef>
                <a:spcPct val="0"/>
              </a:spcBef>
              <a:spcAft>
                <a:spcPct val="0"/>
              </a:spcAft>
            </a:pPr>
            <a:r>
              <a:rPr lang="en-US" altLang="en-US" sz="2400">
                <a:solidFill>
                  <a:srgbClr val="660033"/>
                </a:solidFill>
              </a:rPr>
              <a:t>Nhập vào nhiệt độ (trung bình) của mỗi ngày trong tuần, </a:t>
            </a:r>
          </a:p>
          <a:p>
            <a:pPr eaLnBrk="0" fontAlgn="base" hangingPunct="0">
              <a:spcBef>
                <a:spcPct val="0"/>
              </a:spcBef>
              <a:spcAft>
                <a:spcPct val="0"/>
              </a:spcAft>
              <a:buFontTx/>
              <a:buAutoNum type="arabicPeriod"/>
            </a:pPr>
            <a:r>
              <a:rPr lang="en-US" altLang="en-US" sz="2400">
                <a:solidFill>
                  <a:srgbClr val="660033"/>
                </a:solidFill>
              </a:rPr>
              <a:t>Tính và đưa ra màn hình nhiệt độ trung bình của tuần. </a:t>
            </a:r>
          </a:p>
          <a:p>
            <a:pPr eaLnBrk="0" fontAlgn="base" hangingPunct="0">
              <a:spcBef>
                <a:spcPct val="0"/>
              </a:spcBef>
              <a:spcAft>
                <a:spcPct val="0"/>
              </a:spcAft>
              <a:buFontTx/>
              <a:buAutoNum type="arabicPeriod"/>
            </a:pPr>
            <a:r>
              <a:rPr lang="en-US" altLang="en-US" sz="2400">
                <a:solidFill>
                  <a:srgbClr val="660033"/>
                </a:solidFill>
              </a:rPr>
              <a:t>Số lượng ngày trong tuần có nhiệt độ cao hơn nhiệt độ trung bình của tuần.</a:t>
            </a:r>
          </a:p>
        </p:txBody>
      </p:sp>
      <p:pic>
        <p:nvPicPr>
          <p:cNvPr id="377861"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43706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562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77859"/>
                                        </p:tgtEl>
                                        <p:attrNameLst>
                                          <p:attrName>style.visibility</p:attrName>
                                        </p:attrNameLst>
                                      </p:cBhvr>
                                      <p:to>
                                        <p:strVal val="visible"/>
                                      </p:to>
                                    </p:set>
                                    <p:anim calcmode="discrete" valueType="clr">
                                      <p:cBhvr override="childStyle">
                                        <p:cTn id="13" dur="80"/>
                                        <p:tgtEl>
                                          <p:spTgt spid="37785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77859"/>
                                        </p:tgtEl>
                                        <p:attrNameLst>
                                          <p:attrName>fillcolor</p:attrName>
                                        </p:attrNameLst>
                                      </p:cBhvr>
                                      <p:tavLst>
                                        <p:tav tm="0">
                                          <p:val>
                                            <p:clrVal>
                                              <a:schemeClr val="accent2"/>
                                            </p:clrVal>
                                          </p:val>
                                        </p:tav>
                                        <p:tav tm="50000">
                                          <p:val>
                                            <p:clrVal>
                                              <a:schemeClr val="hlink"/>
                                            </p:clrVal>
                                          </p:val>
                                        </p:tav>
                                      </p:tavLst>
                                    </p:anim>
                                    <p:set>
                                      <p:cBhvr>
                                        <p:cTn id="15" dur="80"/>
                                        <p:tgtEl>
                                          <p:spTgt spid="3778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3778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2" descr="Nhiet do t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9091" name="AutoShape 3"/>
          <p:cNvSpPr>
            <a:spLocks noChangeArrowheads="1"/>
          </p:cNvSpPr>
          <p:nvPr/>
        </p:nvSpPr>
        <p:spPr bwMode="auto">
          <a:xfrm>
            <a:off x="4356100" y="2997200"/>
            <a:ext cx="4492625" cy="1296988"/>
          </a:xfrm>
          <a:prstGeom prst="cloudCallout">
            <a:avLst>
              <a:gd name="adj1" fmla="val -103144"/>
              <a:gd name="adj2" fmla="val 193940"/>
            </a:avLst>
          </a:prstGeom>
          <a:solidFill>
            <a:srgbClr val="FFFF99"/>
          </a:solidFill>
          <a:ln w="9525">
            <a:solidFill>
              <a:schemeClr val="tx1"/>
            </a:solidFill>
            <a:round/>
            <a:headEnd/>
            <a:tailEnd/>
          </a:ln>
        </p:spPr>
        <p:txBody>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b="1" i="1">
                <a:solidFill>
                  <a:srgbClr val="0000CC"/>
                </a:solidFill>
              </a:rPr>
              <a:t>Khi N lớn thì chương trình có những hạn chế nào?</a:t>
            </a:r>
          </a:p>
        </p:txBody>
      </p:sp>
    </p:spTree>
    <p:extLst>
      <p:ext uri="{BB962C8B-B14F-4D97-AF65-F5344CB8AC3E}">
        <p14:creationId xmlns:p14="http://schemas.microsoft.com/office/powerpoint/2010/main" val="1648871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179388" y="1196975"/>
            <a:ext cx="699135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a:solidFill>
                  <a:srgbClr val="660066"/>
                </a:solidFill>
              </a:rPr>
              <a:t>Những hạn chế:</a:t>
            </a:r>
          </a:p>
          <a:p>
            <a:pPr fontAlgn="base">
              <a:spcBef>
                <a:spcPct val="0"/>
              </a:spcBef>
              <a:spcAft>
                <a:spcPct val="0"/>
              </a:spcAft>
              <a:buFont typeface="Wingdings" panose="05000000000000000000" pitchFamily="2" charset="2"/>
              <a:buChar char="q"/>
            </a:pPr>
            <a:r>
              <a:rPr lang="en-US" altLang="en-US" sz="2800">
                <a:solidFill>
                  <a:srgbClr val="0000CC"/>
                </a:solidFill>
              </a:rPr>
              <a:t>  Phải khai báo quá nhiều biến.</a:t>
            </a:r>
          </a:p>
          <a:p>
            <a:pPr fontAlgn="base">
              <a:spcBef>
                <a:spcPct val="0"/>
              </a:spcBef>
              <a:spcAft>
                <a:spcPct val="0"/>
              </a:spcAft>
              <a:buFont typeface="Wingdings" panose="05000000000000000000" pitchFamily="2" charset="2"/>
              <a:buChar char="q"/>
            </a:pPr>
            <a:r>
              <a:rPr lang="en-US" altLang="en-US" sz="2800">
                <a:solidFill>
                  <a:srgbClr val="0000CC"/>
                </a:solidFill>
              </a:rPr>
              <a:t>  Chương trình tính toán phải viết khá dài</a:t>
            </a:r>
          </a:p>
        </p:txBody>
      </p:sp>
      <p:sp>
        <p:nvSpPr>
          <p:cNvPr id="381955" name="Text Box 3"/>
          <p:cNvSpPr txBox="1">
            <a:spLocks noChangeArrowheads="1"/>
          </p:cNvSpPr>
          <p:nvPr/>
        </p:nvSpPr>
        <p:spPr bwMode="auto">
          <a:xfrm>
            <a:off x="200025" y="2960688"/>
            <a:ext cx="8793163"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a:solidFill>
                  <a:srgbClr val="660066"/>
                </a:solidFill>
              </a:rPr>
              <a:t>Khắc phục những hạn chế:</a:t>
            </a:r>
          </a:p>
          <a:p>
            <a:pPr fontAlgn="base">
              <a:spcBef>
                <a:spcPct val="0"/>
              </a:spcBef>
              <a:spcAft>
                <a:spcPct val="0"/>
              </a:spcAft>
              <a:buFont typeface="Wingdings" panose="05000000000000000000" pitchFamily="2" charset="2"/>
              <a:buChar char="q"/>
            </a:pPr>
            <a:r>
              <a:rPr lang="en-US" altLang="en-US" sz="2800">
                <a:solidFill>
                  <a:srgbClr val="0000CC"/>
                </a:solidFill>
              </a:rPr>
              <a:t>  Ghép chung 7 biến trên thành một dãy.</a:t>
            </a:r>
          </a:p>
          <a:p>
            <a:pPr fontAlgn="base">
              <a:spcBef>
                <a:spcPct val="0"/>
              </a:spcBef>
              <a:spcAft>
                <a:spcPct val="0"/>
              </a:spcAft>
              <a:buFont typeface="Wingdings" panose="05000000000000000000" pitchFamily="2" charset="2"/>
              <a:buChar char="q"/>
            </a:pPr>
            <a:r>
              <a:rPr lang="en-US" altLang="en-US" sz="2800">
                <a:solidFill>
                  <a:srgbClr val="0000CC"/>
                </a:solidFill>
              </a:rPr>
              <a:t>  Đặt chung 1 tên và đặt cho một phần tử một chỉ số.</a:t>
            </a:r>
          </a:p>
        </p:txBody>
      </p:sp>
      <p:sp>
        <p:nvSpPr>
          <p:cNvPr id="381956" name="Text Box 4"/>
          <p:cNvSpPr txBox="1">
            <a:spLocks noChangeArrowheads="1"/>
          </p:cNvSpPr>
          <p:nvPr/>
        </p:nvSpPr>
        <p:spPr bwMode="auto">
          <a:xfrm>
            <a:off x="466725" y="5121275"/>
            <a:ext cx="8208963" cy="519113"/>
          </a:xfrm>
          <a:prstGeom prst="rect">
            <a:avLst/>
          </a:prstGeom>
          <a:solidFill>
            <a:srgbClr val="CCFFFF"/>
          </a:solidFill>
          <a:ln>
            <a:noFill/>
          </a:ln>
          <a:effectLst/>
          <a:scene3d>
            <a:camera prst="legacyPerspectiveBottom"/>
            <a:lightRig rig="legacyFlat3" dir="t"/>
          </a:scene3d>
          <a:sp3d extrusionH="887400" prstMaterial="legacyMatte">
            <a:bevelT w="13500" h="13500" prst="angle"/>
            <a:bevelB w="13500" h="13500" prst="angle"/>
            <a:extrusionClr>
              <a:srgbClr val="CCFFFF"/>
            </a:extrusionClr>
            <a:contourClr>
              <a:srgbClr val="CCFF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CCFFFF">
                      <a:gamma/>
                      <a:shade val="60000"/>
                      <a:invGamma/>
                    </a:srgbClr>
                  </a:outerShdw>
                </a:effectLst>
              </a14:hiddenEffects>
            </a:ext>
          </a:extLst>
        </p:spPr>
        <p:txBody>
          <a:bodyPr>
            <a:spAutoFit/>
            <a:flatTx/>
          </a:bodyPr>
          <a:lstStyle/>
          <a:p>
            <a:pPr fontAlgn="base">
              <a:spcBef>
                <a:spcPct val="0"/>
              </a:spcBef>
              <a:spcAft>
                <a:spcPct val="0"/>
              </a:spcAft>
            </a:pPr>
            <a:r>
              <a:rPr lang="en-US" altLang="en-US" sz="2800" b="1">
                <a:solidFill>
                  <a:srgbClr val="660033"/>
                </a:solidFill>
              </a:rPr>
              <a:t>Sử dụng: KIỂU DỮ LIỆU MẢNG</a:t>
            </a:r>
          </a:p>
        </p:txBody>
      </p:sp>
    </p:spTree>
    <p:extLst>
      <p:ext uri="{BB962C8B-B14F-4D97-AF65-F5344CB8AC3E}">
        <p14:creationId xmlns:p14="http://schemas.microsoft.com/office/powerpoint/2010/main" val="2283810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1954"/>
                                        </p:tgtEl>
                                        <p:attrNameLst>
                                          <p:attrName>style.visibility</p:attrName>
                                        </p:attrNameLst>
                                      </p:cBhvr>
                                      <p:to>
                                        <p:strVal val="visible"/>
                                      </p:to>
                                    </p:set>
                                    <p:anim calcmode="discrete" valueType="clr">
                                      <p:cBhvr override="childStyle">
                                        <p:cTn id="7" dur="80"/>
                                        <p:tgtEl>
                                          <p:spTgt spid="3819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1954"/>
                                        </p:tgtEl>
                                        <p:attrNameLst>
                                          <p:attrName>fillcolor</p:attrName>
                                        </p:attrNameLst>
                                      </p:cBhvr>
                                      <p:tavLst>
                                        <p:tav tm="0">
                                          <p:val>
                                            <p:clrVal>
                                              <a:schemeClr val="accent2"/>
                                            </p:clrVal>
                                          </p:val>
                                        </p:tav>
                                        <p:tav tm="50000">
                                          <p:val>
                                            <p:clrVal>
                                              <a:schemeClr val="hlink"/>
                                            </p:clrVal>
                                          </p:val>
                                        </p:tav>
                                      </p:tavLst>
                                    </p:anim>
                                    <p:set>
                                      <p:cBhvr>
                                        <p:cTn id="9" dur="80"/>
                                        <p:tgtEl>
                                          <p:spTgt spid="3819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81955"/>
                                        </p:tgtEl>
                                        <p:attrNameLst>
                                          <p:attrName>style.visibility</p:attrName>
                                        </p:attrNameLst>
                                      </p:cBhvr>
                                      <p:to>
                                        <p:strVal val="visible"/>
                                      </p:to>
                                    </p:set>
                                    <p:anim calcmode="discrete" valueType="clr">
                                      <p:cBhvr override="childStyle">
                                        <p:cTn id="14" dur="80"/>
                                        <p:tgtEl>
                                          <p:spTgt spid="38195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81955"/>
                                        </p:tgtEl>
                                        <p:attrNameLst>
                                          <p:attrName>fillcolor</p:attrName>
                                        </p:attrNameLst>
                                      </p:cBhvr>
                                      <p:tavLst>
                                        <p:tav tm="0">
                                          <p:val>
                                            <p:clrVal>
                                              <a:schemeClr val="accent2"/>
                                            </p:clrVal>
                                          </p:val>
                                        </p:tav>
                                        <p:tav tm="50000">
                                          <p:val>
                                            <p:clrVal>
                                              <a:schemeClr val="hlink"/>
                                            </p:clrVal>
                                          </p:val>
                                        </p:tav>
                                      </p:tavLst>
                                    </p:anim>
                                    <p:set>
                                      <p:cBhvr>
                                        <p:cTn id="16" dur="80"/>
                                        <p:tgtEl>
                                          <p:spTgt spid="38195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1956"/>
                                        </p:tgtEl>
                                        <p:attrNameLst>
                                          <p:attrName>style.visibility</p:attrName>
                                        </p:attrNameLst>
                                      </p:cBhvr>
                                      <p:to>
                                        <p:strVal val="visible"/>
                                      </p:to>
                                    </p:set>
                                    <p:animEffect transition="in" filter="wipe(left)">
                                      <p:cBhvr>
                                        <p:cTn id="21" dur="500"/>
                                        <p:tgtEl>
                                          <p:spTgt spid="381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p:bldP spid="381955" grpId="0"/>
      <p:bldP spid="3819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p:cNvSpPr txBox="1">
            <a:spLocks noChangeArrowheads="1"/>
          </p:cNvSpPr>
          <p:nvPr/>
        </p:nvSpPr>
        <p:spPr bwMode="auto">
          <a:xfrm>
            <a:off x="34925" y="287338"/>
            <a:ext cx="9036050" cy="466725"/>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400" dirty="0" smtClean="0">
                <a:solidFill>
                  <a:srgbClr val="000066"/>
                </a:solidFill>
                <a:effectLst>
                  <a:outerShdw blurRad="38100" dist="38100" dir="2700000" algn="tl">
                    <a:srgbClr val="000000"/>
                  </a:outerShdw>
                </a:effectLst>
              </a:rPr>
              <a:t>2. KHÁI </a:t>
            </a:r>
            <a:r>
              <a:rPr lang="en-US" altLang="en-US" sz="2400" dirty="0">
                <a:solidFill>
                  <a:srgbClr val="000066"/>
                </a:solidFill>
                <a:effectLst>
                  <a:outerShdw blurRad="38100" dist="38100" dir="2700000" algn="tl">
                    <a:srgbClr val="000000"/>
                  </a:outerShdw>
                </a:effectLst>
              </a:rPr>
              <a:t>NIỆM DỮ LIỆU KIỂU MẢNG</a:t>
            </a:r>
          </a:p>
        </p:txBody>
      </p:sp>
      <p:sp>
        <p:nvSpPr>
          <p:cNvPr id="89091" name="AutoShape 3"/>
          <p:cNvSpPr>
            <a:spLocks noChangeArrowheads="1"/>
          </p:cNvSpPr>
          <p:nvPr/>
        </p:nvSpPr>
        <p:spPr bwMode="auto">
          <a:xfrm>
            <a:off x="611188" y="1844675"/>
            <a:ext cx="7443787" cy="792163"/>
          </a:xfrm>
          <a:prstGeom prst="cloudCallout">
            <a:avLst>
              <a:gd name="adj1" fmla="val -56931"/>
              <a:gd name="adj2" fmla="val 402505"/>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i="1">
                <a:solidFill>
                  <a:srgbClr val="0000CC"/>
                </a:solidFill>
              </a:rPr>
              <a:t>Em hiểu như thế nào là dữ liệu kiểu mảng ?</a:t>
            </a:r>
          </a:p>
        </p:txBody>
      </p:sp>
      <p:sp>
        <p:nvSpPr>
          <p:cNvPr id="384004" name="Text Box 4"/>
          <p:cNvSpPr txBox="1">
            <a:spLocks noChangeArrowheads="1"/>
          </p:cNvSpPr>
          <p:nvPr/>
        </p:nvSpPr>
        <p:spPr bwMode="auto">
          <a:xfrm>
            <a:off x="2268538" y="3100388"/>
            <a:ext cx="6551612" cy="18002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 typeface="Wingdings" panose="05000000000000000000" pitchFamily="2" charset="2"/>
              <a:buChar char="q"/>
            </a:pPr>
            <a:r>
              <a:rPr lang="en-US" altLang="en-US" sz="2800">
                <a:solidFill>
                  <a:srgbClr val="660066"/>
                </a:solidFill>
              </a:rPr>
              <a:t> Là một tập hợp hữu hạn các phần tử có thứ tự, có cùng kiểu dữ liệu.</a:t>
            </a:r>
          </a:p>
          <a:p>
            <a:pPr fontAlgn="base">
              <a:spcBef>
                <a:spcPct val="0"/>
              </a:spcBef>
              <a:spcAft>
                <a:spcPct val="0"/>
              </a:spcAft>
              <a:buFont typeface="Wingdings" panose="05000000000000000000" pitchFamily="2" charset="2"/>
              <a:buChar char="q"/>
            </a:pPr>
            <a:r>
              <a:rPr lang="en-US" altLang="en-US" sz="2800">
                <a:solidFill>
                  <a:srgbClr val="660066"/>
                </a:solidFill>
              </a:rPr>
              <a:t> Mảng được đặt tên và mỗi phần tử mang một chỉ số. </a:t>
            </a:r>
          </a:p>
        </p:txBody>
      </p:sp>
    </p:spTree>
    <p:extLst>
      <p:ext uri="{BB962C8B-B14F-4D97-AF65-F5344CB8AC3E}">
        <p14:creationId xmlns:p14="http://schemas.microsoft.com/office/powerpoint/2010/main" val="2671210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84004"/>
                                        </p:tgtEl>
                                        <p:attrNameLst>
                                          <p:attrName>style.visibility</p:attrName>
                                        </p:attrNameLst>
                                      </p:cBhvr>
                                      <p:to>
                                        <p:strVal val="visible"/>
                                      </p:to>
                                    </p:set>
                                    <p:anim calcmode="discrete" valueType="clr">
                                      <p:cBhvr override="childStyle">
                                        <p:cTn id="13" dur="80"/>
                                        <p:tgtEl>
                                          <p:spTgt spid="38400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84004"/>
                                        </p:tgtEl>
                                        <p:attrNameLst>
                                          <p:attrName>fillcolor</p:attrName>
                                        </p:attrNameLst>
                                      </p:cBhvr>
                                      <p:tavLst>
                                        <p:tav tm="0">
                                          <p:val>
                                            <p:clrVal>
                                              <a:schemeClr val="accent2"/>
                                            </p:clrVal>
                                          </p:val>
                                        </p:tav>
                                        <p:tav tm="50000">
                                          <p:val>
                                            <p:clrVal>
                                              <a:schemeClr val="hlink"/>
                                            </p:clrVal>
                                          </p:val>
                                        </p:tav>
                                      </p:tavLst>
                                    </p:anim>
                                    <p:set>
                                      <p:cBhvr>
                                        <p:cTn id="15" dur="80"/>
                                        <p:tgtEl>
                                          <p:spTgt spid="3840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3840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6050" name="Group 2"/>
          <p:cNvGraphicFramePr>
            <a:graphicFrameLocks noGrp="1"/>
          </p:cNvGraphicFramePr>
          <p:nvPr/>
        </p:nvGraphicFramePr>
        <p:xfrm>
          <a:off x="1908175" y="1366838"/>
          <a:ext cx="6053138" cy="533400"/>
        </p:xfrm>
        <a:graphic>
          <a:graphicData uri="http://schemas.openxmlformats.org/drawingml/2006/table">
            <a:tbl>
              <a:tblPr/>
              <a:tblGrid>
                <a:gridCol w="827088"/>
                <a:gridCol w="871537"/>
                <a:gridCol w="869950"/>
                <a:gridCol w="871538"/>
                <a:gridCol w="869950"/>
                <a:gridCol w="871537"/>
                <a:gridCol w="871538"/>
              </a:tblGrid>
              <a:tr h="477838">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900" b="0" i="0" u="none" strike="noStrike" cap="none" normalizeH="0" baseline="0" smtClean="0">
                          <a:ln>
                            <a:noFill/>
                          </a:ln>
                          <a:solidFill>
                            <a:srgbClr val="660066"/>
                          </a:solidFill>
                          <a:effectLst/>
                          <a:latin typeface="Arial" panose="020B0604020202020204" pitchFamily="34" charset="0"/>
                        </a:rPr>
                        <a:t>17</a:t>
                      </a:r>
                    </a:p>
                  </a:txBody>
                  <a:tcPr horzOverflow="overflow">
                    <a:lnL w="12700" cap="flat" cmpd="sng" algn="ctr">
                      <a:solidFill>
                        <a:srgbClr val="9900CC"/>
                      </a:solidFill>
                      <a:prstDash val="solid"/>
                      <a:round/>
                      <a:headEnd type="none" w="med" len="med"/>
                      <a:tailEnd type="none" w="med" len="med"/>
                    </a:lnL>
                    <a:lnR w="12700" cap="flat" cmpd="sng" algn="ctr">
                      <a:solidFill>
                        <a:srgbClr val="9900CC"/>
                      </a:solidFill>
                      <a:prstDash val="solid"/>
                      <a:round/>
                      <a:headEnd type="none" w="med" len="med"/>
                      <a:tailEnd type="none" w="med" len="med"/>
                    </a:lnR>
                    <a:lnT w="12700" cap="flat" cmpd="sng" algn="ctr">
                      <a:solidFill>
                        <a:srgbClr val="9900CC"/>
                      </a:solidFill>
                      <a:prstDash val="solid"/>
                      <a:round/>
                      <a:headEnd type="none" w="med" len="med"/>
                      <a:tailEnd type="none" w="med" len="med"/>
                    </a:lnT>
                    <a:lnB w="12700" cap="flat" cmpd="sng" algn="ctr">
                      <a:solidFill>
                        <a:srgbClr val="9900CC"/>
                      </a:solidFill>
                      <a:prstDash val="solid"/>
                      <a:round/>
                      <a:headEnd type="none" w="med" len="med"/>
                      <a:tailEnd type="none" w="med" len="med"/>
                    </a:lnB>
                    <a:lnTlToBr>
                      <a:noFill/>
                    </a:lnTlToBr>
                    <a:lnBlToTr>
                      <a:noFill/>
                    </a:lnBlToTr>
                    <a:gradFill rotWithShape="0">
                      <a:gsLst>
                        <a:gs pos="0">
                          <a:schemeClr val="accent1"/>
                        </a:gs>
                        <a:gs pos="50000">
                          <a:schemeClr val="tx1"/>
                        </a:gs>
                        <a:gs pos="100000">
                          <a:schemeClr val="accent1"/>
                        </a:gs>
                      </a:gsLst>
                      <a:lin ang="5400000" scaled="1"/>
                    </a:gra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900" b="0" i="0" u="none" strike="noStrike" cap="none" normalizeH="0" baseline="0" smtClean="0">
                          <a:ln>
                            <a:noFill/>
                          </a:ln>
                          <a:solidFill>
                            <a:srgbClr val="660066"/>
                          </a:solidFill>
                          <a:effectLst/>
                          <a:latin typeface="Arial" panose="020B0604020202020204" pitchFamily="34" charset="0"/>
                        </a:rPr>
                        <a:t>20</a:t>
                      </a:r>
                    </a:p>
                  </a:txBody>
                  <a:tcPr horzOverflow="overflow">
                    <a:lnL w="12700" cap="flat" cmpd="sng" algn="ctr">
                      <a:solidFill>
                        <a:srgbClr val="9900CC"/>
                      </a:solidFill>
                      <a:prstDash val="solid"/>
                      <a:round/>
                      <a:headEnd type="none" w="med" len="med"/>
                      <a:tailEnd type="none" w="med" len="med"/>
                    </a:lnL>
                    <a:lnR w="12700" cap="flat" cmpd="sng" algn="ctr">
                      <a:solidFill>
                        <a:srgbClr val="9900CC"/>
                      </a:solidFill>
                      <a:prstDash val="solid"/>
                      <a:round/>
                      <a:headEnd type="none" w="med" len="med"/>
                      <a:tailEnd type="none" w="med" len="med"/>
                    </a:lnR>
                    <a:lnT w="12700" cap="flat" cmpd="sng" algn="ctr">
                      <a:solidFill>
                        <a:srgbClr val="9900CC"/>
                      </a:solidFill>
                      <a:prstDash val="solid"/>
                      <a:round/>
                      <a:headEnd type="none" w="med" len="med"/>
                      <a:tailEnd type="none" w="med" len="med"/>
                    </a:lnT>
                    <a:lnB w="12700" cap="flat" cmpd="sng" algn="ctr">
                      <a:solidFill>
                        <a:srgbClr val="9900CC"/>
                      </a:solidFill>
                      <a:prstDash val="solid"/>
                      <a:round/>
                      <a:headEnd type="none" w="med" len="med"/>
                      <a:tailEnd type="none" w="med" len="med"/>
                    </a:lnB>
                    <a:lnTlToBr>
                      <a:noFill/>
                    </a:lnTlToBr>
                    <a:lnBlToTr>
                      <a:noFill/>
                    </a:lnBlToTr>
                    <a:gradFill rotWithShape="0">
                      <a:gsLst>
                        <a:gs pos="0">
                          <a:schemeClr val="accent1"/>
                        </a:gs>
                        <a:gs pos="50000">
                          <a:schemeClr val="tx1"/>
                        </a:gs>
                        <a:gs pos="100000">
                          <a:schemeClr val="accent1"/>
                        </a:gs>
                      </a:gsLst>
                      <a:lin ang="5400000" scaled="1"/>
                    </a:gra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900" b="0" i="0" u="none" strike="noStrike" cap="none" normalizeH="0" baseline="0" smtClean="0">
                          <a:ln>
                            <a:noFill/>
                          </a:ln>
                          <a:solidFill>
                            <a:srgbClr val="660066"/>
                          </a:solidFill>
                          <a:effectLst/>
                          <a:latin typeface="Arial" panose="020B0604020202020204" pitchFamily="34" charset="0"/>
                        </a:rPr>
                        <a:t>24</a:t>
                      </a:r>
                    </a:p>
                  </a:txBody>
                  <a:tcPr horzOverflow="overflow">
                    <a:lnL w="12700" cap="flat" cmpd="sng" algn="ctr">
                      <a:solidFill>
                        <a:srgbClr val="9900CC"/>
                      </a:solidFill>
                      <a:prstDash val="solid"/>
                      <a:round/>
                      <a:headEnd type="none" w="med" len="med"/>
                      <a:tailEnd type="none" w="med" len="med"/>
                    </a:lnL>
                    <a:lnR w="12700" cap="flat" cmpd="sng" algn="ctr">
                      <a:solidFill>
                        <a:srgbClr val="9900CC"/>
                      </a:solidFill>
                      <a:prstDash val="solid"/>
                      <a:round/>
                      <a:headEnd type="none" w="med" len="med"/>
                      <a:tailEnd type="none" w="med" len="med"/>
                    </a:lnR>
                    <a:lnT w="12700" cap="flat" cmpd="sng" algn="ctr">
                      <a:solidFill>
                        <a:srgbClr val="9900CC"/>
                      </a:solidFill>
                      <a:prstDash val="solid"/>
                      <a:round/>
                      <a:headEnd type="none" w="med" len="med"/>
                      <a:tailEnd type="none" w="med" len="med"/>
                    </a:lnT>
                    <a:lnB w="12700" cap="flat" cmpd="sng" algn="ctr">
                      <a:solidFill>
                        <a:srgbClr val="9900CC"/>
                      </a:solidFill>
                      <a:prstDash val="solid"/>
                      <a:round/>
                      <a:headEnd type="none" w="med" len="med"/>
                      <a:tailEnd type="none" w="med" len="med"/>
                    </a:lnB>
                    <a:lnTlToBr>
                      <a:noFill/>
                    </a:lnTlToBr>
                    <a:lnBlToTr>
                      <a:noFill/>
                    </a:lnBlToTr>
                    <a:gradFill rotWithShape="0">
                      <a:gsLst>
                        <a:gs pos="0">
                          <a:schemeClr val="accent1"/>
                        </a:gs>
                        <a:gs pos="50000">
                          <a:schemeClr val="tx1"/>
                        </a:gs>
                        <a:gs pos="100000">
                          <a:schemeClr val="accent1"/>
                        </a:gs>
                      </a:gsLst>
                      <a:lin ang="5400000" scaled="1"/>
                    </a:gra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900" b="0" i="0" u="none" strike="noStrike" cap="none" normalizeH="0" baseline="0" smtClean="0">
                          <a:ln>
                            <a:noFill/>
                          </a:ln>
                          <a:solidFill>
                            <a:srgbClr val="660066"/>
                          </a:solidFill>
                          <a:effectLst/>
                          <a:latin typeface="Arial" panose="020B0604020202020204" pitchFamily="34" charset="0"/>
                        </a:rPr>
                        <a:t>10</a:t>
                      </a:r>
                    </a:p>
                  </a:txBody>
                  <a:tcPr horzOverflow="overflow">
                    <a:lnL w="12700" cap="flat" cmpd="sng" algn="ctr">
                      <a:solidFill>
                        <a:srgbClr val="9900CC"/>
                      </a:solidFill>
                      <a:prstDash val="solid"/>
                      <a:round/>
                      <a:headEnd type="none" w="med" len="med"/>
                      <a:tailEnd type="none" w="med" len="med"/>
                    </a:lnL>
                    <a:lnR w="12700" cap="flat" cmpd="sng" algn="ctr">
                      <a:solidFill>
                        <a:srgbClr val="9900CC"/>
                      </a:solidFill>
                      <a:prstDash val="solid"/>
                      <a:round/>
                      <a:headEnd type="none" w="med" len="med"/>
                      <a:tailEnd type="none" w="med" len="med"/>
                    </a:lnR>
                    <a:lnT w="12700" cap="flat" cmpd="sng" algn="ctr">
                      <a:solidFill>
                        <a:srgbClr val="9900CC"/>
                      </a:solidFill>
                      <a:prstDash val="solid"/>
                      <a:round/>
                      <a:headEnd type="none" w="med" len="med"/>
                      <a:tailEnd type="none" w="med" len="med"/>
                    </a:lnT>
                    <a:lnB w="12700" cap="flat" cmpd="sng" algn="ctr">
                      <a:solidFill>
                        <a:srgbClr val="9900CC"/>
                      </a:solidFill>
                      <a:prstDash val="solid"/>
                      <a:round/>
                      <a:headEnd type="none" w="med" len="med"/>
                      <a:tailEnd type="none" w="med" len="med"/>
                    </a:lnB>
                    <a:lnTlToBr>
                      <a:noFill/>
                    </a:lnTlToBr>
                    <a:lnBlToTr>
                      <a:noFill/>
                    </a:lnBlToTr>
                    <a:gradFill rotWithShape="0">
                      <a:gsLst>
                        <a:gs pos="0">
                          <a:schemeClr val="accent1"/>
                        </a:gs>
                        <a:gs pos="50000">
                          <a:schemeClr val="tx1"/>
                        </a:gs>
                        <a:gs pos="100000">
                          <a:schemeClr val="accent1"/>
                        </a:gs>
                      </a:gsLst>
                      <a:lin ang="5400000" scaled="1"/>
                    </a:gra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900" b="0" i="0" u="none" strike="noStrike" cap="none" normalizeH="0" baseline="0" smtClean="0">
                          <a:ln>
                            <a:noFill/>
                          </a:ln>
                          <a:solidFill>
                            <a:srgbClr val="660066"/>
                          </a:solidFill>
                          <a:effectLst/>
                          <a:latin typeface="Arial" panose="020B0604020202020204" pitchFamily="34" charset="0"/>
                        </a:rPr>
                        <a:t>16</a:t>
                      </a:r>
                    </a:p>
                  </a:txBody>
                  <a:tcPr horzOverflow="overflow">
                    <a:lnL w="12700" cap="flat" cmpd="sng" algn="ctr">
                      <a:solidFill>
                        <a:srgbClr val="9900CC"/>
                      </a:solidFill>
                      <a:prstDash val="solid"/>
                      <a:round/>
                      <a:headEnd type="none" w="med" len="med"/>
                      <a:tailEnd type="none" w="med" len="med"/>
                    </a:lnL>
                    <a:lnR w="12700" cap="flat" cmpd="sng" algn="ctr">
                      <a:solidFill>
                        <a:srgbClr val="9900CC"/>
                      </a:solidFill>
                      <a:prstDash val="solid"/>
                      <a:round/>
                      <a:headEnd type="none" w="med" len="med"/>
                      <a:tailEnd type="none" w="med" len="med"/>
                    </a:lnR>
                    <a:lnT w="12700" cap="flat" cmpd="sng" algn="ctr">
                      <a:solidFill>
                        <a:srgbClr val="9900CC"/>
                      </a:solidFill>
                      <a:prstDash val="solid"/>
                      <a:round/>
                      <a:headEnd type="none" w="med" len="med"/>
                      <a:tailEnd type="none" w="med" len="med"/>
                    </a:lnT>
                    <a:lnB w="12700" cap="flat" cmpd="sng" algn="ctr">
                      <a:solidFill>
                        <a:srgbClr val="9900CC"/>
                      </a:solidFill>
                      <a:prstDash val="solid"/>
                      <a:round/>
                      <a:headEnd type="none" w="med" len="med"/>
                      <a:tailEnd type="none" w="med" len="med"/>
                    </a:lnB>
                    <a:lnTlToBr>
                      <a:noFill/>
                    </a:lnTlToBr>
                    <a:lnBlToTr>
                      <a:noFill/>
                    </a:lnBlToTr>
                    <a:gradFill rotWithShape="0">
                      <a:gsLst>
                        <a:gs pos="0">
                          <a:schemeClr val="accent1"/>
                        </a:gs>
                        <a:gs pos="50000">
                          <a:schemeClr val="tx1"/>
                        </a:gs>
                        <a:gs pos="100000">
                          <a:schemeClr val="accent1"/>
                        </a:gs>
                      </a:gsLst>
                      <a:lin ang="5400000" scaled="1"/>
                    </a:gra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900" b="0" i="0" u="none" strike="noStrike" cap="none" normalizeH="0" baseline="0" smtClean="0">
                          <a:ln>
                            <a:noFill/>
                          </a:ln>
                          <a:solidFill>
                            <a:srgbClr val="660066"/>
                          </a:solidFill>
                          <a:effectLst/>
                          <a:latin typeface="Arial" panose="020B0604020202020204" pitchFamily="34" charset="0"/>
                        </a:rPr>
                        <a:t>22</a:t>
                      </a:r>
                    </a:p>
                  </a:txBody>
                  <a:tcPr horzOverflow="overflow">
                    <a:lnL w="12700" cap="flat" cmpd="sng" algn="ctr">
                      <a:solidFill>
                        <a:srgbClr val="9900CC"/>
                      </a:solidFill>
                      <a:prstDash val="solid"/>
                      <a:round/>
                      <a:headEnd type="none" w="med" len="med"/>
                      <a:tailEnd type="none" w="med" len="med"/>
                    </a:lnL>
                    <a:lnR w="12700" cap="flat" cmpd="sng" algn="ctr">
                      <a:solidFill>
                        <a:srgbClr val="9900CC"/>
                      </a:solidFill>
                      <a:prstDash val="solid"/>
                      <a:round/>
                      <a:headEnd type="none" w="med" len="med"/>
                      <a:tailEnd type="none" w="med" len="med"/>
                    </a:lnR>
                    <a:lnT w="12700" cap="flat" cmpd="sng" algn="ctr">
                      <a:solidFill>
                        <a:srgbClr val="9900CC"/>
                      </a:solidFill>
                      <a:prstDash val="solid"/>
                      <a:round/>
                      <a:headEnd type="none" w="med" len="med"/>
                      <a:tailEnd type="none" w="med" len="med"/>
                    </a:lnT>
                    <a:lnB w="12700" cap="flat" cmpd="sng" algn="ctr">
                      <a:solidFill>
                        <a:srgbClr val="9900CC"/>
                      </a:solidFill>
                      <a:prstDash val="solid"/>
                      <a:round/>
                      <a:headEnd type="none" w="med" len="med"/>
                      <a:tailEnd type="none" w="med" len="med"/>
                    </a:lnB>
                    <a:lnTlToBr>
                      <a:noFill/>
                    </a:lnTlToBr>
                    <a:lnBlToTr>
                      <a:noFill/>
                    </a:lnBlToTr>
                    <a:gradFill rotWithShape="0">
                      <a:gsLst>
                        <a:gs pos="0">
                          <a:schemeClr val="accent1"/>
                        </a:gs>
                        <a:gs pos="50000">
                          <a:schemeClr val="tx1"/>
                        </a:gs>
                        <a:gs pos="100000">
                          <a:schemeClr val="accent1"/>
                        </a:gs>
                      </a:gsLst>
                      <a:lin ang="5400000" scaled="1"/>
                    </a:gra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900" b="0" i="0" u="none" strike="noStrike" cap="none" normalizeH="0" baseline="0" smtClean="0">
                          <a:ln>
                            <a:noFill/>
                          </a:ln>
                          <a:solidFill>
                            <a:srgbClr val="660066"/>
                          </a:solidFill>
                          <a:effectLst/>
                          <a:latin typeface="Arial" panose="020B0604020202020204" pitchFamily="34" charset="0"/>
                        </a:rPr>
                        <a:t>18</a:t>
                      </a:r>
                    </a:p>
                  </a:txBody>
                  <a:tcPr horzOverflow="overflow">
                    <a:lnL w="12700" cap="flat" cmpd="sng" algn="ctr">
                      <a:solidFill>
                        <a:srgbClr val="9900CC"/>
                      </a:solidFill>
                      <a:prstDash val="solid"/>
                      <a:round/>
                      <a:headEnd type="none" w="med" len="med"/>
                      <a:tailEnd type="none" w="med" len="med"/>
                    </a:lnL>
                    <a:lnR w="12700" cap="flat" cmpd="sng" algn="ctr">
                      <a:solidFill>
                        <a:srgbClr val="9900CC"/>
                      </a:solidFill>
                      <a:prstDash val="solid"/>
                      <a:round/>
                      <a:headEnd type="none" w="med" len="med"/>
                      <a:tailEnd type="none" w="med" len="med"/>
                    </a:lnR>
                    <a:lnT w="12700" cap="flat" cmpd="sng" algn="ctr">
                      <a:solidFill>
                        <a:srgbClr val="9900CC"/>
                      </a:solidFill>
                      <a:prstDash val="solid"/>
                      <a:round/>
                      <a:headEnd type="none" w="med" len="med"/>
                      <a:tailEnd type="none" w="med" len="med"/>
                    </a:lnT>
                    <a:lnB w="12700" cap="flat" cmpd="sng" algn="ctr">
                      <a:solidFill>
                        <a:srgbClr val="9900CC"/>
                      </a:solidFill>
                      <a:prstDash val="solid"/>
                      <a:round/>
                      <a:headEnd type="none" w="med" len="med"/>
                      <a:tailEnd type="none" w="med" len="med"/>
                    </a:lnB>
                    <a:lnTlToBr>
                      <a:noFill/>
                    </a:lnTlToBr>
                    <a:lnBlToTr>
                      <a:noFill/>
                    </a:lnBlToTr>
                    <a:gradFill rotWithShape="0">
                      <a:gsLst>
                        <a:gs pos="0">
                          <a:schemeClr val="accent1"/>
                        </a:gs>
                        <a:gs pos="50000">
                          <a:schemeClr val="tx1"/>
                        </a:gs>
                        <a:gs pos="100000">
                          <a:schemeClr val="accent1"/>
                        </a:gs>
                      </a:gsLst>
                      <a:lin ang="5400000" scaled="1"/>
                    </a:gradFill>
                  </a:tcPr>
                </a:tc>
              </a:tr>
            </a:tbl>
          </a:graphicData>
        </a:graphic>
      </p:graphicFrame>
      <p:sp>
        <p:nvSpPr>
          <p:cNvPr id="386068" name="Text Box 20"/>
          <p:cNvSpPr txBox="1">
            <a:spLocks noChangeArrowheads="1"/>
          </p:cNvSpPr>
          <p:nvPr/>
        </p:nvSpPr>
        <p:spPr bwMode="auto">
          <a:xfrm>
            <a:off x="1206500" y="1306513"/>
            <a:ext cx="60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a:solidFill>
                  <a:srgbClr val="FF3300"/>
                </a:solidFill>
              </a:rPr>
              <a:t>A</a:t>
            </a:r>
            <a:endParaRPr lang="en-US" altLang="en-US" sz="3200" baseline="30000">
              <a:solidFill>
                <a:srgbClr val="FF3300"/>
              </a:solidFill>
            </a:endParaRPr>
          </a:p>
        </p:txBody>
      </p:sp>
      <p:sp>
        <p:nvSpPr>
          <p:cNvPr id="386069" name="Text Box 21"/>
          <p:cNvSpPr txBox="1">
            <a:spLocks noChangeArrowheads="1"/>
          </p:cNvSpPr>
          <p:nvPr/>
        </p:nvSpPr>
        <p:spPr bwMode="auto">
          <a:xfrm>
            <a:off x="1911350" y="1989138"/>
            <a:ext cx="604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FF3300"/>
                </a:solidFill>
              </a:rPr>
              <a:t>  1	  2	 3	 4	 5	 6	7      </a:t>
            </a:r>
          </a:p>
        </p:txBody>
      </p:sp>
      <p:sp>
        <p:nvSpPr>
          <p:cNvPr id="386070" name="Text Box 22"/>
          <p:cNvSpPr txBox="1">
            <a:spLocks noChangeArrowheads="1"/>
          </p:cNvSpPr>
          <p:nvPr/>
        </p:nvSpPr>
        <p:spPr bwMode="auto">
          <a:xfrm>
            <a:off x="395288" y="2890838"/>
            <a:ext cx="194468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lnSpc>
                <a:spcPct val="120000"/>
              </a:lnSpc>
              <a:spcBef>
                <a:spcPct val="50000"/>
              </a:spcBef>
              <a:spcAft>
                <a:spcPct val="0"/>
              </a:spcAft>
            </a:pPr>
            <a:r>
              <a:rPr lang="en-US" altLang="en-US" sz="2400">
                <a:solidFill>
                  <a:srgbClr val="000000"/>
                </a:solidFill>
              </a:rPr>
              <a:t> </a:t>
            </a:r>
            <a:r>
              <a:rPr lang="en-US" altLang="en-US" sz="2400">
                <a:solidFill>
                  <a:srgbClr val="FF3300"/>
                </a:solidFill>
              </a:rPr>
              <a:t>Trong đó</a:t>
            </a:r>
            <a:endParaRPr lang="en-US" altLang="en-US" sz="2400">
              <a:solidFill>
                <a:srgbClr val="000000"/>
              </a:solidFill>
            </a:endParaRPr>
          </a:p>
        </p:txBody>
      </p:sp>
      <p:sp>
        <p:nvSpPr>
          <p:cNvPr id="386071" name="Text Box 23"/>
          <p:cNvSpPr txBox="1">
            <a:spLocks noChangeArrowheads="1"/>
          </p:cNvSpPr>
          <p:nvPr/>
        </p:nvSpPr>
        <p:spPr bwMode="auto">
          <a:xfrm>
            <a:off x="776288" y="5589588"/>
            <a:ext cx="69643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Font typeface="Wingdings" panose="05000000000000000000" pitchFamily="2" charset="2"/>
              <a:buChar char="q"/>
            </a:pPr>
            <a:r>
              <a:rPr lang="en-US" altLang="en-US" sz="2400">
                <a:solidFill>
                  <a:srgbClr val="660066"/>
                </a:solidFill>
              </a:rPr>
              <a:t>Khi tham chiếu đến phần tử thứ i - ta viết</a:t>
            </a:r>
            <a:r>
              <a:rPr lang="en-US" altLang="en-US" sz="2400">
                <a:solidFill>
                  <a:srgbClr val="0000CC"/>
                </a:solidFill>
              </a:rPr>
              <a:t> A[i].</a:t>
            </a:r>
          </a:p>
          <a:p>
            <a:pPr eaLnBrk="0" fontAlgn="base" hangingPunct="0">
              <a:spcBef>
                <a:spcPct val="0"/>
              </a:spcBef>
              <a:spcAft>
                <a:spcPct val="0"/>
              </a:spcAft>
              <a:buFont typeface="Wingdings" panose="05000000000000000000" pitchFamily="2" charset="2"/>
              <a:buNone/>
            </a:pPr>
            <a:r>
              <a:rPr lang="en-US" altLang="en-US" sz="2400">
                <a:solidFill>
                  <a:srgbClr val="0000CC"/>
                </a:solidFill>
              </a:rPr>
              <a:t>		                      A[6] = 22. </a:t>
            </a:r>
          </a:p>
        </p:txBody>
      </p:sp>
      <p:sp>
        <p:nvSpPr>
          <p:cNvPr id="386072" name="Text Box 24"/>
          <p:cNvSpPr txBox="1">
            <a:spLocks noChangeArrowheads="1"/>
          </p:cNvSpPr>
          <p:nvPr/>
        </p:nvSpPr>
        <p:spPr bwMode="auto">
          <a:xfrm>
            <a:off x="776288" y="3382963"/>
            <a:ext cx="2716212"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lnSpc>
                <a:spcPct val="120000"/>
              </a:lnSpc>
              <a:spcBef>
                <a:spcPct val="50000"/>
              </a:spcBef>
              <a:spcAft>
                <a:spcPct val="0"/>
              </a:spcAft>
              <a:buFont typeface="Wingdings" panose="05000000000000000000" pitchFamily="2" charset="2"/>
              <a:buChar char="q"/>
            </a:pPr>
            <a:r>
              <a:rPr lang="en-US" altLang="en-US" sz="2400">
                <a:solidFill>
                  <a:srgbClr val="660066"/>
                </a:solidFill>
              </a:rPr>
              <a:t>Tên mảng : </a:t>
            </a:r>
            <a:r>
              <a:rPr lang="en-US" altLang="en-US" sz="2800">
                <a:solidFill>
                  <a:srgbClr val="0000CC"/>
                </a:solidFill>
              </a:rPr>
              <a:t>A</a:t>
            </a:r>
            <a:endParaRPr lang="en-US" altLang="en-US" sz="2400">
              <a:solidFill>
                <a:srgbClr val="660066"/>
              </a:solidFill>
            </a:endParaRPr>
          </a:p>
        </p:txBody>
      </p:sp>
      <p:sp>
        <p:nvSpPr>
          <p:cNvPr id="386073" name="Text Box 25"/>
          <p:cNvSpPr txBox="1">
            <a:spLocks noChangeArrowheads="1"/>
          </p:cNvSpPr>
          <p:nvPr/>
        </p:nvSpPr>
        <p:spPr bwMode="auto">
          <a:xfrm>
            <a:off x="776288" y="4076700"/>
            <a:ext cx="4227512"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lnSpc>
                <a:spcPct val="120000"/>
              </a:lnSpc>
              <a:spcBef>
                <a:spcPct val="50000"/>
              </a:spcBef>
              <a:spcAft>
                <a:spcPct val="0"/>
              </a:spcAft>
              <a:buFont typeface="Wingdings" panose="05000000000000000000" pitchFamily="2" charset="2"/>
              <a:buChar char="q"/>
            </a:pPr>
            <a:r>
              <a:rPr lang="en-US" altLang="en-US" sz="2400">
                <a:solidFill>
                  <a:srgbClr val="660066"/>
                </a:solidFill>
              </a:rPr>
              <a:t>Số phần tử của mảng: </a:t>
            </a:r>
            <a:r>
              <a:rPr lang="en-US" altLang="en-US" sz="2800">
                <a:solidFill>
                  <a:srgbClr val="0000CC"/>
                </a:solidFill>
              </a:rPr>
              <a:t>7</a:t>
            </a:r>
            <a:r>
              <a:rPr lang="en-US" altLang="en-US" sz="2400">
                <a:solidFill>
                  <a:srgbClr val="660066"/>
                </a:solidFill>
              </a:rPr>
              <a:t>. </a:t>
            </a:r>
          </a:p>
        </p:txBody>
      </p:sp>
      <p:sp>
        <p:nvSpPr>
          <p:cNvPr id="386074" name="Text Box 26"/>
          <p:cNvSpPr txBox="1">
            <a:spLocks noChangeArrowheads="1"/>
          </p:cNvSpPr>
          <p:nvPr/>
        </p:nvSpPr>
        <p:spPr bwMode="auto">
          <a:xfrm>
            <a:off x="596900" y="620713"/>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FF"/>
                </a:solidFill>
              </a:rPr>
              <a:t>Ví dụ:</a:t>
            </a:r>
          </a:p>
        </p:txBody>
      </p:sp>
      <p:sp>
        <p:nvSpPr>
          <p:cNvPr id="386075" name="Text Box 27"/>
          <p:cNvSpPr txBox="1">
            <a:spLocks noChangeArrowheads="1"/>
          </p:cNvSpPr>
          <p:nvPr/>
        </p:nvSpPr>
        <p:spPr bwMode="auto">
          <a:xfrm>
            <a:off x="776288" y="4843463"/>
            <a:ext cx="75438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lnSpc>
                <a:spcPct val="120000"/>
              </a:lnSpc>
              <a:spcBef>
                <a:spcPct val="50000"/>
              </a:spcBef>
              <a:spcAft>
                <a:spcPct val="0"/>
              </a:spcAft>
              <a:buFont typeface="Wingdings" panose="05000000000000000000" pitchFamily="2" charset="2"/>
              <a:buChar char="q"/>
            </a:pPr>
            <a:r>
              <a:rPr lang="en-US" altLang="en-US" sz="2400">
                <a:solidFill>
                  <a:srgbClr val="660066"/>
                </a:solidFill>
              </a:rPr>
              <a:t>Kiểu dữ liệu của các phần tử: </a:t>
            </a:r>
            <a:r>
              <a:rPr lang="en-US" altLang="en-US" sz="2400">
                <a:solidFill>
                  <a:srgbClr val="0000CC"/>
                </a:solidFill>
              </a:rPr>
              <a:t>Kiểu nguyên</a:t>
            </a:r>
          </a:p>
        </p:txBody>
      </p:sp>
      <p:sp>
        <p:nvSpPr>
          <p:cNvPr id="386076" name="Rectangle 28"/>
          <p:cNvSpPr>
            <a:spLocks noChangeArrowheads="1"/>
          </p:cNvSpPr>
          <p:nvPr/>
        </p:nvSpPr>
        <p:spPr bwMode="auto">
          <a:xfrm>
            <a:off x="6227763" y="1382713"/>
            <a:ext cx="871537" cy="533400"/>
          </a:xfrm>
          <a:prstGeom prst="rect">
            <a:avLst/>
          </a:prstGeom>
          <a:gradFill rotWithShape="0">
            <a:gsLst>
              <a:gs pos="0">
                <a:srgbClr val="0000CC">
                  <a:gamma/>
                  <a:tint val="0"/>
                  <a:invGamma/>
                </a:srgbClr>
              </a:gs>
              <a:gs pos="100000">
                <a:srgbClr val="0000CC"/>
              </a:gs>
            </a:gsLst>
            <a:path path="shape">
              <a:fillToRect l="50000" t="50000" r="50000" b="50000"/>
            </a:path>
          </a:gradFill>
          <a:ln w="127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90000"/>
              <a:buFont typeface="Wingdings" panose="05000000000000000000" pitchFamily="2" charset="2"/>
              <a:buChar char="n"/>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buChar char="n"/>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buChar char="n"/>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buChar cha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buChar char="§"/>
              <a:defRPr>
                <a:solidFill>
                  <a:schemeClr val="tx1"/>
                </a:solidFill>
                <a:latin typeface="Arial" panose="020B0604020202020204" pitchFamily="34" charset="0"/>
              </a:defRPr>
            </a:lvl5pPr>
            <a:lvl6pPr eaLnBrk="0" fontAlgn="base" hangingPunct="0">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eaLnBrk="0" fontAlgn="base" hangingPunct="0">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eaLnBrk="0" fontAlgn="base" hangingPunct="0">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eaLnBrk="0" fontAlgn="base" hangingPunct="0">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pPr algn="ctr" eaLnBrk="0" fontAlgn="base" hangingPunct="0">
              <a:spcAft>
                <a:spcPct val="0"/>
              </a:spcAft>
              <a:buClr>
                <a:srgbClr val="B2B2B2"/>
              </a:buClr>
              <a:buFont typeface="Wingdings" panose="05000000000000000000" pitchFamily="2" charset="2"/>
              <a:buNone/>
            </a:pPr>
            <a:r>
              <a:rPr lang="en-US" altLang="en-US" sz="2900">
                <a:solidFill>
                  <a:srgbClr val="FF3300"/>
                </a:solidFill>
              </a:rPr>
              <a:t>22</a:t>
            </a:r>
          </a:p>
        </p:txBody>
      </p:sp>
    </p:spTree>
    <p:extLst>
      <p:ext uri="{BB962C8B-B14F-4D97-AF65-F5344CB8AC3E}">
        <p14:creationId xmlns:p14="http://schemas.microsoft.com/office/powerpoint/2010/main" val="3550908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386074"/>
                                        </p:tgtEl>
                                        <p:attrNameLst>
                                          <p:attrName>style.visibility</p:attrName>
                                        </p:attrNameLst>
                                      </p:cBhvr>
                                      <p:to>
                                        <p:strVal val="visible"/>
                                      </p:to>
                                    </p:set>
                                  </p:childTnLst>
                                </p:cTn>
                              </p:par>
                            </p:childTnLst>
                          </p:cTn>
                        </p:par>
                        <p:par>
                          <p:cTn id="7" fill="hold" nodeType="afterGroup">
                            <p:stCondLst>
                              <p:cond delay="375"/>
                            </p:stCondLst>
                            <p:childTnLst>
                              <p:par>
                                <p:cTn id="8" presetID="23" presetClass="entr" presetSubtype="16" fill="hold" nodeType="afterEffect">
                                  <p:stCondLst>
                                    <p:cond delay="0"/>
                                  </p:stCondLst>
                                  <p:childTnLst>
                                    <p:set>
                                      <p:cBhvr>
                                        <p:cTn id="9" dur="1" fill="hold">
                                          <p:stCondLst>
                                            <p:cond delay="0"/>
                                          </p:stCondLst>
                                        </p:cTn>
                                        <p:tgtEl>
                                          <p:spTgt spid="386050"/>
                                        </p:tgtEl>
                                        <p:attrNameLst>
                                          <p:attrName>style.visibility</p:attrName>
                                        </p:attrNameLst>
                                      </p:cBhvr>
                                      <p:to>
                                        <p:strVal val="visible"/>
                                      </p:to>
                                    </p:set>
                                    <p:anim calcmode="lin" valueType="num">
                                      <p:cBhvr>
                                        <p:cTn id="10" dur="500" fill="hold"/>
                                        <p:tgtEl>
                                          <p:spTgt spid="386050"/>
                                        </p:tgtEl>
                                        <p:attrNameLst>
                                          <p:attrName>ppt_w</p:attrName>
                                        </p:attrNameLst>
                                      </p:cBhvr>
                                      <p:tavLst>
                                        <p:tav tm="0">
                                          <p:val>
                                            <p:fltVal val="0"/>
                                          </p:val>
                                        </p:tav>
                                        <p:tav tm="100000">
                                          <p:val>
                                            <p:strVal val="#ppt_w"/>
                                          </p:val>
                                        </p:tav>
                                      </p:tavLst>
                                    </p:anim>
                                    <p:anim calcmode="lin" valueType="num">
                                      <p:cBhvr>
                                        <p:cTn id="11" dur="500" fill="hold"/>
                                        <p:tgtEl>
                                          <p:spTgt spid="386050"/>
                                        </p:tgtEl>
                                        <p:attrNameLst>
                                          <p:attrName>ppt_h</p:attrName>
                                        </p:attrNameLst>
                                      </p:cBhvr>
                                      <p:tavLst>
                                        <p:tav tm="0">
                                          <p:val>
                                            <p:fltVal val="0"/>
                                          </p:val>
                                        </p:tav>
                                        <p:tav tm="100000">
                                          <p:val>
                                            <p:strVal val="#ppt_h"/>
                                          </p:val>
                                        </p:tav>
                                      </p:tavLst>
                                    </p:anim>
                                  </p:childTnLst>
                                </p:cTn>
                              </p:par>
                            </p:childTnLst>
                          </p:cTn>
                        </p:par>
                        <p:par>
                          <p:cTn id="12" fill="hold" nodeType="afterGroup">
                            <p:stCondLst>
                              <p:cond delay="875"/>
                            </p:stCondLst>
                            <p:childTnLst>
                              <p:par>
                                <p:cTn id="13" presetID="23" presetClass="entr" presetSubtype="16" fill="hold" grpId="0" nodeType="afterEffect">
                                  <p:stCondLst>
                                    <p:cond delay="0"/>
                                  </p:stCondLst>
                                  <p:childTnLst>
                                    <p:set>
                                      <p:cBhvr>
                                        <p:cTn id="14" dur="1" fill="hold">
                                          <p:stCondLst>
                                            <p:cond delay="0"/>
                                          </p:stCondLst>
                                        </p:cTn>
                                        <p:tgtEl>
                                          <p:spTgt spid="386068"/>
                                        </p:tgtEl>
                                        <p:attrNameLst>
                                          <p:attrName>style.visibility</p:attrName>
                                        </p:attrNameLst>
                                      </p:cBhvr>
                                      <p:to>
                                        <p:strVal val="visible"/>
                                      </p:to>
                                    </p:set>
                                    <p:anim calcmode="lin" valueType="num">
                                      <p:cBhvr>
                                        <p:cTn id="15" dur="500" fill="hold"/>
                                        <p:tgtEl>
                                          <p:spTgt spid="386068"/>
                                        </p:tgtEl>
                                        <p:attrNameLst>
                                          <p:attrName>ppt_w</p:attrName>
                                        </p:attrNameLst>
                                      </p:cBhvr>
                                      <p:tavLst>
                                        <p:tav tm="0">
                                          <p:val>
                                            <p:fltVal val="0"/>
                                          </p:val>
                                        </p:tav>
                                        <p:tav tm="100000">
                                          <p:val>
                                            <p:strVal val="#ppt_w"/>
                                          </p:val>
                                        </p:tav>
                                      </p:tavLst>
                                    </p:anim>
                                    <p:anim calcmode="lin" valueType="num">
                                      <p:cBhvr>
                                        <p:cTn id="16" dur="500" fill="hold"/>
                                        <p:tgtEl>
                                          <p:spTgt spid="386068"/>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375"/>
                            </p:stCondLst>
                            <p:childTnLst>
                              <p:par>
                                <p:cTn id="18" presetID="23" presetClass="entr" presetSubtype="16" fill="hold" grpId="0" nodeType="afterEffect">
                                  <p:stCondLst>
                                    <p:cond delay="0"/>
                                  </p:stCondLst>
                                  <p:childTnLst>
                                    <p:set>
                                      <p:cBhvr>
                                        <p:cTn id="19" dur="1" fill="hold">
                                          <p:stCondLst>
                                            <p:cond delay="0"/>
                                          </p:stCondLst>
                                        </p:cTn>
                                        <p:tgtEl>
                                          <p:spTgt spid="386069"/>
                                        </p:tgtEl>
                                        <p:attrNameLst>
                                          <p:attrName>style.visibility</p:attrName>
                                        </p:attrNameLst>
                                      </p:cBhvr>
                                      <p:to>
                                        <p:strVal val="visible"/>
                                      </p:to>
                                    </p:set>
                                    <p:anim calcmode="lin" valueType="num">
                                      <p:cBhvr>
                                        <p:cTn id="20" dur="500" fill="hold"/>
                                        <p:tgtEl>
                                          <p:spTgt spid="386069"/>
                                        </p:tgtEl>
                                        <p:attrNameLst>
                                          <p:attrName>ppt_w</p:attrName>
                                        </p:attrNameLst>
                                      </p:cBhvr>
                                      <p:tavLst>
                                        <p:tav tm="0">
                                          <p:val>
                                            <p:fltVal val="0"/>
                                          </p:val>
                                        </p:tav>
                                        <p:tav tm="100000">
                                          <p:val>
                                            <p:strVal val="#ppt_w"/>
                                          </p:val>
                                        </p:tav>
                                      </p:tavLst>
                                    </p:anim>
                                    <p:anim calcmode="lin" valueType="num">
                                      <p:cBhvr>
                                        <p:cTn id="21" dur="500" fill="hold"/>
                                        <p:tgtEl>
                                          <p:spTgt spid="386069"/>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iterate type="lt">
                                    <p:tmAbs val="75"/>
                                  </p:iterate>
                                  <p:childTnLst>
                                    <p:set>
                                      <p:cBhvr>
                                        <p:cTn id="25" dur="1" fill="hold">
                                          <p:stCondLst>
                                            <p:cond delay="74"/>
                                          </p:stCondLst>
                                        </p:cTn>
                                        <p:tgtEl>
                                          <p:spTgt spid="386070"/>
                                        </p:tgtEl>
                                        <p:attrNameLst>
                                          <p:attrName>style.visibility</p:attrName>
                                        </p:attrNameLst>
                                      </p:cBhvr>
                                      <p:to>
                                        <p:strVal val="visible"/>
                                      </p:to>
                                    </p:set>
                                  </p:childTnLst>
                                </p:cTn>
                              </p:par>
                            </p:childTnLst>
                          </p:cTn>
                        </p:par>
                        <p:par>
                          <p:cTn id="26" fill="hold" nodeType="afterGroup">
                            <p:stCondLst>
                              <p:cond delay="525"/>
                            </p:stCondLst>
                            <p:childTnLst>
                              <p:par>
                                <p:cTn id="27" presetID="1" presetClass="entr" presetSubtype="0" fill="hold" grpId="0" nodeType="afterEffect">
                                  <p:stCondLst>
                                    <p:cond delay="0"/>
                                  </p:stCondLst>
                                  <p:iterate type="lt">
                                    <p:tmAbs val="75"/>
                                  </p:iterate>
                                  <p:childTnLst>
                                    <p:set>
                                      <p:cBhvr>
                                        <p:cTn id="28" dur="1" fill="hold">
                                          <p:stCondLst>
                                            <p:cond delay="74"/>
                                          </p:stCondLst>
                                        </p:cTn>
                                        <p:tgtEl>
                                          <p:spTgt spid="386072"/>
                                        </p:tgtEl>
                                        <p:attrNameLst>
                                          <p:attrName>style.visibility</p:attrName>
                                        </p:attrNameLst>
                                      </p:cBhvr>
                                      <p:to>
                                        <p:strVal val="visible"/>
                                      </p:to>
                                    </p:set>
                                  </p:childTnLst>
                                </p:cTn>
                              </p:par>
                            </p:childTnLst>
                          </p:cTn>
                        </p:par>
                        <p:par>
                          <p:cTn id="29" fill="hold" nodeType="afterGroup">
                            <p:stCondLst>
                              <p:cond delay="1200"/>
                            </p:stCondLst>
                            <p:childTnLst>
                              <p:par>
                                <p:cTn id="30" presetID="1" presetClass="entr" presetSubtype="0" fill="hold" grpId="0" nodeType="afterEffect">
                                  <p:stCondLst>
                                    <p:cond delay="0"/>
                                  </p:stCondLst>
                                  <p:iterate type="lt">
                                    <p:tmAbs val="75"/>
                                  </p:iterate>
                                  <p:childTnLst>
                                    <p:set>
                                      <p:cBhvr>
                                        <p:cTn id="31" dur="1" fill="hold">
                                          <p:stCondLst>
                                            <p:cond delay="74"/>
                                          </p:stCondLst>
                                        </p:cTn>
                                        <p:tgtEl>
                                          <p:spTgt spid="386073"/>
                                        </p:tgtEl>
                                        <p:attrNameLst>
                                          <p:attrName>style.visibility</p:attrName>
                                        </p:attrNameLst>
                                      </p:cBhvr>
                                      <p:to>
                                        <p:strVal val="visible"/>
                                      </p:to>
                                    </p:set>
                                  </p:childTnLst>
                                </p:cTn>
                              </p:par>
                            </p:childTnLst>
                          </p:cTn>
                        </p:par>
                        <p:par>
                          <p:cTn id="32" fill="hold" nodeType="afterGroup">
                            <p:stCondLst>
                              <p:cond delay="2550"/>
                            </p:stCondLst>
                            <p:childTnLst>
                              <p:par>
                                <p:cTn id="33" presetID="1" presetClass="entr" presetSubtype="0" fill="hold" grpId="0" nodeType="afterEffect">
                                  <p:stCondLst>
                                    <p:cond delay="0"/>
                                  </p:stCondLst>
                                  <p:iterate type="lt">
                                    <p:tmAbs val="75"/>
                                  </p:iterate>
                                  <p:childTnLst>
                                    <p:set>
                                      <p:cBhvr>
                                        <p:cTn id="34" dur="1" fill="hold">
                                          <p:stCondLst>
                                            <p:cond delay="74"/>
                                          </p:stCondLst>
                                        </p:cTn>
                                        <p:tgtEl>
                                          <p:spTgt spid="386075"/>
                                        </p:tgtEl>
                                        <p:attrNameLst>
                                          <p:attrName>style.visibility</p:attrName>
                                        </p:attrNameLst>
                                      </p:cBhvr>
                                      <p:to>
                                        <p:strVal val="visible"/>
                                      </p:to>
                                    </p:set>
                                  </p:childTnLst>
                                </p:cTn>
                              </p:par>
                            </p:childTnLst>
                          </p:cTn>
                        </p:par>
                        <p:par>
                          <p:cTn id="35" fill="hold" nodeType="afterGroup">
                            <p:stCondLst>
                              <p:cond delay="5025"/>
                            </p:stCondLst>
                            <p:childTnLst>
                              <p:par>
                                <p:cTn id="36" presetID="1" presetClass="entr" presetSubtype="0" fill="hold" grpId="0" nodeType="afterEffect">
                                  <p:stCondLst>
                                    <p:cond delay="0"/>
                                  </p:stCondLst>
                                  <p:iterate type="lt">
                                    <p:tmAbs val="75"/>
                                  </p:iterate>
                                  <p:childTnLst>
                                    <p:set>
                                      <p:cBhvr>
                                        <p:cTn id="37" dur="1" fill="hold">
                                          <p:stCondLst>
                                            <p:cond delay="74"/>
                                          </p:stCondLst>
                                        </p:cTn>
                                        <p:tgtEl>
                                          <p:spTgt spid="386071"/>
                                        </p:tgtEl>
                                        <p:attrNameLst>
                                          <p:attrName>style.visibility</p:attrName>
                                        </p:attrNameLst>
                                      </p:cBhvr>
                                      <p:to>
                                        <p:strVal val="visible"/>
                                      </p:to>
                                    </p:set>
                                  </p:childTnLst>
                                </p:cTn>
                              </p:par>
                            </p:childTnLst>
                          </p:cTn>
                        </p:par>
                        <p:par>
                          <p:cTn id="38" fill="hold" nodeType="afterGroup">
                            <p:stCondLst>
                              <p:cond delay="8400"/>
                            </p:stCondLst>
                            <p:childTnLst>
                              <p:par>
                                <p:cTn id="39" presetID="1" presetClass="entr" presetSubtype="0" fill="hold" grpId="0" nodeType="afterEffect">
                                  <p:stCondLst>
                                    <p:cond delay="0"/>
                                  </p:stCondLst>
                                  <p:childTnLst>
                                    <p:set>
                                      <p:cBhvr>
                                        <p:cTn id="40" dur="1" fill="hold">
                                          <p:stCondLst>
                                            <p:cond delay="499"/>
                                          </p:stCondLst>
                                        </p:cTn>
                                        <p:tgtEl>
                                          <p:spTgt spid="386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68" grpId="0" autoUpdateAnimBg="0"/>
      <p:bldP spid="386069" grpId="0" autoUpdateAnimBg="0"/>
      <p:bldP spid="386070" grpId="0" autoUpdateAnimBg="0"/>
      <p:bldP spid="386071" grpId="0" autoUpdateAnimBg="0"/>
      <p:bldP spid="386072" grpId="0" autoUpdateAnimBg="0"/>
      <p:bldP spid="386073" grpId="0" autoUpdateAnimBg="0"/>
      <p:bldP spid="386074" grpId="0" autoUpdateAnimBg="0"/>
      <p:bldP spid="386075" grpId="0" autoUpdateAnimBg="0"/>
      <p:bldP spid="38607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p:cNvSpPr txBox="1">
            <a:spLocks noChangeArrowheads="1"/>
          </p:cNvSpPr>
          <p:nvPr/>
        </p:nvSpPr>
        <p:spPr bwMode="auto">
          <a:xfrm>
            <a:off x="34925" y="287338"/>
            <a:ext cx="9036050" cy="466725"/>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400" dirty="0" smtClean="0">
                <a:solidFill>
                  <a:srgbClr val="000066"/>
                </a:solidFill>
                <a:effectLst>
                  <a:outerShdw blurRad="38100" dist="38100" dir="2700000" algn="tl">
                    <a:srgbClr val="000000"/>
                  </a:outerShdw>
                </a:effectLst>
              </a:rPr>
              <a:t>3. KHAI </a:t>
            </a:r>
            <a:r>
              <a:rPr lang="en-US" altLang="en-US" sz="2400" dirty="0">
                <a:solidFill>
                  <a:srgbClr val="000066"/>
                </a:solidFill>
                <a:effectLst>
                  <a:outerShdw blurRad="38100" dist="38100" dir="2700000" algn="tl">
                    <a:srgbClr val="000000"/>
                  </a:outerShdw>
                </a:effectLst>
              </a:rPr>
              <a:t>BÁO MẢNG TRONG PASCAL</a:t>
            </a:r>
          </a:p>
        </p:txBody>
      </p:sp>
      <p:sp>
        <p:nvSpPr>
          <p:cNvPr id="89091" name="AutoShape 3"/>
          <p:cNvSpPr>
            <a:spLocks noChangeArrowheads="1"/>
          </p:cNvSpPr>
          <p:nvPr/>
        </p:nvSpPr>
        <p:spPr bwMode="auto">
          <a:xfrm>
            <a:off x="368300" y="1052513"/>
            <a:ext cx="7443788" cy="792162"/>
          </a:xfrm>
          <a:prstGeom prst="cloudCallout">
            <a:avLst>
              <a:gd name="adj1" fmla="val -53667"/>
              <a:gd name="adj2" fmla="val 373847"/>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i="1">
                <a:solidFill>
                  <a:srgbClr val="0000CC"/>
                </a:solidFill>
              </a:rPr>
              <a:t>Cấu trúc khai báo kiểu mảng trong Pascal?</a:t>
            </a:r>
          </a:p>
        </p:txBody>
      </p:sp>
      <p:sp>
        <p:nvSpPr>
          <p:cNvPr id="388100" name="Text Box 4"/>
          <p:cNvSpPr txBox="1">
            <a:spLocks noChangeArrowheads="1"/>
          </p:cNvSpPr>
          <p:nvPr/>
        </p:nvSpPr>
        <p:spPr bwMode="auto">
          <a:xfrm>
            <a:off x="107950" y="2276475"/>
            <a:ext cx="8893175" cy="822325"/>
          </a:xfrm>
          <a:prstGeom prst="rect">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50000"/>
              </a:spcBef>
              <a:spcAft>
                <a:spcPct val="0"/>
              </a:spcAft>
            </a:pPr>
            <a:r>
              <a:rPr lang="en-US" altLang="en-US" sz="2400" b="1">
                <a:solidFill>
                  <a:srgbClr val="660033"/>
                </a:solidFill>
              </a:rPr>
              <a:t>Var</a:t>
            </a:r>
            <a:r>
              <a:rPr lang="en-US" altLang="en-US" sz="2400">
                <a:solidFill>
                  <a:srgbClr val="660033"/>
                </a:solidFill>
              </a:rPr>
              <a:t> </a:t>
            </a:r>
            <a:r>
              <a:rPr lang="en-US" altLang="en-US" sz="2400" i="1">
                <a:solidFill>
                  <a:srgbClr val="660033"/>
                </a:solidFill>
              </a:rPr>
              <a:t>&lt;</a:t>
            </a:r>
            <a:r>
              <a:rPr lang="en-US" altLang="en-US" sz="2400" i="1">
                <a:solidFill>
                  <a:srgbClr val="006600"/>
                </a:solidFill>
              </a:rPr>
              <a:t>tên biến mảng</a:t>
            </a:r>
            <a:r>
              <a:rPr lang="en-US" altLang="en-US" sz="2400">
                <a:solidFill>
                  <a:srgbClr val="660033"/>
                </a:solidFill>
              </a:rPr>
              <a:t>&gt;</a:t>
            </a:r>
            <a:r>
              <a:rPr lang="en-US" altLang="en-US" sz="2400" b="1">
                <a:solidFill>
                  <a:srgbClr val="660033"/>
                </a:solidFill>
              </a:rPr>
              <a:t>:</a:t>
            </a:r>
            <a:r>
              <a:rPr lang="en-US" altLang="en-US" sz="2400">
                <a:solidFill>
                  <a:srgbClr val="660033"/>
                </a:solidFill>
              </a:rPr>
              <a:t> </a:t>
            </a:r>
            <a:r>
              <a:rPr lang="en-US" altLang="en-US" sz="2400" b="1">
                <a:solidFill>
                  <a:srgbClr val="660033"/>
                </a:solidFill>
              </a:rPr>
              <a:t>array</a:t>
            </a:r>
            <a:r>
              <a:rPr lang="en-US" altLang="en-US" sz="2400">
                <a:solidFill>
                  <a:srgbClr val="660033"/>
                </a:solidFill>
              </a:rPr>
              <a:t>[&lt;</a:t>
            </a:r>
            <a:r>
              <a:rPr lang="en-US" altLang="en-US" sz="2400" i="1">
                <a:solidFill>
                  <a:srgbClr val="006600"/>
                </a:solidFill>
              </a:rPr>
              <a:t>chỉ số đầu</a:t>
            </a:r>
            <a:r>
              <a:rPr lang="en-US" altLang="en-US" sz="2400">
                <a:solidFill>
                  <a:srgbClr val="660033"/>
                </a:solidFill>
              </a:rPr>
              <a:t>&gt;</a:t>
            </a:r>
            <a:r>
              <a:rPr lang="en-US" altLang="en-US" sz="2400" b="1">
                <a:solidFill>
                  <a:srgbClr val="660033"/>
                </a:solidFill>
              </a:rPr>
              <a:t>..</a:t>
            </a:r>
            <a:r>
              <a:rPr lang="en-US" altLang="en-US" sz="2400">
                <a:solidFill>
                  <a:srgbClr val="660033"/>
                </a:solidFill>
              </a:rPr>
              <a:t>&lt;</a:t>
            </a:r>
            <a:r>
              <a:rPr lang="en-US" altLang="en-US" sz="2400" i="1">
                <a:solidFill>
                  <a:srgbClr val="006600"/>
                </a:solidFill>
              </a:rPr>
              <a:t>chỉ số cuối</a:t>
            </a:r>
            <a:r>
              <a:rPr lang="en-US" altLang="en-US" sz="2400">
                <a:solidFill>
                  <a:srgbClr val="660033"/>
                </a:solidFill>
              </a:rPr>
              <a:t>&gt;] </a:t>
            </a:r>
            <a:r>
              <a:rPr lang="en-US" altLang="en-US" sz="2400" b="1">
                <a:solidFill>
                  <a:srgbClr val="660033"/>
                </a:solidFill>
              </a:rPr>
              <a:t>of </a:t>
            </a:r>
            <a:r>
              <a:rPr lang="en-US" altLang="en-US" sz="2400">
                <a:solidFill>
                  <a:srgbClr val="660033"/>
                </a:solidFill>
              </a:rPr>
              <a:t>&lt;</a:t>
            </a:r>
            <a:r>
              <a:rPr lang="en-US" altLang="en-US" sz="2400" i="1">
                <a:solidFill>
                  <a:srgbClr val="006600"/>
                </a:solidFill>
              </a:rPr>
              <a:t>kiểu dữ liệu</a:t>
            </a:r>
            <a:r>
              <a:rPr lang="en-US" altLang="en-US" sz="2400">
                <a:solidFill>
                  <a:srgbClr val="660033"/>
                </a:solidFill>
              </a:rPr>
              <a:t>&gt;;</a:t>
            </a:r>
          </a:p>
        </p:txBody>
      </p:sp>
      <p:sp>
        <p:nvSpPr>
          <p:cNvPr id="388101" name="Text Box 5"/>
          <p:cNvSpPr txBox="1">
            <a:spLocks noChangeArrowheads="1"/>
          </p:cNvSpPr>
          <p:nvPr/>
        </p:nvSpPr>
        <p:spPr bwMode="auto">
          <a:xfrm>
            <a:off x="1763713" y="3429000"/>
            <a:ext cx="622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a:solidFill>
                  <a:srgbClr val="A50021"/>
                </a:solidFill>
              </a:rPr>
              <a:t>Chỉ số đầu, chỉ số cuối: </a:t>
            </a:r>
            <a:r>
              <a:rPr lang="en-US" altLang="en-US">
                <a:solidFill>
                  <a:srgbClr val="A50021"/>
                </a:solidFill>
              </a:rPr>
              <a:t>là các hằng hoặc biểu thức nguyên.</a:t>
            </a:r>
          </a:p>
        </p:txBody>
      </p:sp>
      <p:sp>
        <p:nvSpPr>
          <p:cNvPr id="388102" name="Text Box 6"/>
          <p:cNvSpPr txBox="1">
            <a:spLocks noChangeArrowheads="1"/>
          </p:cNvSpPr>
          <p:nvPr/>
        </p:nvSpPr>
        <p:spPr bwMode="auto">
          <a:xfrm>
            <a:off x="1763713" y="3862388"/>
            <a:ext cx="2608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a:solidFill>
                  <a:srgbClr val="A50021"/>
                </a:solidFill>
              </a:rPr>
              <a:t>Chỉ số đầu </a:t>
            </a:r>
            <a:r>
              <a:rPr lang="en-US" altLang="en-US" i="1">
                <a:solidFill>
                  <a:srgbClr val="A50021"/>
                </a:solidFill>
                <a:cs typeface="Arial" panose="020B0604020202020204" pitchFamily="34" charset="0"/>
              </a:rPr>
              <a:t>≤</a:t>
            </a:r>
            <a:r>
              <a:rPr lang="en-US" altLang="en-US" i="1">
                <a:solidFill>
                  <a:srgbClr val="A50021"/>
                </a:solidFill>
              </a:rPr>
              <a:t> chỉ số cuối</a:t>
            </a:r>
            <a:endParaRPr lang="en-US" altLang="en-US">
              <a:solidFill>
                <a:srgbClr val="A50021"/>
              </a:solidFill>
            </a:endParaRPr>
          </a:p>
        </p:txBody>
      </p:sp>
      <p:sp>
        <p:nvSpPr>
          <p:cNvPr id="388103" name="Text Box 7"/>
          <p:cNvSpPr txBox="1">
            <a:spLocks noChangeArrowheads="1"/>
          </p:cNvSpPr>
          <p:nvPr/>
        </p:nvSpPr>
        <p:spPr bwMode="auto">
          <a:xfrm>
            <a:off x="1763713" y="4292600"/>
            <a:ext cx="2630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a:solidFill>
                  <a:srgbClr val="A50021"/>
                </a:solidFill>
              </a:rPr>
              <a:t>Giữa hai chỉ số là dấu </a:t>
            </a:r>
            <a:r>
              <a:rPr lang="en-US" altLang="en-US" sz="2400" b="1" i="1">
                <a:solidFill>
                  <a:srgbClr val="0000CC"/>
                </a:solidFill>
              </a:rPr>
              <a:t>..</a:t>
            </a:r>
            <a:endParaRPr lang="en-US" altLang="en-US" sz="2400">
              <a:solidFill>
                <a:srgbClr val="0000CC"/>
              </a:solidFill>
            </a:endParaRPr>
          </a:p>
        </p:txBody>
      </p:sp>
      <p:sp>
        <p:nvSpPr>
          <p:cNvPr id="388104" name="Text Box 8"/>
          <p:cNvSpPr txBox="1">
            <a:spLocks noChangeArrowheads="1"/>
          </p:cNvSpPr>
          <p:nvPr/>
        </p:nvSpPr>
        <p:spPr bwMode="auto">
          <a:xfrm>
            <a:off x="2195513" y="5635625"/>
            <a:ext cx="6697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lnSpc>
                <a:spcPct val="120000"/>
              </a:lnSpc>
              <a:spcBef>
                <a:spcPct val="50000"/>
              </a:spcBef>
              <a:spcAft>
                <a:spcPct val="0"/>
              </a:spcAft>
              <a:buFont typeface="Wingdings" panose="05000000000000000000" pitchFamily="2" charset="2"/>
              <a:buNone/>
            </a:pPr>
            <a:r>
              <a:rPr lang="en-US" altLang="en-US" sz="2000">
                <a:solidFill>
                  <a:srgbClr val="660066"/>
                </a:solidFill>
              </a:rPr>
              <a:t>Ví dụ:   </a:t>
            </a:r>
            <a:r>
              <a:rPr lang="en-US" altLang="en-US" sz="2000">
                <a:solidFill>
                  <a:srgbClr val="0000CC"/>
                </a:solidFill>
              </a:rPr>
              <a:t>Var</a:t>
            </a:r>
            <a:r>
              <a:rPr lang="en-US" altLang="en-US" sz="2000">
                <a:solidFill>
                  <a:srgbClr val="660066"/>
                </a:solidFill>
              </a:rPr>
              <a:t> nhietdo </a:t>
            </a:r>
            <a:r>
              <a:rPr lang="en-US" altLang="en-US" sz="2000">
                <a:solidFill>
                  <a:srgbClr val="0000CC"/>
                </a:solidFill>
              </a:rPr>
              <a:t>: array</a:t>
            </a:r>
            <a:r>
              <a:rPr lang="en-US" altLang="en-US" sz="2000">
                <a:solidFill>
                  <a:srgbClr val="660066"/>
                </a:solidFill>
              </a:rPr>
              <a:t>[1..366] </a:t>
            </a:r>
            <a:r>
              <a:rPr lang="en-US" altLang="en-US" sz="2000">
                <a:solidFill>
                  <a:srgbClr val="0000CC"/>
                </a:solidFill>
              </a:rPr>
              <a:t>of</a:t>
            </a:r>
            <a:r>
              <a:rPr lang="en-US" altLang="en-US" sz="2000">
                <a:solidFill>
                  <a:srgbClr val="660066"/>
                </a:solidFill>
              </a:rPr>
              <a:t> integer;</a:t>
            </a:r>
          </a:p>
        </p:txBody>
      </p:sp>
      <p:sp>
        <p:nvSpPr>
          <p:cNvPr id="388105" name="Text Box 9"/>
          <p:cNvSpPr txBox="1">
            <a:spLocks noChangeArrowheads="1"/>
          </p:cNvSpPr>
          <p:nvPr/>
        </p:nvSpPr>
        <p:spPr bwMode="auto">
          <a:xfrm>
            <a:off x="1763713" y="4870450"/>
            <a:ext cx="4359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a:solidFill>
                  <a:srgbClr val="A50021"/>
                </a:solidFill>
              </a:rPr>
              <a:t>Kiểu phần tử: kiểu của các phần tử mảng</a:t>
            </a:r>
            <a:endParaRPr lang="en-US" altLang="en-US" sz="2400">
              <a:solidFill>
                <a:srgbClr val="0000CC"/>
              </a:solidFill>
            </a:endParaRPr>
          </a:p>
        </p:txBody>
      </p:sp>
    </p:spTree>
    <p:extLst>
      <p:ext uri="{BB962C8B-B14F-4D97-AF65-F5344CB8AC3E}">
        <p14:creationId xmlns:p14="http://schemas.microsoft.com/office/powerpoint/2010/main" val="1455419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88100"/>
                                        </p:tgtEl>
                                        <p:attrNameLst>
                                          <p:attrName>style.visibility</p:attrName>
                                        </p:attrNameLst>
                                      </p:cBhvr>
                                      <p:to>
                                        <p:strVal val="visible"/>
                                      </p:to>
                                    </p:set>
                                    <p:anim calcmode="lin" valueType="num">
                                      <p:cBhvr additive="base">
                                        <p:cTn id="13" dur="500" fill="hold"/>
                                        <p:tgtEl>
                                          <p:spTgt spid="388100"/>
                                        </p:tgtEl>
                                        <p:attrNameLst>
                                          <p:attrName>ppt_x</p:attrName>
                                        </p:attrNameLst>
                                      </p:cBhvr>
                                      <p:tavLst>
                                        <p:tav tm="0">
                                          <p:val>
                                            <p:strVal val="1+#ppt_w/2"/>
                                          </p:val>
                                        </p:tav>
                                        <p:tav tm="100000">
                                          <p:val>
                                            <p:strVal val="#ppt_x"/>
                                          </p:val>
                                        </p:tav>
                                      </p:tavLst>
                                    </p:anim>
                                    <p:anim calcmode="lin" valueType="num">
                                      <p:cBhvr additive="base">
                                        <p:cTn id="14" dur="500" fill="hold"/>
                                        <p:tgtEl>
                                          <p:spTgt spid="38810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388101"/>
                                        </p:tgtEl>
                                        <p:attrNameLst>
                                          <p:attrName>style.visibility</p:attrName>
                                        </p:attrNameLst>
                                      </p:cBhvr>
                                      <p:to>
                                        <p:strVal val="visible"/>
                                      </p:to>
                                    </p:set>
                                    <p:animEffect transition="in" filter="wipe(left)">
                                      <p:cBhvr>
                                        <p:cTn id="18" dur="500"/>
                                        <p:tgtEl>
                                          <p:spTgt spid="388101"/>
                                        </p:tgtEl>
                                      </p:cBhvr>
                                    </p:animEffect>
                                  </p:childTnLst>
                                </p:cTn>
                              </p:par>
                            </p:childTnLst>
                          </p:cTn>
                        </p:par>
                        <p:par>
                          <p:cTn id="19" fill="hold" nodeType="afterGroup">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388102"/>
                                        </p:tgtEl>
                                        <p:attrNameLst>
                                          <p:attrName>style.visibility</p:attrName>
                                        </p:attrNameLst>
                                      </p:cBhvr>
                                      <p:to>
                                        <p:strVal val="visible"/>
                                      </p:to>
                                    </p:set>
                                    <p:animEffect transition="in" filter="wipe(left)">
                                      <p:cBhvr>
                                        <p:cTn id="22" dur="500"/>
                                        <p:tgtEl>
                                          <p:spTgt spid="388102"/>
                                        </p:tgtEl>
                                      </p:cBhvr>
                                    </p:animEffect>
                                  </p:childTnLst>
                                </p:cTn>
                              </p:par>
                            </p:childTnLst>
                          </p:cTn>
                        </p:par>
                        <p:par>
                          <p:cTn id="23" fill="hold" nodeType="afterGroup">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88103"/>
                                        </p:tgtEl>
                                        <p:attrNameLst>
                                          <p:attrName>style.visibility</p:attrName>
                                        </p:attrNameLst>
                                      </p:cBhvr>
                                      <p:to>
                                        <p:strVal val="visible"/>
                                      </p:to>
                                    </p:set>
                                    <p:animEffect transition="in" filter="wipe(left)">
                                      <p:cBhvr>
                                        <p:cTn id="26" dur="500"/>
                                        <p:tgtEl>
                                          <p:spTgt spid="388103"/>
                                        </p:tgtEl>
                                      </p:cBhvr>
                                    </p:animEffect>
                                  </p:childTnLst>
                                </p:cTn>
                              </p:par>
                            </p:childTnLst>
                          </p:cTn>
                        </p:par>
                        <p:par>
                          <p:cTn id="27" fill="hold" nodeType="afterGroup">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388105"/>
                                        </p:tgtEl>
                                        <p:attrNameLst>
                                          <p:attrName>style.visibility</p:attrName>
                                        </p:attrNameLst>
                                      </p:cBhvr>
                                      <p:to>
                                        <p:strVal val="visible"/>
                                      </p:to>
                                    </p:set>
                                    <p:animEffect transition="in" filter="wipe(left)">
                                      <p:cBhvr>
                                        <p:cTn id="30" dur="500"/>
                                        <p:tgtEl>
                                          <p:spTgt spid="38810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iterate type="lt">
                                    <p:tmAbs val="75"/>
                                  </p:iterate>
                                  <p:childTnLst>
                                    <p:set>
                                      <p:cBhvr>
                                        <p:cTn id="34" dur="1" fill="hold">
                                          <p:stCondLst>
                                            <p:cond delay="74"/>
                                          </p:stCondLst>
                                        </p:cTn>
                                        <p:tgtEl>
                                          <p:spTgt spid="388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388100" grpId="0" animBg="1"/>
      <p:bldP spid="388101" grpId="0"/>
      <p:bldP spid="388102" grpId="0"/>
      <p:bldP spid="388103" grpId="0"/>
      <p:bldP spid="388104" grpId="0" autoUpdateAnimBg="0"/>
      <p:bldP spid="3881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ext Box 2"/>
          <p:cNvSpPr txBox="1">
            <a:spLocks noChangeArrowheads="1"/>
          </p:cNvSpPr>
          <p:nvPr/>
        </p:nvSpPr>
        <p:spPr bwMode="auto">
          <a:xfrm>
            <a:off x="11536363" y="5248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89091" name="AutoShape 3"/>
          <p:cNvSpPr>
            <a:spLocks noChangeArrowheads="1"/>
          </p:cNvSpPr>
          <p:nvPr/>
        </p:nvSpPr>
        <p:spPr bwMode="auto">
          <a:xfrm>
            <a:off x="539750" y="1773238"/>
            <a:ext cx="8235950" cy="2663825"/>
          </a:xfrm>
          <a:prstGeom prst="cloudCallout">
            <a:avLst>
              <a:gd name="adj1" fmla="val -35352"/>
              <a:gd name="adj2" fmla="val 64838"/>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400" i="1">
                <a:solidFill>
                  <a:srgbClr val="0000CC"/>
                </a:solidFill>
              </a:rPr>
              <a:t>Ví dụ 1: giả sử chúng ta cần viết chương trình nhập điểm kiểm tra của các học sinh trong một lớp và sau đó in ra màn hình điểm số cao nhất.</a:t>
            </a:r>
          </a:p>
          <a:p>
            <a:pPr algn="ctr" fontAlgn="base">
              <a:spcBef>
                <a:spcPct val="0"/>
              </a:spcBef>
              <a:spcAft>
                <a:spcPct val="0"/>
              </a:spcAft>
            </a:pPr>
            <a:r>
              <a:rPr lang="en-US" altLang="en-US" sz="2400" i="1">
                <a:solidFill>
                  <a:srgbClr val="0000CC"/>
                </a:solidFill>
              </a:rPr>
              <a:t>(khai báo biến mảng)</a:t>
            </a:r>
          </a:p>
        </p:txBody>
      </p:sp>
      <p:pic>
        <p:nvPicPr>
          <p:cNvPr id="390148" name="Picture 4"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43706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49" name="Text Box 5"/>
          <p:cNvSpPr txBox="1">
            <a:spLocks noChangeArrowheads="1"/>
          </p:cNvSpPr>
          <p:nvPr/>
        </p:nvSpPr>
        <p:spPr bwMode="auto">
          <a:xfrm>
            <a:off x="3184525" y="4837113"/>
            <a:ext cx="5610225" cy="5191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a:solidFill>
                  <a:srgbClr val="0000CC"/>
                </a:solidFill>
              </a:rPr>
              <a:t>Đọc sách giáo khoa _ trang 76, 77</a:t>
            </a:r>
          </a:p>
        </p:txBody>
      </p:sp>
    </p:spTree>
    <p:extLst>
      <p:ext uri="{BB962C8B-B14F-4D97-AF65-F5344CB8AC3E}">
        <p14:creationId xmlns:p14="http://schemas.microsoft.com/office/powerpoint/2010/main" val="3347698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90149"/>
                                        </p:tgtEl>
                                        <p:attrNameLst>
                                          <p:attrName>style.visibility</p:attrName>
                                        </p:attrNameLst>
                                      </p:cBhvr>
                                      <p:to>
                                        <p:strVal val="visible"/>
                                      </p:to>
                                    </p:set>
                                    <p:animEffect transition="in" filter="wipe(left)">
                                      <p:cBhvr>
                                        <p:cTn id="13" dur="500"/>
                                        <p:tgtEl>
                                          <p:spTgt spid="390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39014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7"/>
  <p:tag name="MMPROD_UIDATA" val="&lt;database version=&quot;11.0&quot;&gt;&lt;object type=&quot;1&quot; unique_id=&quot;10001&quot;&gt;&lt;object type=&quot;2&quot; unique_id=&quot;10836&quot;&gt;&lt;object type=&quot;3&quot; unique_id=&quot;10837&quot;&gt;&lt;property id=&quot;20148&quot; value=&quot;5&quot;/&gt;&lt;property id=&quot;20300&quot; value=&quot;Slide 1&quot;/&gt;&lt;property id=&quot;20307&quot; value=&quot;257&quot;/&gt;&lt;/object&gt;&lt;object type=&quot;3&quot; unique_id=&quot;10838&quot;&gt;&lt;property id=&quot;20148&quot; value=&quot;5&quot;/&gt;&lt;property id=&quot;20300&quot; value=&quot;Slide 2&quot;/&gt;&lt;property id=&quot;20307&quot; value=&quot;258&quot;/&gt;&lt;/object&gt;&lt;object type=&quot;3&quot; unique_id=&quot;10839&quot;&gt;&lt;property id=&quot;20148&quot; value=&quot;5&quot;/&gt;&lt;property id=&quot;20300&quot; value=&quot;Slide 3&quot;/&gt;&lt;property id=&quot;20307&quot; value=&quot;259&quot;/&gt;&lt;/object&gt;&lt;object type=&quot;3&quot; unique_id=&quot;10840&quot;&gt;&lt;property id=&quot;20148&quot; value=&quot;5&quot;/&gt;&lt;property id=&quot;20300&quot; value=&quot;Slide 4&quot;/&gt;&lt;property id=&quot;20307&quot; value=&quot;260&quot;/&gt;&lt;/object&gt;&lt;object type=&quot;3&quot; unique_id=&quot;10841&quot;&gt;&lt;property id=&quot;20148&quot; value=&quot;5&quot;/&gt;&lt;property id=&quot;20300&quot; value=&quot;Slide 5&quot;/&gt;&lt;property id=&quot;20307&quot; value=&quot;261&quot;/&gt;&lt;/object&gt;&lt;object type=&quot;3&quot; unique_id=&quot;10842&quot;&gt;&lt;property id=&quot;20148&quot; value=&quot;5&quot;/&gt;&lt;property id=&quot;20300&quot; value=&quot;Slide 6&quot;/&gt;&lt;property id=&quot;20307&quot; value=&quot;262&quot;/&gt;&lt;/object&gt;&lt;object type=&quot;3&quot; unique_id=&quot;10843&quot;&gt;&lt;property id=&quot;20148&quot; value=&quot;5&quot;/&gt;&lt;property id=&quot;20300&quot; value=&quot;Slide 7&quot;/&gt;&lt;property id=&quot;20307&quot; value=&quot;263&quot;/&gt;&lt;/object&gt;&lt;object type=&quot;3&quot; unique_id=&quot;10844&quot;&gt;&lt;property id=&quot;20148&quot; value=&quot;5&quot;/&gt;&lt;property id=&quot;20300&quot; value=&quot;Slide 8&quot;/&gt;&lt;property id=&quot;20307&quot; value=&quot;264&quot;/&gt;&lt;/object&gt;&lt;object type=&quot;3&quot; unique_id=&quot;10845&quot;&gt;&lt;property id=&quot;20148&quot; value=&quot;5&quot;/&gt;&lt;property id=&quot;20300&quot; value=&quot;Slide 9&quot;/&gt;&lt;property id=&quot;20307&quot; value=&quot;265&quot;/&gt;&lt;/object&gt;&lt;object type=&quot;3&quot; unique_id=&quot;10846&quot;&gt;&lt;property id=&quot;20148&quot; value=&quot;5&quot;/&gt;&lt;property id=&quot;20300&quot; value=&quot;Slide 10&quot;/&gt;&lt;property id=&quot;20307&quot; value=&quot;266&quot;/&gt;&lt;/object&gt;&lt;object type=&quot;3&quot; unique_id=&quot;10847&quot;&gt;&lt;property id=&quot;20148&quot; value=&quot;5&quot;/&gt;&lt;property id=&quot;20300&quot; value=&quot;Slide 11&quot;/&gt;&lt;property id=&quot;20307&quot; value=&quot;267&quot;/&gt;&lt;/object&gt;&lt;object type=&quot;3&quot; unique_id=&quot;10848&quot;&gt;&lt;property id=&quot;20148&quot; value=&quot;5&quot;/&gt;&lt;property id=&quot;20300&quot; value=&quot;Slide 12&quot;/&gt;&lt;property id=&quot;20307&quot; value=&quot;268&quot;/&gt;&lt;/object&gt;&lt;object type=&quot;3&quot; unique_id=&quot;10849&quot;&gt;&lt;property id=&quot;20148&quot; value=&quot;5&quot;/&gt;&lt;property id=&quot;20300&quot; value=&quot;Slide 13&quot;/&gt;&lt;property id=&quot;20307&quot; value=&quot;269&quot;/&gt;&lt;/object&gt;&lt;object type=&quot;3&quot; unique_id=&quot;10850&quot;&gt;&lt;property id=&quot;20148&quot; value=&quot;5&quot;/&gt;&lt;property id=&quot;20300&quot; value=&quot;Slide 14&quot;/&gt;&lt;property id=&quot;20307&quot; value=&quot;270&quot;/&gt;&lt;/object&gt;&lt;object type=&quot;3&quot; unique_id=&quot;10851&quot;&gt;&lt;property id=&quot;20148&quot; value=&quot;5&quot;/&gt;&lt;property id=&quot;20300&quot; value=&quot;Slide 15&quot;/&gt;&lt;property id=&quot;20307&quot; value=&quot;271&quot;/&gt;&lt;/object&gt;&lt;object type=&quot;3&quot; unique_id=&quot;10852&quot;&gt;&lt;property id=&quot;20148&quot; value=&quot;5&quot;/&gt;&lt;property id=&quot;20300&quot; value=&quot;Slide 16&quot;/&gt;&lt;property id=&quot;20307&quot; value=&quot;272&quot;/&gt;&lt;/object&gt;&lt;object type=&quot;3&quot; unique_id=&quot;10853&quot;&gt;&lt;property id=&quot;20148&quot; value=&quot;5&quot;/&gt;&lt;property id=&quot;20300&quot; value=&quot;Slide 17&quot;/&gt;&lt;property id=&quot;20307&quot; value=&quot;273&quot;/&gt;&lt;/object&gt;&lt;object type=&quot;3&quot; unique_id=&quot;10854&quot;&gt;&lt;property id=&quot;20148&quot; value=&quot;5&quot;/&gt;&lt;property id=&quot;20300&quot; value=&quot;Slide 18&quot;/&gt;&lt;property id=&quot;20307&quot; value=&quot;274&quot;/&gt;&lt;/object&gt;&lt;object type=&quot;3&quot; unique_id=&quot;10855&quot;&gt;&lt;property id=&quot;20148&quot; value=&quot;5&quot;/&gt;&lt;property id=&quot;20300&quot; value=&quot;Slide 19&quot;/&gt;&lt;property id=&quot;20307&quot; value=&quot;275&quot;/&gt;&lt;/object&gt;&lt;object type=&quot;3&quot; unique_id=&quot;10856&quot;&gt;&lt;property id=&quot;20148&quot; value=&quot;5&quot;/&gt;&lt;property id=&quot;20300&quot; value=&quot;Slide 20&quot;/&gt;&lt;property id=&quot;20307&quot; value=&quot;276&quot;/&gt;&lt;/object&gt;&lt;object type=&quot;3&quot; unique_id=&quot;10857&quot;&gt;&lt;property id=&quot;20148&quot; value=&quot;5&quot;/&gt;&lt;property id=&quot;20300&quot; value=&quot;Slide 21&quot;/&gt;&lt;property id=&quot;20307&quot; value=&quot;277&quot;/&gt;&lt;/object&gt;&lt;/object&gt;&lt;object type=&quot;8&quot; unique_id=&quot;10880&quot;&gt;&lt;/object&gt;&lt;/object&gt;&lt;/database&gt;"/>
  <p:tag name="SECTOMILLISECCONVERTED" val="1"/>
</p:tagLst>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783</Words>
  <Application>Microsoft Office PowerPoint</Application>
  <PresentationFormat>On-screen Show (4:3)</PresentationFormat>
  <Paragraphs>102</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 Unicode MS</vt:lpstr>
      <vt:lpstr>Arial</vt:lpstr>
      <vt:lpstr>Calibri</vt:lpstr>
      <vt:lpstr>Times New Roman</vt:lpstr>
      <vt:lpstr>Wingdings</vt:lpstr>
      <vt:lpstr>Layers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cp:revision>
  <dcterms:created xsi:type="dcterms:W3CDTF">2018-10-20T21:50:41Z</dcterms:created>
  <dcterms:modified xsi:type="dcterms:W3CDTF">2018-10-20T22:31:09Z</dcterms:modified>
</cp:coreProperties>
</file>