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69" r:id="rId5"/>
    <p:sldId id="261" r:id="rId6"/>
    <p:sldId id="270" r:id="rId7"/>
    <p:sldId id="262" r:id="rId8"/>
    <p:sldId id="263" r:id="rId9"/>
    <p:sldId id="291" r:id="rId10"/>
    <p:sldId id="292" r:id="rId11"/>
    <p:sldId id="273" r:id="rId12"/>
    <p:sldId id="275" r:id="rId13"/>
    <p:sldId id="276" r:id="rId14"/>
    <p:sldId id="277" r:id="rId15"/>
    <p:sldId id="293" r:id="rId16"/>
    <p:sldId id="296" r:id="rId17"/>
    <p:sldId id="297" r:id="rId18"/>
    <p:sldId id="294" r:id="rId19"/>
    <p:sldId id="295" r:id="rId20"/>
    <p:sldId id="278" r:id="rId21"/>
    <p:sldId id="279" r:id="rId22"/>
    <p:sldId id="280" r:id="rId23"/>
    <p:sldId id="281" r:id="rId24"/>
    <p:sldId id="282" r:id="rId25"/>
    <p:sldId id="283" r:id="rId26"/>
    <p:sldId id="259"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03258-78EE-4D20-81BD-A32803124888}" type="datetimeFigureOut">
              <a:rPr lang="en-US" smtClean="0"/>
              <a:t>10/24/2021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3FF30-96FF-4C33-8015-DDDA90A48290}" type="slidenum">
              <a:rPr lang="en-US" smtClean="0"/>
              <a:t>‹#›</a:t>
            </a:fld>
            <a:endParaRPr lang="en-US"/>
          </a:p>
        </p:txBody>
      </p:sp>
    </p:spTree>
    <p:extLst>
      <p:ext uri="{BB962C8B-B14F-4D97-AF65-F5344CB8AC3E}">
        <p14:creationId xmlns:p14="http://schemas.microsoft.com/office/powerpoint/2010/main" val="1090290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9</a:t>
            </a:fld>
            <a:endParaRPr lang="en-US"/>
          </a:p>
        </p:txBody>
      </p:sp>
    </p:spTree>
    <p:extLst>
      <p:ext uri="{BB962C8B-B14F-4D97-AF65-F5344CB8AC3E}">
        <p14:creationId xmlns:p14="http://schemas.microsoft.com/office/powerpoint/2010/main" val="413583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10</a:t>
            </a:fld>
            <a:endParaRPr lang="en-US"/>
          </a:p>
        </p:txBody>
      </p:sp>
    </p:spTree>
    <p:extLst>
      <p:ext uri="{BB962C8B-B14F-4D97-AF65-F5344CB8AC3E}">
        <p14:creationId xmlns:p14="http://schemas.microsoft.com/office/powerpoint/2010/main" val="2123088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11</a:t>
            </a:fld>
            <a:endParaRPr lang="en-US"/>
          </a:p>
        </p:txBody>
      </p:sp>
    </p:spTree>
    <p:extLst>
      <p:ext uri="{BB962C8B-B14F-4D97-AF65-F5344CB8AC3E}">
        <p14:creationId xmlns:p14="http://schemas.microsoft.com/office/powerpoint/2010/main" val="3941403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12</a:t>
            </a:fld>
            <a:endParaRPr lang="en-US"/>
          </a:p>
        </p:txBody>
      </p:sp>
    </p:spTree>
    <p:extLst>
      <p:ext uri="{BB962C8B-B14F-4D97-AF65-F5344CB8AC3E}">
        <p14:creationId xmlns:p14="http://schemas.microsoft.com/office/powerpoint/2010/main" val="313738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13</a:t>
            </a:fld>
            <a:endParaRPr lang="en-US"/>
          </a:p>
        </p:txBody>
      </p:sp>
    </p:spTree>
    <p:extLst>
      <p:ext uri="{BB962C8B-B14F-4D97-AF65-F5344CB8AC3E}">
        <p14:creationId xmlns:p14="http://schemas.microsoft.com/office/powerpoint/2010/main" val="4002429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03FF30-96FF-4C33-8015-DDDA90A48290}" type="slidenum">
              <a:rPr lang="en-US" smtClean="0"/>
              <a:t>21</a:t>
            </a:fld>
            <a:endParaRPr lang="en-US"/>
          </a:p>
        </p:txBody>
      </p:sp>
    </p:spTree>
    <p:extLst>
      <p:ext uri="{BB962C8B-B14F-4D97-AF65-F5344CB8AC3E}">
        <p14:creationId xmlns:p14="http://schemas.microsoft.com/office/powerpoint/2010/main" val="203553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37EE9-5C8B-465B-A8A0-9611478F6932}"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037EE9-5C8B-465B-A8A0-9611478F6932}" type="datetimeFigureOut">
              <a:rPr lang="en-US" smtClean="0"/>
              <a:t>10/24/2021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37EE9-5C8B-465B-A8A0-9611478F6932}" type="datetimeFigureOut">
              <a:rPr lang="en-US" smtClean="0"/>
              <a:t>10/24/2021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37EE9-5C8B-465B-A8A0-9611478F6932}" type="datetimeFigureOut">
              <a:rPr lang="en-US" smtClean="0"/>
              <a:t>10/24/2021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7EE9-5C8B-465B-A8A0-9611478F6932}"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E00C8-5046-4A10-8CED-35A8D6D8F0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B037EE9-5C8B-465B-A8A0-9611478F6932}" type="datetimeFigureOut">
              <a:rPr lang="en-US" smtClean="0"/>
              <a:t>10/24/2021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05E00C8-5046-4A10-8CED-35A8D6D8F0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1265" name="Rectangle 1"/>
          <p:cNvSpPr>
            <a:spLocks noChangeArrowheads="1"/>
          </p:cNvSpPr>
          <p:nvPr/>
        </p:nvSpPr>
        <p:spPr bwMode="auto">
          <a:xfrm>
            <a:off x="1752600" y="920175"/>
            <a:ext cx="595701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ÔN TẬP</a:t>
            </a:r>
            <a:r>
              <a:rPr kumimoji="0" lang="vi-VN"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TRUYỆN TRUNG ĐẠI</a:t>
            </a:r>
            <a:endParaRPr kumimoji="0" lang="vi-VN"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266" name="Rectangle 2"/>
          <p:cNvSpPr>
            <a:spLocks noChangeArrowheads="1"/>
          </p:cNvSpPr>
          <p:nvPr/>
        </p:nvSpPr>
        <p:spPr bwMode="auto">
          <a:xfrm>
            <a:off x="1501991" y="1981021"/>
            <a:ext cx="6192721"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VĂN BẢN</a:t>
            </a:r>
            <a:endPar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923925" algn="l"/>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CHUYỆN NGƯỜI CON GÁI NAM XƯƠNG</a:t>
            </a:r>
            <a:endParaRPr kumimoji="0" lang="en-US" sz="1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(Nguyễn Dữ)</a:t>
            </a:r>
            <a:endParaRPr kumimoji="0" lang="vi-VN"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checkerboard(across)">
                                      <p:cBhvr>
                                        <p:cTn id="7" dur="500"/>
                                        <p:tgtEl>
                                          <p:spTgt spid="1126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checkerboard(across)">
                                      <p:cBhvr>
                                        <p:cTn id="12"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1126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19050"/>
            <a:ext cx="9548477" cy="5143500"/>
          </a:xfrm>
          <a:prstGeom prst="rect">
            <a:avLst/>
          </a:prstGeom>
        </p:spPr>
      </p:pic>
      <p:sp>
        <p:nvSpPr>
          <p:cNvPr id="7" name="Rectangle 1"/>
          <p:cNvSpPr>
            <a:spLocks noChangeArrowheads="1"/>
          </p:cNvSpPr>
          <p:nvPr/>
        </p:nvSpPr>
        <p:spPr bwMode="auto">
          <a:xfrm>
            <a:off x="2667000" y="-19050"/>
            <a:ext cx="2309478"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400" b="1" dirty="0" smtClean="0">
                <a:solidFill>
                  <a:schemeClr val="bg1"/>
                </a:solidFill>
                <a:latin typeface="Times New Roman" pitchFamily="18" charset="0"/>
                <a:ea typeface="Times New Roman" pitchFamily="18" charset="0"/>
                <a:cs typeface="Times New Roman" pitchFamily="18" charset="0"/>
              </a:rPr>
              <a:t>PHÂN TÍCH</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990600" y="560073"/>
            <a:ext cx="7391400" cy="4571508"/>
          </a:xfrm>
          <a:prstGeom prst="rect">
            <a:avLst/>
          </a:prstGeom>
        </p:spPr>
        <p:txBody>
          <a:bodyPr wrap="square">
            <a:spAutoFit/>
          </a:bodyPr>
          <a:lstStyle/>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5031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7" name="Rectangle 1"/>
          <p:cNvSpPr>
            <a:spLocks noChangeArrowheads="1"/>
          </p:cNvSpPr>
          <p:nvPr/>
        </p:nvSpPr>
        <p:spPr bwMode="auto">
          <a:xfrm>
            <a:off x="2846026" y="42504"/>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1143000" y="727829"/>
            <a:ext cx="70866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b="1" dirty="0" smtClean="0">
                <a:latin typeface="Times New Roman" panose="02020603050405020304" pitchFamily="18" charset="0"/>
                <a:ea typeface="Times New Roman" panose="02020603050405020304" pitchFamily="18" charset="0"/>
                <a:cs typeface="Times New Roman" panose="02020603050405020304" pitchFamily="18" charset="0"/>
              </a:rPr>
              <a:t>Số phận của </a:t>
            </a:r>
            <a:r>
              <a:rPr lang="en-US" b="1" dirty="0" err="1" smtClean="0">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Vũ Nương bị chính người mà mình hết lòng yêu thương nghi ngờ là không chung thủy phải tìm đến cái chết bi phẫn.</a:t>
            </a:r>
          </a:p>
          <a:p>
            <a:pPr algn="just">
              <a:spcAft>
                <a:spcPts val="0"/>
              </a:spcAft>
            </a:pP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Nguyên nhân:</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chiếc bóng của Vũ Nương và lời nói ngây thơ của đứa con. </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Trương Sinh ít học, hay ghen, gia trưởng.</a:t>
            </a:r>
          </a:p>
          <a:p>
            <a:pPr algn="just">
              <a:spcAft>
                <a:spcPts val="0"/>
              </a:spcAft>
            </a:pPr>
            <a:r>
              <a:rPr lang="vi-VN"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effectLst/>
                <a:latin typeface="Times New Roman" panose="02020603050405020304" pitchFamily="18" charset="0"/>
                <a:ea typeface="Times New Roman" panose="02020603050405020304" pitchFamily="18" charset="0"/>
                <a:cs typeface="Times New Roman" panose="02020603050405020304" pitchFamily="18" charset="0"/>
              </a:rPr>
              <a:t>  + Do xã hội phong kiến bất công: trọng nam khinh nữ.</a:t>
            </a: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  + Do chiến tranh phi nghĩa gây ra những cảnh sinh li tử biệt, làm chia rẽ hạnh phúc lứa đôi.</a:t>
            </a:r>
          </a:p>
          <a:p>
            <a:pPr algn="just">
              <a:spcAft>
                <a:spcPts val="0"/>
              </a:spcAft>
            </a:pPr>
            <a:r>
              <a:rPr lang="vi-VN"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Tóm lại, Vũ nương là người có phẩm chất cao quý nhưng số phận đau thương là hình ảnh tiêu biểu của người phụ nữ Việt Nam thời phong kiến để lại trong lòng người đọc niềm thương cảm sâu sắc.</a:t>
            </a:r>
            <a:endParaRPr lang="en-US" dirty="0">
              <a:solidFill>
                <a:srgbClr val="FF0000"/>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717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5" name="TextBox 4"/>
          <p:cNvSpPr txBox="1"/>
          <p:nvPr/>
        </p:nvSpPr>
        <p:spPr>
          <a:xfrm>
            <a:off x="381000" y="470446"/>
            <a:ext cx="8305800" cy="4539704"/>
          </a:xfrm>
          <a:prstGeom prst="rect">
            <a:avLst/>
          </a:prstGeom>
          <a:noFill/>
        </p:spPr>
        <p:txBody>
          <a:bodyPr wrap="square" rtlCol="0">
            <a:spAutoFit/>
          </a:bodyPr>
          <a:lstStyle/>
          <a:p>
            <a:pPr algn="just"/>
            <a:r>
              <a:rPr lang="en-US" sz="1700" b="1" dirty="0" smtClean="0">
                <a:latin typeface="Times New Roman" panose="02020603050405020304" pitchFamily="18" charset="0"/>
                <a:cs typeface="Times New Roman" panose="02020603050405020304" pitchFamily="18" charset="0"/>
              </a:rPr>
              <a:t>1. </a:t>
            </a:r>
            <a:r>
              <a:rPr lang="en-US" sz="1700" b="1" dirty="0" err="1" smtClean="0">
                <a:latin typeface="Times New Roman" panose="02020603050405020304" pitchFamily="18" charset="0"/>
                <a:cs typeface="Times New Roman" panose="02020603050405020304" pitchFamily="18" charset="0"/>
              </a:rPr>
              <a:t>Phân</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tích</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vẻ</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đẹp</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của</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Vũ</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Nương</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tham</a:t>
            </a:r>
            <a:r>
              <a:rPr lang="en-US" sz="1700" b="1" dirty="0" smtClean="0">
                <a:latin typeface="Times New Roman" panose="02020603050405020304" pitchFamily="18" charset="0"/>
                <a:cs typeface="Times New Roman" panose="02020603050405020304" pitchFamily="18" charset="0"/>
              </a:rPr>
              <a:t> </a:t>
            </a:r>
            <a:r>
              <a:rPr lang="en-US" sz="1700" b="1" dirty="0" err="1" smtClean="0">
                <a:latin typeface="Times New Roman" panose="02020603050405020304" pitchFamily="18" charset="0"/>
                <a:cs typeface="Times New Roman" panose="02020603050405020304" pitchFamily="18" charset="0"/>
              </a:rPr>
              <a:t>khảo</a:t>
            </a:r>
            <a:r>
              <a:rPr lang="en-US" sz="1700" b="1" dirty="0" smtClean="0">
                <a:latin typeface="Times New Roman" panose="02020603050405020304" pitchFamily="18" charset="0"/>
                <a:cs typeface="Times New Roman" panose="02020603050405020304" pitchFamily="18" charset="0"/>
              </a:rPr>
              <a:t>)</a:t>
            </a:r>
            <a:endParaRPr lang="en-US" sz="1700" b="1" dirty="0" smtClean="0">
              <a:latin typeface="Times New Roman" panose="02020603050405020304" pitchFamily="18" charset="0"/>
              <a:cs typeface="Times New Roman" panose="02020603050405020304" pitchFamily="18" charset="0"/>
            </a:endParaRP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Đọc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truyện</a:t>
            </a:r>
            <a:r>
              <a:rPr lang="en-US" sz="1700"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Chuyện</a:t>
            </a:r>
            <a:r>
              <a:rPr lang="en-US" sz="1700" i="1" dirty="0" smtClean="0">
                <a:latin typeface="Times New Roman" panose="02020603050405020304" pitchFamily="18" charset="0"/>
                <a:cs typeface="Times New Roman" panose="02020603050405020304" pitchFamily="18" charset="0"/>
              </a:rPr>
              <a:t> </a:t>
            </a:r>
            <a:r>
              <a:rPr lang="en-US" sz="1700" i="1" dirty="0" err="1" smtClean="0">
                <a:latin typeface="Times New Roman" panose="02020603050405020304" pitchFamily="18" charset="0"/>
                <a:cs typeface="Times New Roman" panose="02020603050405020304" pitchFamily="18" charset="0"/>
              </a:rPr>
              <a:t>người</a:t>
            </a:r>
            <a:r>
              <a:rPr lang="en-US" sz="1700" i="1" dirty="0" smtClean="0">
                <a:latin typeface="Times New Roman" panose="02020603050405020304" pitchFamily="18" charset="0"/>
                <a:cs typeface="Times New Roman" panose="02020603050405020304" pitchFamily="18" charset="0"/>
              </a:rPr>
              <a:t> con </a:t>
            </a:r>
            <a:r>
              <a:rPr lang="en-US" sz="1700" i="1" dirty="0" err="1" smtClean="0">
                <a:latin typeface="Times New Roman" panose="02020603050405020304" pitchFamily="18" charset="0"/>
                <a:cs typeface="Times New Roman" panose="02020603050405020304" pitchFamily="18" charset="0"/>
              </a:rPr>
              <a:t>gái</a:t>
            </a:r>
            <a:r>
              <a:rPr lang="en-US" sz="1700" i="1" dirty="0" smtClean="0">
                <a:latin typeface="Times New Roman" panose="02020603050405020304" pitchFamily="18" charset="0"/>
                <a:cs typeface="Times New Roman" panose="02020603050405020304" pitchFamily="18" charset="0"/>
              </a:rPr>
              <a:t> Nam </a:t>
            </a:r>
            <a:r>
              <a:rPr lang="en-US" sz="1700" i="1" dirty="0" err="1" smtClean="0">
                <a:latin typeface="Times New Roman" panose="02020603050405020304" pitchFamily="18" charset="0"/>
                <a:cs typeface="Times New Roman" panose="02020603050405020304" pitchFamily="18" charset="0"/>
              </a:rPr>
              <a:t>X</a:t>
            </a:r>
            <a:r>
              <a:rPr lang="en-US" sz="1700" dirty="0" err="1" smtClean="0">
                <a:latin typeface="Times New Roman" panose="02020603050405020304" pitchFamily="18" charset="0"/>
                <a:cs typeface="Times New Roman" panose="02020603050405020304" pitchFamily="18" charset="0"/>
              </a:rPr>
              <a:t>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hẳn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chúng</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đều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bởi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gái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quê</a:t>
            </a:r>
            <a:r>
              <a:rPr lang="en-US" sz="1700" dirty="0" smtClean="0">
                <a:latin typeface="Times New Roman" panose="02020603050405020304" pitchFamily="18" charset="0"/>
                <a:cs typeface="Times New Roman" panose="02020603050405020304" pitchFamily="18" charset="0"/>
              </a:rPr>
              <a:t> ở Nam </a:t>
            </a:r>
            <a:r>
              <a:rPr lang="en-US" sz="1700" dirty="0" err="1" smtClean="0">
                <a:latin typeface="Times New Roman" panose="02020603050405020304" pitchFamily="18" charset="0"/>
                <a:cs typeface="Times New Roman" panose="02020603050405020304" pitchFamily="18" charset="0"/>
              </a:rPr>
              <a:t>Xương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thùy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thêm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a:t>
            </a:r>
            <a:r>
              <a:rPr lang="en-US" sz="1700" dirty="0" smtClean="0">
                <a:latin typeface="Times New Roman" panose="02020603050405020304" pitchFamily="18" charset="0"/>
                <a:cs typeface="Times New Roman" panose="02020603050405020304" pitchFamily="18" charset="0"/>
              </a:rPr>
              <a:t> dung </a:t>
            </a:r>
            <a:r>
              <a:rPr lang="en-US" sz="1700" dirty="0" err="1" smtClean="0">
                <a:latin typeface="Times New Roman" panose="02020603050405020304" pitchFamily="18" charset="0"/>
                <a:cs typeface="Times New Roman" panose="02020603050405020304" pitchFamily="18" charset="0"/>
              </a:rPr>
              <a:t>nhan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hồn</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tỏa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tính</a:t>
            </a:r>
            <a:r>
              <a:rPr lang="en-US" sz="1700" dirty="0" smtClean="0">
                <a:latin typeface="Times New Roman" panose="02020603050405020304" pitchFamily="18" charset="0"/>
                <a:cs typeface="Times New Roman" panose="02020603050405020304" pitchFamily="18" charset="0"/>
              </a:rPr>
              <a:t> hay </a:t>
            </a:r>
            <a:r>
              <a:rPr lang="en-US" sz="1700" dirty="0" err="1" smtClean="0">
                <a:latin typeface="Times New Roman" panose="02020603050405020304" pitchFamily="18" charset="0"/>
                <a:cs typeface="Times New Roman" panose="02020603050405020304" pitchFamily="18" charset="0"/>
              </a:rPr>
              <a:t>ghen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phép</a:t>
            </a:r>
            <a:r>
              <a:rPr lang="en-US" sz="1700" dirty="0">
                <a:latin typeface="Times New Roman" panose="02020603050405020304" pitchFamily="18" charset="0"/>
                <a:cs typeface="Times New Roman" panose="02020603050405020304" pitchFamily="18" charset="0"/>
              </a:rPr>
              <a: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từng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hòa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lính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chén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rượu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dặn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dò</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theo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nguôi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bướm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lượn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vườn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mây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núi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nỗi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buồn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tường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lo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tử</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Sinh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nhỏ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bị</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cố</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thanh</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hiểu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gìn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505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2" name="TextBox 1"/>
          <p:cNvSpPr txBox="1"/>
          <p:nvPr/>
        </p:nvSpPr>
        <p:spPr>
          <a:xfrm>
            <a:off x="228600" y="122456"/>
            <a:ext cx="8610600" cy="4278094"/>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gắn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nổi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bến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hành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động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chứng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tơ</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trong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p>
          <a:p>
            <a:pPr algn="just"/>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dâu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hiếu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lâm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bệnh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lúc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ốm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đau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tận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sóc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sức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thuốc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thang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ngọt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ngào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khéo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khuyên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xót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phàm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việc</a:t>
            </a:r>
            <a:r>
              <a:rPr lang="en-US" sz="1700" dirty="0" smtClean="0">
                <a:latin typeface="Times New Roman" panose="02020603050405020304" pitchFamily="18" charset="0"/>
                <a:cs typeface="Times New Roman" panose="02020603050405020304" pitchFamily="18" charset="0"/>
              </a:rPr>
              <a:t> ma </a:t>
            </a:r>
            <a:r>
              <a:rPr lang="en-US" sz="1700" dirty="0" err="1" smtClean="0">
                <a:latin typeface="Times New Roman" panose="02020603050405020304" pitchFamily="18" charset="0"/>
                <a:cs typeface="Times New Roman" panose="02020603050405020304" pitchFamily="18" charset="0"/>
              </a:rPr>
              <a:t>chay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tế</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lễ</a:t>
            </a:r>
            <a:r>
              <a:rPr lang="en-US" sz="1700" dirty="0" smtClean="0">
                <a:latin typeface="Times New Roman" panose="02020603050405020304" pitchFamily="18" charset="0"/>
                <a:cs typeface="Times New Roman" panose="02020603050405020304" pitchFamily="18" charset="0"/>
              </a:rPr>
              <a:t>, lo </a:t>
            </a:r>
            <a:r>
              <a:rPr lang="en-US" sz="1700" dirty="0" err="1" smtClean="0">
                <a:latin typeface="Times New Roman" panose="02020603050405020304" pitchFamily="18" charset="0"/>
                <a:cs typeface="Times New Roman" panose="02020603050405020304" pitchFamily="18" charset="0"/>
              </a:rPr>
              <a:t>liệu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mẹ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   + </a:t>
            </a:r>
            <a:r>
              <a:rPr lang="en-US" sz="1700" dirty="0" err="1" smtClean="0">
                <a:latin typeface="Times New Roman" panose="02020603050405020304" pitchFamily="18" charset="0"/>
                <a:cs typeface="Times New Roman" panose="02020603050405020304" pitchFamily="18" charset="0"/>
              </a:rPr>
              <a:t>Đối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trai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thì</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lòng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yêu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dỗ</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chỉ</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Đản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đứa</a:t>
            </a:r>
            <a:r>
              <a:rPr lang="en-US" sz="1700" dirty="0" smtClean="0">
                <a:latin typeface="Times New Roman" panose="02020603050405020304" pitchFamily="18" charset="0"/>
                <a:cs typeface="Times New Roman" panose="02020603050405020304" pitchFamily="18" charset="0"/>
              </a:rPr>
              <a:t> con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giác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cạnh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cha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a:t>
            </a:r>
          </a:p>
          <a:p>
            <a:pPr algn="just"/>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Vẻ</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hoàn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hơn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dưới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Mặc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dù</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sung </a:t>
            </a:r>
            <a:r>
              <a:rPr lang="en-US" sz="1700" dirty="0" err="1" smtClean="0">
                <a:latin typeface="Times New Roman" panose="02020603050405020304" pitchFamily="18" charset="0"/>
                <a:cs typeface="Times New Roman" panose="02020603050405020304" pitchFamily="18" charset="0"/>
              </a:rPr>
              <a:t>sướng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nhưng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vẫn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nặng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cuộc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luôn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nhớ</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chồng</a:t>
            </a:r>
            <a:r>
              <a:rPr lang="en-US" sz="1700" dirty="0" smtClean="0">
                <a:latin typeface="Times New Roman" panose="02020603050405020304" pitchFamily="18" charset="0"/>
                <a:cs typeface="Times New Roman" panose="02020603050405020304" pitchFamily="18" charset="0"/>
              </a:rPr>
              <a:t> con, lo </a:t>
            </a:r>
            <a:r>
              <a:rPr lang="en-US" sz="1700" dirty="0" err="1" smtClean="0">
                <a:latin typeface="Times New Roman" panose="02020603050405020304" pitchFamily="18" charset="0"/>
                <a:cs typeface="Times New Roman" panose="02020603050405020304" pitchFamily="18" charset="0"/>
              </a:rPr>
              <a:t>lắng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phần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tổ</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khát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minh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được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oan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rồi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quay </a:t>
            </a:r>
            <a:r>
              <a:rPr lang="en-US" sz="1700" dirty="0" err="1" smtClean="0">
                <a:latin typeface="Times New Roman" panose="02020603050405020304" pitchFamily="18" charset="0"/>
                <a:cs typeface="Times New Roman" panose="02020603050405020304" pitchFamily="18" charset="0"/>
              </a:rPr>
              <a:t>trở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Linh</a:t>
            </a:r>
            <a:r>
              <a:rPr lang="en-US" sz="1700" dirty="0" smtClean="0">
                <a:latin typeface="Times New Roman" panose="02020603050405020304" pitchFamily="18" charset="0"/>
                <a:cs typeface="Times New Roman" panose="02020603050405020304" pitchFamily="18" charset="0"/>
              </a:rPr>
              <a:t> phi, </a:t>
            </a:r>
            <a:r>
              <a:rPr lang="en-US" sz="1700" dirty="0" err="1" smtClean="0">
                <a:latin typeface="Times New Roman" panose="02020603050405020304" pitchFamily="18" charset="0"/>
                <a:cs typeface="Times New Roman" panose="02020603050405020304" pitchFamily="18" charset="0"/>
              </a:rPr>
              <a:t>để</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giữ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không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bỏ</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cứu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mình</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đây</a:t>
            </a:r>
            <a:r>
              <a:rPr lang="en-US" sz="1700" dirty="0" smtClean="0">
                <a:latin typeface="Times New Roman" panose="02020603050405020304" pitchFamily="18" charset="0"/>
                <a:cs typeface="Times New Roman" panose="02020603050405020304" pitchFamily="18" charset="0"/>
              </a:rPr>
              <a:t> ta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còn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nghĩa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trọng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dự</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52400" y="4248150"/>
            <a:ext cx="8610600" cy="877163"/>
          </a:xfrm>
          <a:prstGeom prst="rect">
            <a:avLst/>
          </a:prstGeom>
          <a:noFill/>
        </p:spPr>
        <p:txBody>
          <a:bodyPr wrap="square" rtlCol="0">
            <a:spAutoFit/>
          </a:bodyPr>
          <a:lstStyle/>
          <a:p>
            <a:pPr algn="just"/>
            <a:r>
              <a:rPr lang="en-US" sz="1700" dirty="0" err="1" smtClean="0">
                <a:latin typeface="Times New Roman" panose="02020603050405020304" pitchFamily="18" charset="0"/>
                <a:cs typeface="Times New Roman" panose="02020603050405020304" pitchFamily="18" charset="0"/>
              </a:rPr>
              <a:t>Tóm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hết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những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phẩm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tốt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người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phụ</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nữ</a:t>
            </a:r>
            <a:r>
              <a:rPr lang="en-US" sz="1700" dirty="0" smtClean="0">
                <a:latin typeface="Times New Roman" panose="02020603050405020304" pitchFamily="18" charset="0"/>
                <a:cs typeface="Times New Roman" panose="02020603050405020304" pitchFamily="18" charset="0"/>
              </a:rPr>
              <a:t> qua </a:t>
            </a:r>
            <a:r>
              <a:rPr lang="en-US" sz="1700" dirty="0" err="1" smtClean="0">
                <a:latin typeface="Times New Roman" panose="02020603050405020304" pitchFamily="18" charset="0"/>
                <a:cs typeface="Times New Roman" panose="02020603050405020304" pitchFamily="18" charset="0"/>
              </a:rPr>
              <a:t>hình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tượng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Vũ</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Nương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điều</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này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thấy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Nguyễn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dữ</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một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văn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có</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tấm</a:t>
            </a:r>
            <a:r>
              <a:rPr lang="en-US" sz="1700" dirty="0" smtClean="0">
                <a:latin typeface="Times New Roman" panose="02020603050405020304" pitchFamily="18" charset="0"/>
                <a:cs typeface="Times New Roman" panose="02020603050405020304" pitchFamily="18" charset="0"/>
              </a:rPr>
              <a:t> long, </a:t>
            </a:r>
            <a:r>
              <a:rPr lang="en-US" sz="1700" dirty="0" err="1" smtClean="0">
                <a:latin typeface="Times New Roman" panose="02020603050405020304" pitchFamily="18" charset="0"/>
                <a:cs typeface="Times New Roman" panose="02020603050405020304" pitchFamily="18" charset="0"/>
              </a:rPr>
              <a:t>trái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tim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nhân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đạo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cao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đẹp</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8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381000" y="-19050"/>
            <a:ext cx="8458200" cy="5019964"/>
          </a:xfrm>
          <a:prstGeom prst="rect">
            <a:avLst/>
          </a:prstGeom>
        </p:spPr>
        <p:txBody>
          <a:bodyPr wrap="square">
            <a:spAutoFit/>
          </a:bodyPr>
          <a:lstStyle/>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 người con gái Nam Xương” trích trong áng thiên cổ kì bút của Nguyễn Dữ, hẳn mỗi chúng ta đều xót thương trước số phận khổ đau của người phụ nữ trong xã hội phong kiến nam quyền qua nhân vật Vũ Nương.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xin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mặc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dung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ngôn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nuôi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ngây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mắng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nhiếc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đuổi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khỏi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đầy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uất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hề</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day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dứt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ngay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5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trót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kẻ</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bức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toàn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thật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sâu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căm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phẫn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nghiệt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 đớn thay phận đàn bà</a:t>
            </a:r>
            <a:endParaRPr lang="en-US" sz="15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vi-VN" sz="15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Lời rằng bạc mệnh cũng là lời chung”.</a:t>
            </a:r>
            <a:endParaRPr lang="en-US" sz="1500" dirty="0"/>
          </a:p>
        </p:txBody>
      </p:sp>
      <p:sp>
        <p:nvSpPr>
          <p:cNvPr id="5" name="TextBox 4"/>
          <p:cNvSpPr txBox="1"/>
          <p:nvPr/>
        </p:nvSpPr>
        <p:spPr>
          <a:xfrm rot="10800000">
            <a:off x="-76199" y="819150"/>
            <a:ext cx="461665" cy="2438400"/>
          </a:xfrm>
          <a:prstGeom prst="rect">
            <a:avLst/>
          </a:prstGeom>
          <a:noFill/>
        </p:spPr>
        <p:txBody>
          <a:bodyPr vert="eaVert" wrap="square" rtlCol="0">
            <a:spAutoFit/>
          </a:bodyPr>
          <a:lstStyle/>
          <a:p>
            <a:r>
              <a:rPr lang="vi-VN" smtClean="0">
                <a:solidFill>
                  <a:srgbClr val="FF0000"/>
                </a:solidFill>
                <a:latin typeface="Times New Roman" panose="02020603050405020304" pitchFamily="18" charset="0"/>
                <a:cs typeface="Times New Roman" panose="02020603050405020304" pitchFamily="18" charset="0"/>
              </a:rPr>
              <a:t>Số phận của Vũ Nương</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440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4"/>
          <p:cNvSpPr/>
          <p:nvPr/>
        </p:nvSpPr>
        <p:spPr>
          <a:xfrm>
            <a:off x="1295400" y="831830"/>
            <a:ext cx="6629400" cy="3416320"/>
          </a:xfrm>
          <a:prstGeom prst="rect">
            <a:avLst/>
          </a:prstGeom>
        </p:spPr>
        <p:txBody>
          <a:bodyPr wrap="square">
            <a:spAutoFit/>
          </a:bodyPr>
          <a:lstStyle/>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2.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chết</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a.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trực</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Đản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ngộ</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cha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thật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chịu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gây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lầm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b.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gián</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đoán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hôn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“con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kẻ</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đem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trăm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vàng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cưới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nam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3074626" y="114240"/>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9150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2"/>
          <p:cNvSpPr/>
          <p:nvPr/>
        </p:nvSpPr>
        <p:spPr>
          <a:xfrm>
            <a:off x="685800" y="438150"/>
            <a:ext cx="7543800" cy="2031325"/>
          </a:xfrm>
          <a:prstGeom prst="rect">
            <a:avLst/>
          </a:prstGeom>
        </p:spPr>
        <p:txBody>
          <a:bodyPr wrap="square">
            <a:spAutoFit/>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Ý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nằm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Lang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rùa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cứu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5" name="Rectangle 1"/>
          <p:cNvSpPr>
            <a:spLocks noChangeArrowheads="1"/>
          </p:cNvSpPr>
          <p:nvPr/>
        </p:nvSpPr>
        <p:spPr bwMode="auto">
          <a:xfrm>
            <a:off x="3074626" y="-19050"/>
            <a:ext cx="1954574"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000" b="1" dirty="0" smtClean="0">
                <a:solidFill>
                  <a:schemeClr val="bg1"/>
                </a:solidFill>
                <a:latin typeface="Times New Roman" pitchFamily="18" charset="0"/>
                <a:ea typeface="Times New Roman" pitchFamily="18" charset="0"/>
                <a:cs typeface="Times New Roman" pitchFamily="18" charset="0"/>
              </a:rPr>
              <a:t>PHÂN TÍCH</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1371600" y="2473226"/>
            <a:ext cx="7467600" cy="2585323"/>
          </a:xfrm>
          <a:prstGeom prst="rect">
            <a:avLst/>
          </a:prstGeom>
        </p:spPr>
        <p:txBody>
          <a:bodyPr wrap="square">
            <a:spAutoFit/>
          </a:bodyPr>
          <a:lstStyle/>
          <a:p>
            <a:pPr indent="215900" algn="just">
              <a:spcAft>
                <a:spcPts val="0"/>
              </a:spcAft>
            </a:pP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nét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tổ</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khao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hồi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dự</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hậu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ước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lẽ</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cõi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r>
              <a:rPr lang="vi-VN" dirty="0" smtClean="0">
                <a:solidFill>
                  <a:srgbClr val="000000"/>
                </a:solidFill>
                <a:latin typeface="Times New Roman" panose="02020603050405020304" pitchFamily="18" charset="0"/>
                <a:ea typeface="Times New Roman" panose="02020603050405020304" pitchFamily="18" charset="0"/>
              </a:rPr>
              <a:t>    </a:t>
            </a:r>
            <a:r>
              <a:rPr lang="en-US" dirty="0" smtClean="0">
                <a:solidFill>
                  <a:srgbClr val="000000"/>
                </a:solidFill>
                <a:latin typeface="Times New Roman" panose="02020603050405020304" pitchFamily="18" charset="0"/>
                <a:ea typeface="Times New Roman" panose="02020603050405020304" pitchFamily="18" charset="0"/>
              </a:rPr>
              <a:t>- </a:t>
            </a:r>
            <a:r>
              <a:rPr lang="en-US" dirty="0">
                <a:solidFill>
                  <a:srgbClr val="000000"/>
                </a:solidFill>
                <a:latin typeface="Times New Roman" panose="02020603050405020304" pitchFamily="18" charset="0"/>
                <a:ea typeface="Times New Roman" panose="02020603050405020304" pitchFamily="18" charset="0"/>
              </a:rPr>
              <a:t>Chi </a:t>
            </a:r>
            <a:r>
              <a:rPr lang="en-US" dirty="0" err="1">
                <a:solidFill>
                  <a:srgbClr val="000000"/>
                </a:solidFill>
                <a:latin typeface="Times New Roman" panose="02020603050405020304" pitchFamily="18" charset="0"/>
                <a:ea typeface="Times New Roman" panose="02020603050405020304" pitchFamily="18" charset="0"/>
              </a:rPr>
              <a:t>tiết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kỳ</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ảo</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đồng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thời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cũng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không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làm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mất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rPr>
              <a:t> bi </a:t>
            </a:r>
            <a:r>
              <a:rPr lang="en-US" dirty="0" err="1">
                <a:solidFill>
                  <a:srgbClr val="000000"/>
                </a:solidFill>
                <a:latin typeface="Times New Roman" panose="02020603050405020304" pitchFamily="18" charset="0"/>
                <a:ea typeface="Times New Roman" panose="02020603050405020304" pitchFamily="18" charset="0"/>
              </a:rPr>
              <a:t>kịch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của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câu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chuyện</a:t>
            </a:r>
            <a:r>
              <a:rPr lang="en-US" dirty="0">
                <a:solidFill>
                  <a:srgbClr val="000000"/>
                </a:solidFill>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38745633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1000"/>
                                        <p:tgtEl>
                                          <p:spTgt spid="6">
                                            <p:txEl>
                                              <p:pRg st="1" end="1"/>
                                            </p:txEl>
                                          </p:spTgt>
                                        </p:tgtEl>
                                      </p:cBhvr>
                                    </p:animEffect>
                                    <p:anim calcmode="lin" valueType="num">
                                      <p:cBhvr>
                                        <p:cTn id="5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fade">
                                      <p:cBhvr>
                                        <p:cTn id="56" dur="1000"/>
                                        <p:tgtEl>
                                          <p:spTgt spid="6">
                                            <p:txEl>
                                              <p:pRg st="2" end="2"/>
                                            </p:txEl>
                                          </p:spTgt>
                                        </p:tgtEl>
                                      </p:cBhvr>
                                    </p:animEffect>
                                    <p:anim calcmode="lin" valueType="num">
                                      <p:cBhvr>
                                        <p:cTn id="5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fade">
                                      <p:cBhvr>
                                        <p:cTn id="63" dur="1000"/>
                                        <p:tgtEl>
                                          <p:spTgt spid="6">
                                            <p:txEl>
                                              <p:pRg st="3" end="3"/>
                                            </p:txEl>
                                          </p:spTgt>
                                        </p:tgtEl>
                                      </p:cBhvr>
                                    </p:animEffect>
                                    <p:anim calcmode="lin" valueType="num">
                                      <p:cBhvr>
                                        <p:cTn id="6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1000"/>
                                        <p:tgtEl>
                                          <p:spTgt spid="6">
                                            <p:txEl>
                                              <p:pRg st="4" end="4"/>
                                            </p:txEl>
                                          </p:spTgt>
                                        </p:tgtEl>
                                      </p:cBhvr>
                                    </p:animEffect>
                                    <p:anim calcmode="lin" valueType="num">
                                      <p:cBhvr>
                                        <p:cTn id="7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1000"/>
                                        <p:tgtEl>
                                          <p:spTgt spid="6">
                                            <p:txEl>
                                              <p:pRg st="5" end="5"/>
                                            </p:txEl>
                                          </p:spTgt>
                                        </p:tgtEl>
                                      </p:cBhvr>
                                    </p:animEffect>
                                    <p:anim calcmode="lin" valueType="num">
                                      <p:cBhvr>
                                        <p:cTn id="7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4524315"/>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văn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gái</a:t>
            </a:r>
            <a:r>
              <a:rPr lang="en-US" i="1" dirty="0">
                <a:latin typeface="Times New Roman" panose="02020603050405020304" pitchFamily="18" charset="0"/>
                <a:ea typeface="SimSun" panose="02010600030101010101" pitchFamily="2" charset="-122"/>
                <a:cs typeface="Times New Roman" panose="02020603050405020304" pitchFamily="18" charset="0"/>
              </a:rPr>
              <a:t> Nam </a:t>
            </a:r>
            <a:r>
              <a:rPr lang="en-US" i="1" dirty="0" err="1">
                <a:latin typeface="Times New Roman" panose="02020603050405020304" pitchFamily="18" charset="0"/>
                <a:ea typeface="SimSun" panose="02010600030101010101" pitchFamily="2" charset="-122"/>
                <a:cs typeface="Times New Roman" panose="02020603050405020304" pitchFamily="18" charset="0"/>
              </a:rPr>
              <a:t>Xương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thùy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tư</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tốt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đẹp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mến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dung </a:t>
            </a:r>
            <a:r>
              <a:rPr lang="en-US" i="1" dirty="0" err="1">
                <a:latin typeface="Times New Roman" panose="02020603050405020304" pitchFamily="18" charset="0"/>
                <a:ea typeface="SimSun" panose="02010600030101010101" pitchFamily="2" charset="-122"/>
                <a:cs typeface="Times New Roman" panose="02020603050405020304" pitchFamily="18" charset="0"/>
              </a:rPr>
              <a:t>hạnh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mẹ</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đem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trăm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về</a:t>
            </a:r>
            <a:r>
              <a:rPr lang="en-US" i="1" dirty="0">
                <a:latin typeface="Times New Roman" panose="02020603050405020304" pitchFamily="18" charset="0"/>
                <a:ea typeface="SimSun" panose="02010600030101010101" pitchFamily="2" charset="-122"/>
                <a:cs typeface="Times New Roman" panose="02020603050405020304" pitchFamily="18" charset="0"/>
              </a:rPr>
              <a:t>. Song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sức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khuôn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phép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từng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lúc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hòa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Cuộc</a:t>
            </a:r>
            <a:r>
              <a:rPr lang="en-US" i="1" dirty="0">
                <a:latin typeface="Times New Roman" panose="02020603050405020304" pitchFamily="18" charset="0"/>
                <a:ea typeface="SimSun" panose="02010600030101010101" pitchFamily="2" charset="-122"/>
                <a:cs typeface="Times New Roman" panose="02020603050405020304" pitchFamily="18" charset="0"/>
              </a:rPr>
              <a:t> sum </a:t>
            </a:r>
            <a:r>
              <a:rPr lang="en-US" i="1" dirty="0" err="1">
                <a:latin typeface="Times New Roman" panose="02020603050405020304" pitchFamily="18" charset="0"/>
                <a:ea typeface="SimSun" panose="02010600030101010101" pitchFamily="2" charset="-122"/>
                <a:cs typeface="Times New Roman" panose="02020603050405020304" pitchFamily="18" charset="0"/>
              </a:rPr>
              <a:t>vầy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chưa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việc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bắt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giặc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Chiêm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hào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phải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sổ</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lính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loại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đầu</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Cho </a:t>
            </a:r>
            <a:r>
              <a:rPr lang="en-US" dirty="0" err="1">
                <a:latin typeface="Times New Roman" panose="02020603050405020304" pitchFamily="18" charset="0"/>
                <a:ea typeface="SimSun" panose="02010600030101010101" pitchFamily="2" charset="-122"/>
                <a:cs typeface="Times New Roman" panose="02020603050405020304" pitchFamily="18" charset="0"/>
              </a:rPr>
              <a:t>biết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bản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tác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theo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biểu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đạt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Nội</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Giải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tư</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hai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đầu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5:</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Em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hãy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ra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liên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6:</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Tìm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thành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phần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biệt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lập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được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trích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30531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3139321"/>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Cho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bản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tác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t>     -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Nam </a:t>
            </a:r>
            <a:r>
              <a:rPr lang="en-US" dirty="0" err="1" smtClean="0">
                <a:latin typeface="Times New Roman" panose="02020603050405020304" pitchFamily="18" charset="0"/>
                <a:cs typeface="Times New Roman" panose="02020603050405020304" pitchFamily="18" charset="0"/>
              </a:rPr>
              <a:t>Xương</a:t>
            </a:r>
            <a:endParaRPr lang="vi-VN" dirty="0" smtClean="0">
              <a:latin typeface="Times New Roman" panose="02020603050405020304" pitchFamily="18" charset="0"/>
              <a:cs typeface="Times New Roman" panose="02020603050405020304" pitchFamily="18" charset="0"/>
            </a:endParaRPr>
          </a:p>
          <a:p>
            <a:pPr marR="30480" algn="just">
              <a:spcAft>
                <a:spcPts val="0"/>
              </a:spcAft>
            </a:pP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Tác giả: </a:t>
            </a:r>
            <a:r>
              <a:rPr lang="en-US" dirty="0" err="1" smtClean="0">
                <a:latin typeface="Times New Roman" panose="02020603050405020304" pitchFamily="18" charset="0"/>
                <a:cs typeface="Times New Roman" panose="02020603050405020304" pitchFamily="18" charset="0"/>
              </a:rPr>
              <a:t>Nguyễn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Dữ</a:t>
            </a:r>
            <a:endParaRPr lang="en-US"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theo</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biểu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đạt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dirty="0" smtClean="0">
                <a:latin typeface="Times New Roman" panose="02020603050405020304" pitchFamily="18" charset="0"/>
                <a:cs typeface="Times New Roman" panose="02020603050405020304" pitchFamily="18" charset="0"/>
              </a:rPr>
              <a:t>     - Phương thức biểu đạt: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Nội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b="1" dirty="0"/>
              <a:t> </a:t>
            </a:r>
            <a:r>
              <a:rPr lang="vi-VN" sz="1600" b="1" dirty="0" smtClean="0"/>
              <a:t>    -</a:t>
            </a:r>
            <a:r>
              <a:rPr lang="en-US" sz="1600" dirty="0"/>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vợ</a:t>
            </a:r>
            <a:r>
              <a:rPr lang="en-US"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Giải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tư</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tốt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đẹp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“dung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hạnh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hai</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đầu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p:cNvSpPr/>
          <p:nvPr/>
        </p:nvSpPr>
        <p:spPr>
          <a:xfrm>
            <a:off x="762000" y="3562350"/>
            <a:ext cx="7620000" cy="1200329"/>
          </a:xfrm>
          <a:prstGeom prst="rect">
            <a:avLst/>
          </a:prstGeom>
        </p:spPr>
        <p:txBody>
          <a:bodyPr wrap="square">
            <a:spAutoFit/>
          </a:bodyPr>
          <a:lstStyle/>
          <a:p>
            <a:pPr marL="285750" marR="30480" indent="-285750" algn="just">
              <a:spcAft>
                <a:spcPts val="0"/>
              </a:spcAft>
              <a:buFontTx/>
              <a:buChar char="-"/>
            </a:pPr>
            <a:r>
              <a:rPr lang="en-US" dirty="0" err="1" smtClean="0">
                <a:latin typeface="Times New Roman" panose="02020603050405020304" pitchFamily="18" charset="0"/>
                <a:ea typeface="SimSun" panose="02010600030101010101" pitchFamily="2" charset="-122"/>
                <a:cs typeface="Times New Roman" panose="02020603050405020304" pitchFamily="18" charset="0"/>
              </a:rPr>
              <a:t>Tư</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vẻ</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tốt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smtClean="0">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latin typeface="Times New Roman" panose="02020603050405020304" pitchFamily="18" charset="0"/>
              <a:ea typeface="SimSun" panose="02010600030101010101" pitchFamily="2" charset="-122"/>
              <a:cs typeface="Times New Roman" panose="02020603050405020304" pitchFamily="18" charset="0"/>
            </a:endParaRPr>
          </a:p>
          <a:p>
            <a:pPr marL="285750" marR="30480" indent="-285750" algn="just">
              <a:spcAft>
                <a:spcPts val="0"/>
              </a:spcAft>
              <a:buFontTx/>
              <a:buChar char="-"/>
            </a:pPr>
            <a:r>
              <a:rPr lang="en-US" dirty="0" smtClean="0">
                <a:latin typeface="Times New Roman" panose="02020603050405020304" pitchFamily="18" charset="0"/>
                <a:ea typeface="SimSun" panose="02010600030101010101" pitchFamily="2" charset="-122"/>
                <a:cs typeface="Times New Roman" panose="02020603050405020304" pitchFamily="18" charset="0"/>
              </a:rPr>
              <a:t>Dung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sắc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Ý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không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chỉ</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đẹp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ngoại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hình</a:t>
            </a:r>
            <a:r>
              <a:rPr lang="en-US" dirty="0">
                <a:latin typeface="Times New Roman" panose="02020603050405020304" pitchFamily="18" charset="0"/>
                <a:ea typeface="SimSun" panose="02010600030101010101" pitchFamily="2" charset="-122"/>
                <a:cs typeface="Times New Roman" panose="02020603050405020304" pitchFamily="18" charset="0"/>
              </a:rPr>
              <a:t>, dung </a:t>
            </a:r>
            <a:r>
              <a:rPr lang="en-US" dirty="0" err="1">
                <a:latin typeface="Times New Roman" panose="02020603050405020304" pitchFamily="18" charset="0"/>
                <a:ea typeface="SimSun" panose="02010600030101010101" pitchFamily="2" charset="-122"/>
                <a:cs typeface="Times New Roman" panose="02020603050405020304" pitchFamily="18" charset="0"/>
              </a:rPr>
              <a:t>nhan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mà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còn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đức</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hạnh</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98694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1000"/>
                                        <p:tgtEl>
                                          <p:spTgt spid="6">
                                            <p:txEl>
                                              <p:pRg st="3" end="3"/>
                                            </p:txEl>
                                          </p:spTgt>
                                        </p:tgtEl>
                                      </p:cBhvr>
                                    </p:animEffect>
                                    <p:anim calcmode="lin" valueType="num">
                                      <p:cBhvr>
                                        <p:cTn id="1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fade">
                                      <p:cBhvr>
                                        <p:cTn id="19" dur="1000"/>
                                        <p:tgtEl>
                                          <p:spTgt spid="6">
                                            <p:txEl>
                                              <p:pRg st="5" end="5"/>
                                            </p:txEl>
                                          </p:spTgt>
                                        </p:tgtEl>
                                      </p:cBhvr>
                                    </p:animEffect>
                                    <p:anim calcmode="lin" valueType="num">
                                      <p:cBhvr>
                                        <p:cTn id="2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7" end="7"/>
                                            </p:txEl>
                                          </p:spTgt>
                                        </p:tgtEl>
                                        <p:attrNameLst>
                                          <p:attrName>style.visibility</p:attrName>
                                        </p:attrNameLst>
                                      </p:cBhvr>
                                      <p:to>
                                        <p:strVal val="visible"/>
                                      </p:to>
                                    </p:set>
                                    <p:animEffect transition="in" filter="fade">
                                      <p:cBhvr>
                                        <p:cTn id="26" dur="1000"/>
                                        <p:tgtEl>
                                          <p:spTgt spid="6">
                                            <p:txEl>
                                              <p:pRg st="7" end="7"/>
                                            </p:txEl>
                                          </p:spTgt>
                                        </p:tgtEl>
                                      </p:cBhvr>
                                    </p:animEffect>
                                    <p:anim calcmode="lin" valueType="num">
                                      <p:cBhvr>
                                        <p:cTn id="2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1000"/>
                                        <p:tgtEl>
                                          <p:spTgt spid="3">
                                            <p:txEl>
                                              <p:pRg st="2" end="2"/>
                                            </p:txEl>
                                          </p:spTgt>
                                        </p:tgtEl>
                                      </p:cBhvr>
                                    </p:animEffect>
                                    <p:anim calcmode="lin" valueType="num">
                                      <p:cBhvr>
                                        <p:cTn id="4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
            </a:r>
            <a:br>
              <a:rPr lang="vi-VN" dirty="0" smtClean="0"/>
            </a:br>
            <a:endParaRPr lang="en-US" dirty="0"/>
          </a:p>
        </p:txBody>
      </p:sp>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5"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685800" y="514350"/>
            <a:ext cx="7772400" cy="2308324"/>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HIỂU</a:t>
            </a:r>
            <a:r>
              <a:rPr lang="vi-VN"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SỐ 1</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5:</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Em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hãy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chỉ</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ra</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thức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liên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nối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“song”.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nàng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vợ</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Vũ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Nương</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lặp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Trương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6:</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thành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phần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biệt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lập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trích</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gái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ở Nam </a:t>
            </a:r>
            <a:r>
              <a:rPr lang="en-US" dirty="0" err="1">
                <a:latin typeface="Times New Roman" panose="02020603050405020304" pitchFamily="18" charset="0"/>
                <a:cs typeface="Times New Roman" panose="02020603050405020304" pitchFamily="18" charset="0"/>
              </a:rPr>
              <a:t>Xương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a:t>
            </a:r>
            <a:endParaRPr lang="en-US"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41085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3" end="3"/>
                                            </p:txEl>
                                          </p:spTgt>
                                        </p:tgtEl>
                                        <p:attrNameLst>
                                          <p:attrName>style.visibility</p:attrName>
                                        </p:attrNameLst>
                                      </p:cBhvr>
                                      <p:to>
                                        <p:strVal val="visible"/>
                                      </p:to>
                                    </p:set>
                                    <p:animEffect transition="in" filter="fade">
                                      <p:cBhvr>
                                        <p:cTn id="14" dur="1000"/>
                                        <p:tgtEl>
                                          <p:spTgt spid="6">
                                            <p:txEl>
                                              <p:pRg st="3" end="3"/>
                                            </p:txEl>
                                          </p:spTgt>
                                        </p:tgtEl>
                                      </p:cBhvr>
                                    </p:animEffect>
                                    <p:anim calcmode="lin" valueType="num">
                                      <p:cBhvr>
                                        <p:cTn id="1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fade">
                                      <p:cBhvr>
                                        <p:cTn id="28" dur="1000"/>
                                        <p:tgtEl>
                                          <p:spTgt spid="6">
                                            <p:txEl>
                                              <p:pRg st="6" end="6"/>
                                            </p:txEl>
                                          </p:spTgt>
                                        </p:tgtEl>
                                      </p:cBhvr>
                                    </p:animEffect>
                                    <p:anim calcmode="lin" valueType="num">
                                      <p:cBhvr>
                                        <p:cTn id="2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7409" name="Rectangle 1"/>
          <p:cNvSpPr>
            <a:spLocks noChangeArrowheads="1"/>
          </p:cNvSpPr>
          <p:nvPr/>
        </p:nvSpPr>
        <p:spPr bwMode="auto">
          <a:xfrm>
            <a:off x="27432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410" name="Rectangle 2"/>
          <p:cNvSpPr>
            <a:spLocks noChangeArrowheads="1"/>
          </p:cNvSpPr>
          <p:nvPr/>
        </p:nvSpPr>
        <p:spPr bwMode="auto">
          <a:xfrm>
            <a:off x="1295400" y="679430"/>
            <a:ext cx="7315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a:t>
            </a:r>
            <a:r>
              <a:rPr lang="en-US" sz="2400" b="1" dirty="0">
                <a:solidFill>
                  <a:srgbClr val="000000"/>
                </a:solidFill>
                <a:latin typeface="Times New Roman" pitchFamily="18" charset="0"/>
                <a:ea typeface="Times New Roman" pitchFamily="18" charset="0"/>
                <a:cs typeface="Times New Roman" pitchFamily="18" charset="0"/>
              </a:rPr>
              <a:t>T</a:t>
            </a:r>
            <a:r>
              <a:rPr kumimoji="0" lang="vi-VN"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giả</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(chưa rõ năm sinh năm mất), quê Hải Dương.</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Nguyễn Dữ sống vào nửa đầu thế kỉ XVI, thời kì triều đình nhà </a:t>
            </a:r>
            <a:r>
              <a:rPr lang="en-US" sz="2400" dirty="0">
                <a:solidFill>
                  <a:srgbClr val="000000"/>
                </a:solidFill>
                <a:latin typeface="Times New Roman" pitchFamily="18" charset="0"/>
                <a:ea typeface="Times New Roman" pitchFamily="18" charset="0"/>
                <a:cs typeface="Times New Roman" pitchFamily="18" charset="0"/>
              </a:rPr>
              <a:t>L</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ê bắt đầu khủng hoảng, các tập đoàn phong kiến Lê, Trịnh ,Mạc tranh giành quyền lực, gây ra những cuộc nội chiến kéo dài.</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Ông học rộng, tài cao nhưng chỉ làm quan một năm rồi cáo về sống ẩn dật ở vùng núi Thanh Hóa.</a:t>
            </a:r>
            <a:endParaRPr kumimoji="0" lang="vi-VN"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7410">
                                            <p:txEl>
                                              <p:pRg st="0" end="0"/>
                                            </p:txEl>
                                          </p:spTgt>
                                        </p:tgtEl>
                                        <p:attrNameLst>
                                          <p:attrName>style.visibility</p:attrName>
                                        </p:attrNameLst>
                                      </p:cBhvr>
                                      <p:to>
                                        <p:strVal val="visible"/>
                                      </p:to>
                                    </p:set>
                                    <p:animEffect transition="in" filter="checkerboard(across)">
                                      <p:cBhvr>
                                        <p:cTn id="12" dur="500"/>
                                        <p:tgtEl>
                                          <p:spTgt spid="174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7410">
                                            <p:txEl>
                                              <p:pRg st="1" end="1"/>
                                            </p:txEl>
                                          </p:spTgt>
                                        </p:tgtEl>
                                        <p:attrNameLst>
                                          <p:attrName>style.visibility</p:attrName>
                                        </p:attrNameLst>
                                      </p:cBhvr>
                                      <p:to>
                                        <p:strVal val="visible"/>
                                      </p:to>
                                    </p:set>
                                    <p:animEffect transition="in" filter="checkerboard(across)">
                                      <p:cBhvr>
                                        <p:cTn id="17" dur="500"/>
                                        <p:tgtEl>
                                          <p:spTgt spid="174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7410">
                                            <p:txEl>
                                              <p:pRg st="2" end="2"/>
                                            </p:txEl>
                                          </p:spTgt>
                                        </p:tgtEl>
                                        <p:attrNameLst>
                                          <p:attrName>style.visibility</p:attrName>
                                        </p:attrNameLst>
                                      </p:cBhvr>
                                      <p:to>
                                        <p:strVal val="visible"/>
                                      </p:to>
                                    </p:set>
                                    <p:animEffect transition="in" filter="checkerboard(across)">
                                      <p:cBhvr>
                                        <p:cTn id="22" dur="500"/>
                                        <p:tgtEl>
                                          <p:spTgt spid="174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7410">
                                            <p:txEl>
                                              <p:pRg st="3" end="3"/>
                                            </p:txEl>
                                          </p:spTgt>
                                        </p:tgtEl>
                                        <p:attrNameLst>
                                          <p:attrName>style.visibility</p:attrName>
                                        </p:attrNameLst>
                                      </p:cBhvr>
                                      <p:to>
                                        <p:strVal val="visible"/>
                                      </p:to>
                                    </p:set>
                                    <p:animEffect transition="in" filter="checkerboard(across)">
                                      <p:cBhvr>
                                        <p:cTn id="27" dur="500"/>
                                        <p:tgtEl>
                                          <p:spTgt spid="174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914400" y="735032"/>
            <a:ext cx="7391400" cy="341632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thực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hiện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các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yêu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cầu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err="1">
                <a:latin typeface="Times New Roman" panose="02020603050405020304" pitchFamily="18" charset="0"/>
                <a:ea typeface="SimSun" panose="02010600030101010101" pitchFamily="2" charset="-122"/>
                <a:cs typeface="Times New Roman" panose="02020603050405020304" pitchFamily="18" charset="0"/>
              </a:rPr>
              <a:t>Nàng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đắc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nói</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sở</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tựa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chàng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vì</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thú</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vui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nghi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thất</a:t>
            </a:r>
            <a:r>
              <a:rPr lang="en-US" i="1" dirty="0">
                <a:latin typeface="Times New Roman" panose="02020603050405020304" pitchFamily="18" charset="0"/>
                <a:ea typeface="SimSun" panose="02010600030101010101" pitchFamily="2" charset="-122"/>
                <a:cs typeface="Times New Roman" panose="02020603050405020304" pitchFamily="18" charset="0"/>
              </a:rPr>
              <a:t>. Nay </a:t>
            </a:r>
            <a:r>
              <a:rPr lang="en-US" i="1" dirty="0" err="1">
                <a:latin typeface="Times New Roman" panose="02020603050405020304" pitchFamily="18" charset="0"/>
                <a:ea typeface="SimSun" panose="02010600030101010101" pitchFamily="2" charset="-122"/>
                <a:cs typeface="Times New Roman" panose="02020603050405020304" pitchFamily="18" charset="0"/>
              </a:rPr>
              <a:t>đã</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bình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trâm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gãy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mây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tạnh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mưa</a:t>
            </a:r>
            <a:r>
              <a:rPr lang="en-US" i="1" dirty="0">
                <a:latin typeface="Times New Roman" panose="02020603050405020304" pitchFamily="18" charset="0"/>
                <a:ea typeface="SimSun" panose="02010600030101010101" pitchFamily="2" charset="-122"/>
                <a:cs typeface="Times New Roman" panose="02020603050405020304" pitchFamily="18" charset="0"/>
              </a:rPr>
              <a:t> tan, </a:t>
            </a:r>
            <a:r>
              <a:rPr lang="en-US" i="1" dirty="0" err="1">
                <a:latin typeface="Times New Roman" panose="02020603050405020304" pitchFamily="18" charset="0"/>
                <a:ea typeface="SimSun" panose="02010600030101010101" pitchFamily="2" charset="-122"/>
                <a:cs typeface="Times New Roman" panose="02020603050405020304" pitchFamily="18" charset="0"/>
              </a:rPr>
              <a:t>sen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trong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ao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liễu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khóc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tuyết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hoa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rụng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kêu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xuân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én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lìa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đàn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thẳm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buồm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còn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thể</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núi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Vọng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kia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nữa</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dirty="0">
                <a:latin typeface="Times New Roman" panose="02020603050405020304" pitchFamily="18" charset="0"/>
                <a:ea typeface="SimSun" panose="02010600030101010101" pitchFamily="2" charset="-122"/>
                <a:cs typeface="Times New Roman" panose="02020603050405020304" pitchFamily="18" charset="0"/>
              </a:rPr>
              <a:t>                                          ( </a:t>
            </a:r>
            <a:r>
              <a:rPr lang="en-US" dirty="0" err="1">
                <a:latin typeface="Times New Roman" panose="02020603050405020304" pitchFamily="18" charset="0"/>
                <a:ea typeface="SimSun" panose="02010600030101010101" pitchFamily="2" charset="-122"/>
                <a:cs typeface="Times New Roman" panose="02020603050405020304" pitchFamily="18" charset="0"/>
              </a:rPr>
              <a:t>Chuyện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dirty="0">
                <a:latin typeface="Times New Roman" panose="02020603050405020304" pitchFamily="18" charset="0"/>
                <a:ea typeface="SimSun" panose="02010600030101010101" pitchFamily="2" charset="-122"/>
                <a:cs typeface="Times New Roman" panose="02020603050405020304" pitchFamily="18" charset="0"/>
              </a:rPr>
              <a:t> con </a:t>
            </a:r>
            <a:r>
              <a:rPr lang="en-US" dirty="0" err="1">
                <a:latin typeface="Times New Roman" panose="02020603050405020304" pitchFamily="18" charset="0"/>
                <a:ea typeface="SimSun" panose="02010600030101010101" pitchFamily="2" charset="-122"/>
                <a:cs typeface="Times New Roman" panose="02020603050405020304" pitchFamily="18" charset="0"/>
              </a:rPr>
              <a:t>gái</a:t>
            </a:r>
            <a:r>
              <a:rPr lang="en-US" dirty="0">
                <a:latin typeface="Times New Roman" panose="02020603050405020304" pitchFamily="18" charset="0"/>
                <a:ea typeface="SimSun" panose="02010600030101010101" pitchFamily="2" charset="-122"/>
                <a:cs typeface="Times New Roman" panose="02020603050405020304" pitchFamily="18" charset="0"/>
              </a:rPr>
              <a:t> Nam </a:t>
            </a:r>
            <a:r>
              <a:rPr lang="en-US" dirty="0" err="1">
                <a:latin typeface="Times New Roman" panose="02020603050405020304" pitchFamily="18" charset="0"/>
                <a:ea typeface="SimSun" panose="02010600030101010101" pitchFamily="2" charset="-122"/>
                <a:cs typeface="Times New Roman" panose="02020603050405020304" pitchFamily="18" charset="0"/>
              </a:rPr>
              <a:t>Xương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Nguyễn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Dữ</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trong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hoàn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cảnh</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Cụm</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từ</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thú</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vui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gia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thất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nghĩa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là</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3:</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dirty="0">
                <a:latin typeface="Times New Roman" panose="02020603050405020304" pitchFamily="18" charset="0"/>
                <a:ea typeface="SimSun" panose="02010600030101010101" pitchFamily="2" charset="-122"/>
                <a:cs typeface="Times New Roman" panose="02020603050405020304" pitchFamily="18" charset="0"/>
              </a:rPr>
              <a:t> </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b="1" dirty="0">
                <a:latin typeface="Times New Roman" panose="02020603050405020304" pitchFamily="18" charset="0"/>
                <a:ea typeface="SimSun" panose="02010600030101010101" pitchFamily="2" charset="-122"/>
                <a:cs typeface="Times New Roman" panose="02020603050405020304" pitchFamily="18" charset="0"/>
              </a:rPr>
              <a:t>Câu 4:</a:t>
            </a:r>
            <a:r>
              <a:rPr lang="vi-VN" dirty="0">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1847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3"/>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544530" y="438150"/>
            <a:ext cx="8370870" cy="4524315"/>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2</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trên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trong</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hoàn</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cảnh</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Vũ </a:t>
            </a:r>
            <a:r>
              <a:rPr lang="vi-VN" sz="1600" dirty="0">
                <a:latin typeface="Times New Roman" panose="02020603050405020304" pitchFamily="18" charset="0"/>
                <a:cs typeface="Times New Roman" panose="02020603050405020304" pitchFamily="18" charset="0"/>
              </a:rPr>
              <a:t>Nương nói câu trên khi bị chồng nghi </a:t>
            </a:r>
            <a:r>
              <a:rPr lang="vi-VN" sz="1600" dirty="0" smtClean="0">
                <a:latin typeface="Times New Roman" panose="02020603050405020304" pitchFamily="18" charset="0"/>
                <a:cs typeface="Times New Roman" panose="02020603050405020304" pitchFamily="18" charset="0"/>
              </a:rPr>
              <a:t>oan - </a:t>
            </a:r>
            <a:r>
              <a:rPr lang="vi-VN" sz="1600" dirty="0">
                <a:latin typeface="Times New Roman" panose="02020603050405020304" pitchFamily="18" charset="0"/>
                <a:cs typeface="Times New Roman" panose="02020603050405020304" pitchFamily="18" charset="0"/>
              </a:rPr>
              <a:t>nàng hai lòng, không chung thủy</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Cụm</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từ</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thú</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vui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gia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thất</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nghĩa</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là</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16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r>
              <a:rPr lang="vi-VN" sz="1600" dirty="0" smtClean="0">
                <a:latin typeface="Times New Roman" panose="02020603050405020304" pitchFamily="18" charset="0"/>
                <a:cs typeface="Times New Roman" panose="02020603050405020304" pitchFamily="18" charset="0"/>
              </a:rPr>
              <a:t>    Thú </a:t>
            </a:r>
            <a:r>
              <a:rPr lang="vi-VN" sz="1600" dirty="0">
                <a:latin typeface="Times New Roman" panose="02020603050405020304" pitchFamily="18" charset="0"/>
                <a:cs typeface="Times New Roman" panose="02020603050405020304" pitchFamily="18" charset="0"/>
              </a:rPr>
              <a:t>vui nghi gia nghi thất: ý nói nên cửa nên nhà, thành vợ thành chồng, cùng nhau xây dựng hạnh phúc gia đình</a:t>
            </a:r>
            <a:r>
              <a:rPr lang="vi-VN" sz="1600" dirty="0" smtClean="0">
                <a:latin typeface="Times New Roman" panose="02020603050405020304" pitchFamily="18" charset="0"/>
                <a:cs typeface="Times New Roman" panose="02020603050405020304" pitchFamily="18" charset="0"/>
              </a:rPr>
              <a:t>.</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3:</a:t>
            </a:r>
            <a:r>
              <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Tìm một câu thành ngữ trong đoạn văn.</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endPar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 </a:t>
            </a:r>
            <a:r>
              <a:rPr lang="vi-VN" sz="1600" i="1" dirty="0">
                <a:latin typeface="Times New Roman" panose="02020603050405020304" pitchFamily="18" charset="0"/>
                <a:cs typeface="Times New Roman" panose="02020603050405020304" pitchFamily="18" charset="0"/>
              </a:rPr>
              <a:t>bình rơi trâm </a:t>
            </a:r>
            <a:r>
              <a:rPr lang="vi-VN" sz="1600" i="1" dirty="0" smtClean="0">
                <a:latin typeface="Times New Roman" panose="02020603050405020304" pitchFamily="18" charset="0"/>
                <a:cs typeface="Times New Roman" panose="02020603050405020304" pitchFamily="18" charset="0"/>
              </a:rPr>
              <a:t>gãy, </a:t>
            </a:r>
            <a:r>
              <a:rPr lang="vi-VN" sz="1600" i="1" dirty="0">
                <a:latin typeface="Times New Roman" panose="02020603050405020304" pitchFamily="18" charset="0"/>
                <a:cs typeface="Times New Roman" panose="02020603050405020304" pitchFamily="18" charset="0"/>
              </a:rPr>
              <a:t>mây tạnh mưa tan</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 4:</a:t>
            </a:r>
            <a:r>
              <a:rPr lang="vi-VN"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Chỉ ra phép tu từ được sử dụng trong đoạn văn trên, nêu tác dụng</a:t>
            </a:r>
            <a:r>
              <a:rPr lang="vi-VN" sz="16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p>
          <a:p>
            <a:pPr algn="just"/>
            <a:r>
              <a:rPr lang="vi-VN" sz="1600" dirty="0" smtClean="0">
                <a:latin typeface="Times New Roman" panose="02020603050405020304" pitchFamily="18" charset="0"/>
                <a:cs typeface="Times New Roman" panose="02020603050405020304" pitchFamily="18" charset="0"/>
              </a:rPr>
              <a:t> Trong </a:t>
            </a:r>
            <a:r>
              <a:rPr lang="vi-VN" sz="1600" dirty="0">
                <a:latin typeface="Times New Roman" panose="02020603050405020304" pitchFamily="18" charset="0"/>
                <a:cs typeface="Times New Roman" panose="02020603050405020304" pitchFamily="18" charset="0"/>
              </a:rPr>
              <a:t>câu nói của Vũ Nương có nhiều hình ảnh mang tính ẩn dụ:</a:t>
            </a:r>
            <a:endParaRPr lang="en-US" sz="1600" dirty="0">
              <a:latin typeface="Times New Roman" panose="02020603050405020304" pitchFamily="18" charset="0"/>
              <a:cs typeface="Times New Roman" panose="02020603050405020304" pitchFamily="18" charset="0"/>
            </a:endParaRPr>
          </a:p>
          <a:p>
            <a:pPr algn="just"/>
            <a:r>
              <a:rPr lang="vi-VN" sz="1600" i="1"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Bình</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trâm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gãy</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Sen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rũ</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trong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ao</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Liễu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tàn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trước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gió</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Kêu</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xuân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cái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én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lìa</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đàn</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Nước</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thẳm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buồm</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xa</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i="1" dirty="0">
                <a:latin typeface="Times New Roman" panose="02020603050405020304" pitchFamily="18" charset="0"/>
                <a:cs typeface="Times New Roman" panose="02020603050405020304" pitchFamily="18" charset="0"/>
              </a:rPr>
              <a:t>    + </a:t>
            </a:r>
            <a:r>
              <a:rPr lang="en-US" sz="1600" i="1" dirty="0" err="1">
                <a:latin typeface="Times New Roman" panose="02020603050405020304" pitchFamily="18" charset="0"/>
                <a:cs typeface="Times New Roman" panose="02020603050405020304" pitchFamily="18" charset="0"/>
              </a:rPr>
              <a:t>Lên</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núi</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vọng</a:t>
            </a:r>
            <a:r>
              <a:rPr lang="en-US" sz="1600" i="1" dirty="0">
                <a:latin typeface="Times New Roman" panose="02020603050405020304" pitchFamily="18" charset="0"/>
                <a:cs typeface="Times New Roman" panose="02020603050405020304" pitchFamily="18" charset="0"/>
              </a:rPr>
              <a:t> </a:t>
            </a:r>
            <a:r>
              <a:rPr lang="en-US" sz="1600" i="1" dirty="0" err="1">
                <a:latin typeface="Times New Roman" panose="02020603050405020304" pitchFamily="18" charset="0"/>
                <a:cs typeface="Times New Roman" panose="02020603050405020304" pitchFamily="18" charset="0"/>
              </a:rPr>
              <a:t>phu</a:t>
            </a:r>
            <a:r>
              <a:rPr lang="en-US" sz="1600" i="1"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Chọn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phân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ẩn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dụ</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vi-VN" sz="1600" i="1" dirty="0" smtClean="0">
                <a:latin typeface="Times New Roman" panose="02020603050405020304" pitchFamily="18" charset="0"/>
                <a:cs typeface="Times New Roman" panose="02020603050405020304" pitchFamily="18" charset="0"/>
              </a:rPr>
              <a:t>bình rơi trâm gãy</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chia </a:t>
            </a:r>
            <a:r>
              <a:rPr lang="en-US" sz="1600" dirty="0" err="1">
                <a:latin typeface="Times New Roman" panose="02020603050405020304" pitchFamily="18" charset="0"/>
                <a:cs typeface="Times New Roman" panose="02020603050405020304" pitchFamily="18" charset="0"/>
              </a:rPr>
              <a:t>lìa</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mượn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ảnh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trâm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bình</a:t>
            </a:r>
            <a:r>
              <a:rPr lang="en-US" sz="1600" dirty="0">
                <a:latin typeface="Times New Roman" panose="02020603050405020304" pitchFamily="18" charset="0"/>
                <a:cs typeface="Times New Roman" panose="02020603050405020304" pitchFamily="18" charset="0"/>
              </a:rPr>
              <a:t> </a:t>
            </a:r>
            <a:r>
              <a:rPr lang="vi-VN" sz="1600" dirty="0">
                <a:latin typeface="Times New Roman" panose="02020603050405020304" pitchFamily="18" charset="0"/>
                <a:cs typeface="Times New Roman" panose="02020603050405020304" pitchFamily="18" charset="0"/>
              </a:rPr>
              <a:t>rơi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nay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tan </a:t>
            </a:r>
            <a:r>
              <a:rPr lang="en-US" sz="1600" dirty="0" err="1">
                <a:latin typeface="Times New Roman" panose="02020603050405020304" pitchFamily="18" charset="0"/>
                <a:cs typeface="Times New Roman" panose="02020603050405020304" pitchFamily="18" charset="0"/>
              </a:rPr>
              <a:t>vỡ</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875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fade">
                                      <p:cBhvr>
                                        <p:cTn id="21" dur="1000"/>
                                        <p:tgtEl>
                                          <p:spTgt spid="5">
                                            <p:txEl>
                                              <p:pRg st="6" end="6"/>
                                            </p:txEl>
                                          </p:spTgt>
                                        </p:tgtEl>
                                      </p:cBhvr>
                                    </p:animEffect>
                                    <p:anim calcmode="lin" valueType="num">
                                      <p:cBhvr>
                                        <p:cTn id="2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fade">
                                      <p:cBhvr>
                                        <p:cTn id="28" dur="1000"/>
                                        <p:tgtEl>
                                          <p:spTgt spid="5">
                                            <p:txEl>
                                              <p:pRg st="8" end="8"/>
                                            </p:txEl>
                                          </p:spTgt>
                                        </p:tgtEl>
                                      </p:cBhvr>
                                    </p:animEffect>
                                    <p:anim calcmode="lin" valueType="num">
                                      <p:cBhvr>
                                        <p:cTn id="2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fade">
                                      <p:cBhvr>
                                        <p:cTn id="33" dur="1000"/>
                                        <p:tgtEl>
                                          <p:spTgt spid="5">
                                            <p:txEl>
                                              <p:pRg st="9" end="9"/>
                                            </p:txEl>
                                          </p:spTgt>
                                        </p:tgtEl>
                                      </p:cBhvr>
                                    </p:animEffect>
                                    <p:anim calcmode="lin" valueType="num">
                                      <p:cBhvr>
                                        <p:cTn id="34"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9" end="9"/>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10" end="10"/>
                                            </p:txEl>
                                          </p:spTgt>
                                        </p:tgtEl>
                                        <p:attrNameLst>
                                          <p:attrName>style.visibility</p:attrName>
                                        </p:attrNameLst>
                                      </p:cBhvr>
                                      <p:to>
                                        <p:strVal val="visible"/>
                                      </p:to>
                                    </p:set>
                                    <p:animEffect transition="in" filter="fade">
                                      <p:cBhvr>
                                        <p:cTn id="38" dur="1000"/>
                                        <p:tgtEl>
                                          <p:spTgt spid="5">
                                            <p:txEl>
                                              <p:pRg st="10" end="10"/>
                                            </p:txEl>
                                          </p:spTgt>
                                        </p:tgtEl>
                                      </p:cBhvr>
                                    </p:animEffect>
                                    <p:anim calcmode="lin" valueType="num">
                                      <p:cBhvr>
                                        <p:cTn id="39"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1000"/>
                                        <p:tgtEl>
                                          <p:spTgt spid="5">
                                            <p:txEl>
                                              <p:pRg st="11" end="11"/>
                                            </p:txEl>
                                          </p:spTgt>
                                        </p:tgtEl>
                                      </p:cBhvr>
                                    </p:animEffect>
                                    <p:anim calcmode="lin" valueType="num">
                                      <p:cBhvr>
                                        <p:cTn id="44"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1" end="1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1000"/>
                                        <p:tgtEl>
                                          <p:spTgt spid="5">
                                            <p:txEl>
                                              <p:pRg st="12" end="12"/>
                                            </p:txEl>
                                          </p:spTgt>
                                        </p:tgtEl>
                                      </p:cBhvr>
                                    </p:animEffect>
                                    <p:anim calcmode="lin" valueType="num">
                                      <p:cBhvr>
                                        <p:cTn id="49"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12" end="12"/>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
                                            <p:txEl>
                                              <p:pRg st="13" end="13"/>
                                            </p:txEl>
                                          </p:spTgt>
                                        </p:tgtEl>
                                        <p:attrNameLst>
                                          <p:attrName>style.visibility</p:attrName>
                                        </p:attrNameLst>
                                      </p:cBhvr>
                                      <p:to>
                                        <p:strVal val="visible"/>
                                      </p:to>
                                    </p:set>
                                    <p:animEffect transition="in" filter="fade">
                                      <p:cBhvr>
                                        <p:cTn id="53" dur="1000"/>
                                        <p:tgtEl>
                                          <p:spTgt spid="5">
                                            <p:txEl>
                                              <p:pRg st="13" end="13"/>
                                            </p:txEl>
                                          </p:spTgt>
                                        </p:tgtEl>
                                      </p:cBhvr>
                                    </p:animEffect>
                                    <p:anim calcmode="lin" valueType="num">
                                      <p:cBhvr>
                                        <p:cTn id="54"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5">
                                            <p:txEl>
                                              <p:pRg st="14" end="14"/>
                                            </p:txEl>
                                          </p:spTgt>
                                        </p:tgtEl>
                                        <p:attrNameLst>
                                          <p:attrName>style.visibility</p:attrName>
                                        </p:attrNameLst>
                                      </p:cBhvr>
                                      <p:to>
                                        <p:strVal val="visible"/>
                                      </p:to>
                                    </p:set>
                                    <p:animEffect transition="in" filter="fade">
                                      <p:cBhvr>
                                        <p:cTn id="58" dur="1000"/>
                                        <p:tgtEl>
                                          <p:spTgt spid="5">
                                            <p:txEl>
                                              <p:pRg st="14" end="14"/>
                                            </p:txEl>
                                          </p:spTgt>
                                        </p:tgtEl>
                                      </p:cBhvr>
                                    </p:animEffect>
                                    <p:anim calcmode="lin" valueType="num">
                                      <p:cBhvr>
                                        <p:cTn id="59"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5">
                                            <p:txEl>
                                              <p:pRg st="15" end="15"/>
                                            </p:txEl>
                                          </p:spTgt>
                                        </p:tgtEl>
                                        <p:attrNameLst>
                                          <p:attrName>style.visibility</p:attrName>
                                        </p:attrNameLst>
                                      </p:cBhvr>
                                      <p:to>
                                        <p:strVal val="visible"/>
                                      </p:to>
                                    </p:set>
                                    <p:animEffect transition="in" filter="fade">
                                      <p:cBhvr>
                                        <p:cTn id="65" dur="1000"/>
                                        <p:tgtEl>
                                          <p:spTgt spid="5">
                                            <p:txEl>
                                              <p:pRg st="15" end="15"/>
                                            </p:txEl>
                                          </p:spTgt>
                                        </p:tgtEl>
                                      </p:cBhvr>
                                    </p:animEffect>
                                    <p:anim calcmode="lin" valueType="num">
                                      <p:cBhvr>
                                        <p:cTn id="66"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609600" y="514350"/>
            <a:ext cx="7848600" cy="3970318"/>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6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Đọc</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đoạn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trích</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sau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và</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trả</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lời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hỏi</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bên</a:t>
            </a:r>
            <a:r>
              <a:rPr lang="en-US" b="1" dirty="0">
                <a:latin typeface="Times New Roman" panose="02020603050405020304" pitchFamily="18" charset="0"/>
                <a:ea typeface="SimSun" panose="02010600030101010101" pitchFamily="2" charset="-122"/>
                <a:cs typeface="Times New Roman" panose="02020603050405020304" pitchFamily="18" charset="0"/>
              </a:rPr>
              <a:t> </a:t>
            </a:r>
            <a:r>
              <a:rPr lang="en-US" b="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b="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vi-VN"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smtClean="0">
                <a:latin typeface="Times New Roman" panose="02020603050405020304" pitchFamily="18" charset="0"/>
                <a:ea typeface="SimSun" panose="02010600030101010101" pitchFamily="2" charset="-122"/>
                <a:cs typeface="Times New Roman" panose="02020603050405020304" pitchFamily="18" charset="0"/>
              </a:rPr>
              <a:t>“</a:t>
            </a:r>
            <a:r>
              <a:rPr lang="en-US" i="1" dirty="0" err="1" smtClean="0">
                <a:latin typeface="Times New Roman" panose="02020603050405020304" pitchFamily="18" charset="0"/>
                <a:ea typeface="SimSun" panose="02010600030101010101" pitchFamily="2" charset="-122"/>
                <a:cs typeface="Times New Roman" panose="02020603050405020304" pitchFamily="18" charset="0"/>
              </a:rPr>
              <a:t>Kẻ</a:t>
            </a:r>
            <a:r>
              <a:rPr lang="en-US" i="1" dirty="0" smtClean="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mệnh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duyên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phận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hẩm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hiu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rẫy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đâu</a:t>
            </a:r>
            <a:r>
              <a:rPr lang="en-US" i="1" dirty="0">
                <a:latin typeface="Times New Roman" panose="02020603050405020304" pitchFamily="18" charset="0"/>
                <a:ea typeface="SimSun" panose="02010600030101010101" pitchFamily="2" charset="-122"/>
                <a:cs typeface="Times New Roman" panose="02020603050405020304" pitchFamily="18" charset="0"/>
              </a:rPr>
              <a:t> bay </a:t>
            </a:r>
            <a:r>
              <a:rPr lang="en-US" i="1" dirty="0" err="1">
                <a:latin typeface="Times New Roman" panose="02020603050405020304" pitchFamily="18" charset="0"/>
                <a:ea typeface="SimSun" panose="02010600030101010101" pitchFamily="2" charset="-122"/>
                <a:cs typeface="Times New Roman" panose="02020603050405020304" pitchFamily="18" charset="0"/>
              </a:rPr>
              <a:t>buộc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nhuốc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thần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sông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có</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ngày</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chứng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Thiếp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nếu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đoan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trang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giữ</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tiết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trinh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bạch</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gìn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nước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ngọc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Mị</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Nương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xuống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đất</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cỏ</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mĩ</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Nhược</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bằng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lòng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chim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lừa</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chồng</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dối</a:t>
            </a:r>
            <a:r>
              <a:rPr lang="en-US" i="1" dirty="0">
                <a:latin typeface="Times New Roman" panose="02020603050405020304" pitchFamily="18" charset="0"/>
                <a:ea typeface="SimSun" panose="02010600030101010101" pitchFamily="2" charset="-122"/>
                <a:cs typeface="Times New Roman" panose="02020603050405020304" pitchFamily="18" charset="0"/>
              </a:rPr>
              <a:t> con, </a:t>
            </a:r>
            <a:r>
              <a:rPr lang="en-US" i="1" dirty="0" err="1">
                <a:latin typeface="Times New Roman" panose="02020603050405020304" pitchFamily="18" charset="0"/>
                <a:ea typeface="SimSun" panose="02010600030101010101" pitchFamily="2" charset="-122"/>
                <a:cs typeface="Times New Roman" panose="02020603050405020304" pitchFamily="18" charset="0"/>
              </a:rPr>
              <a:t>dưới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mồi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tôm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trên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làm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cơm</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cho</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diều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quạ</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và</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xin</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chịu</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khắp</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mọi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phỉ</a:t>
            </a:r>
            <a:r>
              <a:rPr lang="en-US" i="1" dirty="0">
                <a:latin typeface="Times New Roman" panose="02020603050405020304" pitchFamily="18" charset="0"/>
                <a:ea typeface="SimSun" panose="02010600030101010101" pitchFamily="2" charset="-122"/>
                <a:cs typeface="Times New Roman" panose="02020603050405020304" pitchFamily="18" charset="0"/>
              </a:rPr>
              <a:t> </a:t>
            </a:r>
            <a:r>
              <a:rPr lang="en-US" i="1" dirty="0" err="1">
                <a:latin typeface="Times New Roman" panose="02020603050405020304" pitchFamily="18" charset="0"/>
                <a:ea typeface="SimSun" panose="02010600030101010101" pitchFamily="2" charset="-122"/>
                <a:cs typeface="Times New Roman" panose="02020603050405020304" pitchFamily="18" charset="0"/>
              </a:rPr>
              <a:t>nhổ</a:t>
            </a:r>
            <a:r>
              <a:rPr lang="en-US" i="1"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1:</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Lời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nói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chứng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tỏ</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điều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gì</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về</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này</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2:</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Nguyên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nào</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dẫn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tới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cái</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chết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của</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Chuyện</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gái</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Xương</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dirty="0">
                <a:latin typeface="Times New Roman" panose="02020603050405020304" pitchFamily="18" charset="0"/>
                <a:ea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latin typeface="Times New Roman" panose="02020603050405020304" pitchFamily="18" charset="0"/>
                <a:ea typeface="SimSun" panose="02010600030101010101" pitchFamily="2" charset="-122"/>
                <a:cs typeface="Times New Roman" panose="02020603050405020304" pitchFamily="18" charset="0"/>
              </a:rPr>
              <a:t>Câu</a:t>
            </a:r>
            <a:r>
              <a:rPr lang="en-US" b="1" dirty="0">
                <a:latin typeface="Times New Roman" panose="02020603050405020304" pitchFamily="18" charset="0"/>
                <a:ea typeface="SimSun" panose="02010600030101010101" pitchFamily="2" charset="-122"/>
                <a:cs typeface="Times New Roman" panose="02020603050405020304" pitchFamily="18" charset="0"/>
              </a:rPr>
              <a:t> 4:</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Viết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đoạn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văn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quy</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nạp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khoảng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smtClean="0">
                <a:latin typeface="Times New Roman" panose="02020603050405020304" pitchFamily="18" charset="0"/>
                <a:ea typeface="SimSun" panose="02010600030101010101" pitchFamily="2" charset="-122"/>
                <a:cs typeface="Times New Roman" panose="02020603050405020304" pitchFamily="18" charset="0"/>
              </a:rPr>
              <a:t>12 </a:t>
            </a:r>
            <a:r>
              <a:rPr lang="en-US" dirty="0" err="1">
                <a:latin typeface="Times New Roman" panose="02020603050405020304" pitchFamily="18" charset="0"/>
                <a:ea typeface="SimSun" panose="02010600030101010101" pitchFamily="2" charset="-122"/>
                <a:cs typeface="Times New Roman" panose="02020603050405020304" pitchFamily="18" charset="0"/>
              </a:rPr>
              <a:t>câu</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có</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sử</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dụng</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phép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lặp</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vi-VN" dirty="0" smtClean="0">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nhân</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vật</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Vũ</a:t>
            </a:r>
            <a:r>
              <a:rPr lang="en-US" dirty="0">
                <a:latin typeface="Times New Roman" panose="02020603050405020304" pitchFamily="18" charset="0"/>
                <a:ea typeface="SimSun" panose="02010600030101010101" pitchFamily="2" charset="-122"/>
                <a:cs typeface="Times New Roman" panose="02020603050405020304" pitchFamily="18" charset="0"/>
              </a:rPr>
              <a:t> </a:t>
            </a:r>
            <a:r>
              <a:rPr lang="en-US" dirty="0" err="1">
                <a:latin typeface="Times New Roman" panose="02020603050405020304" pitchFamily="18" charset="0"/>
                <a:ea typeface="SimSun" panose="02010600030101010101" pitchFamily="2" charset="-122"/>
                <a:cs typeface="Times New Roman" panose="02020603050405020304" pitchFamily="18" charset="0"/>
              </a:rPr>
              <a:t>Nương</a:t>
            </a:r>
            <a:r>
              <a:rPr lang="en-US" dirty="0">
                <a:latin typeface="Times New Roman" panose="02020603050405020304" pitchFamily="18" charset="0"/>
                <a:ea typeface="SimSun" panose="02010600030101010101" pitchFamily="2" charset="-122"/>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41777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609600" y="514350"/>
            <a:ext cx="7848600" cy="4339650"/>
          </a:xfrm>
          <a:prstGeom prst="rect">
            <a:avLst/>
          </a:prstGeom>
        </p:spPr>
        <p:txBody>
          <a:bodyPr wrap="square">
            <a:spAutoFit/>
          </a:bodyPr>
          <a:lstStyle/>
          <a:p>
            <a:pPr marR="30480" algn="ctr">
              <a:spcAft>
                <a:spcPts val="0"/>
              </a:spcAft>
            </a:pP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Lời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nói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chứng</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tỏ</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điều</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gì</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về</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này</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Lời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sạch</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than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smtClean="0">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R="30480" algn="just">
              <a:spcAft>
                <a:spcPts val="0"/>
              </a:spcAft>
            </a:pPr>
            <a:r>
              <a:rPr lang="en-US" sz="20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2:</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Nguyên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nào</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dẫn</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tới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cái</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chết</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sz="20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sz="20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vi-VN" sz="20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Nguyên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Nương</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đứa</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cha.</a:t>
            </a:r>
          </a:p>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ghen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trưởng, ít học, hồ đồ</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cs typeface="Times New Roman" panose="02020603050405020304" pitchFamily="18" charset="0"/>
              </a:rPr>
              <a:t>nghĩa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li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 Do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34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Effect transition="in" filter="fade">
                                      <p:cBhvr>
                                        <p:cTn id="49" dur="1000"/>
                                        <p:tgtEl>
                                          <p:spTgt spid="5">
                                            <p:txEl>
                                              <p:pRg st="9" end="9"/>
                                            </p:txEl>
                                          </p:spTgt>
                                        </p:tgtEl>
                                      </p:cBhvr>
                                    </p:animEffect>
                                    <p:anim calcmode="lin" valueType="num">
                                      <p:cBhvr>
                                        <p:cTn id="5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10" end="10"/>
                                            </p:txEl>
                                          </p:spTgt>
                                        </p:tgtEl>
                                        <p:attrNameLst>
                                          <p:attrName>style.visibility</p:attrName>
                                        </p:attrNameLst>
                                      </p:cBhvr>
                                      <p:to>
                                        <p:strVal val="visible"/>
                                      </p:to>
                                    </p:set>
                                    <p:animEffect transition="in" filter="fade">
                                      <p:cBhvr>
                                        <p:cTn id="56" dur="1000"/>
                                        <p:tgtEl>
                                          <p:spTgt spid="5">
                                            <p:txEl>
                                              <p:pRg st="10" end="10"/>
                                            </p:txEl>
                                          </p:spTgt>
                                        </p:tgtEl>
                                      </p:cBhvr>
                                    </p:animEffect>
                                    <p:anim calcmode="lin" valueType="num">
                                      <p:cBhvr>
                                        <p:cTn id="57"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18194"/>
            <a:ext cx="9143999" cy="5143500"/>
          </a:xfrm>
          <a:prstGeom prst="rect">
            <a:avLst/>
          </a:prstGeom>
        </p:spPr>
      </p:pic>
      <p:sp>
        <p:nvSpPr>
          <p:cNvPr id="3" name="Rectangle 1"/>
          <p:cNvSpPr>
            <a:spLocks noChangeArrowheads="1"/>
          </p:cNvSpPr>
          <p:nvPr/>
        </p:nvSpPr>
        <p:spPr bwMode="auto">
          <a:xfrm>
            <a:off x="3200400" y="-247650"/>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76200" y="145792"/>
            <a:ext cx="8915400" cy="5016758"/>
          </a:xfrm>
          <a:prstGeom prst="rect">
            <a:avLst/>
          </a:prstGeom>
        </p:spPr>
        <p:txBody>
          <a:bodyPr wrap="square">
            <a:spAutoFit/>
          </a:bodyPr>
          <a:lstStyle/>
          <a:p>
            <a:pPr marR="30480" algn="ctr">
              <a:spcAft>
                <a:spcPts val="0"/>
              </a:spcAft>
            </a:pPr>
            <a:r>
              <a:rPr lang="en-US" sz="1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sz="16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algn="just">
              <a:spcAft>
                <a:spcPts val="0"/>
              </a:spcAft>
            </a:pPr>
            <a:r>
              <a:rPr lang="en-US" sz="16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1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1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Nam </a:t>
            </a:r>
            <a:r>
              <a:rPr lang="en-US" sz="16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Xương</a:t>
            </a:r>
            <a:r>
              <a:rPr lang="en-US" sz="1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6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biệt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ý </a:t>
            </a:r>
            <a:r>
              <a:rPr lang="en-US" sz="1600" dirty="0" err="1">
                <a:latin typeface="Times New Roman" panose="02020603050405020304" pitchFamily="18" charset="0"/>
                <a:cs typeface="Times New Roman" panose="02020603050405020304" pitchFamily="18" charset="0"/>
              </a:rPr>
              <a:t>nghĩa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nhớ</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chồng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vì</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muốn</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nhỏ</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thiếu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chỉ</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mình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con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mục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đích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toàn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đẹp</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Mới</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tuổi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còn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ngây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chưa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tạp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tin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một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đêm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mẹ</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ngồi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nhưng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nín</a:t>
            </a:r>
            <a:r>
              <a:rPr lang="en-US" sz="1600" dirty="0">
                <a:latin typeface="Times New Roman" panose="02020603050405020304" pitchFamily="18" charset="0"/>
                <a:cs typeface="Times New Roman" panose="02020603050405020304" pitchFamily="18" charset="0"/>
              </a:rPr>
              <a:t> thin </a:t>
            </a:r>
            <a:r>
              <a:rPr lang="en-US" sz="1600" dirty="0" err="1">
                <a:latin typeface="Times New Roman" panose="02020603050405020304" pitchFamily="18" charset="0"/>
                <a:cs typeface="Times New Roman" panose="02020603050405020304" pitchFamily="18" charset="0"/>
              </a:rPr>
              <a:t>thít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bế</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nói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cha </a:t>
            </a:r>
            <a:r>
              <a:rPr lang="en-US" sz="1600" dirty="0" err="1">
                <a:latin typeface="Times New Roman" panose="02020603050405020304" pitchFamily="18" charset="0"/>
                <a:cs typeface="Times New Roman" panose="02020603050405020304" pitchFamily="18" charset="0"/>
              </a:rPr>
              <a:t>khác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sự</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không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thuỷ</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nảy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độ</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ghen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lấy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về</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mắng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nhiếc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đánh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đuổi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tìm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này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hiểu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nỗi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cũng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tường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Đản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gọi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a:t>
            </a:r>
            <a:r>
              <a:rPr lang="en-US" sz="1600" dirty="0">
                <a:latin typeface="Times New Roman" panose="02020603050405020304" pitchFamily="18" charset="0"/>
                <a:cs typeface="Times New Roman" panose="02020603050405020304" pitchFamily="18" charset="0"/>
              </a:rPr>
              <a:t> cha.</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nhiêu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nghi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đều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được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hoá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nhờ</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a:t>
            </a:r>
          </a:p>
          <a:p>
            <a:pPr algn="just"/>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thắt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mở</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nút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chuyện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bằng</a:t>
            </a:r>
            <a:r>
              <a:rPr lang="en-US" sz="1600" dirty="0">
                <a:latin typeface="Times New Roman" panose="02020603050405020304" pitchFamily="18" charset="0"/>
                <a:cs typeface="Times New Roman" panose="02020603050405020304" pitchFamily="18" charset="0"/>
              </a:rPr>
              <a:t> chi </a:t>
            </a:r>
            <a:r>
              <a:rPr lang="en-US" sz="1600" dirty="0" err="1">
                <a:latin typeface="Times New Roman" panose="02020603050405020304" pitchFamily="18" charset="0"/>
                <a:cs typeface="Times New Roman" panose="02020603050405020304" pitchFamily="18" charset="0"/>
              </a:rPr>
              <a:t>tiết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bóng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làm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chết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của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Vũ</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Nương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ức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giá</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trị</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tố</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cáo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đối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xã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phong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kiến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quyền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đầy</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bất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công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với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người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phụ</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nữ</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càng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thêm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sâu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sắc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hơn</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6414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1000"/>
                                        <p:tgtEl>
                                          <p:spTgt spid="5">
                                            <p:txEl>
                                              <p:pRg st="7" end="7"/>
                                            </p:txEl>
                                          </p:spTgt>
                                        </p:tgtEl>
                                      </p:cBhvr>
                                    </p:animEffect>
                                    <p:anim calcmode="lin" valueType="num">
                                      <p:cBhvr>
                                        <p:cTn id="4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Effect transition="in" filter="fade">
                                      <p:cBhvr>
                                        <p:cTn id="49" dur="1000"/>
                                        <p:tgtEl>
                                          <p:spTgt spid="5">
                                            <p:txEl>
                                              <p:pRg st="8" end="8"/>
                                            </p:txEl>
                                          </p:spTgt>
                                        </p:tgtEl>
                                      </p:cBhvr>
                                    </p:animEffect>
                                    <p:anim calcmode="lin" valueType="num">
                                      <p:cBhvr>
                                        <p:cTn id="5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1000"/>
                                        <p:tgtEl>
                                          <p:spTgt spid="5">
                                            <p:txEl>
                                              <p:pRg st="9" end="9"/>
                                            </p:txEl>
                                          </p:spTgt>
                                        </p:tgtEl>
                                      </p:cBhvr>
                                    </p:animEffect>
                                    <p:anim calcmode="lin" valueType="num">
                                      <p:cBhvr>
                                        <p:cTn id="5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Effect transition="in" filter="fade">
                                      <p:cBhvr>
                                        <p:cTn id="63" dur="1000"/>
                                        <p:tgtEl>
                                          <p:spTgt spid="5">
                                            <p:txEl>
                                              <p:pRg st="10" end="10"/>
                                            </p:txEl>
                                          </p:spTgt>
                                        </p:tgtEl>
                                      </p:cBhvr>
                                    </p:animEffect>
                                    <p:anim calcmode="lin" valueType="num">
                                      <p:cBhvr>
                                        <p:cTn id="64"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ải xuống.png"/>
          <p:cNvPicPr>
            <a:picLocks noChangeAspect="1"/>
          </p:cNvPicPr>
          <p:nvPr/>
        </p:nvPicPr>
        <p:blipFill>
          <a:blip r:embed="rId2"/>
          <a:stretch>
            <a:fillRect/>
          </a:stretch>
        </p:blipFill>
        <p:spPr>
          <a:xfrm>
            <a:off x="0" y="0"/>
            <a:ext cx="9143999" cy="5143500"/>
          </a:xfrm>
          <a:prstGeom prst="rect">
            <a:avLst/>
          </a:prstGeom>
        </p:spPr>
      </p:pic>
      <p:sp>
        <p:nvSpPr>
          <p:cNvPr id="3" name="Rectangle 1"/>
          <p:cNvSpPr>
            <a:spLocks noChangeArrowheads="1"/>
          </p:cNvSpPr>
          <p:nvPr/>
        </p:nvSpPr>
        <p:spPr bwMode="auto">
          <a:xfrm>
            <a:off x="3200400" y="42504"/>
            <a:ext cx="1933543"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II</a:t>
            </a: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LUYỆN</a:t>
            </a:r>
            <a:r>
              <a:rPr kumimoji="0" lang="en-US" sz="20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lang="vi-VN" sz="2000" b="1" dirty="0">
                <a:solidFill>
                  <a:schemeClr val="bg1"/>
                </a:solidFill>
                <a:latin typeface="Times New Roman" pitchFamily="18" charset="0"/>
                <a:ea typeface="Times New Roman" pitchFamily="18" charset="0"/>
                <a:cs typeface="Times New Roman" pitchFamily="18" charset="0"/>
              </a:rPr>
              <a:t>ĐỀ</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457200" y="514350"/>
            <a:ext cx="8001000" cy="923330"/>
          </a:xfrm>
          <a:prstGeom prst="rect">
            <a:avLst/>
          </a:prstGeom>
        </p:spPr>
        <p:txBody>
          <a:bodyPr wrap="square">
            <a:spAutoFit/>
          </a:bodyPr>
          <a:lstStyle/>
          <a:p>
            <a:pPr marR="30480" algn="ctr">
              <a:spcAft>
                <a:spcPts val="0"/>
              </a:spcAft>
            </a:pP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ĐỀ ĐỌC- HIỂU SỐ </a:t>
            </a:r>
            <a:r>
              <a:rPr lang="en-US"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a:t>
            </a:r>
            <a:endParaRPr lang="en-US" dirty="0">
              <a:solidFill>
                <a:srgbClr val="FF0000"/>
              </a:solidFill>
              <a:latin typeface=".VnTime" panose="020B7200000000000000" pitchFamily="34" charset="0"/>
              <a:ea typeface="Times New Roman" panose="02020603050405020304" pitchFamily="18" charset="0"/>
              <a:cs typeface="Times New Roman" panose="02020603050405020304" pitchFamily="18" charset="0"/>
            </a:endParaRPr>
          </a:p>
          <a:p>
            <a:pPr marR="30480" algn="just">
              <a:spcAft>
                <a:spcPts val="0"/>
              </a:spcAft>
            </a:pPr>
            <a:r>
              <a:rPr lang="en-US"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4:</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Viết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đoạn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văn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quy</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nạp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khoảng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12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câu</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có</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sử</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phép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lặp</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và lời dẫn trực tiếp</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vi-VN"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phân tích vẻ đẹp của</a:t>
            </a:r>
            <a:r>
              <a:rPr lang="en-US"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nhân</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vật</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Vũ</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Nương</a:t>
            </a:r>
            <a:r>
              <a:rPr lang="en-US"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6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7" name="Rectangle 6"/>
          <p:cNvSpPr/>
          <p:nvPr/>
        </p:nvSpPr>
        <p:spPr>
          <a:xfrm>
            <a:off x="457200" y="1429222"/>
            <a:ext cx="8458200" cy="3055965"/>
          </a:xfrm>
          <a:prstGeom prst="rect">
            <a:avLst/>
          </a:prstGeom>
        </p:spPr>
        <p:txBody>
          <a:bodyPr wrap="square">
            <a:spAutoFit/>
          </a:bodyPr>
          <a:lstStyle/>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533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7" name="Rectangle 6"/>
          <p:cNvSpPr/>
          <p:nvPr/>
        </p:nvSpPr>
        <p:spPr>
          <a:xfrm>
            <a:off x="990600" y="361950"/>
            <a:ext cx="7391400" cy="4571508"/>
          </a:xfrm>
          <a:prstGeom prst="rect">
            <a:avLst/>
          </a:prstGeom>
        </p:spPr>
        <p:txBody>
          <a:bodyPr wrap="square">
            <a:spAutoFit/>
          </a:bodyPr>
          <a:lstStyle/>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dâu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lễ</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ngọt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khuyên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lơn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xót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đẻ</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lúc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lòng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hiếu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mực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chăm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sóc</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tường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dỗ</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b="1"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pP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minh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vệ</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fontAlgn="base">
              <a:lnSpc>
                <a:spcPct val="107000"/>
              </a:lnSpc>
              <a:buFontTx/>
              <a:buChar char="-"/>
            </a:pP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hứa</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 -&gt;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coi</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7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17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ct val="107000"/>
              </a:lnSpc>
            </a:pPr>
            <a:r>
              <a:rPr lang="vi-VN" sz="17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7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 lại, Vũ Nương là người phụ nữ  đẹp có đầy đủ những phẩm chất cao quý của người phụ nữ Việt Nam: hiếu thảo, thủy chung, nhân hậu.</a:t>
            </a:r>
            <a:endParaRPr lang="en-US" sz="17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1050726"/>
            <a:ext cx="69342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endParaRPr lang="vi-VN"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Truyện truyền kì (những truyện kì lạ được lưu truyền).</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en-US"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Viết bằng chữ Hán</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được</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xem</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là</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Thiên</a:t>
            </a:r>
            <a:r>
              <a:rPr lang="en-US" sz="2000" dirty="0" smtClean="0">
                <a:solidFill>
                  <a:srgbClr val="000000"/>
                </a:solidFill>
                <a:latin typeface="Times New Roman" pitchFamily="18" charset="0"/>
                <a:ea typeface="Times New Roman" pitchFamily="18" charset="0"/>
                <a:cs typeface="Times New Roman" pitchFamily="18" charset="0"/>
              </a:rPr>
              <a:t> </a:t>
            </a:r>
            <a:r>
              <a:rPr lang="vi-VN" sz="2000" dirty="0" smtClean="0">
                <a:solidFill>
                  <a:srgbClr val="000000"/>
                </a:solidFill>
                <a:latin typeface="Times New Roman" pitchFamily="18" charset="0"/>
                <a:ea typeface="Times New Roman" pitchFamily="18" charset="0"/>
                <a:cs typeface="Times New Roman" pitchFamily="18" charset="0"/>
              </a:rPr>
              <a:t>cổ</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kì</a:t>
            </a:r>
            <a:r>
              <a:rPr lang="en-US" sz="2000" dirty="0" smtClean="0">
                <a:solidFill>
                  <a:srgbClr val="000000"/>
                </a:solidFill>
                <a:latin typeface="Times New Roman" pitchFamily="18" charset="0"/>
                <a:ea typeface="Times New Roman" pitchFamily="18" charset="0"/>
                <a:cs typeface="Times New Roman" pitchFamily="18" charset="0"/>
              </a:rPr>
              <a:t> </a:t>
            </a:r>
            <a:r>
              <a:rPr lang="en-US" sz="2000" dirty="0" err="1" smtClean="0">
                <a:solidFill>
                  <a:srgbClr val="000000"/>
                </a:solidFill>
                <a:latin typeface="Times New Roman" pitchFamily="18" charset="0"/>
                <a:ea typeface="Times New Roman" pitchFamily="18" charset="0"/>
                <a:cs typeface="Times New Roman" pitchFamily="18" charset="0"/>
              </a:rPr>
              <a:t>bút</a:t>
            </a:r>
            <a:r>
              <a:rPr lang="en-US" sz="2000" dirty="0" smtClean="0">
                <a:solidFill>
                  <a:srgbClr val="000000"/>
                </a:solidFill>
                <a:latin typeface="Times New Roman" pitchFamily="18" charset="0"/>
                <a:ea typeface="Times New Roman" pitchFamily="18" charset="0"/>
                <a:cs typeface="Times New Roman" pitchFamily="18" charset="0"/>
              </a:rPr>
              <a:t>”</a:t>
            </a:r>
            <a:r>
              <a:rPr lang="vi-VN" sz="2000" dirty="0" smtClean="0">
                <a:solidFill>
                  <a:srgbClr val="000000"/>
                </a:solidFill>
                <a:latin typeface="Times New Roman" pitchFamily="18" charset="0"/>
                <a:ea typeface="Times New Roman" pitchFamily="18" charset="0"/>
                <a:cs typeface="Times New Roman" pitchFamily="18" charset="0"/>
              </a:rPr>
              <a:t> (áng văn hay ngàn đời).</a:t>
            </a:r>
            <a:endParaRPr kumimoji="0" lang="en-US" sz="1100" b="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1524000" y="1400711"/>
            <a:ext cx="6781800" cy="1323439"/>
          </a:xfrm>
          <a:prstGeom prst="rect">
            <a:avLst/>
          </a:prstGeom>
        </p:spPr>
        <p:txBody>
          <a:bodyPr wrap="square">
            <a:spAutoFit/>
          </a:bodyPr>
          <a:lstStyle/>
          <a:p>
            <a:pPr algn="just"/>
            <a:r>
              <a:rPr kumimoji="0" lang="en-US"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Chuyện người con gái Nam Xương </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là một trong hai mươi 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trích trong tác phẩm </a:t>
            </a:r>
            <a:r>
              <a:rPr kumimoji="0" lang="vi-VN"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Truyền kì mạn lục</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(ghi chép tản mạn những truyện kì lạ). Có nguồn gốc từ truyện dân gian “Vợ chàng Trương”.</a:t>
            </a:r>
            <a:endParaRPr lang="en-US" sz="2000" dirty="0"/>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385">
                                            <p:txEl>
                                              <p:pRg st="0" end="0"/>
                                            </p:txEl>
                                          </p:spTgt>
                                        </p:tgtEl>
                                        <p:attrNameLst>
                                          <p:attrName>style.visibility</p:attrName>
                                        </p:attrNameLst>
                                      </p:cBhvr>
                                      <p:to>
                                        <p:strVal val="visible"/>
                                      </p:to>
                                    </p:set>
                                    <p:animEffect transition="in" filter="checkerboard(across)">
                                      <p:cBhvr>
                                        <p:cTn id="7" dur="500"/>
                                        <p:tgtEl>
                                          <p:spTgt spid="16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385">
                                            <p:txEl>
                                              <p:pRg st="1" end="1"/>
                                            </p:txEl>
                                          </p:spTgt>
                                        </p:tgtEl>
                                        <p:attrNameLst>
                                          <p:attrName>style.visibility</p:attrName>
                                        </p:attrNameLst>
                                      </p:cBhvr>
                                      <p:to>
                                        <p:strVal val="visible"/>
                                      </p:to>
                                    </p:set>
                                    <p:animEffect transition="in" filter="checkerboard(across)">
                                      <p:cBhvr>
                                        <p:cTn id="12" dur="500"/>
                                        <p:tgtEl>
                                          <p:spTgt spid="163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385">
                                            <p:txEl>
                                              <p:pRg st="5" end="5"/>
                                            </p:txEl>
                                          </p:spTgt>
                                        </p:tgtEl>
                                        <p:attrNameLst>
                                          <p:attrName>style.visibility</p:attrName>
                                        </p:attrNameLst>
                                      </p:cBhvr>
                                      <p:to>
                                        <p:strVal val="visible"/>
                                      </p:to>
                                    </p:set>
                                    <p:animEffect transition="in" filter="checkerboard(across)">
                                      <p:cBhvr>
                                        <p:cTn id="22" dur="500"/>
                                        <p:tgtEl>
                                          <p:spTgt spid="1638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385">
                                            <p:txEl>
                                              <p:pRg st="6" end="6"/>
                                            </p:txEl>
                                          </p:spTgt>
                                        </p:tgtEl>
                                        <p:attrNameLst>
                                          <p:attrName>style.visibility</p:attrName>
                                        </p:attrNameLst>
                                      </p:cBhvr>
                                      <p:to>
                                        <p:strVal val="visible"/>
                                      </p:to>
                                    </p:set>
                                    <p:animEffect transition="in" filter="checkerboard(across)">
                                      <p:cBhvr>
                                        <p:cTn id="27" dur="500"/>
                                        <p:tgtEl>
                                          <p:spTgt spid="16385">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16385">
                                            <p:txEl>
                                              <p:pRg st="7" end="7"/>
                                            </p:txEl>
                                          </p:spTgt>
                                        </p:tgtEl>
                                        <p:attrNameLst>
                                          <p:attrName>style.visibility</p:attrName>
                                        </p:attrNameLst>
                                      </p:cBhvr>
                                      <p:to>
                                        <p:strVal val="visible"/>
                                      </p:to>
                                    </p:set>
                                    <p:animEffect transition="in" filter="checkerboard(across)">
                                      <p:cBhvr>
                                        <p:cTn id="30" dur="500"/>
                                        <p:tgtEl>
                                          <p:spTgt spid="163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6385" name="Rectangle 1"/>
          <p:cNvSpPr>
            <a:spLocks noChangeArrowheads="1"/>
          </p:cNvSpPr>
          <p:nvPr/>
        </p:nvSpPr>
        <p:spPr bwMode="auto">
          <a:xfrm>
            <a:off x="1447800" y="895350"/>
            <a:ext cx="69342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ác phẩm</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 Xuất xứ</a:t>
            </a:r>
            <a:endParaRPr lang="en-US" sz="2000" b="1" dirty="0">
              <a:solidFill>
                <a:srgbClr val="000000"/>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Thể loại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 Ngôi kể</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lang="vi-VN" sz="2000" dirty="0" smtClean="0">
                <a:solidFill>
                  <a:srgbClr val="000000"/>
                </a:solidFill>
                <a:latin typeface="Times New Roman" pitchFamily="18" charset="0"/>
                <a:cs typeface="Times New Roman" pitchFamily="18" charset="0"/>
              </a:rPr>
              <a:t>- Tác dụng: </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smtClean="0">
                <a:solidFill>
                  <a:srgbClr val="000000"/>
                </a:solidFill>
                <a:latin typeface="Times New Roman" pitchFamily="18" charset="0"/>
                <a:cs typeface="Times New Roman" pitchFamily="18" charset="0"/>
              </a:rPr>
              <a:t>           + Tạo tính chân thực, khách quan</a:t>
            </a:r>
          </a:p>
          <a:p>
            <a:pPr marR="0" lvl="0" algn="l" defTabSz="914400" rtl="0" eaLnBrk="0" fontAlgn="base" latinLnBrk="0" hangingPunct="0">
              <a:lnSpc>
                <a:spcPct val="100000"/>
              </a:lnSpc>
              <a:spcBef>
                <a:spcPct val="0"/>
              </a:spcBef>
              <a:spcAft>
                <a:spcPct val="0"/>
              </a:spcAft>
              <a:buClrTx/>
              <a:buSzTx/>
              <a:tabLst>
                <a:tab pos="2514600" algn="l"/>
              </a:tabLst>
            </a:pPr>
            <a:r>
              <a:rPr kumimoji="0" lang="vi-V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vi-VN" sz="2000" b="0" i="0" u="none" strike="noStrike" cap="none" normalizeH="0" baseline="0" dirty="0" smtClean="0">
                <a:ln>
                  <a:noFill/>
                </a:ln>
                <a:solidFill>
                  <a:srgbClr val="000000"/>
                </a:solidFill>
                <a:effectLst/>
                <a:latin typeface="Times New Roman" pitchFamily="18" charset="0"/>
                <a:cs typeface="Times New Roman" pitchFamily="18" charset="0"/>
              </a:rPr>
              <a:t>          + Không gian truyện được mở rộng</a:t>
            </a:r>
          </a:p>
          <a:p>
            <a:pPr marR="0" lvl="0" algn="l" defTabSz="914400" rtl="0" eaLnBrk="0" fontAlgn="base" latinLnBrk="0" hangingPunct="0">
              <a:lnSpc>
                <a:spcPct val="100000"/>
              </a:lnSpc>
              <a:spcBef>
                <a:spcPct val="0"/>
              </a:spcBef>
              <a:spcAft>
                <a:spcPct val="0"/>
              </a:spcAft>
              <a:buClrTx/>
              <a:buSzTx/>
              <a:tabLst>
                <a:tab pos="2514600" algn="l"/>
              </a:tabLst>
            </a:pPr>
            <a:r>
              <a:rPr lang="vi-VN" sz="2000" dirty="0">
                <a:solidFill>
                  <a:srgbClr val="000000"/>
                </a:solidFill>
                <a:latin typeface="Times New Roman" pitchFamily="18" charset="0"/>
                <a:cs typeface="Times New Roman" pitchFamily="18" charset="0"/>
              </a:rPr>
              <a:t> </a:t>
            </a:r>
            <a:r>
              <a:rPr lang="vi-VN" sz="2000" dirty="0" smtClean="0">
                <a:solidFill>
                  <a:srgbClr val="000000"/>
                </a:solidFill>
                <a:latin typeface="Times New Roman" pitchFamily="18" charset="0"/>
                <a:cs typeface="Times New Roman" pitchFamily="18" charset="0"/>
              </a:rPr>
              <a:t>          + Người kể dễ dàng đan xen những suy nghĩ, bình luận làm câu chuyện thêm sinh động.</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514600" algn="l"/>
              </a:tabLst>
            </a:pPr>
            <a:r>
              <a:rPr kumimoji="0" lang="vi-VN"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 Phương thức biểu đạt</a:t>
            </a:r>
            <a:r>
              <a:rPr kumimoji="0" lang="vi-VN"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tự sự + miêu tả + biểu cảm.</a:t>
            </a:r>
            <a:endParaRPr kumimoji="0" lang="vi-VN"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667000" y="98107"/>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2671662" y="1821418"/>
            <a:ext cx="1290738" cy="369332"/>
          </a:xfrm>
          <a:prstGeom prst="rect">
            <a:avLst/>
          </a:prstGeom>
        </p:spPr>
        <p:txBody>
          <a:bodyPr wrap="none">
            <a:spAutoFit/>
          </a:bodyPr>
          <a:lstStyle/>
          <a:p>
            <a:pPr lvl="0" eaLnBrk="0" fontAlgn="base" hangingPunct="0">
              <a:spcBef>
                <a:spcPct val="0"/>
              </a:spcBef>
              <a:spcAft>
                <a:spcPct val="0"/>
              </a:spcAft>
              <a:tabLst>
                <a:tab pos="2514600" algn="l"/>
              </a:tabLst>
            </a:pPr>
            <a:r>
              <a:rPr lang="vi-VN" dirty="0">
                <a:solidFill>
                  <a:srgbClr val="000000"/>
                </a:solidFill>
                <a:latin typeface="Times New Roman" pitchFamily="18" charset="0"/>
                <a:ea typeface="Times New Roman" pitchFamily="18" charset="0"/>
                <a:cs typeface="Times New Roman" pitchFamily="18" charset="0"/>
              </a:rPr>
              <a:t>ngôi thứ ba.</a:t>
            </a:r>
          </a:p>
        </p:txBody>
      </p:sp>
    </p:spTree>
    <p:extLst>
      <p:ext uri="{BB962C8B-B14F-4D97-AF65-F5344CB8AC3E}">
        <p14:creationId xmlns:p14="http://schemas.microsoft.com/office/powerpoint/2010/main" val="910654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5">
                                            <p:txEl>
                                              <p:pRg st="3" end="3"/>
                                            </p:txEl>
                                          </p:spTgt>
                                        </p:tgtEl>
                                        <p:attrNameLst>
                                          <p:attrName>style.visibility</p:attrName>
                                        </p:attrNameLst>
                                      </p:cBhvr>
                                      <p:to>
                                        <p:strVal val="visible"/>
                                      </p:to>
                                    </p:set>
                                    <p:animEffect transition="in" filter="fade">
                                      <p:cBhvr>
                                        <p:cTn id="7" dur="1000"/>
                                        <p:tgtEl>
                                          <p:spTgt spid="16385">
                                            <p:txEl>
                                              <p:pRg st="3" end="3"/>
                                            </p:txEl>
                                          </p:spTgt>
                                        </p:tgtEl>
                                      </p:cBhvr>
                                    </p:animEffect>
                                    <p:anim calcmode="lin" valueType="num">
                                      <p:cBhvr>
                                        <p:cTn id="8" dur="1000" fill="hold"/>
                                        <p:tgtEl>
                                          <p:spTgt spid="1638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1638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5">
                                            <p:txEl>
                                              <p:pRg st="4" end="4"/>
                                            </p:txEl>
                                          </p:spTgt>
                                        </p:tgtEl>
                                        <p:attrNameLst>
                                          <p:attrName>style.visibility</p:attrName>
                                        </p:attrNameLst>
                                      </p:cBhvr>
                                      <p:to>
                                        <p:strVal val="visible"/>
                                      </p:to>
                                    </p:set>
                                    <p:animEffect transition="in" filter="fade">
                                      <p:cBhvr>
                                        <p:cTn id="21" dur="1000"/>
                                        <p:tgtEl>
                                          <p:spTgt spid="16385">
                                            <p:txEl>
                                              <p:pRg st="4" end="4"/>
                                            </p:txEl>
                                          </p:spTgt>
                                        </p:tgtEl>
                                      </p:cBhvr>
                                    </p:animEffect>
                                    <p:anim calcmode="lin" valueType="num">
                                      <p:cBhvr>
                                        <p:cTn id="22" dur="1000" fill="hold"/>
                                        <p:tgtEl>
                                          <p:spTgt spid="1638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5">
                                            <p:txEl>
                                              <p:pRg st="5" end="5"/>
                                            </p:txEl>
                                          </p:spTgt>
                                        </p:tgtEl>
                                        <p:attrNameLst>
                                          <p:attrName>style.visibility</p:attrName>
                                        </p:attrNameLst>
                                      </p:cBhvr>
                                      <p:to>
                                        <p:strVal val="visible"/>
                                      </p:to>
                                    </p:set>
                                    <p:animEffect transition="in" filter="fade">
                                      <p:cBhvr>
                                        <p:cTn id="28" dur="1000"/>
                                        <p:tgtEl>
                                          <p:spTgt spid="16385">
                                            <p:txEl>
                                              <p:pRg st="5" end="5"/>
                                            </p:txEl>
                                          </p:spTgt>
                                        </p:tgtEl>
                                      </p:cBhvr>
                                    </p:animEffect>
                                    <p:anim calcmode="lin" valueType="num">
                                      <p:cBhvr>
                                        <p:cTn id="29" dur="1000" fill="hold"/>
                                        <p:tgtEl>
                                          <p:spTgt spid="1638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638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385">
                                            <p:txEl>
                                              <p:pRg st="6" end="6"/>
                                            </p:txEl>
                                          </p:spTgt>
                                        </p:tgtEl>
                                        <p:attrNameLst>
                                          <p:attrName>style.visibility</p:attrName>
                                        </p:attrNameLst>
                                      </p:cBhvr>
                                      <p:to>
                                        <p:strVal val="visible"/>
                                      </p:to>
                                    </p:set>
                                    <p:animEffect transition="in" filter="fade">
                                      <p:cBhvr>
                                        <p:cTn id="35" dur="1000"/>
                                        <p:tgtEl>
                                          <p:spTgt spid="16385">
                                            <p:txEl>
                                              <p:pRg st="6" end="6"/>
                                            </p:txEl>
                                          </p:spTgt>
                                        </p:tgtEl>
                                      </p:cBhvr>
                                    </p:animEffect>
                                    <p:anim calcmode="lin" valueType="num">
                                      <p:cBhvr>
                                        <p:cTn id="36" dur="1000" fill="hold"/>
                                        <p:tgtEl>
                                          <p:spTgt spid="1638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638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6385">
                                            <p:txEl>
                                              <p:pRg st="7" end="7"/>
                                            </p:txEl>
                                          </p:spTgt>
                                        </p:tgtEl>
                                        <p:attrNameLst>
                                          <p:attrName>style.visibility</p:attrName>
                                        </p:attrNameLst>
                                      </p:cBhvr>
                                      <p:to>
                                        <p:strVal val="visible"/>
                                      </p:to>
                                    </p:set>
                                    <p:animEffect transition="in" filter="fade">
                                      <p:cBhvr>
                                        <p:cTn id="42" dur="1000"/>
                                        <p:tgtEl>
                                          <p:spTgt spid="16385">
                                            <p:txEl>
                                              <p:pRg st="7" end="7"/>
                                            </p:txEl>
                                          </p:spTgt>
                                        </p:tgtEl>
                                      </p:cBhvr>
                                    </p:animEffect>
                                    <p:anim calcmode="lin" valueType="num">
                                      <p:cBhvr>
                                        <p:cTn id="43" dur="1000" fill="hold"/>
                                        <p:tgtEl>
                                          <p:spTgt spid="16385">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638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385">
                                            <p:txEl>
                                              <p:pRg st="8" end="8"/>
                                            </p:txEl>
                                          </p:spTgt>
                                        </p:tgtEl>
                                        <p:attrNameLst>
                                          <p:attrName>style.visibility</p:attrName>
                                        </p:attrNameLst>
                                      </p:cBhvr>
                                      <p:to>
                                        <p:strVal val="visible"/>
                                      </p:to>
                                    </p:set>
                                    <p:animEffect transition="in" filter="fade">
                                      <p:cBhvr>
                                        <p:cTn id="49" dur="1000"/>
                                        <p:tgtEl>
                                          <p:spTgt spid="16385">
                                            <p:txEl>
                                              <p:pRg st="8" end="8"/>
                                            </p:txEl>
                                          </p:spTgt>
                                        </p:tgtEl>
                                      </p:cBhvr>
                                    </p:animEffect>
                                    <p:anim calcmode="lin" valueType="num">
                                      <p:cBhvr>
                                        <p:cTn id="50" dur="1000" fill="hold"/>
                                        <p:tgtEl>
                                          <p:spTgt spid="16385">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1638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614898"/>
            <a:ext cx="7620000" cy="3785652"/>
          </a:xfrm>
          <a:prstGeom prst="rect">
            <a:avLst/>
          </a:prstGeom>
        </p:spPr>
        <p:txBody>
          <a:bodyPr wrap="square">
            <a:spAutoFit/>
          </a:bodyPr>
          <a:lstStyle/>
          <a:p>
            <a:pPr lvl="0" algn="just" fontAlgn="base">
              <a:spcBef>
                <a:spcPct val="0"/>
              </a:spcBef>
              <a:spcAft>
                <a:spcPct val="0"/>
              </a:spcAft>
            </a:pP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vi-VN"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?Truyện kể về ai? Kể như thế nào?)</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Truyện kể về Vũ Thị Thiết (Vũ Nương), người con gái quê ở Nam Xương, </a:t>
            </a:r>
            <a:r>
              <a:rPr lang="vi-VN" dirty="0">
                <a:solidFill>
                  <a:srgbClr val="000000"/>
                </a:solidFill>
                <a:latin typeface="Times New Roman" pitchFamily="18" charset="0"/>
                <a:ea typeface="Times New Roman" pitchFamily="18" charset="0"/>
                <a:cs typeface="Times New Roman" pitchFamily="18" charset="0"/>
              </a:rPr>
              <a:t>thùy mị, nết na, xinh </a:t>
            </a:r>
            <a:r>
              <a:rPr lang="vi-VN" dirty="0" smtClean="0">
                <a:solidFill>
                  <a:srgbClr val="000000"/>
                </a:solidFill>
                <a:latin typeface="Times New Roman" pitchFamily="18" charset="0"/>
                <a:ea typeface="Times New Roman" pitchFamily="18" charset="0"/>
                <a:cs typeface="Times New Roman" pitchFamily="18" charset="0"/>
              </a:rPr>
              <a:t>đẹp, </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được Trương sinh cưới về làm vợ.</a:t>
            </a:r>
          </a:p>
          <a:p>
            <a:pPr lvl="0" algn="just" fontAlgn="base">
              <a:spcBef>
                <a:spcPct val="0"/>
              </a:spcBef>
              <a:spcAft>
                <a:spcPct val="0"/>
              </a:spcAft>
            </a:pP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Trương Sinh là con nhà hào phú nhưng thất học, có tính đa nghi, hay ghen. Giặc đến Trương Sinh bị triều đình bắt đi lính.</a:t>
            </a:r>
          </a:p>
          <a:p>
            <a:pPr lvl="0" algn="just" fontAlgn="base">
              <a:spcBef>
                <a:spcPct val="0"/>
              </a:spcBef>
              <a:spcAft>
                <a:spcPct val="0"/>
              </a:spcAft>
            </a:pPr>
            <a:r>
              <a:rPr lang="vi-VN" dirty="0">
                <a:solidFill>
                  <a:srgbClr val="000000"/>
                </a:solidFill>
                <a:latin typeface="Times New Roman" pitchFamily="18" charset="0"/>
                <a:ea typeface="Times New Roman" pitchFamily="18" charset="0"/>
                <a:cs typeface="Times New Roman" pitchFamily="18" charset="0"/>
              </a:rPr>
              <a:t> </a:t>
            </a:r>
            <a:r>
              <a:rPr lang="vi-VN" dirty="0" smtClean="0">
                <a:solidFill>
                  <a:srgbClr val="000000"/>
                </a:solidFill>
                <a:latin typeface="Times New Roman" pitchFamily="18" charset="0"/>
                <a:ea typeface="Times New Roman" pitchFamily="18" charset="0"/>
                <a:cs typeface="Times New Roman" pitchFamily="18" charset="0"/>
              </a:rPr>
              <a:t>     - Vũ Nương ở nhà phụng dưỡng mẹ già và nuôi con nhỏ. Để dỗ con, tối tối, nàng thường chỉ bóng mình trên tường mà bảo đó là cha nó. Mẹ Trương Sinh vì nhớ con ốm rồi mất, nàng hết lòng thương xót, lo liệu ma chay chu đáo như với cha mẹ đẻ. </a:t>
            </a:r>
          </a:p>
          <a:p>
            <a:pPr lvl="0" algn="just" fontAlgn="base">
              <a:spcBef>
                <a:spcPct val="0"/>
              </a:spcBef>
              <a:spcAft>
                <a:spcPct val="0"/>
              </a:spcAft>
            </a:pPr>
            <a:r>
              <a:rPr kumimoji="0" lang="vi-VN"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vi-VN" b="0" i="0" u="none" strike="noStrike" cap="none" normalizeH="0" baseline="0" dirty="0" smtClean="0">
                <a:ln>
                  <a:noFill/>
                </a:ln>
                <a:solidFill>
                  <a:srgbClr val="000000"/>
                </a:solidFill>
                <a:effectLst/>
                <a:latin typeface="Times New Roman" pitchFamily="18" charset="0"/>
                <a:cs typeface="Times New Roman" pitchFamily="18" charset="0"/>
              </a:rPr>
              <a:t>- Giặc tan, Trương Sinh về, mẹ già mất, con đang tập nói, ngây thơ nói với chàng về người đêm đêm vẫn đến nhà chàng. Sẵn có tính hay ghen nay thêm hiểu lầm Trương Sinh mắng nhiếc đuổi vợ đi. Vũ Nương bị oan, không thể thanh minh, đã gieo mình xuống sông Hoàng Giang tự vẫn.</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014351" cy="400110"/>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0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checkerboard(across)">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8433" name="Rectangle 1"/>
          <p:cNvSpPr>
            <a:spLocks noChangeArrowheads="1"/>
          </p:cNvSpPr>
          <p:nvPr/>
        </p:nvSpPr>
        <p:spPr bwMode="auto">
          <a:xfrm>
            <a:off x="1066800" y="590550"/>
            <a:ext cx="71628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a:t>
            </a:r>
            <a:r>
              <a:rPr kumimoji="0" lang="vi-VN"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vi-VN"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Tóm tắt: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7"/>
          <p:cNvSpPr/>
          <p:nvPr/>
        </p:nvSpPr>
        <p:spPr>
          <a:xfrm>
            <a:off x="762000" y="983218"/>
            <a:ext cx="7620000" cy="2308324"/>
          </a:xfrm>
          <a:prstGeom prst="rect">
            <a:avLst/>
          </a:prstGeom>
        </p:spPr>
        <p:txBody>
          <a:bodyPr wrap="square">
            <a:spAutoFit/>
          </a:bodyPr>
          <a:lstStyle/>
          <a:p>
            <a:pPr lvl="0" algn="just" fontAlgn="base">
              <a:spcBef>
                <a:spcPct val="0"/>
              </a:spcBef>
              <a:spcAft>
                <a:spcPct val="0"/>
              </a:spcAft>
            </a:pPr>
            <a:r>
              <a:rPr lang="vi-VN" dirty="0" smtClean="0">
                <a:solidFill>
                  <a:srgbClr val="000000"/>
                </a:solidFill>
                <a:latin typeface="Times New Roman" pitchFamily="18" charset="0"/>
                <a:ea typeface="Times New Roman" pitchFamily="18" charset="0"/>
                <a:cs typeface="Times New Roman" pitchFamily="18" charset="0"/>
              </a:rPr>
              <a:t>      - Một đêm, sau khi vợ mất, Trương Sinh cùng con ngồi bên ngọn đèn, đứa trẻ chỉ bóng chàng trên tường và nói là cha Đản lại đến. Chàng Trương hiểu ra sự thật, biết vợ bị oan thì đã muộn.</a:t>
            </a:r>
          </a:p>
          <a:p>
            <a:pPr lvl="0" algn="just" fontAlgn="base">
              <a:spcBef>
                <a:spcPct val="0"/>
              </a:spcBef>
              <a:spcAft>
                <a:spcPct val="0"/>
              </a:spcAft>
            </a:pP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      - Phan Lang, người cũng bị nạn, chết đuối cũng được Linh Phi cứu, gặp Vũ Nương trong bữa tiệc ở thủy c</a:t>
            </a:r>
            <a:r>
              <a:rPr kumimoji="0" lang="en-US" b="0" i="0" u="none" strike="noStrike" cap="none" normalizeH="0" baseline="0" dirty="0" smtClean="0">
                <a:ln>
                  <a:noFill/>
                </a:ln>
                <a:solidFill>
                  <a:schemeClr val="tx1"/>
                </a:solidFill>
                <a:effectLst/>
                <a:latin typeface="Times New Roman" pitchFamily="18" charset="0"/>
                <a:cs typeface="Times New Roman" pitchFamily="18" charset="0"/>
              </a:rPr>
              <a:t>u</a:t>
            </a:r>
            <a:r>
              <a:rPr kumimoji="0" lang="vi-VN" b="0" i="0" u="none" strike="noStrike" cap="none" normalizeH="0" baseline="0" dirty="0" smtClean="0">
                <a:ln>
                  <a:noFill/>
                </a:ln>
                <a:solidFill>
                  <a:schemeClr val="tx1"/>
                </a:solidFill>
                <a:effectLst/>
                <a:latin typeface="Times New Roman" pitchFamily="18" charset="0"/>
                <a:cs typeface="Times New Roman" pitchFamily="18" charset="0"/>
              </a:rPr>
              <a:t>ng, hai người trò chuyện. Khi Phan Lang được trở về trần gian Vũ Nương gửi chiếc hoa vàng cùng lời nhắn cho Trương Sinh, Trương Sinh lập đàn giải oan trên bến Hoàng Giang, Vũ Nương hiện về trên chiếc kiệu hoa nhưng ở giữa dòng nói lời từ biệt rồi biến mất.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41974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20481" name="Rectangle 1"/>
          <p:cNvSpPr>
            <a:spLocks noChangeArrowheads="1"/>
          </p:cNvSpPr>
          <p:nvPr/>
        </p:nvSpPr>
        <p:spPr bwMode="auto">
          <a:xfrm>
            <a:off x="1524000" y="925651"/>
            <a:ext cx="67056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a:t>
            </a:r>
            <a:r>
              <a:rPr kumimoji="0" lang="en-US" sz="20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trị</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ội</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dung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H</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iện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nam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quyền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con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chủ</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yếu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chịu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nhiều</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khuất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Phản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phi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nghĩa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miên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làm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càng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rơi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bế</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animEffect transition="in" filter="checkerboard(across)">
                                      <p:cBhvr>
                                        <p:cTn id="7" dur="500"/>
                                        <p:tgtEl>
                                          <p:spTgt spid="204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481">
                                            <p:txEl>
                                              <p:pRg st="1" end="1"/>
                                            </p:txEl>
                                          </p:spTgt>
                                        </p:tgtEl>
                                        <p:attrNameLst>
                                          <p:attrName>style.visibility</p:attrName>
                                        </p:attrNameLst>
                                      </p:cBhvr>
                                      <p:to>
                                        <p:strVal val="visible"/>
                                      </p:to>
                                    </p:set>
                                    <p:animEffect transition="in" filter="checkerboard(across)">
                                      <p:cBhvr>
                                        <p:cTn id="12" dur="500"/>
                                        <p:tgtEl>
                                          <p:spTgt spid="204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0481">
                                            <p:txEl>
                                              <p:pRg st="2" end="2"/>
                                            </p:txEl>
                                          </p:spTgt>
                                        </p:tgtEl>
                                        <p:attrNameLst>
                                          <p:attrName>style.visibility</p:attrName>
                                        </p:attrNameLst>
                                      </p:cBhvr>
                                      <p:to>
                                        <p:strVal val="visible"/>
                                      </p:to>
                                    </p:set>
                                    <p:animEffect transition="in" filter="checkerboard(across)">
                                      <p:cBhvr>
                                        <p:cTn id="17" dur="500"/>
                                        <p:tgtEl>
                                          <p:spTgt spid="204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0481">
                                            <p:txEl>
                                              <p:pRg st="3" end="3"/>
                                            </p:txEl>
                                          </p:spTgt>
                                        </p:tgtEl>
                                        <p:attrNameLst>
                                          <p:attrName>style.visibility</p:attrName>
                                        </p:attrNameLst>
                                      </p:cBhvr>
                                      <p:to>
                                        <p:strVal val="visible"/>
                                      </p:to>
                                    </p:set>
                                    <p:animEffect transition="in" filter="checkerboard(across)">
                                      <p:cBhvr>
                                        <p:cTn id="22" dur="500"/>
                                        <p:tgtEl>
                                          <p:spTgt spid="204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0481">
                                            <p:txEl>
                                              <p:pRg st="4" end="4"/>
                                            </p:txEl>
                                          </p:spTgt>
                                        </p:tgtEl>
                                        <p:attrNameLst>
                                          <p:attrName>style.visibility</p:attrName>
                                        </p:attrNameLst>
                                      </p:cBhvr>
                                      <p:to>
                                        <p:strVal val="visible"/>
                                      </p:to>
                                    </p:set>
                                    <p:animEffect transition="in" filter="checkerboard(across)">
                                      <p:cBhvr>
                                        <p:cTn id="27" dur="500"/>
                                        <p:tgtEl>
                                          <p:spTgt spid="204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0481">
                                            <p:txEl>
                                              <p:pRg st="5" end="5"/>
                                            </p:txEl>
                                          </p:spTgt>
                                        </p:tgtEl>
                                        <p:attrNameLst>
                                          <p:attrName>style.visibility</p:attrName>
                                        </p:attrNameLst>
                                      </p:cBhvr>
                                      <p:to>
                                        <p:strVal val="visible"/>
                                      </p:to>
                                    </p:set>
                                    <p:animEffect transition="in" filter="checkerboard(across)">
                                      <p:cBhvr>
                                        <p:cTn id="32" dur="500"/>
                                        <p:tgtEl>
                                          <p:spTgt spid="204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2"/>
          <a:stretch>
            <a:fillRect/>
          </a:stretch>
        </p:blipFill>
        <p:spPr>
          <a:xfrm>
            <a:off x="0" y="0"/>
            <a:ext cx="9143999" cy="5143500"/>
          </a:xfrm>
          <a:prstGeom prst="rect">
            <a:avLst/>
          </a:prstGeom>
        </p:spPr>
      </p:pic>
      <p:sp>
        <p:nvSpPr>
          <p:cNvPr id="19457" name="Rectangle 1"/>
          <p:cNvSpPr>
            <a:spLocks noChangeArrowheads="1"/>
          </p:cNvSpPr>
          <p:nvPr/>
        </p:nvSpPr>
        <p:spPr bwMode="auto">
          <a:xfrm>
            <a:off x="1524000" y="1073825"/>
            <a:ext cx="66294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hân</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đạo</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Ca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ngợi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vẻ</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đẹp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Nam qua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nhân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Vũ</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hiện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niềm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thương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cảm</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đối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phận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oan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nghiệt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phụ</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nữ</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ước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mơ</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khát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vọng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cuộc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hạnh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phúc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cho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họ</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Gián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tiếp</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lên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án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tố</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xã</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hội</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phong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kiến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bất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Giá</a:t>
            </a:r>
            <a:r>
              <a:rPr lang="en-US" sz="2000" b="1" dirty="0" smtClean="0">
                <a:solidFill>
                  <a:srgbClr val="000000"/>
                </a:solidFill>
                <a:latin typeface="Times New Roman" pitchFamily="18" charset="0"/>
                <a:ea typeface="Times New Roman" pitchFamily="18" charset="0"/>
                <a:cs typeface="Times New Roman" pitchFamily="18" charset="0"/>
              </a:rPr>
              <a:t> </a:t>
            </a:r>
            <a:r>
              <a:rPr lang="en-US" sz="2000" b="1" dirty="0" err="1" smtClean="0">
                <a:solidFill>
                  <a:srgbClr val="000000"/>
                </a:solidFill>
                <a:latin typeface="Times New Roman" pitchFamily="18" charset="0"/>
                <a:ea typeface="Times New Roman" pitchFamily="18" charset="0"/>
                <a:cs typeface="Times New Roman" pitchFamily="18" charset="0"/>
              </a:rPr>
              <a:t>trị</a:t>
            </a:r>
            <a:r>
              <a:rPr lang="vi-VN" sz="2000" b="1" dirty="0" smtClean="0">
                <a:solidFill>
                  <a:srgbClr val="000000"/>
                </a:solidFill>
                <a:latin typeface="Times New Roman" pitchFamily="18" charset="0"/>
                <a:ea typeface="Times New Roman" pitchFamily="18" charset="0"/>
                <a:cs typeface="Times New Roman" pitchFamily="18" charset="0"/>
              </a:rPr>
              <a:t> </a:t>
            </a:r>
            <a:r>
              <a:rPr lang="vi-VN" sz="2000" b="1" dirty="0" smtClean="0">
                <a:solidFill>
                  <a:srgbClr val="000000"/>
                </a:solidFill>
                <a:latin typeface="Times New Roman" pitchFamily="18" charset="0"/>
                <a:ea typeface="Times New Roman" pitchFamily="18" charset="0"/>
                <a:cs typeface="Times New Roman" pitchFamily="18" charset="0"/>
              </a:rPr>
              <a:t>n</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ghệ</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Xây</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dựng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huống</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độc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đáo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Nghệ</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thuật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kể</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vi-VN" sz="2000" dirty="0">
                <a:solidFill>
                  <a:srgbClr val="000000"/>
                </a:solidFill>
                <a:latin typeface="Times New Roman" pitchFamily="18" charset="0"/>
                <a:ea typeface="Times New Roman" pitchFamily="18" charset="0"/>
                <a:cs typeface="Times New Roman" pitchFamily="18" charset="0"/>
              </a:rPr>
              <a:t>ch</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uyện</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đặc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sắc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667000" y="-19050"/>
            <a:ext cx="3578287"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 T</a:t>
            </a:r>
            <a:r>
              <a:rPr lang="en-US" sz="2400" b="1" dirty="0" smtClean="0">
                <a:solidFill>
                  <a:schemeClr val="bg1"/>
                </a:solidFill>
                <a:latin typeface="Times New Roman" pitchFamily="18" charset="0"/>
                <a:ea typeface="Times New Roman" pitchFamily="18" charset="0"/>
                <a:cs typeface="Times New Roman" pitchFamily="18" charset="0"/>
              </a:rPr>
              <a:t>ÁC GIẢ, TÁC PHẨM</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animEffect transition="in" filter="checkerboard(across)">
                                      <p:cBhvr>
                                        <p:cTn id="7" dur="500"/>
                                        <p:tgtEl>
                                          <p:spTgt spid="194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9457">
                                            <p:txEl>
                                              <p:pRg st="1" end="1"/>
                                            </p:txEl>
                                          </p:spTgt>
                                        </p:tgtEl>
                                        <p:attrNameLst>
                                          <p:attrName>style.visibility</p:attrName>
                                        </p:attrNameLst>
                                      </p:cBhvr>
                                      <p:to>
                                        <p:strVal val="visible"/>
                                      </p:to>
                                    </p:set>
                                    <p:animEffect transition="in" filter="checkerboard(across)">
                                      <p:cBhvr>
                                        <p:cTn id="12" dur="500"/>
                                        <p:tgtEl>
                                          <p:spTgt spid="194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457">
                                            <p:txEl>
                                              <p:pRg st="2" end="2"/>
                                            </p:txEl>
                                          </p:spTgt>
                                        </p:tgtEl>
                                        <p:attrNameLst>
                                          <p:attrName>style.visibility</p:attrName>
                                        </p:attrNameLst>
                                      </p:cBhvr>
                                      <p:to>
                                        <p:strVal val="visible"/>
                                      </p:to>
                                    </p:set>
                                    <p:animEffect transition="in" filter="checkerboard(across)">
                                      <p:cBhvr>
                                        <p:cTn id="17" dur="500"/>
                                        <p:tgtEl>
                                          <p:spTgt spid="194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9457">
                                            <p:txEl>
                                              <p:pRg st="3" end="3"/>
                                            </p:txEl>
                                          </p:spTgt>
                                        </p:tgtEl>
                                        <p:attrNameLst>
                                          <p:attrName>style.visibility</p:attrName>
                                        </p:attrNameLst>
                                      </p:cBhvr>
                                      <p:to>
                                        <p:strVal val="visible"/>
                                      </p:to>
                                    </p:set>
                                    <p:animEffect transition="in" filter="checkerboard(across)">
                                      <p:cBhvr>
                                        <p:cTn id="22" dur="500"/>
                                        <p:tgtEl>
                                          <p:spTgt spid="194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9457">
                                            <p:txEl>
                                              <p:pRg st="4" end="4"/>
                                            </p:txEl>
                                          </p:spTgt>
                                        </p:tgtEl>
                                        <p:attrNameLst>
                                          <p:attrName>style.visibility</p:attrName>
                                        </p:attrNameLst>
                                      </p:cBhvr>
                                      <p:to>
                                        <p:strVal val="visible"/>
                                      </p:to>
                                    </p:set>
                                    <p:animEffect transition="in" filter="checkerboard(across)">
                                      <p:cBhvr>
                                        <p:cTn id="27" dur="500"/>
                                        <p:tgtEl>
                                          <p:spTgt spid="194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9457">
                                            <p:txEl>
                                              <p:pRg st="5" end="5"/>
                                            </p:txEl>
                                          </p:spTgt>
                                        </p:tgtEl>
                                        <p:attrNameLst>
                                          <p:attrName>style.visibility</p:attrName>
                                        </p:attrNameLst>
                                      </p:cBhvr>
                                      <p:to>
                                        <p:strVal val="visible"/>
                                      </p:to>
                                    </p:set>
                                    <p:animEffect transition="in" filter="checkerboard(across)">
                                      <p:cBhvr>
                                        <p:cTn id="32" dur="500"/>
                                        <p:tgtEl>
                                          <p:spTgt spid="1945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9457">
                                            <p:txEl>
                                              <p:pRg st="6" end="6"/>
                                            </p:txEl>
                                          </p:spTgt>
                                        </p:tgtEl>
                                        <p:attrNameLst>
                                          <p:attrName>style.visibility</p:attrName>
                                        </p:attrNameLst>
                                      </p:cBhvr>
                                      <p:to>
                                        <p:strVal val="visible"/>
                                      </p:to>
                                    </p:set>
                                    <p:animEffect transition="in" filter="checkerboard(across)">
                                      <p:cBhvr>
                                        <p:cTn id="37" dur="500"/>
                                        <p:tgtEl>
                                          <p:spTgt spid="194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ải xuống.png"/>
          <p:cNvPicPr>
            <a:picLocks noChangeAspect="1"/>
          </p:cNvPicPr>
          <p:nvPr/>
        </p:nvPicPr>
        <p:blipFill>
          <a:blip r:embed="rId3"/>
          <a:stretch>
            <a:fillRect/>
          </a:stretch>
        </p:blipFill>
        <p:spPr>
          <a:xfrm>
            <a:off x="0" y="0"/>
            <a:ext cx="9143999" cy="5143500"/>
          </a:xfrm>
          <a:prstGeom prst="rect">
            <a:avLst/>
          </a:prstGeom>
        </p:spPr>
      </p:pic>
      <p:sp>
        <p:nvSpPr>
          <p:cNvPr id="7" name="Rectangle 1"/>
          <p:cNvSpPr>
            <a:spLocks noChangeArrowheads="1"/>
          </p:cNvSpPr>
          <p:nvPr/>
        </p:nvSpPr>
        <p:spPr bwMode="auto">
          <a:xfrm>
            <a:off x="2795922" y="52685"/>
            <a:ext cx="2309478" cy="461665"/>
          </a:xfrm>
          <a:prstGeom prst="rect">
            <a:avLst/>
          </a:prstGeom>
          <a:solidFill>
            <a:schemeClr val="tx2">
              <a:lumMod val="60000"/>
              <a:lumOff val="4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23925" algn="l"/>
              </a:tabLst>
            </a:pP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vi-V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en-US" sz="2400" b="1" dirty="0" smtClean="0">
                <a:solidFill>
                  <a:schemeClr val="bg1"/>
                </a:solidFill>
                <a:latin typeface="Times New Roman" pitchFamily="18" charset="0"/>
                <a:ea typeface="Times New Roman" pitchFamily="18" charset="0"/>
                <a:cs typeface="Times New Roman" pitchFamily="18" charset="0"/>
              </a:rPr>
              <a:t>PHÂN TÍCH</a:t>
            </a:r>
            <a:endParaRPr kumimoji="0" lang="vi-VN"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 name="Rectangle 1"/>
          <p:cNvSpPr/>
          <p:nvPr/>
        </p:nvSpPr>
        <p:spPr>
          <a:xfrm>
            <a:off x="1143000" y="666750"/>
            <a:ext cx="7239000" cy="4241418"/>
          </a:xfrm>
          <a:prstGeom prst="rect">
            <a:avLst/>
          </a:prstGeom>
        </p:spPr>
        <p:txBody>
          <a:bodyPr wrap="square">
            <a:spAutoFit/>
          </a:bodyPr>
          <a:lstStyle/>
          <a:p>
            <a:pPr marL="342900" indent="-342900" algn="just" fontAlgn="base">
              <a:lnSpc>
                <a:spcPct val="107000"/>
              </a:lnSpc>
              <a:spcAft>
                <a:spcPts val="0"/>
              </a:spcAft>
              <a:buAutoNum type="arabicPeriod"/>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 vật Vũ Nương</a:t>
            </a:r>
          </a:p>
          <a:p>
            <a:pPr algn="just" fontAlgn="base">
              <a:lnSpc>
                <a:spcPct val="107000"/>
              </a:lnSpc>
              <a:spcAft>
                <a:spcPts val="0"/>
              </a:spcAft>
            </a:pPr>
            <a:r>
              <a:rPr lang="vi-VN"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Vẻ đẹp của Vũ Nương</a:t>
            </a:r>
          </a:p>
          <a:p>
            <a:pPr algn="just" fontAlgn="base">
              <a:lnSpc>
                <a:spcPct val="107000"/>
              </a:lnSpc>
              <a:spcAft>
                <a:spcPts val="0"/>
              </a:spcAft>
            </a:pPr>
            <a:r>
              <a:rPr lang="en-US"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thùy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vẻ</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tiễn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chữ</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diết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bóng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nhẫn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nhục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cố</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phúc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tan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algn="just" fontAlgn="base">
              <a:lnSpc>
                <a:spcPct val="107000"/>
              </a:lnSpc>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thủy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nặng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chồng</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7584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7" end="7"/>
                                            </p:txEl>
                                          </p:spTgt>
                                        </p:tgtEl>
                                        <p:attrNameLst>
                                          <p:attrName>style.visibility</p:attrName>
                                        </p:attrNameLst>
                                      </p:cBhvr>
                                      <p:to>
                                        <p:strVal val="visible"/>
                                      </p:to>
                                    </p:set>
                                    <p:animEffect transition="in" filter="fade">
                                      <p:cBhvr>
                                        <p:cTn id="54" dur="1000"/>
                                        <p:tgtEl>
                                          <p:spTgt spid="2">
                                            <p:txEl>
                                              <p:pRg st="7" end="7"/>
                                            </p:txEl>
                                          </p:spTgt>
                                        </p:tgtEl>
                                      </p:cBhvr>
                                    </p:animEffect>
                                    <p:anim calcmode="lin" valueType="num">
                                      <p:cBhvr>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Effect transition="in" filter="fade">
                                      <p:cBhvr>
                                        <p:cTn id="61" dur="1000"/>
                                        <p:tgtEl>
                                          <p:spTgt spid="2">
                                            <p:txEl>
                                              <p:pRg st="8" end="8"/>
                                            </p:txEl>
                                          </p:spTgt>
                                        </p:tgtEl>
                                      </p:cBhvr>
                                    </p:animEffect>
                                    <p:anim calcmode="lin" valueType="num">
                                      <p:cBhvr>
                                        <p:cTn id="6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2">
                                            <p:txEl>
                                              <p:pRg st="9" end="9"/>
                                            </p:txEl>
                                          </p:spTgt>
                                        </p:tgtEl>
                                        <p:attrNameLst>
                                          <p:attrName>style.visibility</p:attrName>
                                        </p:attrNameLst>
                                      </p:cBhvr>
                                      <p:to>
                                        <p:strVal val="visible"/>
                                      </p:to>
                                    </p:set>
                                    <p:animEffect transition="in" filter="fade">
                                      <p:cBhvr>
                                        <p:cTn id="68" dur="1000"/>
                                        <p:tgtEl>
                                          <p:spTgt spid="2">
                                            <p:txEl>
                                              <p:pRg st="9" end="9"/>
                                            </p:txEl>
                                          </p:spTgt>
                                        </p:tgtEl>
                                      </p:cBhvr>
                                    </p:animEffect>
                                    <p:anim calcmode="lin" valueType="num">
                                      <p:cBhvr>
                                        <p:cTn id="69"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3817</Words>
  <PresentationFormat>On-screen Show (16:9)</PresentationFormat>
  <Paragraphs>243</Paragraphs>
  <Slides>26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SimSun</vt:lpstr>
      <vt:lpstr>.VnTime</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2021-10-14T02:59:13Z</dcterms:created>
  <dcterms:modified xsi:type="dcterms:W3CDTF">2021-10-24T03:38:26Z</dcterms:modified>
</cp:coreProperties>
</file>