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2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62" r:id="rId2"/>
    <p:sldMasterId id="2147483788" r:id="rId3"/>
  </p:sldMasterIdLst>
  <p:notesMasterIdLst>
    <p:notesMasterId r:id="rId43"/>
  </p:notesMasterIdLst>
  <p:sldIdLst>
    <p:sldId id="1080" r:id="rId4"/>
    <p:sldId id="1150" r:id="rId5"/>
    <p:sldId id="1151" r:id="rId6"/>
    <p:sldId id="1153" r:id="rId7"/>
    <p:sldId id="1162" r:id="rId8"/>
    <p:sldId id="1163" r:id="rId9"/>
    <p:sldId id="1164" r:id="rId10"/>
    <p:sldId id="1165" r:id="rId11"/>
    <p:sldId id="1167" r:id="rId12"/>
    <p:sldId id="1168" r:id="rId13"/>
    <p:sldId id="1197" r:id="rId14"/>
    <p:sldId id="1203" r:id="rId15"/>
    <p:sldId id="1204" r:id="rId16"/>
    <p:sldId id="1200" r:id="rId17"/>
    <p:sldId id="1201" r:id="rId18"/>
    <p:sldId id="1169" r:id="rId19"/>
    <p:sldId id="1170" r:id="rId20"/>
    <p:sldId id="1171" r:id="rId21"/>
    <p:sldId id="1177" r:id="rId22"/>
    <p:sldId id="1178" r:id="rId23"/>
    <p:sldId id="1179" r:id="rId24"/>
    <p:sldId id="1180" r:id="rId25"/>
    <p:sldId id="1205" r:id="rId26"/>
    <p:sldId id="1206" r:id="rId27"/>
    <p:sldId id="1207" r:id="rId28"/>
    <p:sldId id="1208" r:id="rId29"/>
    <p:sldId id="1213" r:id="rId30"/>
    <p:sldId id="1209" r:id="rId31"/>
    <p:sldId id="1211" r:id="rId32"/>
    <p:sldId id="1214" r:id="rId33"/>
    <p:sldId id="1181" r:id="rId34"/>
    <p:sldId id="1182" r:id="rId35"/>
    <p:sldId id="1183" r:id="rId36"/>
    <p:sldId id="1184" r:id="rId37"/>
    <p:sldId id="1185" r:id="rId38"/>
    <p:sldId id="1186" r:id="rId39"/>
    <p:sldId id="1215" r:id="rId40"/>
    <p:sldId id="1216" r:id="rId41"/>
    <p:sldId id="121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0" d="100"/>
          <a:sy n="70" d="100"/>
        </p:scale>
        <p:origin x="3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A72964-DC64-4D95-B634-8E5D54B45EB1}"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12417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5F7DAB-6C47-406A-A371-43EA7C194012}"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135100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8BAEDF-B15F-4E38-A989-4329D4E40C1E}"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9958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13D60C-AA91-4971-8CD8-564B95F47D45}"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535310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44EC4AC-4B11-45F1-B086-5976DADA60D0}"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47105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7595827-0533-4C3C-A3E8-26F3574F1897}"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109028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510E10-BCFE-41A3-935D-D0227D0017ED}"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97500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1E43D2-E133-45BD-ADC1-87B838B88DAB}"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659404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E5E4FB2-BD81-40E7-BD71-542296F857B6}"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21900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343E274-E2DB-4824-B056-2D56149E7889}"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687083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F6743C-F011-4E63-999B-CF54B6594E3A}"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7919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327078-0529-4C94-8739-0BF520C894F9}"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989191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EED4C9-ADBA-4E37-97DA-7D15FCA58356}"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6233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367F626-11D2-471B-A346-5C815B934BA2}"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16840975"/>
      </p:ext>
    </p:extLst>
  </p:cSld>
  <p:clrMapOvr>
    <a:masterClrMapping/>
  </p:clrMapOvr>
  <p:transition spd="med">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22.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3.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11/23/2022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effectLst/>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effectLst/>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C2BA60-E858-41E6-A8A2-E7A0EDCED3F1}"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9689183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 y="1897039"/>
            <a:ext cx="12191999" cy="2452082"/>
          </a:xfrm>
          <a:prstGeom prst="rect">
            <a:avLst/>
          </a:prstGeom>
        </p:spPr>
        <p:txBody>
          <a:bodyPr wrap="square">
            <a:spAutoFit/>
          </a:bodyPr>
          <a:lstStyle/>
          <a:p>
            <a:pPr algn="ctr">
              <a:lnSpc>
                <a:spcPct val="150000"/>
              </a:lnSpc>
            </a:pPr>
            <a:r>
              <a:rPr lang="da-DK" sz="5400" b="1">
                <a:solidFill>
                  <a:srgbClr val="FF0000"/>
                </a:solidFill>
                <a:latin typeface="Times New Roman" panose="02020603050405020304" pitchFamily="18" charset="0"/>
                <a:ea typeface="Times New Roman" panose="02020603050405020304" pitchFamily="18" charset="0"/>
              </a:rPr>
              <a:t>ĐỌC HIỂU VĂN BẢN </a:t>
            </a:r>
            <a:endParaRPr lang="da-DK" sz="5400" b="1" smtClean="0">
              <a:solidFill>
                <a:srgbClr val="FF0000"/>
              </a:solidFill>
              <a:latin typeface="Times New Roman" panose="02020603050405020304" pitchFamily="18" charset="0"/>
              <a:ea typeface="Times New Roman" panose="02020603050405020304" pitchFamily="18" charset="0"/>
            </a:endParaRPr>
          </a:p>
          <a:p>
            <a:pPr algn="ctr">
              <a:lnSpc>
                <a:spcPct val="150000"/>
              </a:lnSpc>
            </a:pPr>
            <a:r>
              <a:rPr lang="da-DK" sz="5400" b="1" smtClean="0">
                <a:solidFill>
                  <a:srgbClr val="FF0000"/>
                </a:solidFill>
                <a:latin typeface="Times New Roman" panose="02020603050405020304" pitchFamily="18" charset="0"/>
                <a:ea typeface="Times New Roman" panose="02020603050405020304" pitchFamily="18" charset="0"/>
              </a:rPr>
              <a:t>THƠ </a:t>
            </a:r>
            <a:r>
              <a:rPr lang="da-DK" sz="5400" b="1">
                <a:solidFill>
                  <a:srgbClr val="FF0000"/>
                </a:solidFill>
                <a:latin typeface="Times New Roman" panose="02020603050405020304" pitchFamily="18" charset="0"/>
                <a:ea typeface="Times New Roman" panose="02020603050405020304" pitchFamily="18" charset="0"/>
              </a:rPr>
              <a:t>CHỮ HÁN ĐƯỜNG LUẬT</a:t>
            </a:r>
            <a:endParaRPr lang="en-US" sz="5400">
              <a:solidFill>
                <a:srgbClr val="FF0000"/>
              </a:solidFill>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500"/>
                                        <p:tgtEl>
                                          <p:spTgt spid="4"/>
                                        </p:tgtEl>
                                        <p:attrNameLst>
                                          <p:attrName>ppt_w</p:attrName>
                                        </p:attrNameLst>
                                      </p:cBhvr>
                                      <p:tavLst>
                                        <p:tav tm="0">
                                          <p:val>
                                            <p:strVal val="ppt_w"/>
                                          </p:val>
                                        </p:tav>
                                        <p:tav tm="100000">
                                          <p:val>
                                            <p:fltVal val="0"/>
                                          </p:val>
                                        </p:tav>
                                      </p:tavLst>
                                    </p:anim>
                                    <p:anim calcmode="lin" valueType="num">
                                      <p:cBhvr>
                                        <p:cTn id="13" dur="1500"/>
                                        <p:tgtEl>
                                          <p:spTgt spid="4"/>
                                        </p:tgtEl>
                                        <p:attrNameLst>
                                          <p:attrName>ppt_h</p:attrName>
                                        </p:attrNameLst>
                                      </p:cBhvr>
                                      <p:tavLst>
                                        <p:tav tm="0">
                                          <p:val>
                                            <p:strVal val="ppt_h"/>
                                          </p:val>
                                        </p:tav>
                                        <p:tav tm="100000">
                                          <p:val>
                                            <p:fltVal val="0"/>
                                          </p:val>
                                        </p:tav>
                                      </p:tavLst>
                                    </p:anim>
                                    <p:anim calcmode="lin" valueType="num">
                                      <p:cBhvr>
                                        <p:cTn id="14" dur="1500"/>
                                        <p:tgtEl>
                                          <p:spTgt spid="4"/>
                                        </p:tgtEl>
                                        <p:attrNameLst>
                                          <p:attrName>style.rotation</p:attrName>
                                        </p:attrNameLst>
                                      </p:cBhvr>
                                      <p:tavLst>
                                        <p:tav tm="0">
                                          <p:val>
                                            <p:fltVal val="0"/>
                                          </p:val>
                                        </p:tav>
                                        <p:tav tm="100000">
                                          <p:val>
                                            <p:fltVal val="90"/>
                                          </p:val>
                                        </p:tav>
                                      </p:tavLst>
                                    </p:anim>
                                    <p:animEffect transition="out" filter="fade">
                                      <p:cBhvr>
                                        <p:cTn id="15" dur="1500"/>
                                        <p:tgtEl>
                                          <p:spTgt spid="4"/>
                                        </p:tgtEl>
                                      </p:cBhvr>
                                    </p:animEffect>
                                    <p:set>
                                      <p:cBhvr>
                                        <p:cTn id="16" dur="1" fill="hold">
                                          <p:stCondLst>
                                            <p:cond delay="1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06839" y="3991972"/>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775079" y="881420"/>
            <a:ext cx="11030234" cy="5262979"/>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7.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Hoa xoan, tiếng cuốc là những hình ảnh: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Quen thuộc trong văn học cổ, gợi sự cao sang</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Dân dã, mộc mạc, chưa từng xuất hiện trong văn học cổ</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Đơn giản, thiếu sự tinh tế và gợi cảm</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D.	Dân dã,  mộc mạc, đã từng xuất hiện trong văn học cổ nhưng khi vào thơ Nguyễn Trãi mới thực sự mang sức sống và vẻ đẹp bình dị</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655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2264" y="2903730"/>
            <a:ext cx="11464118" cy="2677656"/>
          </a:xfrm>
          <a:prstGeom prst="rect">
            <a:avLst/>
          </a:prstGeom>
        </p:spPr>
        <p:txBody>
          <a:bodyPr wrap="square">
            <a:spAutoFit/>
          </a:bodyPr>
          <a:lstStyle/>
          <a:p>
            <a:pPr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Dù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tiếng cuốc báo xuân đã muộn nhưng không có nghĩa là sự sống dừng lại, cả vườn hoa xoan vẫn đang nở trong chất xúc tác là làn mưa cuối xuân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Sự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 luôn sinh sôi nảy nở</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Sự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 ngập tràn phủ lên cả những sự vật tưởng nhỏ bé, bình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3311945" y="205180"/>
            <a:ext cx="5540812" cy="738664"/>
          </a:xfrm>
          <a:prstGeom prst="rect">
            <a:avLst/>
          </a:prstGeom>
        </p:spPr>
        <p:txBody>
          <a:bodyPr wrap="non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Trả lời câu hỏi/ Thực hiện yêu cầu:</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00584" y="1061450"/>
            <a:ext cx="10763534" cy="1384995"/>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8.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 (chị) nhận xét gì về sự sống được nhân vật trữ tình đón nhận trong bài thơ?</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506713" y="2077113"/>
            <a:ext cx="1151276" cy="738664"/>
          </a:xfrm>
          <a:prstGeom prst="rect">
            <a:avLst/>
          </a:prstGeom>
        </p:spPr>
        <p:txBody>
          <a:bodyPr wrap="none">
            <a:spAutoFit/>
          </a:bodyPr>
          <a:lstStyle/>
          <a:p>
            <a:pPr algn="ct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167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2264" y="2903730"/>
            <a:ext cx="11464118" cy="3254865"/>
          </a:xfrm>
          <a:prstGeom prst="rect">
            <a:avLst/>
          </a:prstGeom>
        </p:spPr>
        <p:txBody>
          <a:bodyPr wrap="square">
            <a:spAutoFit/>
          </a:bodyPr>
          <a:lstStyle/>
          <a:p>
            <a:pPr lvl="0" algn="just">
              <a:lnSpc>
                <a:spcPct val="150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Tưởng nhân vật trữ tình khép cửa phòng văn, hoàn toàn cách xa với thế giới bên ngoài nhưng hóa ra tâm hồn thi nhân vẫn luôn hướng về sự sống, lắng nghe và cảm nhận những biến động tinh vi của cuộc sống</a:t>
            </a:r>
            <a:endParaRPr lang="en-US" sz="28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Tâm hồn yêu đời, yêu thiên nhiên tha thiết</a:t>
            </a:r>
            <a:endParaRPr lang="en-US" sz="28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Tâm hồn nhạy cảm, tinh tế</a:t>
            </a:r>
            <a:endParaRPr lang="en-US" sz="28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584" y="583778"/>
            <a:ext cx="10763534" cy="1384995"/>
          </a:xfrm>
          <a:prstGeom prst="rect">
            <a:avLst/>
          </a:prstGeom>
        </p:spPr>
        <p:txBody>
          <a:bodyPr wrap="square">
            <a:spAutoFit/>
          </a:bodyPr>
          <a:lstStyle/>
          <a:p>
            <a:pPr lvl="0" algn="just">
              <a:lnSpc>
                <a:spcPct val="150000"/>
              </a:lnSpc>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9.</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Anh/chị hãy nêu suy nghĩ của mình về vẻ đẹp tâm hồn nhân vật trữ tình trong bài thơ.</a:t>
            </a:r>
            <a:endParaRPr lang="en-US" sz="28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506713" y="2077113"/>
            <a:ext cx="1151276" cy="738664"/>
          </a:xfrm>
          <a:prstGeom prst="rect">
            <a:avLst/>
          </a:prstGeom>
        </p:spPr>
        <p:txBody>
          <a:bodyPr wrap="none">
            <a:spAutoFit/>
          </a:bodyPr>
          <a:lstStyle/>
          <a:p>
            <a:pPr algn="ct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727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2264" y="3135742"/>
            <a:ext cx="11464118" cy="2677656"/>
          </a:xfrm>
          <a:prstGeom prst="rect">
            <a:avLst/>
          </a:prstGeom>
        </p:spPr>
        <p:txBody>
          <a:bodyPr wrap="square">
            <a:spAutoFit/>
          </a:bodyPr>
          <a:lstStyle/>
          <a:p>
            <a:pPr lvl="0" algn="just">
              <a:lnSpc>
                <a:spcPct val="150000"/>
              </a:lnSpc>
            </a:pPr>
            <a:r>
              <a:rPr lang="en-US" sz="2800">
                <a:solidFill>
                  <a:srgbClr val="111111"/>
                </a:solidFill>
                <a:latin typeface="Times New Roman" panose="02020603050405020304" pitchFamily="18" charset="0"/>
                <a:ea typeface="Calibri" panose="020F0502020204030204" pitchFamily="34" charset="0"/>
                <a:cs typeface="Times New Roman" panose="02020603050405020304" pitchFamily="18" charset="0"/>
              </a:rPr>
              <a:t>Viết đoạn văn bày tỏ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 nghĩ về lối sống gắn bó, hòa hợp với tự nhiên</a:t>
            </a:r>
            <a:endParaRPr lang="en-US" sz="28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2800">
                <a:solidFill>
                  <a:srgbClr val="111111"/>
                </a:solidFill>
                <a:latin typeface="Times New Roman" panose="02020603050405020304" pitchFamily="18" charset="0"/>
                <a:ea typeface="Calibri" panose="020F0502020204030204" pitchFamily="34" charset="0"/>
                <a:cs typeface="Times New Roman" panose="02020603050405020304" pitchFamily="18" charset="0"/>
              </a:rPr>
              <a:t>- Hình thức: Đảm bảo cấu trúc đoạn văn 5 – 7 dòng</a:t>
            </a:r>
            <a:endParaRPr lang="en-US" sz="28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2800">
                <a:solidFill>
                  <a:srgbClr val="111111"/>
                </a:solidFill>
                <a:latin typeface="Times New Roman" panose="02020603050405020304" pitchFamily="18" charset="0"/>
                <a:ea typeface="Calibri" panose="020F0502020204030204" pitchFamily="34" charset="0"/>
                <a:cs typeface="Times New Roman" panose="02020603050405020304" pitchFamily="18" charset="0"/>
              </a:rPr>
              <a:t>- Nội dung: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 nghĩ về lối sống gắn bó, hòa hợp với tự nhiên</a:t>
            </a:r>
            <a:endParaRPr lang="en-US" sz="28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HS thể hiện quan điểm cá nhân thuyết phục</a:t>
            </a:r>
            <a:endParaRPr lang="en-US" sz="28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584" y="583778"/>
            <a:ext cx="10763534" cy="1315873"/>
          </a:xfrm>
          <a:prstGeom prst="rect">
            <a:avLst/>
          </a:prstGeom>
        </p:spPr>
        <p:txBody>
          <a:bodyPr wrap="square">
            <a:spAutoFit/>
          </a:bodyPr>
          <a:lstStyle/>
          <a:p>
            <a:pPr lvl="0" algn="just">
              <a:lnSpc>
                <a:spcPct val="150000"/>
              </a:lnSpc>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10.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 (chị) suy nghĩ như thế nào về lối sống gắn bó, hòa hợp với tự nhiên? (Viết đoạn văn 5 – 7 dòng)</a:t>
            </a:r>
            <a:endParaRPr lang="en-US" sz="28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506713" y="2077113"/>
            <a:ext cx="1151276" cy="738664"/>
          </a:xfrm>
          <a:prstGeom prst="rect">
            <a:avLst/>
          </a:prstGeom>
        </p:spPr>
        <p:txBody>
          <a:bodyPr wrap="none">
            <a:spAutoFit/>
          </a:bodyPr>
          <a:lstStyle/>
          <a:p>
            <a:pPr algn="ct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283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8155" y="2563294"/>
            <a:ext cx="6096000" cy="3323987"/>
          </a:xfrm>
          <a:prstGeom prst="rect">
            <a:avLst/>
          </a:prstGeom>
        </p:spPr>
        <p:txBody>
          <a:bodyPr>
            <a:spAutoFit/>
          </a:bodyPr>
          <a:lstStyle/>
          <a:p>
            <a:pPr algn="just">
              <a:lnSpc>
                <a:spcPct val="150000"/>
              </a:lnSpc>
              <a:spcAft>
                <a:spcPts val="0"/>
              </a:spcAft>
            </a:pP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Ðộ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 xuân thảo lục như yên,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Xuân vũ thiêm lai thuỷ phách thiên.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Dã kính hoang lương hành khách thiểu,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 chu trấn nhật các sa miên.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755176" y="599868"/>
            <a:ext cx="10586114" cy="661207"/>
          </a:xfrm>
          <a:prstGeom prst="rect">
            <a:avLst/>
          </a:prstGeom>
        </p:spPr>
        <p:txBody>
          <a:bodyPr wrap="squar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02: Đọc văn bản sau và thực hiện các yêu cầu bên dưới:</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4337501" y="1581581"/>
            <a:ext cx="3708066" cy="661207"/>
          </a:xfrm>
          <a:prstGeom prst="rect">
            <a:avLst/>
          </a:prstGeom>
        </p:spPr>
        <p:txBody>
          <a:bodyPr wrap="none">
            <a:spAutoFit/>
          </a:bodyPr>
          <a:lstStyle/>
          <a:p>
            <a:pPr algn="ct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TRẠI ĐẦU XUÂN ĐỘ</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390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513" y="614151"/>
            <a:ext cx="10754436" cy="5262979"/>
          </a:xfrm>
          <a:prstGeom prst="rect">
            <a:avLst/>
          </a:prstGeom>
        </p:spPr>
        <p:txBody>
          <a:bodyPr wrap="square">
            <a:spAutoFit/>
          </a:bodyPr>
          <a:lstStyle/>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 nghĩa: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519113"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Cỏ xuân ở đầu bến đò, xanh biếc như khói,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519113"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 thêm mưa xuân nước tiếp ngang trời.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519113"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Ðường đồng nội vắng tanh, ít người qua lại,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519113"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thường chiếc đò cô độc ghếch mái chèo lên bãi cát mà nằm yên.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 thơ:</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519113"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Cỏ xanh như khói bến xuân tươi,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519113"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 có mưa xuân nước vỗ trời.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519113"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Quạnh quẽ đường đồng thưa vắng khách,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519113"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 đò gối bãi suốt ngày ngơi.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 dịch của Khương Hữu Dụng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(Nguồn: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 văn Nguyễn Trãi</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NXB Giáo dục, 1980</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3768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62082" y="3395261"/>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957616" y="1746913"/>
            <a:ext cx="9842879" cy="4524315"/>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Mùa xuân được gợi lên qua những hình ảnh nào trong hai câu thơ đầu?</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Cỏ xuân, mưa xuân, nước xuân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Cỏ xuân, khói xuân, mưa xuân, nước xuân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Hoa xuân, mưa xuân, trời xuân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Gió xuân, mưa xuân, khói xuân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398989" y="529337"/>
            <a:ext cx="4657044" cy="523220"/>
          </a:xfrm>
          <a:prstGeom prst="rect">
            <a:avLst/>
          </a:prstGeom>
        </p:spPr>
        <p:txBody>
          <a:bodyPr wrap="none">
            <a:spAutoFit/>
          </a:bodyPr>
          <a:lstStyle/>
          <a:p>
            <a:pPr lvl="0" algn="just"/>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 chọn đáp án đúng nhất:</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432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53151" y="2863572"/>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1116273" y="1201004"/>
            <a:ext cx="9842879" cy="4524315"/>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Phép tu từ được sử dụng trong câu thơ:  “Ðộ đầu xuân thảo lục như yên” là:</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So sánh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Nhân hóa</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Ẩn dụ</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Điệp</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490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16021" y="4619771"/>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884261" y="1501254"/>
            <a:ext cx="9842879" cy="3785652"/>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Trạng thái của con đò trong bài thơ:</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Nằm thanh thản, thoải mái</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Nằm trầm ngâm, suy tư</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Nằm lặng lẽ, u buồn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D.	Nằm bình yên trong cô độc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478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74759" y="2658283"/>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1116273" y="1009935"/>
            <a:ext cx="9842879" cy="4524315"/>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Quang cảnh nơi thôn quê được gợi lên trong câu thơ: “Dã kính hoang lương hành khách thiểu”:</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Quạnh vắng, thưa người, ít khách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Hoang vu, tiêu điều</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Quạnh không bóng người</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Hoang tàn, xơ xác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467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0430" y="2361063"/>
            <a:ext cx="6673756" cy="2677656"/>
          </a:xfrm>
          <a:prstGeom prst="rect">
            <a:avLst/>
          </a:prstGeom>
        </p:spPr>
        <p:txBody>
          <a:bodyPr wrap="square">
            <a:spAutoFit/>
          </a:bodyPr>
          <a:lstStyle/>
          <a:p>
            <a:pPr algn="just">
              <a:lnSpc>
                <a:spcPct val="150000"/>
              </a:lnSpc>
              <a:spcAft>
                <a:spcPts val="0"/>
              </a:spcAft>
            </a:pP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 tận nhật bế thư trai,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Môn ngoại toàn vô tục khách lai.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Ðỗ Vũ thanh trung xuân hướng lão,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 đình sơn vũ luyện hoa khai.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087272" y="579988"/>
            <a:ext cx="9744502" cy="738664"/>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 số 01: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văn bản sau</a:t>
            </a:r>
            <a:r>
              <a:rPr lang="en-US" sz="2800" b="1">
                <a:latin typeface="Times New Roman" panose="02020603050405020304" pitchFamily="18" charset="0"/>
                <a:ea typeface="Times New Roman" panose="02020603050405020304" pitchFamily="18" charset="0"/>
                <a:cs typeface="Times New Roman" panose="02020603050405020304" pitchFamily="18" charset="0"/>
              </a:rPr>
              <a:t> và thực hiện các yêu cầu bên dưới:</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318721" y="1456878"/>
            <a:ext cx="3281604" cy="661207"/>
          </a:xfrm>
          <a:prstGeom prst="rect">
            <a:avLst/>
          </a:prstGeom>
        </p:spPr>
        <p:txBody>
          <a:bodyPr wrap="none">
            <a:spAutoFit/>
          </a:bodyPr>
          <a:lstStyle/>
          <a:p>
            <a:pPr algn="just">
              <a:lnSpc>
                <a:spcPct val="150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MỘ XUÂN TỨC SỰ</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976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79544" y="2040343"/>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747784" y="1269242"/>
            <a:ext cx="10388789" cy="3970318"/>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5.</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Phép tu từ trong câu thơ đầu có tác dụng:</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Khiến hình ảnh thơ trở nên sinh động, hấp dẫn, gợi hình, gợi cảm, nhấn mạnh vẻ đẹp tươi mới đầy sức sống của cỏ mùa xuân</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Khẳng định sức sống mãnh liệt, dâng trào của cỏ mùa xuân</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Tạo giọng điệu tha thiết, khiến câu thơ trở nên sinh động, cuốn hút</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Tạo tính liên kết, tăng sức hấp dẫn cho hình ảnh cỏ xanh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621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03024" y="2408833"/>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957616" y="1487606"/>
            <a:ext cx="9842879" cy="3785652"/>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6.</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Bức tranh xuân trong bài thơ:</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Tươi mới, thanh bình, tràn đầy sức sống</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Thoáng vẻ u buồn, trầm mặc</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Tươi trẻ và tràn đầy niềm vui</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Rộn ràng, hân hoan tràn đầy sức sống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073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93193" y="3218071"/>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775079" y="832513"/>
            <a:ext cx="10743632" cy="4524315"/>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7.</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Nhân vật trữ tình gửi gắm tâm trạng gì qua hình ảnh thơ: “Cô chu trấn nhật các sa miên”: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Cô độc, bi thương, bất đắc chí</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B.	Thanh thản, bình yên nhưng vẫn thoáng chút buồn và cô đơn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Nhẹ nhõm, thanh thản như con thuyền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Vui tươi, phấn khởi sau chuỗi ngày vất vả</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336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2264" y="2903730"/>
            <a:ext cx="11464118" cy="3323987"/>
          </a:xfrm>
          <a:prstGeom prst="rect">
            <a:avLst/>
          </a:prstGeom>
        </p:spPr>
        <p:txBody>
          <a:bodyPr wrap="square">
            <a:spAutoFit/>
          </a:bodyPr>
          <a:lstStyle/>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hình ảnh dùng để so sánh với cỏ xuân</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Cỏ vốn không cùng trường với mưa và nước nên nhà thơ đã so sánh cỏ với khói để tạo ra hệ thống những hình ảnh cùng trường (khói, mưa, nước)</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Chính hình ảnh so sánh này đã diễn tả cái nhìn chân thực của nhà thơ: màu xanh cỏ trong mưa không sắc nét mà bàng bạc, nhòe mờ như khói nước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311945" y="205180"/>
            <a:ext cx="5540812" cy="738664"/>
          </a:xfrm>
          <a:prstGeom prst="rect">
            <a:avLst/>
          </a:prstGeom>
        </p:spPr>
        <p:txBody>
          <a:bodyPr wrap="non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Trả lời câu hỏi/ Thực hiện yêu cầu:</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00584" y="1331519"/>
            <a:ext cx="10763534" cy="357918"/>
          </a:xfrm>
          <a:prstGeom prst="rect">
            <a:avLst/>
          </a:prstGeom>
        </p:spPr>
        <p:txBody>
          <a:bodyPr wrap="square">
            <a:spAutoFit/>
          </a:bodyPr>
          <a:lstStyle/>
          <a:p>
            <a:pPr algn="just">
              <a:lnSpc>
                <a:spcPts val="18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8.</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Nhận xét về chữ “yên” trong câu đầu tiên.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506713" y="2077113"/>
            <a:ext cx="1151276" cy="738664"/>
          </a:xfrm>
          <a:prstGeom prst="rect">
            <a:avLst/>
          </a:prstGeom>
        </p:spPr>
        <p:txBody>
          <a:bodyPr wrap="none">
            <a:spAutoFit/>
          </a:bodyPr>
          <a:lstStyle/>
          <a:p>
            <a:pPr algn="ct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017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7673" y="2351712"/>
            <a:ext cx="11464118" cy="3901196"/>
          </a:xfrm>
          <a:prstGeom prst="rect">
            <a:avLst/>
          </a:prstGeom>
        </p:spPr>
        <p:txBody>
          <a:bodyPr wrap="square">
            <a:spAutoFit/>
          </a:bodyPr>
          <a:lstStyle/>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Nhân vật trữ tình cảm nhận mùa xuân qua nhiều hình ảnh: cỏ, mưa, nước; mỗi hình ảnh xuất hiện lại như bồi đắp thêm để bức tranh xuân thêm chiều rộng và thêm sự sống</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Cảm nhận chủ yếu bằng thị giác</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Nhân vật trữ tình không chỉ cảm được vẻ ngoài của tạo vật (màu sắc, độ nhiều, độ rộng,…) mà còn cảm nhận được sức sống nội tại bên trong tạo vật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584" y="297175"/>
            <a:ext cx="10763534" cy="1315873"/>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9.</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Anh chị suy nghĩ như thế nào về cách cảm nhận thiên nhiên đất trời của nhân vật trữ tình qua hai câu thơ đầu?</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506713" y="1613048"/>
            <a:ext cx="1151276" cy="738664"/>
          </a:xfrm>
          <a:prstGeom prst="rect">
            <a:avLst/>
          </a:prstGeom>
        </p:spPr>
        <p:txBody>
          <a:bodyPr wrap="none">
            <a:spAutoFit/>
          </a:bodyPr>
          <a:lstStyle/>
          <a:p>
            <a:pPr algn="ct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574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5912" y="2815777"/>
            <a:ext cx="11464118" cy="3254865"/>
          </a:xfrm>
          <a:prstGeom prst="rect">
            <a:avLst/>
          </a:prstGeom>
        </p:spPr>
        <p:txBody>
          <a:bodyPr wrap="square">
            <a:spAutoFit/>
          </a:bodyPr>
          <a:lstStyle/>
          <a:p>
            <a:pPr algn="just">
              <a:lnSpc>
                <a:spcPct val="150000"/>
              </a:lnSpc>
              <a:spcAft>
                <a:spcPts val="0"/>
              </a:spcAft>
            </a:pPr>
            <a:r>
              <a:rPr lang="en-US" sz="2800">
                <a:solidFill>
                  <a:srgbClr val="111111"/>
                </a:solidFill>
                <a:latin typeface="Times New Roman" panose="02020603050405020304" pitchFamily="18" charset="0"/>
                <a:ea typeface="Calibri" panose="020F0502020204030204" pitchFamily="34" charset="0"/>
                <a:cs typeface="Times New Roman" panose="02020603050405020304" pitchFamily="18" charset="0"/>
              </a:rPr>
              <a:t>Viết đoạn văn trả lời câu hỏi: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 bao giờ nghe được tiếng thở của cỏ hoa  mùa xuân?</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111111"/>
                </a:solidFill>
                <a:latin typeface="Times New Roman" panose="02020603050405020304" pitchFamily="18" charset="0"/>
                <a:ea typeface="Calibri" panose="020F0502020204030204" pitchFamily="34" charset="0"/>
                <a:cs typeface="Times New Roman" panose="02020603050405020304" pitchFamily="18" charset="0"/>
              </a:rPr>
              <a:t>- Hình thức: Đảm bảo cấu trúc đoạn văn 5 – 7 dòng</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111111"/>
                </a:solidFill>
                <a:latin typeface="Times New Roman" panose="02020603050405020304" pitchFamily="18" charset="0"/>
                <a:ea typeface="Calibri" panose="020F0502020204030204" pitchFamily="34" charset="0"/>
                <a:cs typeface="Times New Roman" panose="02020603050405020304" pitchFamily="18" charset="0"/>
              </a:rPr>
              <a:t>- Nội dung: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 tiếng thở của cỏ hoa mùa xuân</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HS viết đoạn văn thể hiện suy nghĩ cá nhân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584" y="583778"/>
            <a:ext cx="10763534" cy="1315873"/>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10.</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Anh (chị) đã bao giờ nghe được tiếng thở của cỏ hoa  mùa xuân? (Viết đoạn văn 5 – 7 dòng)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506713" y="1899651"/>
            <a:ext cx="1151276" cy="738664"/>
          </a:xfrm>
          <a:prstGeom prst="rect">
            <a:avLst/>
          </a:prstGeom>
        </p:spPr>
        <p:txBody>
          <a:bodyPr wrap="none">
            <a:spAutoFit/>
          </a:bodyPr>
          <a:lstStyle/>
          <a:p>
            <a:pPr algn="ct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714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7561" y="2349745"/>
            <a:ext cx="6259772" cy="3970318"/>
          </a:xfrm>
          <a:prstGeom prst="rect">
            <a:avLst/>
          </a:prstGeom>
        </p:spPr>
        <p:txBody>
          <a:bodyPr wrap="square">
            <a:spAutoFit/>
          </a:bodyPr>
          <a:lstStyle/>
          <a:p>
            <a:pPr algn="just">
              <a:spcAft>
                <a:spcPts val="0"/>
              </a:spcAft>
              <a:tabLst>
                <a:tab pos="400050" algn="l"/>
              </a:tabLst>
            </a:pPr>
            <a:r>
              <a:rPr lang="en-US" sz="2800" i="1" smtClean="0">
                <a:latin typeface="Times New Roman" panose="02020603050405020304" pitchFamily="18" charset="0"/>
                <a:ea typeface="Times New Roman" panose="02020603050405020304" pitchFamily="18" charset="0"/>
                <a:cs typeface="Times New Roman" panose="02020603050405020304" pitchFamily="18" charset="0"/>
              </a:rPr>
              <a:t>Thần </a:t>
            </a:r>
            <a:r>
              <a:rPr lang="en-US" sz="2800" i="1">
                <a:latin typeface="Times New Roman" panose="02020603050405020304" pitchFamily="18" charset="0"/>
                <a:ea typeface="Times New Roman" panose="02020603050405020304" pitchFamily="18" charset="0"/>
                <a:cs typeface="Times New Roman" panose="02020603050405020304" pitchFamily="18" charset="0"/>
              </a:rPr>
              <a:t>Phù hải khẩu dạ trung qua,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Nại thử phong thanh nguyệt bạch hà.</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Giáp ngạn thiên phong bài ngọc duẩn,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Trung lưu nhất thủy tẩu thanh xà.</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Giang sơn như tạc anh hùng thệ,</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Thiên địa vô tình sự biến đa.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Hồ Việt nhất gia kim hạnh đổ,</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Tứ minh tòng thử tức kình ba.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40005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069073" y="613518"/>
            <a:ext cx="10381398" cy="523220"/>
          </a:xfrm>
          <a:prstGeom prst="rect">
            <a:avLst/>
          </a:prstGeom>
        </p:spPr>
        <p:txBody>
          <a:bodyPr wrap="square">
            <a:spAutoFit/>
          </a:bodyPr>
          <a:lstStyle/>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 số 03: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văn bản sau</a:t>
            </a:r>
            <a:r>
              <a:rPr lang="en-US" sz="2800" b="1">
                <a:latin typeface="Times New Roman" panose="02020603050405020304" pitchFamily="18" charset="0"/>
                <a:ea typeface="Times New Roman" panose="02020603050405020304" pitchFamily="18" charset="0"/>
                <a:cs typeface="Times New Roman" panose="02020603050405020304" pitchFamily="18" charset="0"/>
              </a:rPr>
              <a:t> và thực hiện các yêu cầu bên dưới:</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745158" y="1518482"/>
            <a:ext cx="5029227" cy="523220"/>
          </a:xfrm>
          <a:prstGeom prst="rect">
            <a:avLst/>
          </a:prstGeom>
        </p:spPr>
        <p:txBody>
          <a:bodyPr wrap="square">
            <a:spAutoFit/>
          </a:bodyPr>
          <a:lstStyle/>
          <a:p>
            <a:pPr algn="just">
              <a:spcAft>
                <a:spcPts val="0"/>
              </a:spcAft>
              <a:tabLst>
                <a:tab pos="400050" algn="l"/>
              </a:tabLs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QUÁ THẦN PHÙ HẢI KHẨU</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086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6347" y="379816"/>
            <a:ext cx="8297838" cy="6478184"/>
          </a:xfrm>
          <a:prstGeom prst="rect">
            <a:avLst/>
          </a:prstGeom>
        </p:spPr>
        <p:txBody>
          <a:bodyPr wrap="square">
            <a:spAutoFit/>
          </a:bodyPr>
          <a:lstStyle/>
          <a:p>
            <a:pPr algn="just">
              <a:lnSpc>
                <a:spcPct val="150000"/>
              </a:lnSpc>
              <a:spcAft>
                <a:spcPts val="0"/>
              </a:spcAft>
              <a:tabLst>
                <a:tab pos="40005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Dịch nghĩa: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914400" algn="just">
              <a:lnSpc>
                <a:spcPct val="150000"/>
              </a:lnSpc>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Qua cửa khẩu Thần Phù vào lúc giữa đêm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914400" algn="just">
              <a:lnSpc>
                <a:spcPct val="150000"/>
              </a:lnSpc>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Gió mát trăng thanh quá, làm sao đây?</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914400" algn="just">
              <a:lnSpc>
                <a:spcPct val="150000"/>
              </a:lnSpc>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Gần bờ nhìn ngọn núi bày ra như búp măng ngọc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914400" algn="just">
              <a:lnSpc>
                <a:spcPct val="150000"/>
              </a:lnSpc>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Giữa dòng con nước chảy như rắn xanh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914400" algn="just">
              <a:lnSpc>
                <a:spcPct val="150000"/>
              </a:lnSpc>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Non sông như cũ nhưng anh hùng đã mất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914400" algn="just">
              <a:lnSpc>
                <a:spcPct val="150000"/>
              </a:lnSpc>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Trời đất vô tình tạo nên bao nhiêu biến đổi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914400" algn="just">
              <a:lnSpc>
                <a:spcPct val="150000"/>
              </a:lnSpc>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Nay được thấy Hồ, Việt một nhà là điều may mắn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914400" algn="just">
              <a:lnSpc>
                <a:spcPct val="150000"/>
              </a:lnSpc>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Bốn biển từ nay hết cảnh sóng kình.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4905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5152" y="122829"/>
            <a:ext cx="9171295" cy="6555641"/>
          </a:xfrm>
          <a:prstGeom prst="rect">
            <a:avLst/>
          </a:prstGeom>
        </p:spPr>
        <p:txBody>
          <a:bodyPr wrap="square">
            <a:spAutoFit/>
          </a:bodyPr>
          <a:lstStyle/>
          <a:p>
            <a:pPr algn="just">
              <a:lnSpc>
                <a:spcPct val="150000"/>
              </a:lnSpc>
              <a:spcAft>
                <a:spcPts val="0"/>
              </a:spcAft>
              <a:tabLst>
                <a:tab pos="40005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Dịch thơ:</a:t>
            </a:r>
            <a:endParaRPr lang="en-US" sz="2800">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50000"/>
              </a:lnSpc>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Thần Phù vượt cửa giữa đêm thanh,</a:t>
            </a:r>
            <a:endParaRPr lang="en-US" sz="2800">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50000"/>
              </a:lnSpc>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Gió mát trăng trong biết mấy tình.</a:t>
            </a:r>
            <a:endParaRPr lang="en-US" sz="2800">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50000"/>
              </a:lnSpc>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Nghìn ngọn sát bờ bày búp ngọc,</a:t>
            </a:r>
            <a:endParaRPr lang="en-US" sz="2800">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50000"/>
              </a:lnSpc>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Một dòng chen giữa chạy ròng xanh.</a:t>
            </a:r>
            <a:endParaRPr lang="en-US" sz="2800">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50000"/>
              </a:lnSpc>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Non sông trơ đó, anh hùng vắng,</a:t>
            </a:r>
            <a:endParaRPr lang="en-US" sz="2800">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50000"/>
              </a:lnSpc>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Trời đất lòng nào, sự biến kinh.</a:t>
            </a:r>
            <a:endParaRPr lang="en-US" sz="2800">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50000"/>
              </a:lnSpc>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Hồ Việt một nhà may được thấy,</a:t>
            </a:r>
            <a:endParaRPr lang="en-US" sz="2800">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50000"/>
              </a:lnSpc>
              <a:spcAft>
                <a:spcPts val="0"/>
              </a:spcAft>
              <a:tabLst>
                <a:tab pos="40005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Từ nay bốn biển lặng tăm kình.</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tabLst>
                <a:tab pos="40005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Bản dịch của nhóm Đào Duy Anh</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737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682" y="1078173"/>
            <a:ext cx="10617959" cy="4547527"/>
          </a:xfrm>
          <a:prstGeom prst="rect">
            <a:avLst/>
          </a:prstGeom>
        </p:spPr>
        <p:txBody>
          <a:bodyPr wrap="square">
            <a:spAutoFit/>
          </a:bodyPr>
          <a:lstStyle/>
          <a:p>
            <a:pPr algn="just">
              <a:lnSpc>
                <a:spcPct val="150000"/>
              </a:lnSpc>
              <a:spcAft>
                <a:spcPts val="0"/>
              </a:spcAft>
              <a:tabLst>
                <a:tab pos="40005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Thần Phù một hải khẩu tại huyện Nga Sơn, phủ Hà Trung, tỉnh Thanh Hoá, nay đã bị lấp. Theo sách Đại Nam nhất thống chí, xưa đoàn chiến thuyền của vua Hùng Vương qua đây bị gió chướng, nhờ một đạo sĩ tên là La Viên dùng  phép làm biển lặng giúp vượt qua. Khi trở về không thấy ân nhân nữa, vua bèn phong cho Người là Áp Lăng Chân Nhân (vị chân nhân dằn được sóng) và lập đền thờ bên bờ cửa khẩu. Vua Lê Thánh Tông về sau khi qua cửa Thần Phù cũng đã làm thơ lưu lại.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905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ChangeArrowheads="1"/>
          </p:cNvSpPr>
          <p:nvPr/>
        </p:nvSpPr>
        <p:spPr bwMode="auto">
          <a:xfrm>
            <a:off x="1524001" y="-260816"/>
            <a:ext cx="184731" cy="5232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80901" name="Rectangle 5"/>
          <p:cNvSpPr>
            <a:spLocks noChangeArrowheads="1"/>
          </p:cNvSpPr>
          <p:nvPr/>
        </p:nvSpPr>
        <p:spPr bwMode="auto">
          <a:xfrm>
            <a:off x="1524001" y="2924503"/>
            <a:ext cx="184731" cy="5232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80902" name="Rectangle 6"/>
          <p:cNvSpPr>
            <a:spLocks noChangeArrowheads="1"/>
          </p:cNvSpPr>
          <p:nvPr/>
        </p:nvSpPr>
        <p:spPr bwMode="auto">
          <a:xfrm>
            <a:off x="1524001" y="2924503"/>
            <a:ext cx="184731" cy="5232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80903" name="Rectangle 7"/>
          <p:cNvSpPr>
            <a:spLocks noChangeArrowheads="1"/>
          </p:cNvSpPr>
          <p:nvPr/>
        </p:nvSpPr>
        <p:spPr bwMode="auto">
          <a:xfrm>
            <a:off x="1524001" y="-261610"/>
            <a:ext cx="184731" cy="5232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80904" name="Rectangle 8"/>
          <p:cNvSpPr>
            <a:spLocks noChangeArrowheads="1"/>
          </p:cNvSpPr>
          <p:nvPr/>
        </p:nvSpPr>
        <p:spPr bwMode="auto">
          <a:xfrm>
            <a:off x="1524001" y="2943553"/>
            <a:ext cx="184731" cy="5232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80905" name="Rectangle 9"/>
          <p:cNvSpPr>
            <a:spLocks noChangeArrowheads="1"/>
          </p:cNvSpPr>
          <p:nvPr/>
        </p:nvSpPr>
        <p:spPr bwMode="auto">
          <a:xfrm>
            <a:off x="1524001" y="2943553"/>
            <a:ext cx="184731" cy="5232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80906" name="Rectangle 10"/>
          <p:cNvSpPr>
            <a:spLocks noChangeArrowheads="1"/>
          </p:cNvSpPr>
          <p:nvPr/>
        </p:nvSpPr>
        <p:spPr bwMode="auto">
          <a:xfrm>
            <a:off x="1524001" y="2943553"/>
            <a:ext cx="184731" cy="5232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80924" name="Rectangle 28"/>
          <p:cNvSpPr>
            <a:spLocks noChangeArrowheads="1"/>
          </p:cNvSpPr>
          <p:nvPr/>
        </p:nvSpPr>
        <p:spPr bwMode="auto">
          <a:xfrm>
            <a:off x="1524001" y="2924503"/>
            <a:ext cx="184731" cy="5232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80932" name="Rectangle 36"/>
          <p:cNvSpPr>
            <a:spLocks noChangeArrowheads="1"/>
          </p:cNvSpPr>
          <p:nvPr/>
        </p:nvSpPr>
        <p:spPr bwMode="auto">
          <a:xfrm>
            <a:off x="1524001" y="-261610"/>
            <a:ext cx="184731" cy="5232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21519" name="Rectangle 38"/>
          <p:cNvSpPr>
            <a:spLocks noChangeArrowheads="1"/>
          </p:cNvSpPr>
          <p:nvPr/>
        </p:nvSpPr>
        <p:spPr bwMode="auto">
          <a:xfrm>
            <a:off x="1524000" y="1090940"/>
            <a:ext cx="11977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21520" name="Rectangle 39"/>
          <p:cNvSpPr>
            <a:spLocks noChangeArrowheads="1"/>
          </p:cNvSpPr>
          <p:nvPr/>
        </p:nvSpPr>
        <p:spPr bwMode="auto">
          <a:xfrm>
            <a:off x="1524000" y="1821190"/>
            <a:ext cx="274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3" name="Rectangle 2"/>
          <p:cNvSpPr/>
          <p:nvPr/>
        </p:nvSpPr>
        <p:spPr>
          <a:xfrm>
            <a:off x="805216" y="483934"/>
            <a:ext cx="10672549" cy="5693866"/>
          </a:xfrm>
          <a:prstGeom prst="rect">
            <a:avLst/>
          </a:prstGeom>
        </p:spPr>
        <p:txBody>
          <a:bodyPr wrap="square">
            <a:spAutoFit/>
          </a:bodyPr>
          <a:lstStyle/>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 nghĩa: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1828800"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Nhàn rỗi suốt ngày đóng cửa phòng sách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1828800"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 cửa vắng khách tục đến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1828800"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tiếng đỗ vũ kêu ý chừng xuân đã muộn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1828800"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 một sân hoa xoan nở dưới mưa phùn.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 thơ: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1882775"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Suốt ngày nhàn nhã khép phòng văn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1882775"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Khách tục không ai bén mảng gần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1882775"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Trong tiếng cuốc kêu xuân đã muộn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1882775"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Ðầy sân mưa bụi nở hoa xoan.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1882775"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 dịch của Khương Hữu Dụng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(Nguồn: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 văn Nguyễn Trãi</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NXB Giáo dục, 1980)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542920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39504" y="2699331"/>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1129350" y="1774209"/>
            <a:ext cx="9842879" cy="3785652"/>
          </a:xfrm>
          <a:prstGeom prst="rect">
            <a:avLst/>
          </a:prstGeom>
        </p:spPr>
        <p:txBody>
          <a:bodyPr wrap="square">
            <a:spAutoFit/>
          </a:bodyPr>
          <a:lstStyle/>
          <a:p>
            <a:pPr algn="just">
              <a:lnSpc>
                <a:spcPct val="150000"/>
              </a:lnSpc>
              <a:spcAft>
                <a:spcPts val="0"/>
              </a:spcAft>
              <a:tabLst>
                <a:tab pos="400050" algn="l"/>
              </a:tabLs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1.</a:t>
            </a:r>
            <a:r>
              <a:rPr lang="en-US" sz="3200">
                <a:latin typeface="Times New Roman" panose="02020603050405020304" pitchFamily="18" charset="0"/>
                <a:ea typeface="Times New Roman" panose="02020603050405020304" pitchFamily="18" charset="0"/>
                <a:cs typeface="Times New Roman" panose="02020603050405020304" pitchFamily="18" charset="0"/>
              </a:rPr>
              <a:t> Địa danh được tác giả nói đến trong bài thơ</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A.	Cửa biền Thần Phù</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B.	Núi Dục Thúy</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C.	Ngũ Hồ, Bách Việt</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D.	Cửa biền Bạch Đằng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398989" y="529337"/>
            <a:ext cx="4657044" cy="523220"/>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Lựa chọn đáp án đúng nhất:</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571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6548" y="4592474"/>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884261" y="1501254"/>
            <a:ext cx="9842879" cy="3785652"/>
          </a:xfrm>
          <a:prstGeom prst="rect">
            <a:avLst/>
          </a:prstGeom>
        </p:spPr>
        <p:txBody>
          <a:bodyPr wrap="square">
            <a:spAutoFit/>
          </a:bodyPr>
          <a:lstStyle/>
          <a:p>
            <a:pPr algn="just">
              <a:lnSpc>
                <a:spcPct val="150000"/>
              </a:lnSpc>
              <a:spcAft>
                <a:spcPts val="0"/>
              </a:spcAft>
              <a:tabLst>
                <a:tab pos="400050" algn="l"/>
              </a:tabLs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2.</a:t>
            </a:r>
            <a:r>
              <a:rPr lang="en-US" sz="3200">
                <a:latin typeface="Times New Roman" panose="02020603050405020304" pitchFamily="18" charset="0"/>
                <a:ea typeface="Times New Roman" panose="02020603050405020304" pitchFamily="18" charset="0"/>
                <a:cs typeface="Times New Roman" panose="02020603050405020304" pitchFamily="18" charset="0"/>
              </a:rPr>
              <a:t> Thời gian được gợi ra trong câu 1</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A.	Chiều tà</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B.	Hoàng hôn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C.	Bình minh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D.	Nửa đêm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325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6549" y="3128858"/>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884261" y="1501254"/>
            <a:ext cx="9842879" cy="3785652"/>
          </a:xfrm>
          <a:prstGeom prst="rect">
            <a:avLst/>
          </a:prstGeom>
        </p:spPr>
        <p:txBody>
          <a:bodyPr wrap="square">
            <a:spAutoFit/>
          </a:bodyPr>
          <a:lstStyle/>
          <a:p>
            <a:pPr algn="just">
              <a:lnSpc>
                <a:spcPct val="150000"/>
              </a:lnSpc>
              <a:spcAft>
                <a:spcPts val="0"/>
              </a:spcAft>
              <a:tabLst>
                <a:tab pos="400050" algn="l"/>
              </a:tabLs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3.</a:t>
            </a:r>
            <a:r>
              <a:rPr lang="en-US" sz="3200">
                <a:latin typeface="Times New Roman" panose="02020603050405020304" pitchFamily="18" charset="0"/>
                <a:ea typeface="Times New Roman" panose="02020603050405020304" pitchFamily="18" charset="0"/>
                <a:cs typeface="Times New Roman" panose="02020603050405020304" pitchFamily="18" charset="0"/>
              </a:rPr>
              <a:t> Phép tu từ được sử dụng trong cặp 3 – 4:</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A.	Đối, điệp</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B.	Đối, so sánh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C.	Nhân hóa, ẩn dụ</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D.	Hoán dụ, nói quá</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532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99609" y="2767465"/>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957616" y="1132765"/>
            <a:ext cx="9842879" cy="4524315"/>
          </a:xfrm>
          <a:prstGeom prst="rect">
            <a:avLst/>
          </a:prstGeom>
        </p:spPr>
        <p:txBody>
          <a:bodyPr wrap="square">
            <a:spAutoFit/>
          </a:bodyPr>
          <a:lstStyle/>
          <a:p>
            <a:pPr algn="just">
              <a:lnSpc>
                <a:spcPct val="150000"/>
              </a:lnSpc>
              <a:spcAft>
                <a:spcPts val="0"/>
              </a:spcAft>
              <a:tabLst>
                <a:tab pos="400050" algn="l"/>
              </a:tabLs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4.</a:t>
            </a:r>
            <a:r>
              <a:rPr lang="en-US" sz="3200">
                <a:latin typeface="Times New Roman" panose="02020603050405020304" pitchFamily="18" charset="0"/>
                <a:ea typeface="Times New Roman" panose="02020603050405020304" pitchFamily="18" charset="0"/>
                <a:cs typeface="Times New Roman" panose="02020603050405020304" pitchFamily="18" charset="0"/>
              </a:rPr>
              <a:t> Về không gian, nhân vật trữ tình quan sát dòng sông ở những vị trí nào?</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A.	Gần bờ - giữa dòng</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B.	Trên bờ - trên thuyền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C.	Trên núi – trên mặt nước</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D.	Thượng lưu – hạ lưu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887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21139" y="2422480"/>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884261" y="1501254"/>
            <a:ext cx="9842879" cy="4524315"/>
          </a:xfrm>
          <a:prstGeom prst="rect">
            <a:avLst/>
          </a:prstGeom>
        </p:spPr>
        <p:txBody>
          <a:bodyPr wrap="square">
            <a:spAutoFit/>
          </a:bodyPr>
          <a:lstStyle/>
          <a:p>
            <a:pPr algn="just">
              <a:lnSpc>
                <a:spcPct val="150000"/>
              </a:lnSpc>
              <a:spcAft>
                <a:spcPts val="0"/>
              </a:spcAft>
              <a:tabLst>
                <a:tab pos="400050" algn="l"/>
              </a:tabLs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5.</a:t>
            </a:r>
            <a:r>
              <a:rPr lang="en-US" sz="3200">
                <a:latin typeface="Times New Roman" panose="02020603050405020304" pitchFamily="18" charset="0"/>
                <a:ea typeface="Times New Roman" panose="02020603050405020304" pitchFamily="18" charset="0"/>
                <a:cs typeface="Times New Roman" panose="02020603050405020304" pitchFamily="18" charset="0"/>
              </a:rPr>
              <a:t> Quang cảnh được vẽ lên trong bài thơ:</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A.	Rộng thoáng, mênh mông, bát ngát, vừa hùng vĩ, vừa mềm mại</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B.	Rợn ngợp, hoang tàn, tiêu điều, xơ xác</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C.	Hoang vu, lạnh lẽo, thê lương, sầu thảm</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D.	Nên thơ, mơ mộng, trữ tình, nền nã</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978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89376" y="4715304"/>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957616" y="881420"/>
            <a:ext cx="10233548" cy="5262979"/>
          </a:xfrm>
          <a:prstGeom prst="rect">
            <a:avLst/>
          </a:prstGeom>
        </p:spPr>
        <p:txBody>
          <a:bodyPr wrap="square">
            <a:spAutoFit/>
          </a:bodyPr>
          <a:lstStyle/>
          <a:p>
            <a:pPr algn="just">
              <a:lnSpc>
                <a:spcPct val="150000"/>
              </a:lnSpc>
              <a:spcAft>
                <a:spcPts val="0"/>
              </a:spcAft>
              <a:tabLst>
                <a:tab pos="400050" algn="l"/>
              </a:tabLs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6.</a:t>
            </a:r>
            <a:r>
              <a:rPr lang="en-US" sz="3200">
                <a:latin typeface="Times New Roman" panose="02020603050405020304" pitchFamily="18" charset="0"/>
                <a:ea typeface="Times New Roman" panose="02020603050405020304" pitchFamily="18" charset="0"/>
                <a:cs typeface="Times New Roman" panose="02020603050405020304" pitchFamily="18" charset="0"/>
              </a:rPr>
              <a:t> Cảm xúc nhân vật trữ tình thể hiện trong hai câu thơ: </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“Giang sơn như tạc anh hùng thệ,</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Thiên địa vô tình sự biến đa.”</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A.	Vừa đau đớn, vừa phẫn uất</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B.	Vừa phấn khởi, vừa u sầu</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C.	Vừa tự hào, vừa tiếc nuối</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D.	Vừa tang tóc, vừa mừng vui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88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93442" y="3171487"/>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1061682" y="777923"/>
            <a:ext cx="9842879" cy="5262979"/>
          </a:xfrm>
          <a:prstGeom prst="rect">
            <a:avLst/>
          </a:prstGeom>
        </p:spPr>
        <p:txBody>
          <a:bodyPr wrap="square">
            <a:spAutoFit/>
          </a:bodyPr>
          <a:lstStyle/>
          <a:p>
            <a:pPr algn="just">
              <a:lnSpc>
                <a:spcPct val="150000"/>
              </a:lnSpc>
              <a:spcAft>
                <a:spcPts val="0"/>
              </a:spcAft>
              <a:tabLst>
                <a:tab pos="400050" algn="l"/>
              </a:tabLs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7.</a:t>
            </a:r>
            <a:r>
              <a:rPr lang="en-US" sz="3200">
                <a:latin typeface="Times New Roman" panose="02020603050405020304" pitchFamily="18" charset="0"/>
                <a:ea typeface="Times New Roman" panose="02020603050405020304" pitchFamily="18" charset="0"/>
                <a:cs typeface="Times New Roman" panose="02020603050405020304" pitchFamily="18" charset="0"/>
              </a:rPr>
              <a:t> Nhân vật trữ tình gửi gắm điều gì qua hai câu kết: </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“Hồ Việt nhất gia kim hạnh đổ,</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Tứ minh tòng thử tức kình ba.”</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A.	Ước muốn về sự hòa bình, thống nhất vẹn toàn non sông</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B.	Ước muốn về sự giàu có, thừa thãi</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C.	Ước muốn về sự sum họp gia đình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D.	Ước muốn được trở về quê hương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510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0584" y="3392986"/>
            <a:ext cx="10918206" cy="2031325"/>
          </a:xfrm>
          <a:prstGeom prst="rect">
            <a:avLst/>
          </a:prstGeom>
        </p:spPr>
        <p:txBody>
          <a:bodyPr wrap="square">
            <a:spAutoFit/>
          </a:bodyPr>
          <a:lstStyle/>
          <a:p>
            <a:pPr algn="just">
              <a:lnSpc>
                <a:spcPct val="150000"/>
              </a:lnSpc>
              <a:spcAft>
                <a:spcPts val="0"/>
              </a:spcAft>
              <a:tabLst>
                <a:tab pos="40005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	Cảnh đẹp nơi cửa biển Thần Phù mĩ lệ, hùng vĩ mà cũng rất nên thơ, mềm mại</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0005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	Đó là địa danh chứa chở trong mình những dấu tích lịch sử oai hùng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311945" y="205180"/>
            <a:ext cx="5540812" cy="738664"/>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 lời câu hỏi/ Thực hiện yêu cầu:</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00584" y="1061450"/>
            <a:ext cx="10763534" cy="1315873"/>
          </a:xfrm>
          <a:prstGeom prst="rect">
            <a:avLst/>
          </a:prstGeom>
        </p:spPr>
        <p:txBody>
          <a:bodyPr wrap="square">
            <a:spAutoFit/>
          </a:bodyPr>
          <a:lstStyle/>
          <a:p>
            <a:pPr algn="just">
              <a:lnSpc>
                <a:spcPct val="150000"/>
              </a:lnSpc>
              <a:spcAft>
                <a:spcPts val="0"/>
              </a:spcAft>
              <a:tabLst>
                <a:tab pos="400050" algn="l"/>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8.</a:t>
            </a:r>
            <a:r>
              <a:rPr lang="en-US" sz="2800">
                <a:latin typeface="Times New Roman" panose="02020603050405020304" pitchFamily="18" charset="0"/>
                <a:ea typeface="Times New Roman" panose="02020603050405020304" pitchFamily="18" charset="0"/>
                <a:cs typeface="Times New Roman" panose="02020603050405020304" pitchFamily="18" charset="0"/>
              </a:rPr>
              <a:t> Cảm nhận của anh/chị về vẻ đẹp cửa biển Thần Phù được gợi lên trong bài thơ</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506713" y="2077113"/>
            <a:ext cx="1151276" cy="738664"/>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767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4969" y="2396952"/>
            <a:ext cx="11464118" cy="3416448"/>
          </a:xfrm>
          <a:prstGeom prst="rect">
            <a:avLst/>
          </a:prstGeom>
        </p:spPr>
        <p:txBody>
          <a:bodyPr wrap="square">
            <a:spAutoFit/>
          </a:bodyPr>
          <a:lstStyle/>
          <a:p>
            <a:pPr algn="just">
              <a:lnSpc>
                <a:spcPct val="200000"/>
              </a:lnSpc>
              <a:spcAft>
                <a:spcPts val="0"/>
              </a:spcAft>
              <a:tabLst>
                <a:tab pos="400050" algn="l"/>
              </a:tabLs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Người vãn cảnh có tâm hồn tinh tế, đa cảm</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0"/>
              </a:spcAft>
              <a:tabLst>
                <a:tab pos="40005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	Tâm hồn yêu thiên nhiên, đất nước tha thiết</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0"/>
              </a:spcAft>
              <a:tabLst>
                <a:tab pos="40005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	Tâm hồn ngập tràn niềm tự hào ngưỡng vọng với quá khứ oai hùng nhưng cũng dâng đầy khát khao cho một tương lai thái bình, thống nhất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584" y="720496"/>
            <a:ext cx="10763534" cy="523220"/>
          </a:xfrm>
          <a:prstGeom prst="rect">
            <a:avLst/>
          </a:prstGeom>
        </p:spPr>
        <p:txBody>
          <a:bodyPr wrap="square">
            <a:spAutoFit/>
          </a:bodyPr>
          <a:lstStyle/>
          <a:p>
            <a:pPr algn="just">
              <a:spcAft>
                <a:spcPts val="0"/>
              </a:spcAft>
              <a:tabLst>
                <a:tab pos="400050" algn="l"/>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9.</a:t>
            </a:r>
            <a:r>
              <a:rPr lang="en-US" sz="2800">
                <a:latin typeface="Times New Roman" panose="02020603050405020304" pitchFamily="18" charset="0"/>
                <a:ea typeface="Times New Roman" panose="02020603050405020304" pitchFamily="18" charset="0"/>
                <a:cs typeface="Times New Roman" panose="02020603050405020304" pitchFamily="18" charset="0"/>
              </a:rPr>
              <a:t> Anh (chị) cảm nhận như thế nào về tâm hồn người vãn cảnh?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506713" y="1613048"/>
            <a:ext cx="1151276" cy="738664"/>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251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0584" y="2419540"/>
            <a:ext cx="11054686" cy="3970318"/>
          </a:xfrm>
          <a:prstGeom prst="rect">
            <a:avLst/>
          </a:prstGeom>
        </p:spPr>
        <p:txBody>
          <a:bodyPr wrap="square">
            <a:spAutoFit/>
          </a:bodyPr>
          <a:lstStyle/>
          <a:p>
            <a:pPr algn="just">
              <a:lnSpc>
                <a:spcPct val="150000"/>
              </a:lnSpc>
              <a:spcAft>
                <a:spcPts val="0"/>
              </a:spcAft>
            </a:pPr>
            <a:r>
              <a:rPr lang="en-US" sz="2800">
                <a:solidFill>
                  <a:srgbClr val="111111"/>
                </a:solidFill>
                <a:latin typeface="Times New Roman" panose="02020603050405020304" pitchFamily="18" charset="0"/>
                <a:ea typeface="Calibri" panose="020F0502020204030204" pitchFamily="34" charset="0"/>
                <a:cs typeface="Times New Roman" panose="02020603050405020304" pitchFamily="18" charset="0"/>
              </a:rPr>
              <a:t>Viết đoạn văn </a:t>
            </a:r>
            <a:r>
              <a:rPr lang="en-US" sz="2800">
                <a:latin typeface="Times New Roman" panose="02020603050405020304" pitchFamily="18" charset="0"/>
                <a:ea typeface="Times New Roman" panose="02020603050405020304" pitchFamily="18" charset="0"/>
                <a:cs typeface="Times New Roman" panose="02020603050405020304" pitchFamily="18" charset="0"/>
              </a:rPr>
              <a:t>suy nghĩ về những chiến tích oai hùng của cha ông mà giờ đây chỉ còn lại tàn tích</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111111"/>
                </a:solidFill>
                <a:latin typeface="Times New Roman" panose="02020603050405020304" pitchFamily="18" charset="0"/>
                <a:ea typeface="Calibri" panose="020F0502020204030204" pitchFamily="34" charset="0"/>
                <a:cs typeface="Times New Roman" panose="02020603050405020304" pitchFamily="18" charset="0"/>
              </a:rPr>
              <a:t> - Hình thức: Đảm bảo cấu trúc đoạn văn 5 – 7 dòng</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111111"/>
                </a:solidFill>
                <a:latin typeface="Times New Roman" panose="02020603050405020304" pitchFamily="18" charset="0"/>
                <a:ea typeface="Calibri" panose="020F0502020204030204" pitchFamily="34" charset="0"/>
                <a:cs typeface="Times New Roman" panose="02020603050405020304" pitchFamily="18" charset="0"/>
              </a:rPr>
              <a:t>- Nội dung: </a:t>
            </a:r>
            <a:r>
              <a:rPr lang="en-US" sz="2800">
                <a:latin typeface="Times New Roman" panose="02020603050405020304" pitchFamily="18" charset="0"/>
                <a:ea typeface="Times New Roman" panose="02020603050405020304" pitchFamily="18" charset="0"/>
                <a:cs typeface="Times New Roman" panose="02020603050405020304" pitchFamily="18" charset="0"/>
              </a:rPr>
              <a:t>suy nghĩ về những chiến tích oai hùng của cha ông mà giờ đây chỉ còn lại tàn tích.</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HS viết đoạn văn thể hiện suy nghĩ cá nhân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584" y="282664"/>
            <a:ext cx="10763534" cy="1315873"/>
          </a:xfrm>
          <a:prstGeom prst="rect">
            <a:avLst/>
          </a:prstGeom>
        </p:spPr>
        <p:txBody>
          <a:bodyPr wrap="square">
            <a:spAutoFit/>
          </a:bodyPr>
          <a:lstStyle/>
          <a:p>
            <a:pPr algn="just">
              <a:lnSpc>
                <a:spcPct val="150000"/>
              </a:lnSpc>
              <a:spcAft>
                <a:spcPts val="0"/>
              </a:spcAft>
              <a:tabLst>
                <a:tab pos="400050" algn="l"/>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10.</a:t>
            </a:r>
            <a:r>
              <a:rPr lang="en-US" sz="2800">
                <a:latin typeface="Times New Roman" panose="02020603050405020304" pitchFamily="18" charset="0"/>
                <a:ea typeface="Times New Roman" panose="02020603050405020304" pitchFamily="18" charset="0"/>
                <a:cs typeface="Times New Roman" panose="02020603050405020304" pitchFamily="18" charset="0"/>
              </a:rPr>
              <a:t> Anh (chị) suy nghĩ như thế nào về những chiến tích oai hùng của cha ông mà giờ đây chỉ còn lại tàn tích? (Viết đoạn văn 5 – 7 dòng)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506713" y="1680876"/>
            <a:ext cx="1151276" cy="738664"/>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549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21139" y="2436127"/>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3477178" y="633400"/>
            <a:ext cx="4657044"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 chọn đáp án đúng nhất:</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84261" y="1501254"/>
            <a:ext cx="9842879" cy="3785652"/>
          </a:xfrm>
          <a:prstGeom prst="rect">
            <a:avLst/>
          </a:prstGeom>
        </p:spPr>
        <p:txBody>
          <a:bodyPr wrap="square">
            <a:spAutoFit/>
          </a:bodyPr>
          <a:lstStyle/>
          <a:p>
            <a:pPr algn="just">
              <a:lnSpc>
                <a:spcPct val="150000"/>
              </a:lnSpc>
              <a:spcAft>
                <a:spcPts val="0"/>
              </a:spcAf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1.</a:t>
            </a:r>
            <a:r>
              <a:rPr lang="en-US" sz="3200">
                <a:latin typeface="Times New Roman" panose="02020603050405020304" pitchFamily="18" charset="0"/>
                <a:ea typeface="Times New Roman" panose="02020603050405020304" pitchFamily="18" charset="0"/>
                <a:cs typeface="Times New Roman" panose="02020603050405020304" pitchFamily="18" charset="0"/>
              </a:rPr>
              <a:t> Tâm thế nhân vật trữ tình: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Nhàn nhã</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B.	Bận rộn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C.	Chán chường</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D.	Hứng khởi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448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16021" y="4592474"/>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884261" y="1501254"/>
            <a:ext cx="9842879" cy="3785652"/>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 cảnh nhà thơ lúc này:</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Về thăm quê</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Khoảnh khắc nghỉ ngơi sau giờ làm việc</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Làm việc quan nơi trai phòng </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D.	Ở ẩn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45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34787" y="2408833"/>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884261" y="1501254"/>
            <a:ext cx="9842879" cy="3785652"/>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Âm thanh mà nhân vật trữ tình nghe thấy là:</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Tiếng cuốc</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Tiếng tu hú</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Tiếng chích chòe</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Tiếng ve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33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16021" y="3855495"/>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884261" y="1501254"/>
            <a:ext cx="9842879" cy="3785652"/>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Loài hoa xuất hiện trong bài thơ:</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Hoa dâm bụt</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Hoa bưởi</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C.	Hoa xoan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Hoa cải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42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07490" y="2804617"/>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848434" y="1146412"/>
            <a:ext cx="10793106" cy="4524315"/>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thơ “Môn ngoại toàn vô tục khách lai” cho ta hiểu điều gì?</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Cuộc sống nơi thôn dã vắng người, vắng tiếng</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Tác giả làm quan nên khách quê không dám ghé thăm</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Nhân vật trữ tình xa lạ với người chốn quê</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Mọi người không đến để Nguyễn Trãi yên tĩnh làm việc quan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047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98310" y="4005620"/>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Rectangle 2"/>
          <p:cNvSpPr/>
          <p:nvPr/>
        </p:nvSpPr>
        <p:spPr>
          <a:xfrm>
            <a:off x="775079" y="881420"/>
            <a:ext cx="10975643" cy="4524315"/>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6.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 sao phòng văn luôn khép cửa mà tác giả vẫn nghe tiếng cuốc, vẫn thấy hoa xoan?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Vì nhân vật trữ tình nhìn qua khung cửa sổ</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Vì nhân vật trữ tình ra ngoài ngắm cảnh bằng cửa sau</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C.	Vì tâm hồn luôn lắng nghe và yêu mến cuộc sống xung quanh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Vì tiếng cuốc ngân vọng và mùi hoa xoan lan tỏa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506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1491</TotalTime>
  <Words>1644</Words>
  <PresentationFormat>Widescreen</PresentationFormat>
  <Paragraphs>236</Paragraphs>
  <Slides>39</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Arial</vt:lpstr>
      <vt:lpstr>Arial Unicode MS</vt:lpstr>
      <vt:lpstr>Calibri</vt:lpstr>
      <vt:lpstr>Calibri Light</vt:lpstr>
      <vt:lpstr>Euphemia</vt:lpstr>
      <vt:lpstr>Times New Roman</vt:lpstr>
      <vt:lpstr>Office Theme</vt:lpstr>
      <vt:lpstr>Contents Slide Master</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2022-06-02T15:23:58Z</dcterms:created>
  <dcterms:modified xsi:type="dcterms:W3CDTF">2022-11-23T03:14:57Z</dcterms:modified>
</cp:coreProperties>
</file>