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70" r:id="rId13"/>
    <p:sldId id="273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53" autoAdjust="0"/>
    <p:restoredTop sz="94660"/>
  </p:normalViewPr>
  <p:slideViewPr>
    <p:cSldViewPr snapToGrid="0">
      <p:cViewPr>
        <p:scale>
          <a:sx n="87" d="100"/>
          <a:sy n="87" d="100"/>
        </p:scale>
        <p:origin x="240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2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1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4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7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3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7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29137-8C96-41D0-BB15-0C16672D97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9B29-A3E7-469A-A9D9-A9C07665B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97319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18: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TIÊU BẢN CÁC KÌ PHÂN BÀO NGUYÊN PHÂN VÀ GIẢM PHÂN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ính hiển vi XSP36 độ phóng đại 100 lầ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52" y="1695565"/>
            <a:ext cx="381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73" y="2429690"/>
            <a:ext cx="4628607" cy="34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7395" y="205880"/>
            <a:ext cx="8891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BTVN</a:t>
            </a:r>
          </a:p>
          <a:p>
            <a:pPr marL="91440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 video về quá trình giảm phân xảy ra ở tế bào sống?</a:t>
            </a:r>
          </a:p>
        </p:txBody>
      </p:sp>
      <p:pic>
        <p:nvPicPr>
          <p:cNvPr id="3" name="Giảm p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023" y="1830433"/>
            <a:ext cx="7614194" cy="42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9150" y="514350"/>
            <a:ext cx="1038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II. THỰC HÀNH LÀM VÀ QUAN SÁT TIÊU BẢN QUÁ TRÌNH GIẢM PHÂN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LINH\OneDrive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13" y="1485899"/>
            <a:ext cx="5086548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972300" y="976015"/>
            <a:ext cx="4857750" cy="43198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39050" y="2536389"/>
            <a:ext cx="3562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FFFF00"/>
                </a:solidFill>
              </a:rPr>
              <a:t> </a:t>
            </a:r>
            <a:r>
              <a:rPr lang="vi-VN" sz="2400" dirty="0">
                <a:solidFill>
                  <a:srgbClr val="FFFF00"/>
                </a:solidFill>
              </a:rPr>
              <a:t>quan sát hình ảnh các kỳ giảm phân và nhận biết chính xác các kỳ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6750" y="290543"/>
            <a:ext cx="1083945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1. </a:t>
            </a:r>
            <a:r>
              <a:rPr lang="en-US" sz="2400" b="1" dirty="0">
                <a:solidFill>
                  <a:srgbClr val="0033CC"/>
                </a:solidFill>
              </a:rPr>
              <a:t>C</a:t>
            </a:r>
            <a:r>
              <a:rPr lang="vi-VN" sz="2400" b="1" dirty="0" smtClean="0">
                <a:solidFill>
                  <a:srgbClr val="0033CC"/>
                </a:solidFill>
              </a:rPr>
              <a:t>ách </a:t>
            </a:r>
            <a:r>
              <a:rPr lang="vi-VN" sz="2400" b="1" dirty="0">
                <a:solidFill>
                  <a:srgbClr val="0033CC"/>
                </a:solidFill>
              </a:rPr>
              <a:t>tiến hành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Bước</a:t>
            </a:r>
            <a:r>
              <a:rPr lang="en-US" sz="2000" b="1" dirty="0" smtClean="0">
                <a:solidFill>
                  <a:srgbClr val="FF0000"/>
                </a:solidFill>
              </a:rPr>
              <a:t> 1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Cô</a:t>
            </a:r>
            <a:r>
              <a:rPr lang="en-US" sz="2000" b="1" dirty="0">
                <a:solidFill>
                  <a:srgbClr val="FF0000"/>
                </a:solidFill>
              </a:rPr>
              <a:t>́ </a:t>
            </a:r>
            <a:r>
              <a:rPr lang="en-US" sz="2000" b="1" dirty="0" err="1">
                <a:solidFill>
                  <a:srgbClr val="FF0000"/>
                </a:solidFill>
              </a:rPr>
              <a:t>định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mẫu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err="1"/>
              <a:t>Dùng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nhọn</a:t>
            </a:r>
            <a:r>
              <a:rPr lang="en-US" sz="2000" dirty="0"/>
              <a:t> </a:t>
            </a:r>
            <a:r>
              <a:rPr lang="en-US" sz="2000" dirty="0" err="1"/>
              <a:t>tách</a:t>
            </a:r>
            <a:r>
              <a:rPr lang="en-US" sz="2000" dirty="0"/>
              <a:t> </a:t>
            </a:r>
            <a:r>
              <a:rPr lang="en-US" sz="2000" dirty="0" err="1"/>
              <a:t>lấy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, </a:t>
            </a:r>
            <a:r>
              <a:rPr lang="en-US" sz="2000" dirty="0" err="1"/>
              <a:t>tách</a:t>
            </a:r>
            <a:r>
              <a:rPr lang="en-US" sz="2000" dirty="0"/>
              <a:t> </a:t>
            </a:r>
            <a:r>
              <a:rPr lang="en-US" sz="2000" dirty="0" err="1"/>
              <a:t>lấy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phấn</a:t>
            </a:r>
            <a:r>
              <a:rPr lang="en-US" sz="2000" dirty="0"/>
              <a:t>, </a:t>
            </a:r>
            <a:r>
              <a:rPr lang="en-US" sz="2000" dirty="0" err="1"/>
              <a:t>cô</a:t>
            </a:r>
            <a:r>
              <a:rPr lang="en-US" sz="2000" dirty="0"/>
              <a:t>́ </a:t>
            </a:r>
            <a:r>
              <a:rPr lang="en-US" sz="2000" dirty="0" err="1"/>
              <a:t>định</a:t>
            </a:r>
            <a:r>
              <a:rPr lang="en-US" sz="2000" dirty="0"/>
              <a:t> </a:t>
            </a:r>
            <a:r>
              <a:rPr lang="en-US" sz="2000" dirty="0" err="1"/>
              <a:t>mẫu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dung </a:t>
            </a:r>
            <a:r>
              <a:rPr lang="en-US" sz="2000" dirty="0" err="1"/>
              <a:t>dịch</a:t>
            </a:r>
            <a:r>
              <a:rPr lang="en-US" sz="2000" dirty="0"/>
              <a:t> </a:t>
            </a:r>
            <a:r>
              <a:rPr lang="en-US" sz="2000" dirty="0" err="1"/>
              <a:t>carnoy</a:t>
            </a:r>
            <a:r>
              <a:rPr lang="en-US" sz="2000" dirty="0"/>
              <a:t> </a:t>
            </a:r>
            <a:r>
              <a:rPr lang="en-US" sz="2000" dirty="0" err="1"/>
              <a:t>ngâm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15p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Bước</a:t>
            </a:r>
            <a:r>
              <a:rPr lang="en-US" sz="2000" b="1" dirty="0" smtClean="0">
                <a:solidFill>
                  <a:srgbClr val="FF0000"/>
                </a:solidFill>
              </a:rPr>
              <a:t> 2. </a:t>
            </a:r>
            <a:r>
              <a:rPr lang="en-US" sz="2000" b="1" dirty="0" err="1">
                <a:solidFill>
                  <a:srgbClr val="FF0000"/>
                </a:solidFill>
              </a:rPr>
              <a:t>Làm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bản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- </a:t>
            </a:r>
            <a:r>
              <a:rPr lang="en-US" sz="2000" dirty="0" err="1"/>
              <a:t>Lấy</a:t>
            </a:r>
            <a:r>
              <a:rPr lang="en-US" sz="2000" dirty="0"/>
              <a:t> 3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phấnđặt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phiến</a:t>
            </a:r>
            <a:r>
              <a:rPr lang="en-US" sz="2000" dirty="0"/>
              <a:t> </a:t>
            </a:r>
            <a:r>
              <a:rPr lang="en-US" sz="2000" dirty="0" err="1"/>
              <a:t>kính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Dầm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phấn</a:t>
            </a:r>
            <a:r>
              <a:rPr lang="en-US" sz="2000" dirty="0"/>
              <a:t> </a:t>
            </a:r>
            <a:r>
              <a:rPr lang="en-US" sz="2000" dirty="0" err="1"/>
              <a:t>bằng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nhọn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Ngâm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HCl</a:t>
            </a:r>
            <a:r>
              <a:rPr lang="en-US" sz="2000" dirty="0"/>
              <a:t> 1,5N </a:t>
            </a:r>
            <a:r>
              <a:rPr lang="en-US" sz="2000" dirty="0" err="1"/>
              <a:t>trong</a:t>
            </a:r>
            <a:r>
              <a:rPr lang="en-US" sz="2000" dirty="0"/>
              <a:t> 5 </a:t>
            </a:r>
            <a:r>
              <a:rPr lang="en-US" sz="2000" dirty="0" err="1"/>
              <a:t>phút</a:t>
            </a:r>
            <a:r>
              <a:rPr lang="en-US" sz="2000" dirty="0"/>
              <a:t>, </a:t>
            </a:r>
            <a:r>
              <a:rPr lang="en-US" sz="2000" dirty="0" err="1"/>
              <a:t>nhuộm</a:t>
            </a:r>
            <a:r>
              <a:rPr lang="en-US" sz="2000" dirty="0"/>
              <a:t> </a:t>
            </a:r>
            <a:r>
              <a:rPr lang="en-US" sz="2000" dirty="0" err="1"/>
              <a:t>bằng</a:t>
            </a:r>
            <a:r>
              <a:rPr lang="en-US" sz="2000" dirty="0"/>
              <a:t> </a:t>
            </a:r>
            <a:r>
              <a:rPr lang="en-US" sz="2000" dirty="0" err="1"/>
              <a:t>aceto-orcein</a:t>
            </a:r>
            <a:r>
              <a:rPr lang="en-US" sz="2000" dirty="0"/>
              <a:t> 2% </a:t>
            </a:r>
            <a:r>
              <a:rPr lang="en-US" sz="2000" dirty="0" err="1"/>
              <a:t>trong</a:t>
            </a:r>
            <a:r>
              <a:rPr lang="en-US" sz="2000" dirty="0"/>
              <a:t> 20 </a:t>
            </a:r>
            <a:r>
              <a:rPr lang="en-US" sz="2000" dirty="0" err="1"/>
              <a:t>phút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Hút</a:t>
            </a:r>
            <a:r>
              <a:rPr lang="en-US" sz="2000" dirty="0"/>
              <a:t> </a:t>
            </a:r>
            <a:r>
              <a:rPr lang="en-US" sz="2000" dirty="0" err="1"/>
              <a:t>hết</a:t>
            </a:r>
            <a:r>
              <a:rPr lang="en-US" sz="2000" dirty="0"/>
              <a:t> </a:t>
            </a:r>
            <a:r>
              <a:rPr lang="en-US" sz="2000" dirty="0" err="1"/>
              <a:t>phẩm</a:t>
            </a:r>
            <a:r>
              <a:rPr lang="en-US" sz="2000" dirty="0"/>
              <a:t> </a:t>
            </a:r>
            <a:r>
              <a:rPr lang="en-US" sz="2000" dirty="0" err="1"/>
              <a:t>nhuộm</a:t>
            </a:r>
            <a:r>
              <a:rPr lang="en-US" sz="2000" dirty="0"/>
              <a:t> </a:t>
            </a:r>
            <a:r>
              <a:rPr lang="en-US" sz="2000" dirty="0" err="1"/>
              <a:t>thừa</a:t>
            </a:r>
            <a:r>
              <a:rPr lang="en-US" sz="2000" dirty="0"/>
              <a:t>, </a:t>
            </a:r>
            <a:r>
              <a:rPr lang="en-US" sz="2000" dirty="0" err="1"/>
              <a:t>nho</a:t>
            </a:r>
            <a:r>
              <a:rPr lang="en-US" sz="2000" dirty="0"/>
              <a:t>̉ 1 </a:t>
            </a:r>
            <a:r>
              <a:rPr lang="en-US" sz="2000" dirty="0" err="1"/>
              <a:t>giọt</a:t>
            </a:r>
            <a:r>
              <a:rPr lang="en-US" sz="2000" dirty="0"/>
              <a:t> acetic acid 5% 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Đậy</a:t>
            </a:r>
            <a:r>
              <a:rPr lang="en-US" sz="2000" dirty="0"/>
              <a:t> lam </a:t>
            </a:r>
            <a:r>
              <a:rPr lang="en-US" sz="2000" dirty="0" err="1"/>
              <a:t>kính</a:t>
            </a:r>
            <a:r>
              <a:rPr lang="en-US" sz="2000" dirty="0"/>
              <a:t>, </a:t>
            </a:r>
            <a:r>
              <a:rPr lang="en-US" sz="2000" dirty="0" err="1"/>
              <a:t>ấn</a:t>
            </a:r>
            <a:r>
              <a:rPr lang="en-US" sz="2000" dirty="0"/>
              <a:t> </a:t>
            </a:r>
            <a:r>
              <a:rPr lang="en-US" sz="2000" dirty="0" err="1"/>
              <a:t>nhe</a:t>
            </a:r>
            <a:r>
              <a:rPr lang="en-US" sz="2000" dirty="0"/>
              <a:t>̣.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Bước</a:t>
            </a:r>
            <a:r>
              <a:rPr lang="en-US" sz="2000" b="1" dirty="0" smtClean="0">
                <a:solidFill>
                  <a:srgbClr val="FF0000"/>
                </a:solidFill>
              </a:rPr>
              <a:t> 3</a:t>
            </a:r>
            <a:r>
              <a:rPr lang="vi-VN" sz="2000" b="1" dirty="0" smtClean="0">
                <a:solidFill>
                  <a:srgbClr val="FF0000"/>
                </a:solidFill>
              </a:rPr>
              <a:t>. </a:t>
            </a:r>
            <a:r>
              <a:rPr lang="vi-VN" sz="2000" b="1" dirty="0">
                <a:solidFill>
                  <a:srgbClr val="FF0000"/>
                </a:solidFill>
              </a:rPr>
              <a:t>Quan sát tiêu </a:t>
            </a:r>
            <a:r>
              <a:rPr lang="vi-VN" sz="2000" b="1" dirty="0" smtClean="0">
                <a:solidFill>
                  <a:srgbClr val="FF0000"/>
                </a:solidFill>
              </a:rPr>
              <a:t>bản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hoàn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X 10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rễ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chia.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sang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x40.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ở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vở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27847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14400" y="533400"/>
            <a:ext cx="104648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2. Viết </a:t>
            </a:r>
            <a:r>
              <a:rPr lang="it-IT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thu hoạch.</a:t>
            </a:r>
            <a:endParaRPr lang="en-US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GV yêu cầu: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Tường trình các thao tác thực hành.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Chỉ ra kinh nghiệm sau giờ thực hành.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Vẽ hình quan sát ở tiêu bản.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HS viết bài thu hoạch theo nhóm.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Kinh nghiệm sau giờ thực hành.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Thực hiện đúng các thao tác.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Mẫu quan sát nhỏ và mềm, thao tác nhẹ nhàng.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+ Sử dụng kính hiển vi thành thạo.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- Vẽ được chính xác tiêu bản quan sát được.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282" y="357443"/>
            <a:ext cx="10499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Kết quả</a:t>
            </a:r>
          </a:p>
          <a:p>
            <a:pPr marL="228600" algn="ctr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các kì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giảm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trên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71" y="1392693"/>
            <a:ext cx="7413172" cy="482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WordArt 2"/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68580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</a:rPr>
              <a:t>TRÒ CHƠI Ô CHỮ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62194" y="1264924"/>
          <a:ext cx="8229606" cy="39928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18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</a:tblGrid>
              <a:tr h="570411">
                <a:tc rowSpan="3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4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9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04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0411">
                <a:tc gridSpan="7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9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0411">
                <a:tc gridSpan="8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7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0411">
                <a:tc gridSpan="5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dirty="0">
                        <a:ln w="571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Oval 114"/>
          <p:cNvSpPr>
            <a:spLocks noChangeArrowheads="1"/>
          </p:cNvSpPr>
          <p:nvPr/>
        </p:nvSpPr>
        <p:spPr bwMode="auto">
          <a:xfrm>
            <a:off x="1557338" y="942975"/>
            <a:ext cx="614362" cy="609600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?1</a:t>
            </a:r>
          </a:p>
        </p:txBody>
      </p:sp>
      <p:sp>
        <p:nvSpPr>
          <p:cNvPr id="7" name="Text Box 112"/>
          <p:cNvSpPr txBox="1">
            <a:spLocks noChangeArrowheads="1"/>
          </p:cNvSpPr>
          <p:nvPr/>
        </p:nvSpPr>
        <p:spPr bwMode="auto">
          <a:xfrm>
            <a:off x="3267075" y="5486400"/>
            <a:ext cx="6248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12 chữ cái. Đây là quá trình phân chia diễn ra gồm 4 kì.</a:t>
            </a:r>
          </a:p>
        </p:txBody>
      </p:sp>
      <p:sp>
        <p:nvSpPr>
          <p:cNvPr id="8" name="Text Box 123"/>
          <p:cNvSpPr txBox="1">
            <a:spLocks noChangeArrowheads="1"/>
          </p:cNvSpPr>
          <p:nvPr/>
        </p:nvSpPr>
        <p:spPr bwMode="auto">
          <a:xfrm>
            <a:off x="5715000" y="13335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P  H  Â  N  C  H   I   A  N  H  Â  N</a:t>
            </a:r>
          </a:p>
        </p:txBody>
      </p:sp>
      <p:sp>
        <p:nvSpPr>
          <p:cNvPr id="9" name="Oval 115"/>
          <p:cNvSpPr>
            <a:spLocks noChangeArrowheads="1"/>
          </p:cNvSpPr>
          <p:nvPr/>
        </p:nvSpPr>
        <p:spPr bwMode="auto">
          <a:xfrm>
            <a:off x="1503362" y="1571626"/>
            <a:ext cx="669926" cy="561975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?2</a:t>
            </a:r>
          </a:p>
        </p:txBody>
      </p:sp>
      <p:sp>
        <p:nvSpPr>
          <p:cNvPr id="10" name="Text Box 132"/>
          <p:cNvSpPr txBox="1">
            <a:spLocks noChangeArrowheads="1"/>
          </p:cNvSpPr>
          <p:nvPr/>
        </p:nvSpPr>
        <p:spPr bwMode="auto">
          <a:xfrm>
            <a:off x="3260725" y="5487989"/>
            <a:ext cx="6705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Có 8 chữ cái. Nguyên phân là hình thức  diễn ra phổ biến ở nhóm sinh vật nào?</a:t>
            </a:r>
          </a:p>
        </p:txBody>
      </p:sp>
      <p:sp>
        <p:nvSpPr>
          <p:cNvPr id="11" name="Text Box 124"/>
          <p:cNvSpPr txBox="1">
            <a:spLocks noChangeArrowheads="1"/>
          </p:cNvSpPr>
          <p:nvPr/>
        </p:nvSpPr>
        <p:spPr bwMode="auto">
          <a:xfrm>
            <a:off x="3914776" y="1905000"/>
            <a:ext cx="423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N  H  Â  N  T   H Ự  C</a:t>
            </a: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3070225" y="5486400"/>
            <a:ext cx="642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Có 5 chữ cái. Thoi phân bào xuất hiện, màng nhân và nhân con biến mất vào </a:t>
            </a: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>
            <a:off x="4572000" y="2436813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K   Ì   Đ   Ầ U</a:t>
            </a:r>
          </a:p>
        </p:txBody>
      </p:sp>
      <p:sp>
        <p:nvSpPr>
          <p:cNvPr id="14" name="Text Box 135"/>
          <p:cNvSpPr txBox="1">
            <a:spLocks noChangeArrowheads="1"/>
          </p:cNvSpPr>
          <p:nvPr/>
        </p:nvSpPr>
        <p:spPr bwMode="auto">
          <a:xfrm>
            <a:off x="3429000" y="5486400"/>
            <a:ext cx="586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chemeClr val="tx2"/>
                </a:solidFill>
                <a:latin typeface="Arial" panose="020B0604020202020204" pitchFamily="34" charset="0"/>
              </a:rPr>
              <a:t>4. Có 6 chữ cái. Với cơ thể đa bào nguyên phân có ý nghĩa giúp cơ thể</a:t>
            </a:r>
          </a:p>
        </p:txBody>
      </p:sp>
      <p:sp>
        <p:nvSpPr>
          <p:cNvPr id="15" name="Text Box 127"/>
          <p:cNvSpPr txBox="1">
            <a:spLocks noChangeArrowheads="1"/>
          </p:cNvSpPr>
          <p:nvPr/>
        </p:nvSpPr>
        <p:spPr bwMode="auto">
          <a:xfrm>
            <a:off x="4724400" y="29845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  L   Ớ  N  L  Ê  N</a:t>
            </a:r>
          </a:p>
        </p:txBody>
      </p:sp>
      <p:sp>
        <p:nvSpPr>
          <p:cNvPr id="16" name="Text Box 136"/>
          <p:cNvSpPr txBox="1">
            <a:spLocks noChangeArrowheads="1"/>
          </p:cNvSpPr>
          <p:nvPr/>
        </p:nvSpPr>
        <p:spPr bwMode="auto">
          <a:xfrm>
            <a:off x="2657476" y="5316539"/>
            <a:ext cx="6638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5.Có 11 chữ cái. Bộ phận giúp nhiễm sắc thể di chuyển về các cực của tế bào</a:t>
            </a:r>
          </a:p>
        </p:txBody>
      </p:sp>
      <p:sp>
        <p:nvSpPr>
          <p:cNvPr id="22" name="Oval 116"/>
          <p:cNvSpPr>
            <a:spLocks noChangeArrowheads="1"/>
          </p:cNvSpPr>
          <p:nvPr/>
        </p:nvSpPr>
        <p:spPr bwMode="auto">
          <a:xfrm>
            <a:off x="1558926" y="2165351"/>
            <a:ext cx="614363" cy="614363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?3</a:t>
            </a:r>
          </a:p>
        </p:txBody>
      </p:sp>
      <p:sp>
        <p:nvSpPr>
          <p:cNvPr id="23" name="Oval 117"/>
          <p:cNvSpPr>
            <a:spLocks noChangeArrowheads="1"/>
          </p:cNvSpPr>
          <p:nvPr/>
        </p:nvSpPr>
        <p:spPr bwMode="auto">
          <a:xfrm>
            <a:off x="1524000" y="2787651"/>
            <a:ext cx="647700" cy="644525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?4</a:t>
            </a:r>
          </a:p>
        </p:txBody>
      </p:sp>
      <p:sp>
        <p:nvSpPr>
          <p:cNvPr id="24" name="Oval 118"/>
          <p:cNvSpPr>
            <a:spLocks noChangeArrowheads="1"/>
          </p:cNvSpPr>
          <p:nvPr/>
        </p:nvSpPr>
        <p:spPr bwMode="auto">
          <a:xfrm>
            <a:off x="1557338" y="3432175"/>
            <a:ext cx="615950" cy="609600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?5</a:t>
            </a:r>
          </a:p>
        </p:txBody>
      </p:sp>
      <p:sp>
        <p:nvSpPr>
          <p:cNvPr id="25" name="Oval 119"/>
          <p:cNvSpPr>
            <a:spLocks noChangeArrowheads="1"/>
          </p:cNvSpPr>
          <p:nvPr/>
        </p:nvSpPr>
        <p:spPr bwMode="auto">
          <a:xfrm>
            <a:off x="1524000" y="4051301"/>
            <a:ext cx="647700" cy="631825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?6</a:t>
            </a:r>
          </a:p>
        </p:txBody>
      </p:sp>
      <p:sp>
        <p:nvSpPr>
          <p:cNvPr id="26" name="Oval 120"/>
          <p:cNvSpPr>
            <a:spLocks noChangeArrowheads="1"/>
          </p:cNvSpPr>
          <p:nvPr/>
        </p:nvSpPr>
        <p:spPr bwMode="auto">
          <a:xfrm>
            <a:off x="1557338" y="4694239"/>
            <a:ext cx="563562" cy="630237"/>
          </a:xfrm>
          <a:prstGeom prst="ellipse">
            <a:avLst/>
          </a:prstGeom>
          <a:solidFill>
            <a:srgbClr val="FDA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?7</a:t>
            </a:r>
          </a:p>
        </p:txBody>
      </p:sp>
      <p:sp>
        <p:nvSpPr>
          <p:cNvPr id="27" name="Text Box 137"/>
          <p:cNvSpPr txBox="1">
            <a:spLocks noChangeArrowheads="1"/>
          </p:cNvSpPr>
          <p:nvPr/>
        </p:nvSpPr>
        <p:spPr bwMode="auto">
          <a:xfrm>
            <a:off x="2965450" y="5324475"/>
            <a:ext cx="6330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Có 3 chữ cái .Một tế bào mẹ qua một lần nguyên phân sẽ tạo ra bao nhiêu tế bào con?</a:t>
            </a:r>
          </a:p>
        </p:txBody>
      </p:sp>
      <p:sp>
        <p:nvSpPr>
          <p:cNvPr id="28" name="Text Box 128"/>
          <p:cNvSpPr txBox="1">
            <a:spLocks noChangeArrowheads="1"/>
          </p:cNvSpPr>
          <p:nvPr/>
        </p:nvSpPr>
        <p:spPr bwMode="auto">
          <a:xfrm>
            <a:off x="2286000" y="3652838"/>
            <a:ext cx="723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   T   H  O   I   P  H  Â  N  B  À  O</a:t>
            </a:r>
          </a:p>
        </p:txBody>
      </p:sp>
      <p:sp>
        <p:nvSpPr>
          <p:cNvPr id="29" name="Text Box 130"/>
          <p:cNvSpPr txBox="1">
            <a:spLocks noChangeArrowheads="1"/>
          </p:cNvSpPr>
          <p:nvPr/>
        </p:nvSpPr>
        <p:spPr bwMode="auto">
          <a:xfrm>
            <a:off x="5181600" y="42259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  H   A   I</a:t>
            </a:r>
          </a:p>
        </p:txBody>
      </p:sp>
      <p:sp>
        <p:nvSpPr>
          <p:cNvPr id="30" name="Text Box 139"/>
          <p:cNvSpPr txBox="1">
            <a:spLocks noChangeArrowheads="1"/>
          </p:cNvSpPr>
          <p:nvPr/>
        </p:nvSpPr>
        <p:spPr bwMode="auto">
          <a:xfrm>
            <a:off x="3351214" y="5380039"/>
            <a:ext cx="60785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Có 7 chữ cái. Đây là hoạt đông của NST trong kì cuối.</a:t>
            </a:r>
          </a:p>
        </p:txBody>
      </p:sp>
      <p:sp>
        <p:nvSpPr>
          <p:cNvPr id="31" name="Text Box 131"/>
          <p:cNvSpPr txBox="1">
            <a:spLocks noChangeArrowheads="1"/>
          </p:cNvSpPr>
          <p:nvPr/>
        </p:nvSpPr>
        <p:spPr bwMode="auto">
          <a:xfrm>
            <a:off x="4191001" y="4800601"/>
            <a:ext cx="364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>
                <a:solidFill>
                  <a:schemeClr val="tx2"/>
                </a:solidFill>
                <a:latin typeface="Arial" panose="020B0604020202020204" pitchFamily="34" charset="0"/>
              </a:rPr>
              <a:t>D  Ã   N  X  O  Ắ  N</a:t>
            </a:r>
            <a:endParaRPr lang="en-US" altLang="vi-VN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2" name="Group 177"/>
          <p:cNvGraphicFramePr>
            <a:graphicFrameLocks noGrp="1"/>
          </p:cNvGraphicFramePr>
          <p:nvPr/>
        </p:nvGraphicFramePr>
        <p:xfrm>
          <a:off x="2933700" y="5541964"/>
          <a:ext cx="5943600" cy="630237"/>
        </p:xfrm>
        <a:graphic>
          <a:graphicData uri="http://schemas.openxmlformats.org/drawingml/2006/table">
            <a:tbl>
              <a:tblPr/>
              <a:tblGrid>
                <a:gridCol w="849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5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93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302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Â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78050" y="1190626"/>
          <a:ext cx="565150" cy="40719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5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590" marR="91590" marT="45729" marB="4572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009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7" grpId="1"/>
      <p:bldP spid="28" grpId="0"/>
      <p:bldP spid="29" grpId="0"/>
      <p:bldP spid="30" grpId="0"/>
      <p:bldP spid="30" grpId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9275" y="1529153"/>
            <a:ext cx="7976936" cy="193899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làm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bản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NST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đê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̉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sát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quá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tỏi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làm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bản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NST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đê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̉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sát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quá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giảm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chấu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hành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vi-VN" sz="2400" dirty="0" smtClean="0"/>
              <a:t>- </a:t>
            </a:r>
            <a:r>
              <a:rPr lang="vi-VN" sz="2400" dirty="0"/>
              <a:t>Rèn kĩ năng sử dụng kính hiển vi và làm tiêu bản hiển vi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8627" y="615297"/>
            <a:ext cx="29236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Yêu cầu cần </a:t>
            </a:r>
            <a:r>
              <a:rPr lang="vi-VN" sz="2400" dirty="0" smtClean="0"/>
              <a:t>đạt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55593" y="4763069"/>
            <a:ext cx="1815153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NỘI DUNG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0210" y="3883757"/>
            <a:ext cx="6932465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Thực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hành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làm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va</a:t>
            </a:r>
            <a:r>
              <a:rPr lang="en-US" b="1" dirty="0">
                <a:solidFill>
                  <a:srgbClr val="FF0000"/>
                </a:solidFill>
              </a:rPr>
              <a:t>̀ </a:t>
            </a:r>
            <a:r>
              <a:rPr lang="en-US" b="1" dirty="0" err="1">
                <a:solidFill>
                  <a:srgbClr val="FF0000"/>
                </a:solidFill>
              </a:rPr>
              <a:t>quan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sát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tiêu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bản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tê</a:t>
            </a:r>
            <a:r>
              <a:rPr lang="en-US" b="1" dirty="0" smtClean="0">
                <a:solidFill>
                  <a:srgbClr val="FF0000"/>
                </a:solidFill>
              </a:rPr>
              <a:t>́ </a:t>
            </a:r>
            <a:r>
              <a:rPr lang="en-US" b="1" dirty="0" err="1" smtClean="0">
                <a:solidFill>
                  <a:srgbClr val="FF0000"/>
                </a:solidFill>
              </a:rPr>
              <a:t>bào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rê</a:t>
            </a:r>
            <a:r>
              <a:rPr lang="en-US" b="1" dirty="0" smtClean="0">
                <a:solidFill>
                  <a:srgbClr val="FF0000"/>
                </a:solidFill>
              </a:rPr>
              <a:t>̃ </a:t>
            </a:r>
            <a:r>
              <a:rPr lang="en-US" b="1" dirty="0" err="1" smtClean="0">
                <a:solidFill>
                  <a:srgbClr val="FF0000"/>
                </a:solidFill>
              </a:rPr>
              <a:t>hành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nguyên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phân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3070746" y="4068423"/>
            <a:ext cx="819464" cy="925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24301" y="5409400"/>
            <a:ext cx="689837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Thực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hành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quan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sát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tiêu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bản</a:t>
            </a:r>
            <a:r>
              <a:rPr lang="en-US" b="1" dirty="0">
                <a:solidFill>
                  <a:srgbClr val="FF0000"/>
                </a:solidFill>
              </a:rPr>
              <a:t> quá </a:t>
            </a:r>
            <a:r>
              <a:rPr lang="en-US" b="1" dirty="0" err="1">
                <a:solidFill>
                  <a:srgbClr val="FF0000"/>
                </a:solidFill>
              </a:rPr>
              <a:t>trình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giảm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của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tê</a:t>
            </a:r>
            <a:r>
              <a:rPr lang="en-US" b="1" dirty="0">
                <a:solidFill>
                  <a:srgbClr val="FF0000"/>
                </a:solidFill>
              </a:rPr>
              <a:t>́ </a:t>
            </a:r>
            <a:r>
              <a:rPr lang="en-US" b="1" dirty="0" err="1">
                <a:solidFill>
                  <a:srgbClr val="FF0000"/>
                </a:solidFill>
              </a:rPr>
              <a:t>bào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>
            <a:off x="3104837" y="4993902"/>
            <a:ext cx="819464" cy="600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8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750" y="532263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I. THỰC HÀNH: LÀM VÀ QUAN SÁT TIÊU BẢN QUÁ TRÌNH NGUYÊN PHÂN CỦA TẾ BÀO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long\2023\giáo án\KẾT NỐI TT\hinh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80" y="1308408"/>
            <a:ext cx="5415910" cy="46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7574507" y="1308408"/>
            <a:ext cx="4299044" cy="27313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sát</a:t>
            </a:r>
            <a:r>
              <a:rPr lang="en-US" sz="2400" dirty="0"/>
              <a:t> </a:t>
            </a:r>
            <a:r>
              <a:rPr lang="en-US" sz="2400" dirty="0" err="1"/>
              <a:t>hình</a:t>
            </a:r>
            <a:r>
              <a:rPr lang="en-US" sz="2400" dirty="0"/>
              <a:t> </a:t>
            </a:r>
            <a:r>
              <a:rPr lang="en-US" sz="2400" dirty="0" err="1"/>
              <a:t>nhận</a:t>
            </a:r>
            <a:r>
              <a:rPr lang="en-US" sz="2400" dirty="0"/>
              <a:t> </a:t>
            </a:r>
            <a:r>
              <a:rPr lang="en-US" sz="2400" dirty="0" err="1"/>
              <a:t>biết</a:t>
            </a:r>
            <a:r>
              <a:rPr lang="en-US" sz="2400" dirty="0"/>
              <a:t> </a:t>
            </a:r>
            <a:r>
              <a:rPr lang="en-US" sz="2400" dirty="0" err="1"/>
              <a:t>các</a:t>
            </a:r>
            <a:r>
              <a:rPr lang="en-US" sz="2400" dirty="0"/>
              <a:t> </a:t>
            </a:r>
            <a:r>
              <a:rPr lang="en-US" sz="2400" dirty="0" err="1"/>
              <a:t>ky</a:t>
            </a:r>
            <a:r>
              <a:rPr lang="en-US" sz="2400" dirty="0"/>
              <a:t>̀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</a:t>
            </a:r>
            <a:r>
              <a:rPr lang="en-US" sz="2400" dirty="0" err="1"/>
              <a:t>tóm</a:t>
            </a:r>
            <a:r>
              <a:rPr lang="en-US" sz="2400" dirty="0"/>
              <a:t> </a:t>
            </a:r>
            <a:r>
              <a:rPr lang="en-US" sz="2400" dirty="0" err="1"/>
              <a:t>tắt</a:t>
            </a:r>
            <a:r>
              <a:rPr lang="en-US" sz="2400" dirty="0"/>
              <a:t> </a:t>
            </a:r>
            <a:r>
              <a:rPr lang="en-US" sz="2400" dirty="0" err="1"/>
              <a:t>đặc</a:t>
            </a:r>
            <a:r>
              <a:rPr lang="en-US" sz="2400" dirty="0"/>
              <a:t> </a:t>
            </a:r>
            <a:r>
              <a:rPr lang="en-US" sz="2400" dirty="0" err="1"/>
              <a:t>điểm</a:t>
            </a:r>
            <a:r>
              <a:rPr lang="en-US" sz="2400" dirty="0"/>
              <a:t> </a:t>
            </a:r>
            <a:r>
              <a:rPr lang="en-US" sz="2400" dirty="0" err="1"/>
              <a:t>của</a:t>
            </a:r>
            <a:r>
              <a:rPr lang="en-US" sz="2400" dirty="0"/>
              <a:t> </a:t>
            </a:r>
            <a:r>
              <a:rPr lang="en-US" sz="2400" dirty="0" err="1"/>
              <a:t>mỗi</a:t>
            </a:r>
            <a:r>
              <a:rPr lang="en-US" sz="2400" dirty="0"/>
              <a:t> </a:t>
            </a:r>
            <a:r>
              <a:rPr lang="en-US" sz="2400" dirty="0" err="1"/>
              <a:t>ky</a:t>
            </a:r>
            <a:r>
              <a:rPr lang="en-US" sz="2400" dirty="0"/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9675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391810"/>
              </p:ext>
            </p:extLst>
          </p:nvPr>
        </p:nvGraphicFramePr>
        <p:xfrm>
          <a:off x="143692" y="68601"/>
          <a:ext cx="11800114" cy="67190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570">
                  <a:extLst>
                    <a:ext uri="{9D8B030D-6E8A-4147-A177-3AD203B41FA5}">
                      <a16:colId xmlns:a16="http://schemas.microsoft.com/office/drawing/2014/main" xmlns="" val="3865975762"/>
                    </a:ext>
                  </a:extLst>
                </a:gridCol>
                <a:gridCol w="7971304">
                  <a:extLst>
                    <a:ext uri="{9D8B030D-6E8A-4147-A177-3AD203B41FA5}">
                      <a16:colId xmlns:a16="http://schemas.microsoft.com/office/drawing/2014/main" xmlns="" val="2208737303"/>
                    </a:ext>
                  </a:extLst>
                </a:gridCol>
                <a:gridCol w="2682240">
                  <a:extLst>
                    <a:ext uri="{9D8B030D-6E8A-4147-A177-3AD203B41FA5}">
                      <a16:colId xmlns:a16="http://schemas.microsoft.com/office/drawing/2014/main" xmlns="" val="205692616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biến cơ bản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0602688"/>
                  </a:ext>
                </a:extLst>
              </a:tr>
              <a:tr h="19561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đầu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-NST kép bắt đầu co xoắn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-Trung tử tiến về 2 cực tế bào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-Thoi phân bào hình thành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-Màng nhân &amp; nhân con tiêu biến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0242825"/>
                  </a:ext>
                </a:extLst>
              </a:tr>
              <a:tr h="14670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giữa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NST co xoắn cực đại, tập trung thành 1 hàng trên mặt phẳng xích đạo của thoi phân bào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-NST có hình dạng, kích thước đặc trưng cho loài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7425917"/>
                  </a:ext>
                </a:extLst>
              </a:tr>
              <a:tr h="978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sau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NST kép tách nhau ở tâm động thành 2 NST đơn đi về 2 cực của tế 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92980194"/>
                  </a:ext>
                </a:extLst>
              </a:tr>
              <a:tr h="14670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cuối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-NST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xoắn dần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-Màng nhân &amp; nhân con xuất hiện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-Thoi phân bào biến mất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0297640"/>
                  </a:ext>
                </a:extLst>
              </a:tr>
            </a:tbl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039493" y="561702"/>
            <a:ext cx="1746925" cy="1236617"/>
            <a:chOff x="-215" y="-212"/>
            <a:chExt cx="1857" cy="1348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175" cy="10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>
                  <a:solidFill>
                    <a:schemeClr val="tx2"/>
                  </a:solidFill>
                  <a:cs typeface="Times New Roman" panose="02020603050405020304" pitchFamily="18" charset="0"/>
                </a:rPr>
                <a:t> </a:t>
              </a:r>
              <a:endParaRPr lang="en-US" altLang="en-US" sz="11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" y="-212"/>
              <a:ext cx="1857" cy="13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0039493" y="2571224"/>
            <a:ext cx="1746925" cy="1320303"/>
            <a:chOff x="-198" y="1700213"/>
            <a:chExt cx="1668" cy="862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1700213"/>
              <a:ext cx="175" cy="86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8" y="1700213"/>
              <a:ext cx="1668" cy="8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10039493" y="5321847"/>
            <a:ext cx="1746925" cy="1301022"/>
            <a:chOff x="14196" y="4378325"/>
            <a:chExt cx="1849" cy="1107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288" y="4378325"/>
              <a:ext cx="177" cy="86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6" y="4378325"/>
              <a:ext cx="1849" cy="11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0039493" y="4010297"/>
            <a:ext cx="1746926" cy="1175399"/>
            <a:chOff x="1420" y="3039975"/>
            <a:chExt cx="3787" cy="1036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589" y="3040065"/>
              <a:ext cx="377" cy="86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US" sz="1100"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" y="3039975"/>
              <a:ext cx="3787" cy="10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34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5691" y="189055"/>
            <a:ext cx="80199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romanUcPeriod"/>
              <a:tabLst>
                <a:tab pos="18034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và cách tiến hành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/>
              <a:t>- Kim </a:t>
            </a:r>
            <a:r>
              <a:rPr lang="en-US" sz="2400" dirty="0" err="1"/>
              <a:t>mô</a:t>
            </a:r>
            <a:r>
              <a:rPr lang="en-US" sz="2400" dirty="0"/>
              <a:t>̉ hay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mũi</a:t>
            </a:r>
            <a:r>
              <a:rPr lang="en-US" sz="2400" dirty="0"/>
              <a:t> </a:t>
            </a:r>
            <a:r>
              <a:rPr lang="en-US" sz="2400" dirty="0" err="1"/>
              <a:t>mác</a:t>
            </a:r>
            <a:r>
              <a:rPr lang="en-US" sz="2400" dirty="0"/>
              <a:t>, </a:t>
            </a:r>
            <a:r>
              <a:rPr lang="en-US" sz="2400" dirty="0" err="1"/>
              <a:t>kéo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̉, </a:t>
            </a:r>
            <a:r>
              <a:rPr lang="en-US" sz="2400" dirty="0" err="1"/>
              <a:t>panh</a:t>
            </a:r>
            <a:r>
              <a:rPr lang="en-US" sz="2400" dirty="0"/>
              <a:t>, </a:t>
            </a:r>
            <a:r>
              <a:rPr lang="en-US" sz="2400" dirty="0" err="1"/>
              <a:t>dao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̉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dao</a:t>
            </a:r>
            <a:r>
              <a:rPr lang="en-US" sz="2400" dirty="0"/>
              <a:t> lam, lam </a:t>
            </a:r>
            <a:r>
              <a:rPr lang="en-US" sz="2400" dirty="0" err="1"/>
              <a:t>kính</a:t>
            </a:r>
            <a:r>
              <a:rPr lang="en-US" sz="2400" dirty="0"/>
              <a:t>, </a:t>
            </a:r>
            <a:r>
              <a:rPr lang="en-US" sz="2400" dirty="0" err="1"/>
              <a:t>lamen</a:t>
            </a:r>
            <a:r>
              <a:rPr lang="en-US" sz="2400" dirty="0"/>
              <a:t>, </a:t>
            </a:r>
            <a:r>
              <a:rPr lang="en-US" sz="2400" dirty="0" err="1"/>
              <a:t>ống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̉ </a:t>
            </a:r>
            <a:r>
              <a:rPr lang="en-US" sz="2400" dirty="0" err="1"/>
              <a:t>giọt</a:t>
            </a:r>
            <a:r>
              <a:rPr lang="en-US" sz="2400" dirty="0"/>
              <a:t>, </a:t>
            </a:r>
            <a:r>
              <a:rPr lang="en-US" sz="2400" dirty="0" err="1"/>
              <a:t>giấy</a:t>
            </a:r>
            <a:r>
              <a:rPr lang="en-US" sz="2400" dirty="0"/>
              <a:t> </a:t>
            </a:r>
            <a:r>
              <a:rPr lang="en-US" sz="2400" dirty="0" err="1"/>
              <a:t>thấm</a:t>
            </a:r>
            <a:r>
              <a:rPr lang="en-US" sz="2400" dirty="0"/>
              <a:t>, </a:t>
            </a:r>
            <a:r>
              <a:rPr lang="en-US" sz="2400" dirty="0" err="1"/>
              <a:t>đĩa</a:t>
            </a:r>
            <a:r>
              <a:rPr lang="en-US" sz="2400" dirty="0"/>
              <a:t> petri, </a:t>
            </a:r>
            <a:r>
              <a:rPr lang="en-US" sz="2400" dirty="0" err="1"/>
              <a:t>đèn</a:t>
            </a:r>
            <a:r>
              <a:rPr lang="en-US" sz="2400" dirty="0"/>
              <a:t> </a:t>
            </a:r>
            <a:r>
              <a:rPr lang="en-US" sz="2400" dirty="0" err="1"/>
              <a:t>cồn</a:t>
            </a:r>
            <a:r>
              <a:rPr lang="en-US" sz="2400" dirty="0"/>
              <a:t>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bếp</a:t>
            </a:r>
            <a:r>
              <a:rPr lang="en-US" sz="2400" dirty="0"/>
              <a:t> </a:t>
            </a:r>
            <a:r>
              <a:rPr lang="en-US" sz="2400" dirty="0" err="1"/>
              <a:t>điện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Rê</a:t>
            </a:r>
            <a:r>
              <a:rPr lang="en-US" sz="2400" dirty="0"/>
              <a:t>̃ </a:t>
            </a:r>
            <a:r>
              <a:rPr lang="en-US" sz="2400" dirty="0" err="1"/>
              <a:t>hành</a:t>
            </a:r>
            <a:r>
              <a:rPr lang="en-US" sz="2400" dirty="0"/>
              <a:t>, </a:t>
            </a:r>
            <a:r>
              <a:rPr lang="en-US" sz="2400" dirty="0" err="1"/>
              <a:t>tỏi</a:t>
            </a:r>
            <a:r>
              <a:rPr lang="en-US" sz="2400" dirty="0"/>
              <a:t>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khoai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Châu</a:t>
            </a:r>
            <a:r>
              <a:rPr lang="en-US" sz="2400" dirty="0"/>
              <a:t> </a:t>
            </a:r>
            <a:r>
              <a:rPr lang="en-US" sz="2400" dirty="0" err="1"/>
              <a:t>chấu</a:t>
            </a:r>
            <a:r>
              <a:rPr lang="en-US" sz="2400" dirty="0"/>
              <a:t> </a:t>
            </a:r>
            <a:r>
              <a:rPr lang="en-US" sz="2400" dirty="0" err="1"/>
              <a:t>lúa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hiển</a:t>
            </a:r>
            <a:r>
              <a:rPr lang="en-US" sz="2400" dirty="0"/>
              <a:t> vi </a:t>
            </a:r>
            <a:r>
              <a:rPr lang="en-US" sz="2400" dirty="0" err="1"/>
              <a:t>quang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x10 </a:t>
            </a:r>
            <a:r>
              <a:rPr lang="en-US" sz="2400" dirty="0" err="1"/>
              <a:t>và</a:t>
            </a:r>
            <a:r>
              <a:rPr lang="en-US" sz="2400" dirty="0"/>
              <a:t> x40,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x10 </a:t>
            </a:r>
            <a:r>
              <a:rPr lang="en-US" sz="2400" dirty="0" err="1"/>
              <a:t>hoặc</a:t>
            </a:r>
            <a:r>
              <a:rPr lang="en-US" sz="2400" dirty="0"/>
              <a:t> x15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" name="Picture 2" descr="Kính hiển vi XSP36 độ phóng đại 100 lầ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636" y="521055"/>
            <a:ext cx="3266364" cy="416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399" y="63138"/>
            <a:ext cx="11658601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18034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Cách tiến hành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034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1: </a:t>
            </a:r>
            <a:r>
              <a:rPr lang="en-US" sz="2400" b="1" dirty="0" err="1"/>
              <a:t>Nhuộm</a:t>
            </a:r>
            <a:r>
              <a:rPr lang="en-US" sz="2400" b="1" dirty="0"/>
              <a:t> </a:t>
            </a:r>
            <a:r>
              <a:rPr lang="en-US" sz="2400" b="1" dirty="0" err="1"/>
              <a:t>mẫu</a:t>
            </a:r>
            <a:r>
              <a:rPr lang="en-US" sz="2400" b="1" dirty="0"/>
              <a:t> </a:t>
            </a:r>
            <a:r>
              <a:rPr lang="en-US" sz="2400" b="1" dirty="0" err="1" smtClean="0"/>
              <a:t>vật</a:t>
            </a:r>
            <a:endParaRPr lang="en-US" sz="2400" b="1" dirty="0" smtClean="0"/>
          </a:p>
          <a:p>
            <a:r>
              <a:rPr lang="en-US" sz="2400" dirty="0" smtClean="0"/>
              <a:t>+ </a:t>
            </a:r>
            <a:r>
              <a:rPr lang="en-US" sz="2400" dirty="0" err="1"/>
              <a:t>Dùng</a:t>
            </a:r>
            <a:r>
              <a:rPr lang="en-US" sz="2400" dirty="0"/>
              <a:t> </a:t>
            </a:r>
            <a:r>
              <a:rPr lang="en-US" sz="2400" dirty="0" err="1"/>
              <a:t>panh</a:t>
            </a:r>
            <a:r>
              <a:rPr lang="en-US" sz="2400" dirty="0"/>
              <a:t> </a:t>
            </a:r>
            <a:r>
              <a:rPr lang="en-US" sz="2400" dirty="0" err="1"/>
              <a:t>gắp</a:t>
            </a:r>
            <a:r>
              <a:rPr lang="en-US" sz="2400" dirty="0"/>
              <a:t> </a:t>
            </a:r>
            <a:r>
              <a:rPr lang="en-US" sz="2400" dirty="0" err="1"/>
              <a:t>đầu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 </a:t>
            </a:r>
            <a:r>
              <a:rPr lang="en-US" sz="2400" dirty="0" err="1"/>
              <a:t>hành</a:t>
            </a:r>
            <a:r>
              <a:rPr lang="en-US" sz="2400" dirty="0"/>
              <a:t> sang </a:t>
            </a:r>
            <a:r>
              <a:rPr lang="en-US" sz="2400" dirty="0" err="1"/>
              <a:t>ống</a:t>
            </a:r>
            <a:r>
              <a:rPr lang="en-US" sz="2400" dirty="0"/>
              <a:t> </a:t>
            </a:r>
            <a:r>
              <a:rPr lang="en-US" sz="2400" dirty="0" err="1"/>
              <a:t>nghiệm</a:t>
            </a:r>
            <a:r>
              <a:rPr lang="en-US" sz="2400" dirty="0"/>
              <a:t> </a:t>
            </a:r>
            <a:r>
              <a:rPr lang="en-US" sz="2400" dirty="0" err="1"/>
              <a:t>đựng</a:t>
            </a:r>
            <a:r>
              <a:rPr lang="en-US" sz="2400" dirty="0"/>
              <a:t> </a:t>
            </a:r>
            <a:r>
              <a:rPr lang="en-US" sz="2400" dirty="0" err="1"/>
              <a:t>thuốc</a:t>
            </a:r>
            <a:r>
              <a:rPr lang="en-US" sz="2400" dirty="0"/>
              <a:t> </a:t>
            </a:r>
            <a:r>
              <a:rPr lang="en-US" sz="2400" dirty="0" err="1"/>
              <a:t>nhuộm</a:t>
            </a:r>
            <a:r>
              <a:rPr lang="en-US" sz="2400" dirty="0"/>
              <a:t> </a:t>
            </a:r>
            <a:r>
              <a:rPr lang="en-US" sz="2400" dirty="0" err="1"/>
              <a:t>acetocarmine</a:t>
            </a:r>
            <a:r>
              <a:rPr lang="en-US" sz="2400" dirty="0"/>
              <a:t> 2%</a:t>
            </a:r>
          </a:p>
          <a:p>
            <a:r>
              <a:rPr lang="en-US" sz="2400" spc="30" dirty="0" smtClean="0"/>
              <a:t>+ </a:t>
            </a:r>
            <a:r>
              <a:rPr lang="en-US" sz="2400" spc="30" dirty="0" err="1"/>
              <a:t>Đun</a:t>
            </a:r>
            <a:r>
              <a:rPr lang="en-US" sz="2400" spc="30" dirty="0"/>
              <a:t> </a:t>
            </a:r>
            <a:r>
              <a:rPr lang="en-US" sz="2400" spc="30" dirty="0" err="1"/>
              <a:t>nóng</a:t>
            </a:r>
            <a:r>
              <a:rPr lang="en-US" sz="2400" spc="30" dirty="0"/>
              <a:t> </a:t>
            </a:r>
            <a:r>
              <a:rPr lang="en-US" sz="2400" spc="30" dirty="0" err="1"/>
              <a:t>nhe</a:t>
            </a:r>
            <a:r>
              <a:rPr lang="en-US" sz="2400" spc="30" dirty="0"/>
              <a:t>̣ (</a:t>
            </a:r>
            <a:r>
              <a:rPr lang="en-US" sz="2400" spc="30" dirty="0" err="1"/>
              <a:t>không</a:t>
            </a:r>
            <a:r>
              <a:rPr lang="en-US" sz="2400" spc="30" dirty="0"/>
              <a:t> </a:t>
            </a:r>
            <a:r>
              <a:rPr lang="en-US" sz="2400" spc="30" dirty="0" err="1"/>
              <a:t>đun</a:t>
            </a:r>
            <a:r>
              <a:rPr lang="en-US" sz="2400" spc="30" dirty="0"/>
              <a:t> </a:t>
            </a:r>
            <a:r>
              <a:rPr lang="en-US" sz="2400" spc="30" dirty="0" err="1"/>
              <a:t>sôi</a:t>
            </a:r>
            <a:r>
              <a:rPr lang="en-US" sz="2400" spc="30" dirty="0"/>
              <a:t>) </a:t>
            </a:r>
            <a:r>
              <a:rPr lang="en-US" sz="2400" spc="30" dirty="0" err="1"/>
              <a:t>ống</a:t>
            </a:r>
            <a:r>
              <a:rPr lang="en-US" sz="2400" spc="30" dirty="0"/>
              <a:t> </a:t>
            </a:r>
            <a:r>
              <a:rPr lang="en-US" sz="2400" spc="30" dirty="0" err="1"/>
              <a:t>nghiệm</a:t>
            </a:r>
            <a:r>
              <a:rPr lang="en-US" sz="2400" spc="30" dirty="0"/>
              <a:t> </a:t>
            </a:r>
            <a:r>
              <a:rPr lang="en-US" sz="2400" spc="30" dirty="0" err="1"/>
              <a:t>chứa</a:t>
            </a:r>
            <a:r>
              <a:rPr lang="en-US" sz="2400" spc="30" dirty="0"/>
              <a:t> </a:t>
            </a:r>
            <a:r>
              <a:rPr lang="en-US" sz="2400" spc="30" dirty="0" err="1"/>
              <a:t>rê</a:t>
            </a:r>
            <a:r>
              <a:rPr lang="en-US" sz="2400" spc="30" dirty="0"/>
              <a:t>̃ </a:t>
            </a:r>
            <a:r>
              <a:rPr lang="en-US" sz="2400" spc="30" dirty="0" err="1"/>
              <a:t>hành</a:t>
            </a:r>
            <a:r>
              <a:rPr lang="en-US" sz="2400" spc="30" dirty="0"/>
              <a:t> </a:t>
            </a:r>
            <a:r>
              <a:rPr lang="en-US" sz="2400" spc="30" dirty="0" err="1"/>
              <a:t>cùng</a:t>
            </a:r>
            <a:r>
              <a:rPr lang="en-US" sz="2400" spc="30" dirty="0"/>
              <a:t> </a:t>
            </a:r>
            <a:r>
              <a:rPr lang="en-US" sz="2400" spc="30" dirty="0" err="1"/>
              <a:t>thuốc</a:t>
            </a:r>
            <a:r>
              <a:rPr lang="en-US" sz="2400" spc="30" dirty="0"/>
              <a:t> </a:t>
            </a:r>
            <a:r>
              <a:rPr lang="en-US" sz="2400" spc="30" dirty="0" err="1"/>
              <a:t>nhuộm</a:t>
            </a:r>
            <a:r>
              <a:rPr lang="en-US" sz="2400" spc="30" dirty="0"/>
              <a:t> </a:t>
            </a:r>
            <a:r>
              <a:rPr lang="en-US" sz="2400" spc="30" dirty="0" err="1"/>
              <a:t>khoảng</a:t>
            </a:r>
            <a:r>
              <a:rPr lang="en-US" sz="2400" spc="30" dirty="0"/>
              <a:t> 5-8ph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0340" algn="l"/>
              </a:tabLs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/>
              <a:t>Làm</a:t>
            </a:r>
            <a:r>
              <a:rPr lang="en-US" sz="2400" b="1" dirty="0"/>
              <a:t> </a:t>
            </a:r>
            <a:r>
              <a:rPr lang="en-US" sz="2400" b="1" dirty="0" err="1"/>
              <a:t>tiêu</a:t>
            </a:r>
            <a:r>
              <a:rPr lang="en-US" sz="2400" b="1" dirty="0"/>
              <a:t> </a:t>
            </a:r>
            <a:r>
              <a:rPr lang="en-US" sz="2400" b="1" dirty="0" err="1" smtClean="0"/>
              <a:t>bản</a:t>
            </a:r>
            <a:endParaRPr lang="en-US" sz="2400" b="1" dirty="0" smtClean="0"/>
          </a:p>
          <a:p>
            <a:r>
              <a:rPr lang="en-US" sz="2400" dirty="0" smtClean="0"/>
              <a:t>+ </a:t>
            </a:r>
            <a:r>
              <a:rPr lang="en-US" sz="2400" dirty="0" err="1"/>
              <a:t>Dùng</a:t>
            </a:r>
            <a:r>
              <a:rPr lang="en-US" sz="2400" dirty="0"/>
              <a:t> </a:t>
            </a:r>
            <a:r>
              <a:rPr lang="en-US" sz="2400" dirty="0" err="1"/>
              <a:t>panh</a:t>
            </a:r>
            <a:r>
              <a:rPr lang="en-US" sz="2400" dirty="0"/>
              <a:t> </a:t>
            </a:r>
            <a:r>
              <a:rPr lang="en-US" sz="2400" dirty="0" err="1"/>
              <a:t>gắp</a:t>
            </a:r>
            <a:r>
              <a:rPr lang="en-US" sz="2400" dirty="0"/>
              <a:t> </a:t>
            </a:r>
            <a:r>
              <a:rPr lang="en-US" sz="2400" dirty="0" err="1"/>
              <a:t>một</a:t>
            </a:r>
            <a:r>
              <a:rPr lang="en-US" sz="2400" dirty="0"/>
              <a:t> </a:t>
            </a:r>
            <a:r>
              <a:rPr lang="en-US" sz="2400" dirty="0" err="1"/>
              <a:t>đầu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 </a:t>
            </a:r>
            <a:r>
              <a:rPr lang="en-US" sz="2400" dirty="0" err="1"/>
              <a:t>hành</a:t>
            </a:r>
            <a:r>
              <a:rPr lang="en-US" sz="2400" dirty="0"/>
              <a:t> </a:t>
            </a:r>
            <a:r>
              <a:rPr lang="en-US" sz="2400" dirty="0" err="1"/>
              <a:t>đặt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giữa</a:t>
            </a:r>
            <a:r>
              <a:rPr lang="en-US" sz="2400" dirty="0"/>
              <a:t> lam </a:t>
            </a:r>
            <a:r>
              <a:rPr lang="en-US" sz="2400" dirty="0" err="1"/>
              <a:t>kính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+ </a:t>
            </a:r>
            <a:r>
              <a:rPr lang="en-US" sz="2400" dirty="0" err="1"/>
              <a:t>Dùng</a:t>
            </a:r>
            <a:r>
              <a:rPr lang="en-US" sz="2400" dirty="0"/>
              <a:t> </a:t>
            </a:r>
            <a:r>
              <a:rPr lang="en-US" sz="2400" dirty="0" err="1"/>
              <a:t>dao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̉ </a:t>
            </a:r>
            <a:r>
              <a:rPr lang="en-US" sz="2400" dirty="0" err="1"/>
              <a:t>hoặc</a:t>
            </a:r>
            <a:r>
              <a:rPr lang="en-US" sz="2400" dirty="0"/>
              <a:t> </a:t>
            </a:r>
            <a:r>
              <a:rPr lang="en-US" sz="2400" dirty="0" err="1"/>
              <a:t>dao</a:t>
            </a:r>
            <a:r>
              <a:rPr lang="en-US" sz="2400" dirty="0"/>
              <a:t> lam </a:t>
            </a:r>
            <a:r>
              <a:rPr lang="en-US" sz="2400" dirty="0" err="1"/>
              <a:t>cắt</a:t>
            </a:r>
            <a:r>
              <a:rPr lang="en-US" sz="2400" dirty="0"/>
              <a:t> </a:t>
            </a:r>
            <a:r>
              <a:rPr lang="en-US" sz="2400" dirty="0" err="1"/>
              <a:t>lấy</a:t>
            </a:r>
            <a:r>
              <a:rPr lang="en-US" sz="2400" dirty="0"/>
              <a:t> 1 </a:t>
            </a:r>
            <a:r>
              <a:rPr lang="en-US" sz="2400" dirty="0" err="1"/>
              <a:t>phần</a:t>
            </a:r>
            <a:r>
              <a:rPr lang="en-US" sz="2400" dirty="0"/>
              <a:t> </a:t>
            </a:r>
            <a:r>
              <a:rPr lang="en-US" sz="2400" dirty="0" err="1"/>
              <a:t>chóp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</a:t>
            </a:r>
          </a:p>
          <a:p>
            <a:r>
              <a:rPr lang="en-US" sz="2400" dirty="0" smtClean="0"/>
              <a:t>+ </a:t>
            </a:r>
            <a:r>
              <a:rPr lang="en-US" sz="2400" dirty="0" err="1"/>
              <a:t>Nho</a:t>
            </a:r>
            <a:r>
              <a:rPr lang="en-US" sz="2400" dirty="0"/>
              <a:t>̉ 1 </a:t>
            </a:r>
            <a:r>
              <a:rPr lang="en-US" sz="2400" dirty="0" err="1"/>
              <a:t>giọt</a:t>
            </a:r>
            <a:r>
              <a:rPr lang="en-US" sz="2400" dirty="0"/>
              <a:t> </a:t>
            </a:r>
            <a:r>
              <a:rPr lang="en-US" sz="2400" dirty="0" err="1"/>
              <a:t>nước</a:t>
            </a:r>
            <a:r>
              <a:rPr lang="en-US" sz="2400" dirty="0"/>
              <a:t> </a:t>
            </a:r>
            <a:r>
              <a:rPr lang="en-US" sz="2400" dirty="0" err="1"/>
              <a:t>cất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đầu</a:t>
            </a:r>
            <a:r>
              <a:rPr lang="en-US" sz="2400" dirty="0"/>
              <a:t> </a:t>
            </a:r>
            <a:r>
              <a:rPr lang="en-US" sz="2400" dirty="0" err="1"/>
              <a:t>rê</a:t>
            </a:r>
            <a:r>
              <a:rPr lang="en-US" sz="2400" dirty="0"/>
              <a:t>̃, </a:t>
            </a:r>
            <a:r>
              <a:rPr lang="en-US" sz="2400" dirty="0" err="1"/>
              <a:t>đậy</a:t>
            </a:r>
            <a:r>
              <a:rPr lang="en-US" sz="2400" dirty="0"/>
              <a:t> </a:t>
            </a:r>
            <a:r>
              <a:rPr lang="en-US" sz="2400" dirty="0" err="1"/>
              <a:t>lamen</a:t>
            </a:r>
            <a:r>
              <a:rPr lang="en-US" sz="2400" dirty="0"/>
              <a:t>, </a:t>
            </a:r>
            <a:r>
              <a:rPr lang="en-US" sz="2400" dirty="0" err="1"/>
              <a:t>thấm</a:t>
            </a:r>
            <a:r>
              <a:rPr lang="en-US" sz="2400" dirty="0"/>
              <a:t> </a:t>
            </a:r>
            <a:r>
              <a:rPr lang="en-US" sz="2400" dirty="0" err="1"/>
              <a:t>hút</a:t>
            </a:r>
            <a:r>
              <a:rPr lang="en-US" sz="2400" dirty="0"/>
              <a:t> </a:t>
            </a:r>
            <a:r>
              <a:rPr lang="en-US" sz="2400" dirty="0" err="1"/>
              <a:t>nước</a:t>
            </a:r>
            <a:endParaRPr lang="en-US" sz="2400" dirty="0"/>
          </a:p>
          <a:p>
            <a:r>
              <a:rPr lang="en-US" sz="2400" dirty="0" smtClean="0"/>
              <a:t>+ </a:t>
            </a:r>
            <a:r>
              <a:rPr lang="en-US" sz="2400" dirty="0" err="1"/>
              <a:t>Ép</a:t>
            </a:r>
            <a:r>
              <a:rPr lang="en-US" sz="2400" dirty="0"/>
              <a:t> </a:t>
            </a:r>
            <a:r>
              <a:rPr lang="en-US" sz="2400" dirty="0" err="1"/>
              <a:t>nhe</a:t>
            </a:r>
            <a:r>
              <a:rPr lang="en-US" sz="2400" dirty="0"/>
              <a:t>̣ </a:t>
            </a:r>
            <a:r>
              <a:rPr lang="en-US" sz="2400" dirty="0" err="1"/>
              <a:t>dàn</a:t>
            </a:r>
            <a:r>
              <a:rPr lang="en-US" sz="2400" dirty="0"/>
              <a:t> </a:t>
            </a:r>
            <a:r>
              <a:rPr lang="en-US" sz="2400" dirty="0" err="1"/>
              <a:t>mỏng</a:t>
            </a:r>
            <a:r>
              <a:rPr lang="en-US" sz="2400" dirty="0"/>
              <a:t> </a:t>
            </a:r>
            <a:r>
              <a:rPr lang="en-US" sz="2400" dirty="0" err="1"/>
              <a:t>tê</a:t>
            </a:r>
            <a:r>
              <a:rPr lang="en-US" sz="2400" dirty="0"/>
              <a:t>́ </a:t>
            </a:r>
            <a:r>
              <a:rPr lang="en-US" sz="2400" dirty="0" err="1"/>
              <a:t>bào</a:t>
            </a:r>
            <a:endParaRPr lang="en-US" sz="24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0340" algn="l"/>
              </a:tabLs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sát</a:t>
            </a:r>
            <a:r>
              <a:rPr lang="en-US" sz="2400" b="1" dirty="0"/>
              <a:t> </a:t>
            </a:r>
            <a:r>
              <a:rPr lang="en-US" sz="2400" b="1" dirty="0" err="1"/>
              <a:t>tiêu</a:t>
            </a:r>
            <a:r>
              <a:rPr lang="en-US" sz="2400" b="1" dirty="0"/>
              <a:t> </a:t>
            </a:r>
            <a:r>
              <a:rPr lang="en-US" sz="2400" b="1" dirty="0" err="1" smtClean="0"/>
              <a:t>bản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nhận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biết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các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ky</a:t>
            </a:r>
            <a:r>
              <a:rPr lang="en-US" sz="2400" b="1" dirty="0" smtClean="0"/>
              <a:t>̀ </a:t>
            </a:r>
            <a:r>
              <a:rPr lang="en-US" sz="2400" b="1" dirty="0" err="1" smtClean="0"/>
              <a:t>của</a:t>
            </a:r>
            <a:r>
              <a:rPr lang="en-US" sz="2400" b="1" dirty="0" smtClean="0"/>
              <a:t> quá </a:t>
            </a:r>
            <a:r>
              <a:rPr lang="en-US" sz="2400" b="1" dirty="0" err="1" smtClean="0"/>
              <a:t>trình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nguyên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phân</a:t>
            </a:r>
            <a:endParaRPr lang="en-US" sz="2400" b="1" dirty="0" smtClean="0"/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rễ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nọ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kia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X 10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sơ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rễ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chia.</a:t>
            </a:r>
            <a:br>
              <a:rPr lang="en-US" sz="2400" dirty="0"/>
            </a:br>
            <a:r>
              <a:rPr lang="en-US" sz="2400" dirty="0" smtClean="0"/>
              <a:t>  +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vùng có nhiều tế bào đang phân chia vào giữa hiển vi trường và chuyển sang quan sát dưới vật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x40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282" y="357443"/>
            <a:ext cx="10499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Kết quả</a:t>
            </a:r>
          </a:p>
          <a:p>
            <a:pPr marL="228600" algn="ctr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các kì của nguyên phân trên tiêu bản rễ hành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96" y="1723478"/>
            <a:ext cx="5766164" cy="4324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96" y="1723477"/>
            <a:ext cx="5766164" cy="43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8" r="79324" b="19304"/>
          <a:stretch/>
        </p:blipFill>
        <p:spPr bwMode="auto">
          <a:xfrm>
            <a:off x="5625326" y="3390796"/>
            <a:ext cx="1301750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43988" r="60069" b="19304"/>
          <a:stretch/>
        </p:blipFill>
        <p:spPr bwMode="auto">
          <a:xfrm>
            <a:off x="1961012" y="3390797"/>
            <a:ext cx="1212850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5" t="43988" r="40183" b="19304"/>
          <a:stretch/>
        </p:blipFill>
        <p:spPr bwMode="auto">
          <a:xfrm>
            <a:off x="7589563" y="3390795"/>
            <a:ext cx="1222375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5" t="43988" r="19666" b="19304"/>
          <a:stretch/>
        </p:blipFill>
        <p:spPr bwMode="auto">
          <a:xfrm>
            <a:off x="9508080" y="3390795"/>
            <a:ext cx="1251585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iải Sinh học 10 Bài 20: Thực hành: Quan sát các kì của nguyên 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0" t="43988" b="19304"/>
          <a:stretch/>
        </p:blipFill>
        <p:spPr bwMode="auto">
          <a:xfrm>
            <a:off x="3790629" y="3390797"/>
            <a:ext cx="1217930" cy="145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39558"/>
              </p:ext>
            </p:extLst>
          </p:nvPr>
        </p:nvGraphicFramePr>
        <p:xfrm>
          <a:off x="1466213" y="5265541"/>
          <a:ext cx="980285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571">
                  <a:extLst>
                    <a:ext uri="{9D8B030D-6E8A-4147-A177-3AD203B41FA5}">
                      <a16:colId xmlns:a16="http://schemas.microsoft.com/office/drawing/2014/main" xmlns="" val="3113967288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2613898890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242727226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33818657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3385170781"/>
                    </a:ext>
                  </a:extLst>
                </a:gridCol>
              </a:tblGrid>
              <a:tr h="3776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59353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945110"/>
              </p:ext>
            </p:extLst>
          </p:nvPr>
        </p:nvGraphicFramePr>
        <p:xfrm>
          <a:off x="1466214" y="1237826"/>
          <a:ext cx="980285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571">
                  <a:extLst>
                    <a:ext uri="{9D8B030D-6E8A-4147-A177-3AD203B41FA5}">
                      <a16:colId xmlns:a16="http://schemas.microsoft.com/office/drawing/2014/main" xmlns="" val="3113967288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2613898890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242727226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338186571"/>
                    </a:ext>
                  </a:extLst>
                </a:gridCol>
                <a:gridCol w="1960571">
                  <a:extLst>
                    <a:ext uri="{9D8B030D-6E8A-4147-A177-3AD203B41FA5}">
                      <a16:colId xmlns:a16="http://schemas.microsoft.com/office/drawing/2014/main" xmlns="" val="3385170781"/>
                    </a:ext>
                  </a:extLst>
                </a:gridCol>
              </a:tblGrid>
              <a:tr h="3776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 kì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đầu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kì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đầu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giữa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cuối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5935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5441" y="595053"/>
            <a:ext cx="12161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hình của tiêu bản rễ hành theo đúng thứ tự xuất hiện của các kì trong quá trình nguyên phân?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00" y="1394842"/>
            <a:ext cx="7617999" cy="4783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4444" y="566448"/>
            <a:ext cx="832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các kì của nguyên phân trên tiêu bản rễ hành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862308"/>
              </p:ext>
            </p:extLst>
          </p:nvPr>
        </p:nvGraphicFramePr>
        <p:xfrm>
          <a:off x="2428389" y="6178732"/>
          <a:ext cx="7335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044">
                  <a:extLst>
                    <a:ext uri="{9D8B030D-6E8A-4147-A177-3AD203B41FA5}">
                      <a16:colId xmlns:a16="http://schemas.microsoft.com/office/drawing/2014/main" xmlns="" val="3113967288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xmlns="" val="2613898890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xmlns="" val="2427272261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xmlns="" val="338186571"/>
                    </a:ext>
                  </a:extLst>
                </a:gridCol>
                <a:gridCol w="1467044">
                  <a:extLst>
                    <a:ext uri="{9D8B030D-6E8A-4147-A177-3AD203B41FA5}">
                      <a16:colId xmlns:a16="http://schemas.microsoft.com/office/drawing/2014/main" xmlns="" val="3385170781"/>
                    </a:ext>
                  </a:extLst>
                </a:gridCol>
              </a:tblGrid>
              <a:tr h="3454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5935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195" y="1912628"/>
            <a:ext cx="2599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tế bào ở các kì nguyên phân vào vở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1106</Words>
  <PresentationFormat>Custom</PresentationFormat>
  <Paragraphs>130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2020-04-19T12:56:58Z</dcterms:created>
  <dcterms:modified xsi:type="dcterms:W3CDTF">2022-07-22T13:50:03Z</dcterms:modified>
</cp:coreProperties>
</file>