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media/image1.svg" ContentType="image/svg+xml"/>
  <Override PartName="/ppt/media/image10.svg" ContentType="image/svg+xml"/>
  <Override PartName="/ppt/media/image11.svg" ContentType="image/svg+xml"/>
  <Override PartName="/ppt/media/image12.svg" ContentType="image/svg+xml"/>
  <Override PartName="/ppt/media/image2.svg" ContentType="image/svg+xml"/>
  <Override PartName="/ppt/media/image3.svg" ContentType="image/svg+xml"/>
  <Override PartName="/ppt/media/image4.svg" ContentType="image/svg+xml"/>
  <Override PartName="/ppt/media/image5.svg" ContentType="image/svg+xml"/>
  <Override PartName="/ppt/media/image6.svg" ContentType="image/svg+xml"/>
  <Override PartName="/ppt/media/image7.svg" ContentType="image/svg+xml"/>
  <Override PartName="/ppt/media/image8.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73" r:id="rId3"/>
    <p:sldId id="256" r:id="rId5"/>
    <p:sldId id="269" r:id="rId6"/>
    <p:sldId id="272" r:id="rId7"/>
    <p:sldId id="281" r:id="rId8"/>
    <p:sldId id="282" r:id="rId9"/>
    <p:sldId id="280" r:id="rId10"/>
    <p:sldId id="283" r:id="rId11"/>
    <p:sldId id="293" r:id="rId12"/>
    <p:sldId id="300" r:id="rId13"/>
    <p:sldId id="301" r:id="rId14"/>
    <p:sldId id="302" r:id="rId15"/>
    <p:sldId id="303" r:id="rId16"/>
    <p:sldId id="304" r:id="rId17"/>
    <p:sldId id="306" r:id="rId18"/>
    <p:sldId id="307" r:id="rId19"/>
    <p:sldId id="308" r:id="rId20"/>
    <p:sldId id="263" r:id="rId21"/>
    <p:sldId id="289" r:id="rId22"/>
    <p:sldId id="291" r:id="rId23"/>
  </p:sldIdLst>
  <p:sldSz cx="18288000" cy="10287000"/>
  <p:notesSz cx="6858000" cy="9144000"/>
  <p:embeddedFontLst>
    <p:embeddedFont>
      <p:font typeface="Cambria" panose="02040503050406030204" pitchFamily="18" charset="0"/>
      <p:regular r:id="rId27"/>
      <p:bold r:id="rId28"/>
      <p:italic r:id="rId29"/>
      <p:boldItalic r:id="rId30"/>
    </p:embeddedFont>
    <p:embeddedFont>
      <p:font typeface="Calibri" panose="020F050202020403020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69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font" Target="fonts/font8.fntdata"/><Relationship Id="rId33" Type="http://schemas.openxmlformats.org/officeDocument/2006/relationships/font" Target="fonts/font7.fntdata"/><Relationship Id="rId32" Type="http://schemas.openxmlformats.org/officeDocument/2006/relationships/font" Target="fonts/font6.fntdata"/><Relationship Id="rId31" Type="http://schemas.openxmlformats.org/officeDocument/2006/relationships/font" Target="fonts/font5.fntdata"/><Relationship Id="rId30" Type="http://schemas.openxmlformats.org/officeDocument/2006/relationships/font" Target="fonts/font4.fntdata"/><Relationship Id="rId3" Type="http://schemas.openxmlformats.org/officeDocument/2006/relationships/slide" Target="slides/slide1.xml"/><Relationship Id="rId29" Type="http://schemas.openxmlformats.org/officeDocument/2006/relationships/font" Target="fonts/font3.fntdata"/><Relationship Id="rId28" Type="http://schemas.openxmlformats.org/officeDocument/2006/relationships/font" Target="fonts/font2.fntdata"/><Relationship Id="rId27" Type="http://schemas.openxmlformats.org/officeDocument/2006/relationships/font" Target="fonts/font1.fntdata"/><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A1735C-3226-47B7-969B-8045631491FE}"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8D126D-1B23-427A-80DD-A14FF2A5674E}"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Các</a:t>
            </a:r>
            <a:r>
              <a:rPr lang="en-US" baseline="0" dirty="0" smtClean="0"/>
              <a:t> </a:t>
            </a:r>
            <a:r>
              <a:rPr lang="en-US" baseline="0" dirty="0" err="1" smtClean="0"/>
              <a:t>từ</a:t>
            </a:r>
            <a:r>
              <a:rPr lang="en-US" baseline="0" dirty="0" smtClean="0"/>
              <a:t> </a:t>
            </a:r>
            <a:r>
              <a:rPr lang="en-US" baseline="0" dirty="0" err="1" smtClean="0"/>
              <a:t>miêu</a:t>
            </a:r>
            <a:r>
              <a:rPr lang="en-US" baseline="0" dirty="0" smtClean="0"/>
              <a:t> </a:t>
            </a:r>
            <a:r>
              <a:rPr lang="en-US" baseline="0" dirty="0" err="1" smtClean="0"/>
              <a:t>tả</a:t>
            </a:r>
            <a:r>
              <a:rPr lang="en-US" baseline="0" dirty="0" smtClean="0"/>
              <a:t> </a:t>
            </a:r>
            <a:r>
              <a:rPr lang="en-US" baseline="0" dirty="0" err="1" smtClean="0"/>
              <a:t>dáng</a:t>
            </a:r>
            <a:r>
              <a:rPr lang="en-US" baseline="0" dirty="0" smtClean="0"/>
              <a:t> </a:t>
            </a:r>
            <a:r>
              <a:rPr lang="en-US" baseline="0" dirty="0" err="1" smtClean="0"/>
              <a:t>đi</a:t>
            </a:r>
            <a:r>
              <a:rPr lang="en-US" baseline="0" dirty="0" smtClean="0"/>
              <a:t>: </a:t>
            </a:r>
            <a:r>
              <a:rPr lang="vi-VN" baseline="0" dirty="0" smtClean="0"/>
              <a:t>Tất bật, yểu điệu, thướt tha, thoăn thoắt, lom khom, rón rén, lò dò, ngả nghiêng, thất tha thất thểu, bước thấp bước cao, lẻo khoẻo, chỏng quèo, huỳnh huỵt</a:t>
            </a:r>
            <a:endParaRPr lang="en-US" baseline="0" dirty="0" smtClean="0"/>
          </a:p>
          <a:p>
            <a:r>
              <a:rPr lang="en-US" baseline="0" dirty="0" err="1" smtClean="0"/>
              <a:t>Các</a:t>
            </a:r>
            <a:r>
              <a:rPr lang="en-US" baseline="0" dirty="0" smtClean="0"/>
              <a:t> </a:t>
            </a:r>
            <a:r>
              <a:rPr lang="en-US" baseline="0" dirty="0" err="1" smtClean="0"/>
              <a:t>từ</a:t>
            </a:r>
            <a:r>
              <a:rPr lang="en-US" baseline="0" dirty="0" smtClean="0"/>
              <a:t> </a:t>
            </a:r>
            <a:r>
              <a:rPr lang="en-US" baseline="0" dirty="0" err="1" smtClean="0"/>
              <a:t>miêu</a:t>
            </a:r>
            <a:r>
              <a:rPr lang="en-US" baseline="0" dirty="0" smtClean="0"/>
              <a:t> </a:t>
            </a:r>
            <a:r>
              <a:rPr lang="en-US" baseline="0" dirty="0" err="1" smtClean="0"/>
              <a:t>tả</a:t>
            </a:r>
            <a:r>
              <a:rPr lang="en-US" baseline="0" dirty="0" smtClean="0"/>
              <a:t> </a:t>
            </a:r>
            <a:r>
              <a:rPr lang="en-US" baseline="0" dirty="0" err="1" smtClean="0"/>
              <a:t>tiếng</a:t>
            </a:r>
            <a:r>
              <a:rPr lang="en-US" baseline="0" dirty="0" smtClean="0"/>
              <a:t> </a:t>
            </a:r>
            <a:r>
              <a:rPr lang="en-US" baseline="0" dirty="0" err="1" smtClean="0"/>
              <a:t>cười</a:t>
            </a:r>
            <a:r>
              <a:rPr lang="en-US" baseline="0" dirty="0" smtClean="0"/>
              <a:t>: ha </a:t>
            </a:r>
            <a:r>
              <a:rPr lang="en-US" baseline="0" dirty="0" err="1" smtClean="0"/>
              <a:t>ha</a:t>
            </a:r>
            <a:r>
              <a:rPr lang="en-US" baseline="0" dirty="0" smtClean="0"/>
              <a:t>, </a:t>
            </a:r>
            <a:r>
              <a:rPr lang="en-US" baseline="0" dirty="0" err="1" smtClean="0"/>
              <a:t>hì</a:t>
            </a:r>
            <a:r>
              <a:rPr lang="en-US" baseline="0" dirty="0" smtClean="0"/>
              <a:t> </a:t>
            </a:r>
            <a:r>
              <a:rPr lang="en-US" baseline="0" dirty="0" err="1" smtClean="0"/>
              <a:t>hì</a:t>
            </a:r>
            <a:r>
              <a:rPr lang="en-US" baseline="0" dirty="0" smtClean="0"/>
              <a:t>, </a:t>
            </a:r>
            <a:r>
              <a:rPr lang="en-US" baseline="0" dirty="0" err="1" smtClean="0"/>
              <a:t>khanh</a:t>
            </a:r>
            <a:r>
              <a:rPr lang="en-US" baseline="0" dirty="0" smtClean="0"/>
              <a:t> </a:t>
            </a:r>
            <a:r>
              <a:rPr lang="en-US" baseline="0" dirty="0" err="1" smtClean="0"/>
              <a:t>khách</a:t>
            </a:r>
            <a:r>
              <a:rPr lang="en-US" baseline="0" dirty="0" smtClean="0"/>
              <a:t>, </a:t>
            </a:r>
            <a:r>
              <a:rPr lang="en-US" baseline="0" dirty="0" err="1" smtClean="0"/>
              <a:t>sằng</a:t>
            </a:r>
            <a:r>
              <a:rPr lang="en-US" baseline="0" dirty="0" smtClean="0"/>
              <a:t> </a:t>
            </a:r>
            <a:r>
              <a:rPr lang="en-US" baseline="0" dirty="0" err="1" smtClean="0"/>
              <a:t>sặc</a:t>
            </a:r>
            <a:r>
              <a:rPr lang="en-US" baseline="0" dirty="0" smtClean="0"/>
              <a:t>, </a:t>
            </a:r>
            <a:r>
              <a:rPr lang="en-US" baseline="0" dirty="0" err="1" smtClean="0"/>
              <a:t>khúc</a:t>
            </a:r>
            <a:r>
              <a:rPr lang="en-US" baseline="0" dirty="0" smtClean="0"/>
              <a:t> </a:t>
            </a:r>
            <a:r>
              <a:rPr lang="en-US" baseline="0" dirty="0" err="1" smtClean="0"/>
              <a:t>khích</a:t>
            </a:r>
            <a:r>
              <a:rPr lang="en-US" baseline="0" dirty="0" smtClean="0"/>
              <a:t>, </a:t>
            </a:r>
            <a:r>
              <a:rPr lang="en-US" baseline="0" dirty="0" err="1" smtClean="0"/>
              <a:t>sặc</a:t>
            </a:r>
            <a:r>
              <a:rPr lang="en-US" baseline="0" dirty="0" smtClean="0"/>
              <a:t> </a:t>
            </a:r>
            <a:r>
              <a:rPr lang="en-US" baseline="0" dirty="0" err="1" smtClean="0"/>
              <a:t>sụa</a:t>
            </a:r>
            <a:r>
              <a:rPr lang="en-US" baseline="0" dirty="0" smtClean="0"/>
              <a:t>, </a:t>
            </a:r>
            <a:r>
              <a:rPr lang="en-US" baseline="0" dirty="0" err="1" smtClean="0"/>
              <a:t>hô</a:t>
            </a:r>
            <a:r>
              <a:rPr lang="en-US" baseline="0" dirty="0" smtClean="0"/>
              <a:t> </a:t>
            </a:r>
            <a:r>
              <a:rPr lang="en-US" baseline="0" dirty="0" err="1" smtClean="0"/>
              <a:t>hố</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solidFill>
                  <a:prstClr val="black"/>
                </a:solidFill>
              </a:rPr>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solidFill>
                  <a:prstClr val="black"/>
                </a:solidFill>
              </a:rPr>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solidFill>
                  <a:prstClr val="black"/>
                </a:solidFill>
              </a:rPr>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solidFill>
                  <a:prstClr val="black"/>
                </a:solidFill>
              </a:rPr>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lt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solidFill>
                  <a:prstClr val="black"/>
                </a:solidFill>
              </a:rPr>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err="1" smtClean="0">
                <a:latin typeface="Times New Roman" panose="02020603050405020304" pitchFamily="18" charset="0"/>
                <a:cs typeface="Times New Roman" panose="02020603050405020304" pitchFamily="18" charset="0"/>
              </a:rPr>
              <a:t>Từ</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lấm</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tấm</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trong</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câu</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thơ</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của</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Hàn</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Mặc</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Tử</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gợi</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lên</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những</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hình</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ảnh</a:t>
            </a:r>
            <a:r>
              <a:rPr lang="en-US" sz="1200" baseline="0" dirty="0" smtClean="0">
                <a:latin typeface="Times New Roman" panose="02020603050405020304" pitchFamily="18" charset="0"/>
                <a:cs typeface="Times New Roman" panose="02020603050405020304" pitchFamily="18" charset="0"/>
              </a:rPr>
              <a:t> </a:t>
            </a:r>
            <a:r>
              <a:rPr lang="en-US" sz="1200" baseline="0" dirty="0" err="1" smtClean="0">
                <a:latin typeface="Times New Roman" panose="02020603050405020304" pitchFamily="18" charset="0"/>
                <a:cs typeface="Times New Roman" panose="02020603050405020304" pitchFamily="18" charset="0"/>
              </a:rPr>
              <a:t>gì</a:t>
            </a:r>
            <a:r>
              <a:rPr lang="en-US" sz="1200" baseline="0" dirty="0" smtClean="0">
                <a:latin typeface="Times New Roman" panose="02020603050405020304" pitchFamily="18" charset="0"/>
                <a:cs typeface="Times New Roman" panose="02020603050405020304" pitchFamily="18" charset="0"/>
              </a:rPr>
              <a:t>?</a:t>
            </a:r>
            <a:endParaRPr lang="vi-VN" sz="1200" i="1"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88D126D-1B23-427A-80DD-A14FF2A5674E}"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vi-VN" sz="1200" i="1" u="none" strike="noStrike" kern="1200" dirty="0" smtClean="0">
                <a:solidFill>
                  <a:schemeClr val="tx1"/>
                </a:solidFill>
                <a:effectLst/>
                <a:latin typeface="+mn-lt"/>
                <a:ea typeface="+mn-ea"/>
                <a:cs typeface="+mn-cs"/>
              </a:rPr>
              <a:t>Từ “xao xác” trong câu thơ của Nguyễn Đình Thi gợi âm thanh như thế nào?</a:t>
            </a:r>
            <a:endParaRPr lang="en-US"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8D126D-1B23-427A-80DD-A14FF2A5674E}" type="slidenum">
              <a:rPr lang="en-US" smtClean="0">
                <a:solidFill>
                  <a:prstClr val="black"/>
                </a:solidFill>
              </a:rPr>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lt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D126D-1B23-427A-80DD-A14FF2A5674E}" type="slidenum">
              <a:rPr lang="en-US" smtClean="0">
                <a:solidFill>
                  <a:prstClr val="black"/>
                </a:solidFill>
              </a:rPr>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9" Type="http://schemas.openxmlformats.org/officeDocument/2006/relationships/image" Target="../media/image12.svg"/><Relationship Id="rId8" Type="http://schemas.openxmlformats.org/officeDocument/2006/relationships/image" Target="../media/image27.png"/><Relationship Id="rId7" Type="http://schemas.openxmlformats.org/officeDocument/2006/relationships/image" Target="../media/image11.svg"/><Relationship Id="rId6" Type="http://schemas.openxmlformats.org/officeDocument/2006/relationships/image" Target="../media/image26.png"/><Relationship Id="rId5" Type="http://schemas.openxmlformats.org/officeDocument/2006/relationships/image" Target="../media/image10.svg"/><Relationship Id="rId4" Type="http://schemas.openxmlformats.org/officeDocument/2006/relationships/image" Target="../media/image25.png"/><Relationship Id="rId3" Type="http://schemas.openxmlformats.org/officeDocument/2006/relationships/image" Target="../media/image9.svg"/><Relationship Id="rId2" Type="http://schemas.openxmlformats.org/officeDocument/2006/relationships/image" Target="../media/image24.png"/><Relationship Id="rId12" Type="http://schemas.openxmlformats.org/officeDocument/2006/relationships/notesSlide" Target="../notesSlides/notesSlide17.xml"/><Relationship Id="rId11" Type="http://schemas.openxmlformats.org/officeDocument/2006/relationships/slideLayout" Target="../slideLayouts/slideLayout7.xml"/><Relationship Id="rId10" Type="http://schemas.openxmlformats.org/officeDocument/2006/relationships/image" Target="../media/image28.pn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2.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4.svg"/><Relationship Id="rId7" Type="http://schemas.openxmlformats.org/officeDocument/2006/relationships/image" Target="../media/image7.png"/><Relationship Id="rId6" Type="http://schemas.openxmlformats.org/officeDocument/2006/relationships/image" Target="../media/image3.svg"/><Relationship Id="rId5" Type="http://schemas.openxmlformats.org/officeDocument/2006/relationships/image" Target="../media/image6.png"/><Relationship Id="rId4" Type="http://schemas.openxmlformats.org/officeDocument/2006/relationships/image" Target="../media/image2.svg"/><Relationship Id="rId3" Type="http://schemas.openxmlformats.org/officeDocument/2006/relationships/image" Target="../media/image5.png"/><Relationship Id="rId2" Type="http://schemas.openxmlformats.org/officeDocument/2006/relationships/image" Target="../media/image1.svg"/><Relationship Id="rId14" Type="http://schemas.openxmlformats.org/officeDocument/2006/relationships/notesSlide" Target="../notesSlides/notesSlide2.xml"/><Relationship Id="rId13" Type="http://schemas.openxmlformats.org/officeDocument/2006/relationships/slideLayout" Target="../slideLayouts/slideLayout7.xml"/><Relationship Id="rId12" Type="http://schemas.openxmlformats.org/officeDocument/2006/relationships/image" Target="../media/image10.png"/><Relationship Id="rId11" Type="http://schemas.openxmlformats.org/officeDocument/2006/relationships/image" Target="../media/image9.png"/><Relationship Id="rId10" Type="http://schemas.openxmlformats.org/officeDocument/2006/relationships/image" Target="../media/image5.sv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1.sv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1.sv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9" Type="http://schemas.openxmlformats.org/officeDocument/2006/relationships/image" Target="../media/image20.png"/><Relationship Id="rId8" Type="http://schemas.openxmlformats.org/officeDocument/2006/relationships/image" Target="../media/image19.png"/><Relationship Id="rId7" Type="http://schemas.openxmlformats.org/officeDocument/2006/relationships/image" Target="../media/image18.png"/><Relationship Id="rId6" Type="http://schemas.openxmlformats.org/officeDocument/2006/relationships/image" Target="../media/image8.svg"/><Relationship Id="rId5" Type="http://schemas.openxmlformats.org/officeDocument/2006/relationships/image" Target="../media/image17.png"/><Relationship Id="rId4" Type="http://schemas.openxmlformats.org/officeDocument/2006/relationships/image" Target="../media/image7.svg"/><Relationship Id="rId3" Type="http://schemas.openxmlformats.org/officeDocument/2006/relationships/image" Target="../media/image16.png"/><Relationship Id="rId2" Type="http://schemas.openxmlformats.org/officeDocument/2006/relationships/image" Target="../media/image6.svg"/><Relationship Id="rId11" Type="http://schemas.openxmlformats.org/officeDocument/2006/relationships/notesSlide" Target="../notesSlides/notesSlide8.xml"/><Relationship Id="rId10" Type="http://schemas.openxmlformats.org/officeDocument/2006/relationships/slideLayout" Target="../slideLayouts/slideLayout7.xml"/><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ua tiếng Việt – Wikipedia tiếng Việ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7220" y="661755"/>
            <a:ext cx="7583541" cy="4953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657600" y="6210620"/>
            <a:ext cx="9883206" cy="3807698"/>
            <a:chOff x="8688679" y="5497955"/>
            <a:chExt cx="9883206" cy="3807698"/>
          </a:xfrm>
        </p:grpSpPr>
        <p:grpSp>
          <p:nvGrpSpPr>
            <p:cNvPr id="2" name="Group 1"/>
            <p:cNvGrpSpPr/>
            <p:nvPr/>
          </p:nvGrpSpPr>
          <p:grpSpPr>
            <a:xfrm>
              <a:off x="8688679" y="6278457"/>
              <a:ext cx="7248286" cy="2246693"/>
              <a:chOff x="8688679" y="6278457"/>
              <a:chExt cx="7248286" cy="2246693"/>
            </a:xfrm>
          </p:grpSpPr>
          <p:pic>
            <p:nvPicPr>
              <p:cNvPr id="6"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26155">
                <a:off x="11189475" y="3777661"/>
                <a:ext cx="2246693" cy="7248286"/>
              </a:xfrm>
              <a:prstGeom prst="rect">
                <a:avLst/>
              </a:prstGeom>
            </p:spPr>
          </p:pic>
          <p:sp>
            <p:nvSpPr>
              <p:cNvPr id="8" name="TextBox 7"/>
              <p:cNvSpPr txBox="1"/>
              <p:nvPr/>
            </p:nvSpPr>
            <p:spPr>
              <a:xfrm>
                <a:off x="8990070" y="6683262"/>
                <a:ext cx="6258015" cy="1446550"/>
              </a:xfrm>
              <a:prstGeom prst="rect">
                <a:avLst/>
              </a:prstGeom>
              <a:noFill/>
            </p:spPr>
            <p:txBody>
              <a:bodyPr wrap="square" rtlCol="0">
                <a:spAutoFit/>
              </a:bodyPr>
              <a:lstStyle/>
              <a:p>
                <a:pPr algn="just"/>
                <a:r>
                  <a:rPr lang="en-US" sz="4400" dirty="0" err="1" smtClean="0">
                    <a:latin typeface="Times New Roman" panose="02020603050405020304" pitchFamily="18" charset="0"/>
                    <a:cs typeface="Times New Roman" panose="02020603050405020304" pitchFamily="18" charset="0"/>
                  </a:rPr>
                  <a:t>Đội</a:t>
                </a:r>
                <a:r>
                  <a:rPr lang="en-US" sz="4400" dirty="0" smtClean="0">
                    <a:latin typeface="Times New Roman" panose="02020603050405020304" pitchFamily="18" charset="0"/>
                    <a:cs typeface="Times New Roman" panose="02020603050405020304" pitchFamily="18" charset="0"/>
                  </a:rPr>
                  <a:t> 2: </a:t>
                </a:r>
                <a:r>
                  <a:rPr lang="en-US" sz="4400" dirty="0" err="1" smtClean="0">
                    <a:latin typeface="Times New Roman" panose="02020603050405020304" pitchFamily="18" charset="0"/>
                    <a:cs typeface="Times New Roman" panose="02020603050405020304" pitchFamily="18" charset="0"/>
                  </a:rPr>
                  <a:t>Tìm</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các</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từ</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miêu</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tả</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tiếng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cười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của</a:t>
                </a:r>
                <a:r>
                  <a:rPr lang="en-US" sz="4400" dirty="0" smtClean="0">
                    <a:latin typeface="Times New Roman" panose="02020603050405020304" pitchFamily="18" charset="0"/>
                    <a:cs typeface="Times New Roman" panose="02020603050405020304" pitchFamily="18" charset="0"/>
                  </a:rPr>
                  <a:t> con </a:t>
                </a:r>
                <a:r>
                  <a:rPr lang="en-US" sz="4400" dirty="0" err="1" smtClean="0">
                    <a:latin typeface="Times New Roman" panose="02020603050405020304" pitchFamily="18" charset="0"/>
                    <a:cs typeface="Times New Roman" panose="02020603050405020304" pitchFamily="18" charset="0"/>
                  </a:rPr>
                  <a:t>người</a:t>
                </a:r>
                <a:r>
                  <a:rPr lang="en-US" sz="4400" dirty="0" smtClean="0">
                    <a:latin typeface="Times New Roman" panose="02020603050405020304" pitchFamily="18" charset="0"/>
                    <a:cs typeface="Times New Roman" panose="02020603050405020304" pitchFamily="18" charset="0"/>
                  </a:rPr>
                  <a:t>.</a:t>
                </a:r>
                <a:endParaRPr lang="vi-VN" sz="4400" i="1" dirty="0" smtClean="0">
                  <a:latin typeface="Times New Roman" panose="02020603050405020304" pitchFamily="18" charset="0"/>
                  <a:cs typeface="Times New Roman" panose="02020603050405020304" pitchFamily="18" charset="0"/>
                </a:endParaRPr>
              </a:p>
            </p:txBody>
          </p:sp>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64187" y="5497955"/>
              <a:ext cx="3807698" cy="3807698"/>
            </a:xfrm>
            <a:prstGeom prst="rect">
              <a:avLst/>
            </a:prstGeom>
          </p:spPr>
        </p:pic>
      </p:grpSp>
      <p:grpSp>
        <p:nvGrpSpPr>
          <p:cNvPr id="13" name="Group 12"/>
          <p:cNvGrpSpPr/>
          <p:nvPr/>
        </p:nvGrpSpPr>
        <p:grpSpPr>
          <a:xfrm>
            <a:off x="8839200" y="2022005"/>
            <a:ext cx="10103651" cy="3555161"/>
            <a:chOff x="9220200" y="1957128"/>
            <a:chExt cx="10103651" cy="3555161"/>
          </a:xfrm>
        </p:grpSpPr>
        <p:grpSp>
          <p:nvGrpSpPr>
            <p:cNvPr id="10" name="Group 9"/>
            <p:cNvGrpSpPr/>
            <p:nvPr/>
          </p:nvGrpSpPr>
          <p:grpSpPr>
            <a:xfrm>
              <a:off x="9220200" y="3220677"/>
              <a:ext cx="7689038" cy="2209290"/>
              <a:chOff x="8996961" y="2177822"/>
              <a:chExt cx="7689038" cy="2209290"/>
            </a:xfrm>
          </p:grpSpPr>
          <p:pic>
            <p:nvPicPr>
              <p:cNvPr id="5"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26155">
                <a:off x="11736835" y="-562052"/>
                <a:ext cx="2209290" cy="7689038"/>
              </a:xfrm>
              <a:prstGeom prst="rect">
                <a:avLst/>
              </a:prstGeom>
            </p:spPr>
          </p:pic>
          <p:sp>
            <p:nvSpPr>
              <p:cNvPr id="7" name="TextBox 6"/>
              <p:cNvSpPr txBox="1"/>
              <p:nvPr/>
            </p:nvSpPr>
            <p:spPr>
              <a:xfrm>
                <a:off x="9371966" y="2446856"/>
                <a:ext cx="6934200" cy="1446550"/>
              </a:xfrm>
              <a:prstGeom prst="rect">
                <a:avLst/>
              </a:prstGeom>
              <a:noFill/>
            </p:spPr>
            <p:txBody>
              <a:bodyPr wrap="square" rtlCol="0">
                <a:spAutoFit/>
              </a:bodyPr>
              <a:lstStyle/>
              <a:p>
                <a:pPr algn="just"/>
                <a:r>
                  <a:rPr lang="en-US" sz="4400" dirty="0" err="1" smtClean="0">
                    <a:latin typeface="Times New Roman" panose="02020603050405020304" pitchFamily="18" charset="0"/>
                    <a:cs typeface="Times New Roman" panose="02020603050405020304" pitchFamily="18" charset="0"/>
                  </a:rPr>
                  <a:t>Đội</a:t>
                </a:r>
                <a:r>
                  <a:rPr lang="en-US" sz="4400" dirty="0" smtClean="0">
                    <a:latin typeface="Times New Roman" panose="02020603050405020304" pitchFamily="18" charset="0"/>
                    <a:cs typeface="Times New Roman" panose="02020603050405020304" pitchFamily="18" charset="0"/>
                  </a:rPr>
                  <a:t> 1: </a:t>
                </a:r>
                <a:r>
                  <a:rPr lang="en-US" sz="4400" dirty="0" err="1" smtClean="0">
                    <a:latin typeface="Times New Roman" panose="02020603050405020304" pitchFamily="18" charset="0"/>
                    <a:cs typeface="Times New Roman" panose="02020603050405020304" pitchFamily="18" charset="0"/>
                  </a:rPr>
                  <a:t>Tìm</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các</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từ</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miêu</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tả</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dáng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của</a:t>
                </a:r>
                <a:r>
                  <a:rPr lang="en-US" sz="4400" dirty="0" smtClean="0">
                    <a:latin typeface="Times New Roman" panose="02020603050405020304" pitchFamily="18" charset="0"/>
                    <a:cs typeface="Times New Roman" panose="02020603050405020304" pitchFamily="18" charset="0"/>
                  </a:rPr>
                  <a:t> con </a:t>
                </a:r>
                <a:r>
                  <a:rPr lang="en-US" sz="4400" dirty="0" err="1" smtClean="0">
                    <a:latin typeface="Times New Roman" panose="02020603050405020304" pitchFamily="18" charset="0"/>
                    <a:cs typeface="Times New Roman" panose="02020603050405020304" pitchFamily="18" charset="0"/>
                  </a:rPr>
                  <a:t>người</a:t>
                </a:r>
                <a:r>
                  <a:rPr lang="en-US" sz="4400" dirty="0" smtClean="0">
                    <a:latin typeface="Times New Roman" panose="02020603050405020304" pitchFamily="18" charset="0"/>
                    <a:cs typeface="Times New Roman" panose="02020603050405020304" pitchFamily="18" charset="0"/>
                  </a:rPr>
                  <a:t>.</a:t>
                </a:r>
                <a:endParaRPr lang="vi-VN" sz="4400" i="1" dirty="0" smtClean="0">
                  <a:latin typeface="Times New Roman" panose="02020603050405020304" pitchFamily="18" charset="0"/>
                  <a:cs typeface="Times New Roman" panose="02020603050405020304" pitchFamily="18" charset="0"/>
                </a:endParaRPr>
              </a:p>
            </p:txBody>
          </p:sp>
        </p:gr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68690" y="1957128"/>
              <a:ext cx="3555161" cy="3555161"/>
            </a:xfrm>
            <a:prstGeom prst="rect">
              <a:avLst/>
            </a:prstGeom>
          </p:spPr>
        </p:pic>
      </p:grpSp>
      <p:pic>
        <p:nvPicPr>
          <p:cNvPr id="17" name="Picture 5"/>
          <p:cNvPicPr>
            <a:picLocks noChangeAspect="1"/>
          </p:cNvPicPr>
          <p:nvPr/>
        </p:nvPicPr>
        <p:blipFill>
          <a:blip/>
          <a:srcRect/>
          <a:stretch>
            <a:fillRect/>
          </a:stretch>
        </p:blipFill>
        <p:spPr>
          <a:xfrm>
            <a:off x="10366182" y="290031"/>
            <a:ext cx="1614814" cy="1881669"/>
          </a:xfrm>
          <a:prstGeom prst="rect">
            <a:avLst/>
          </a:prstGeom>
        </p:spPr>
      </p:pic>
      <p:pic>
        <p:nvPicPr>
          <p:cNvPr id="18" name="Picture 4"/>
          <p:cNvPicPr>
            <a:picLocks noChangeAspect="1"/>
          </p:cNvPicPr>
          <p:nvPr/>
        </p:nvPicPr>
        <p:blipFill>
          <a:blip/>
          <a:srcRect/>
          <a:stretch>
            <a:fillRect/>
          </a:stretch>
        </p:blipFill>
        <p:spPr>
          <a:xfrm>
            <a:off x="11980996" y="1284080"/>
            <a:ext cx="4812117" cy="890242"/>
          </a:xfrm>
          <a:prstGeom prst="rect">
            <a:avLst/>
          </a:prstGeom>
        </p:spPr>
      </p:pic>
      <p:sp>
        <p:nvSpPr>
          <p:cNvPr id="19" name="TextBox 16"/>
          <p:cNvSpPr txBox="1"/>
          <p:nvPr/>
        </p:nvSpPr>
        <p:spPr>
          <a:xfrm>
            <a:off x="12410991" y="1333859"/>
            <a:ext cx="3952129" cy="651653"/>
          </a:xfrm>
          <a:prstGeom prst="rect">
            <a:avLst/>
          </a:prstGeom>
        </p:spPr>
        <p:txBody>
          <a:bodyPr lIns="0" tIns="0" rIns="0" bIns="0" rtlCol="0" anchor="t">
            <a:spAutoFit/>
          </a:bodyPr>
          <a:lstStyle/>
          <a:p>
            <a:pPr algn="ctr">
              <a:lnSpc>
                <a:spcPts val="5350"/>
              </a:lnSpc>
            </a:pPr>
            <a:r>
              <a:rPr lang="en-US" sz="4400" spc="160" dirty="0" smtClean="0">
                <a:solidFill>
                  <a:srgbClr val="FFFFFF"/>
                </a:solidFill>
                <a:latin typeface="Times New Roman" panose="02020603050405020304" pitchFamily="18" charset="0"/>
                <a:cs typeface="Times New Roman" panose="02020603050405020304" pitchFamily="18" charset="0"/>
              </a:rPr>
              <a:t>1 </a:t>
            </a:r>
            <a:r>
              <a:rPr lang="en-US" sz="4400" spc="160" dirty="0" err="1" smtClean="0">
                <a:solidFill>
                  <a:srgbClr val="FFFFFF"/>
                </a:solidFill>
                <a:latin typeface="Times New Roman" panose="02020603050405020304" pitchFamily="18" charset="0"/>
                <a:cs typeface="Times New Roman" panose="02020603050405020304" pitchFamily="18" charset="0"/>
              </a:rPr>
              <a:t>phút</a:t>
            </a:r>
            <a:endParaRPr lang="en-US" sz="4400" spc="160" dirty="0">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a:srcRect/>
          <a:stretch>
            <a:fillRect/>
          </a:stretch>
        </p:blipFill>
        <p:spPr>
          <a:xfrm>
            <a:off x="6172200" y="419100"/>
            <a:ext cx="6925570" cy="1281231"/>
          </a:xfrm>
          <a:prstGeom prst="rect">
            <a:avLst/>
          </a:prstGeom>
        </p:spPr>
      </p:pic>
      <p:sp>
        <p:nvSpPr>
          <p:cNvPr id="4" name="Rectangle 3"/>
          <p:cNvSpPr/>
          <p:nvPr/>
        </p:nvSpPr>
        <p:spPr>
          <a:xfrm>
            <a:off x="6646841" y="473691"/>
            <a:ext cx="5638800" cy="1107996"/>
          </a:xfrm>
          <a:prstGeom prst="rect">
            <a:avLst/>
          </a:prstGeom>
        </p:spPr>
        <p:txBody>
          <a:bodyPr wrap="square">
            <a:spAutoFit/>
          </a:bodyPr>
          <a:lstStyle/>
          <a:p>
            <a:pPr algn="ctr"/>
            <a:r>
              <a:rPr lang="en-US" sz="6600" dirty="0" err="1" smtClean="0">
                <a:solidFill>
                  <a:srgbClr val="333333"/>
                </a:solidFill>
                <a:latin typeface="Times New Roman" panose="02020603050405020304" pitchFamily="18" charset="0"/>
              </a:rPr>
              <a:t>Bài</a:t>
            </a:r>
            <a:r>
              <a:rPr lang="en-US" sz="6600" dirty="0" smtClean="0">
                <a:solidFill>
                  <a:srgbClr val="333333"/>
                </a:solidFill>
                <a:latin typeface="Times New Roman" panose="02020603050405020304" pitchFamily="18" charset="0"/>
              </a:rPr>
              <a:t> </a:t>
            </a:r>
            <a:r>
              <a:rPr lang="en-US" sz="6600" dirty="0" err="1" smtClean="0">
                <a:solidFill>
                  <a:srgbClr val="333333"/>
                </a:solidFill>
                <a:latin typeface="Times New Roman" panose="02020603050405020304" pitchFamily="18" charset="0"/>
              </a:rPr>
              <a:t>tập</a:t>
            </a:r>
            <a:r>
              <a:rPr lang="en-US" sz="6600" dirty="0" smtClean="0">
                <a:solidFill>
                  <a:srgbClr val="333333"/>
                </a:solidFill>
                <a:latin typeface="Times New Roman" panose="02020603050405020304" pitchFamily="18" charset="0"/>
              </a:rPr>
              <a:t> 1</a:t>
            </a:r>
            <a:endParaRPr lang="vi-VN" sz="6600" b="1" dirty="0">
              <a:solidFill>
                <a:srgbClr val="333333"/>
              </a:solidFill>
              <a:latin typeface="Times New Roman" panose="02020603050405020304" pitchFamily="18" charset="0"/>
            </a:endParaRPr>
          </a:p>
        </p:txBody>
      </p:sp>
      <p:pic>
        <p:nvPicPr>
          <p:cNvPr id="6" name="Picture 4"/>
          <p:cNvPicPr>
            <a:picLocks noChangeAspect="1"/>
          </p:cNvPicPr>
          <p:nvPr/>
        </p:nvPicPr>
        <p:blipFill>
          <a:blip/>
          <a:srcRect/>
          <a:stretch>
            <a:fillRect/>
          </a:stretch>
        </p:blipFill>
        <p:spPr>
          <a:xfrm>
            <a:off x="-1329605" y="-1360265"/>
            <a:ext cx="3538728" cy="4114800"/>
          </a:xfrm>
          <a:prstGeom prst="rect">
            <a:avLst/>
          </a:prstGeom>
        </p:spPr>
      </p:pic>
      <p:sp>
        <p:nvSpPr>
          <p:cNvPr id="2" name="Rectangle 1"/>
          <p:cNvSpPr/>
          <p:nvPr/>
        </p:nvSpPr>
        <p:spPr>
          <a:xfrm>
            <a:off x="990600" y="2652160"/>
            <a:ext cx="9144000" cy="4154984"/>
          </a:xfrm>
          <a:prstGeom prst="rect">
            <a:avLst/>
          </a:prstGeom>
        </p:spPr>
        <p:txBody>
          <a:bodyPr>
            <a:spAutoFit/>
          </a:bodyPr>
          <a:lstStyle/>
          <a:p>
            <a:pPr>
              <a:lnSpc>
                <a:spcPct val="150000"/>
              </a:lnSpc>
              <a:buClr>
                <a:srgbClr val="000000"/>
              </a:buClr>
              <a:buFont typeface="Arial" panose="020B0604020202020204"/>
              <a:buNone/>
            </a:pPr>
            <a:r>
              <a:rPr lang="en-US" sz="44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a. “ </a:t>
            </a:r>
            <a:r>
              <a:rPr lang="en-US" sz="44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Ao</a:t>
            </a:r>
            <a:r>
              <a:rPr lang="en-US" sz="44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thu</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lạnh</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lẽo</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nước</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trong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veo</a:t>
            </a:r>
            <a:endPar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pPr>
              <a:lnSpc>
                <a:spcPct val="150000"/>
              </a:lnSpc>
              <a:buClr>
                <a:srgbClr val="000000"/>
              </a:buClr>
              <a:buFont typeface="Arial" panose="020B0604020202020204"/>
              <a:buNone/>
            </a:pP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Một</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chiếc</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thuyền</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câu</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bé</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tẻo</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teo</a:t>
            </a:r>
            <a:endPar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pPr>
              <a:lnSpc>
                <a:spcPct val="150000"/>
              </a:lnSpc>
              <a:buClr>
                <a:srgbClr val="000000"/>
              </a:buClr>
              <a:buFont typeface="Arial" panose="020B0604020202020204"/>
              <a:buNone/>
            </a:pP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Tầng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mây</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lơ</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lửng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trời</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xanh</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ngắt</a:t>
            </a:r>
            <a:endPar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pPr>
              <a:lnSpc>
                <a:spcPct val="150000"/>
              </a:lnSpc>
              <a:buClr>
                <a:srgbClr val="000000"/>
              </a:buClr>
              <a:buFont typeface="Arial" panose="020B0604020202020204"/>
              <a:buNone/>
            </a:pP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Ngõ</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trúc</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quanh</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co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khách</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vắng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teo</a:t>
            </a:r>
            <a:r>
              <a:rPr lang="en-US" sz="44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a:t>
            </a:r>
            <a:endPar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sp>
        <p:nvSpPr>
          <p:cNvPr id="10" name="Rectangle 9"/>
          <p:cNvSpPr/>
          <p:nvPr/>
        </p:nvSpPr>
        <p:spPr>
          <a:xfrm>
            <a:off x="990600" y="7429500"/>
            <a:ext cx="9739876" cy="1953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
                <a:srgbClr val="000000"/>
              </a:buClr>
              <a:buFont typeface="Arial" panose="020B0604020202020204"/>
              <a:buNone/>
            </a:pPr>
            <a:r>
              <a:rPr lang="en-US" sz="4400" b="1" kern="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kern="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Từ</a:t>
            </a:r>
            <a:r>
              <a:rPr lang="en-US" sz="4400" b="1" kern="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tượng</a:t>
            </a:r>
            <a:r>
              <a:rPr lang="en-US" sz="44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hình</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gợi</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tả</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lại</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dáng</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vẻ</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và</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không</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gian</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mùa</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thu</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ở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đồng</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quê</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Bắc</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Bộ</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a:t>
            </a:r>
            <a:endPar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sp>
        <p:nvSpPr>
          <p:cNvPr id="11" name="Rectangle: Rounded Corners 40"/>
          <p:cNvSpPr/>
          <p:nvPr/>
        </p:nvSpPr>
        <p:spPr>
          <a:xfrm>
            <a:off x="6636681" y="3827740"/>
            <a:ext cx="2203510" cy="79785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pPr>
            <a:r>
              <a:rPr lang="en-US" sz="4400" b="1"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tẻo</a:t>
            </a:r>
            <a:r>
              <a:rPr lang="en-US" sz="4400" b="1"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teo</a:t>
            </a:r>
            <a:endParaRPr lang="en-US" sz="4400" b="1"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sp>
        <p:nvSpPr>
          <p:cNvPr id="13" name="Rectangle: Rounded Corners 40"/>
          <p:cNvSpPr/>
          <p:nvPr/>
        </p:nvSpPr>
        <p:spPr>
          <a:xfrm>
            <a:off x="3657600" y="4742352"/>
            <a:ext cx="2203510" cy="79785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pPr>
            <a:r>
              <a:rPr lang="en-US" sz="4400" b="1"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a:t>
            </a:r>
            <a:r>
              <a:rPr lang="en-US" sz="4400" b="1"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ơ</a:t>
            </a:r>
            <a:r>
              <a:rPr lang="en-US" sz="4400" b="1"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lửng</a:t>
            </a:r>
            <a:endParaRPr lang="en-US" sz="4400" b="1"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sp>
        <p:nvSpPr>
          <p:cNvPr id="14" name="Rectangle: Rounded Corners 40"/>
          <p:cNvSpPr/>
          <p:nvPr/>
        </p:nvSpPr>
        <p:spPr>
          <a:xfrm>
            <a:off x="2971800" y="5869644"/>
            <a:ext cx="2438400" cy="79785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pPr>
            <a:r>
              <a:rPr lang="en-US" sz="4400" b="1"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q</a:t>
            </a:r>
            <a:r>
              <a:rPr lang="en-US" sz="4400" b="1"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uanh</a:t>
            </a:r>
            <a:r>
              <a:rPr lang="en-US" sz="4400" b="1"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co</a:t>
            </a:r>
            <a:endParaRPr lang="en-US" sz="4400" b="1"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pic>
        <p:nvPicPr>
          <p:cNvPr id="15" name="Picture 3"/>
          <p:cNvPicPr>
            <a:picLocks noChangeAspect="1"/>
          </p:cNvPicPr>
          <p:nvPr/>
        </p:nvPicPr>
        <p:blipFill>
          <a:blip r:embed="rId1"/>
          <a:srcRect/>
          <a:stretch>
            <a:fillRect/>
          </a:stretch>
        </p:blipFill>
        <p:spPr>
          <a:xfrm>
            <a:off x="10804316" y="5632294"/>
            <a:ext cx="7448124" cy="4616606"/>
          </a:xfrm>
          <a:prstGeom prst="rect">
            <a:avLst/>
          </a:prstGeom>
        </p:spPr>
      </p:pic>
      <p:pic>
        <p:nvPicPr>
          <p:cNvPr id="16" name="Picture 3"/>
          <p:cNvPicPr>
            <a:picLocks noChangeAspect="1"/>
          </p:cNvPicPr>
          <p:nvPr/>
        </p:nvPicPr>
        <p:blipFill>
          <a:blip/>
          <a:srcRect/>
          <a:stretch>
            <a:fillRect/>
          </a:stretch>
        </p:blipFill>
        <p:spPr>
          <a:xfrm>
            <a:off x="15536481" y="558212"/>
            <a:ext cx="2371154" cy="411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10" grpId="0" animBg="1"/>
      <p:bldP spid="11"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a:srcRect/>
          <a:stretch>
            <a:fillRect/>
          </a:stretch>
        </p:blipFill>
        <p:spPr>
          <a:xfrm>
            <a:off x="6172200" y="419100"/>
            <a:ext cx="6925570" cy="1281231"/>
          </a:xfrm>
          <a:prstGeom prst="rect">
            <a:avLst/>
          </a:prstGeom>
        </p:spPr>
      </p:pic>
      <p:sp>
        <p:nvSpPr>
          <p:cNvPr id="4" name="Rectangle 3"/>
          <p:cNvSpPr/>
          <p:nvPr/>
        </p:nvSpPr>
        <p:spPr>
          <a:xfrm>
            <a:off x="6646841" y="473691"/>
            <a:ext cx="5638800" cy="1107996"/>
          </a:xfrm>
          <a:prstGeom prst="rect">
            <a:avLst/>
          </a:prstGeom>
        </p:spPr>
        <p:txBody>
          <a:bodyPr wrap="square">
            <a:spAutoFit/>
          </a:bodyPr>
          <a:lstStyle/>
          <a:p>
            <a:pPr algn="ctr"/>
            <a:r>
              <a:rPr lang="en-US" sz="6600" dirty="0" err="1" smtClean="0">
                <a:solidFill>
                  <a:srgbClr val="333333"/>
                </a:solidFill>
                <a:latin typeface="Times New Roman" panose="02020603050405020304" pitchFamily="18" charset="0"/>
              </a:rPr>
              <a:t>Bài</a:t>
            </a:r>
            <a:r>
              <a:rPr lang="en-US" sz="6600" dirty="0" smtClean="0">
                <a:solidFill>
                  <a:srgbClr val="333333"/>
                </a:solidFill>
                <a:latin typeface="Times New Roman" panose="02020603050405020304" pitchFamily="18" charset="0"/>
              </a:rPr>
              <a:t> </a:t>
            </a:r>
            <a:r>
              <a:rPr lang="en-US" sz="6600" dirty="0" err="1" smtClean="0">
                <a:solidFill>
                  <a:srgbClr val="333333"/>
                </a:solidFill>
                <a:latin typeface="Times New Roman" panose="02020603050405020304" pitchFamily="18" charset="0"/>
              </a:rPr>
              <a:t>tập</a:t>
            </a:r>
            <a:r>
              <a:rPr lang="en-US" sz="6600" dirty="0" smtClean="0">
                <a:solidFill>
                  <a:srgbClr val="333333"/>
                </a:solidFill>
                <a:latin typeface="Times New Roman" panose="02020603050405020304" pitchFamily="18" charset="0"/>
              </a:rPr>
              <a:t> 1</a:t>
            </a:r>
            <a:endParaRPr lang="vi-VN" sz="6600" b="1" dirty="0">
              <a:solidFill>
                <a:srgbClr val="333333"/>
              </a:solidFill>
              <a:latin typeface="Times New Roman" panose="02020603050405020304" pitchFamily="18" charset="0"/>
            </a:endParaRPr>
          </a:p>
        </p:txBody>
      </p:sp>
      <p:pic>
        <p:nvPicPr>
          <p:cNvPr id="6" name="Picture 4"/>
          <p:cNvPicPr>
            <a:picLocks noChangeAspect="1"/>
          </p:cNvPicPr>
          <p:nvPr/>
        </p:nvPicPr>
        <p:blipFill>
          <a:blip/>
          <a:srcRect/>
          <a:stretch>
            <a:fillRect/>
          </a:stretch>
        </p:blipFill>
        <p:spPr>
          <a:xfrm>
            <a:off x="-1329605" y="-1360265"/>
            <a:ext cx="3538728" cy="4114800"/>
          </a:xfrm>
          <a:prstGeom prst="rect">
            <a:avLst/>
          </a:prstGeom>
        </p:spPr>
      </p:pic>
      <p:sp>
        <p:nvSpPr>
          <p:cNvPr id="2" name="Rectangle 1"/>
          <p:cNvSpPr/>
          <p:nvPr/>
        </p:nvSpPr>
        <p:spPr>
          <a:xfrm>
            <a:off x="1524000" y="3396602"/>
            <a:ext cx="11295041" cy="2308324"/>
          </a:xfrm>
          <a:prstGeom prst="rect">
            <a:avLst/>
          </a:prstGeom>
        </p:spPr>
        <p:txBody>
          <a:bodyPr wrap="square">
            <a:spAutoFit/>
          </a:bodyPr>
          <a:lstStyle/>
          <a:p>
            <a:pPr algn="just">
              <a:lnSpc>
                <a:spcPct val="150000"/>
              </a:lnSpc>
              <a:buClr>
                <a:srgbClr val="000000"/>
              </a:buClr>
              <a:buFont typeface="Arial" panose="020B0604020202020204"/>
              <a:buNone/>
            </a:pPr>
            <a:r>
              <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b</a:t>
            </a:r>
            <a:r>
              <a:rPr lang="en-US" sz="48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8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Líu</a:t>
            </a:r>
            <a:r>
              <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lo </a:t>
            </a:r>
            <a:r>
              <a:rPr lang="en-US" sz="48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kìa</a:t>
            </a:r>
            <a:r>
              <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8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giọng</a:t>
            </a:r>
            <a:r>
              <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8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vàng</a:t>
            </a:r>
            <a:r>
              <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8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anh</a:t>
            </a:r>
            <a:endPar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pPr algn="just">
              <a:lnSpc>
                <a:spcPct val="150000"/>
              </a:lnSpc>
              <a:buClr>
                <a:srgbClr val="000000"/>
              </a:buClr>
              <a:buFont typeface="Arial" panose="020B0604020202020204"/>
              <a:buNone/>
            </a:pPr>
            <a:r>
              <a:rPr lang="en-US" sz="48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Mùa</a:t>
            </a:r>
            <a:r>
              <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8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xuân</a:t>
            </a:r>
            <a:r>
              <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8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vắt</a:t>
            </a:r>
            <a:r>
              <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8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vẻo</a:t>
            </a:r>
            <a:r>
              <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8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trên</a:t>
            </a:r>
            <a:r>
              <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8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nhành</a:t>
            </a:r>
            <a:r>
              <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8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lộc</a:t>
            </a:r>
            <a:r>
              <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non.</a:t>
            </a:r>
            <a:endParaRPr lang="en-US" sz="48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sp>
        <p:nvSpPr>
          <p:cNvPr id="10" name="Rectangle 9"/>
          <p:cNvSpPr/>
          <p:nvPr/>
        </p:nvSpPr>
        <p:spPr>
          <a:xfrm>
            <a:off x="1104900" y="6205932"/>
            <a:ext cx="16535400" cy="3407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
                <a:srgbClr val="000000"/>
              </a:buClr>
              <a:buFont typeface="Arial" panose="020B0604020202020204"/>
              <a:buNone/>
            </a:pPr>
            <a:r>
              <a:rPr lang="en-US" sz="4400" b="1" kern="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Từ</a:t>
            </a:r>
            <a:r>
              <a:rPr lang="en-US" sz="44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tượng</a:t>
            </a:r>
            <a:r>
              <a:rPr lang="en-US" sz="44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thanh</a:t>
            </a:r>
            <a:r>
              <a:rPr lang="en-US" sz="44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gợi</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tả</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âm</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thanh</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của</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chú</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chim</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vàng</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anh</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từ</a:t>
            </a:r>
            <a:r>
              <a:rPr lang="en-US" sz="44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tượng</a:t>
            </a:r>
            <a:r>
              <a:rPr lang="en-US" sz="44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hình</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khiến</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hình</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ảnh</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mùa</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xuân</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được</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nhân</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hóa</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có</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hành</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động</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cụ</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thể</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và</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gần</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gũi</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hơn</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a:t>
            </a:r>
            <a:endPar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sp>
        <p:nvSpPr>
          <p:cNvPr id="11" name="Rectangle: Rounded Corners 40"/>
          <p:cNvSpPr/>
          <p:nvPr/>
        </p:nvSpPr>
        <p:spPr>
          <a:xfrm>
            <a:off x="2078022" y="3670730"/>
            <a:ext cx="1787555" cy="79785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pPr>
            <a:r>
              <a:rPr lang="en-US" sz="4400" b="1" i="1" kern="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Líu</a:t>
            </a:r>
            <a:r>
              <a:rPr lang="en-US" sz="4400" b="1" i="1" kern="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lo</a:t>
            </a:r>
            <a:endParaRPr lang="en-US" sz="4400" b="1" i="1" kern="0" dirty="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sp>
        <p:nvSpPr>
          <p:cNvPr id="13" name="Rectangle: Rounded Corners 40"/>
          <p:cNvSpPr/>
          <p:nvPr/>
        </p:nvSpPr>
        <p:spPr>
          <a:xfrm>
            <a:off x="4191000" y="4693090"/>
            <a:ext cx="1939350" cy="79785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pPr>
            <a:r>
              <a:rPr lang="en-US" sz="4400" b="1" i="1" kern="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a:t>
            </a:r>
            <a:r>
              <a:rPr lang="en-US" sz="4400" b="1" i="1" kern="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ắt</a:t>
            </a:r>
            <a:r>
              <a:rPr lang="en-US" sz="4400" b="1" i="1" kern="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i="1" kern="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vẻo</a:t>
            </a:r>
            <a:endParaRPr lang="en-US" sz="4400" b="1" i="1" kern="0" dirty="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cxnSp>
        <p:nvCxnSpPr>
          <p:cNvPr id="7" name="Straight Arrow Connector 6"/>
          <p:cNvCxnSpPr/>
          <p:nvPr/>
        </p:nvCxnSpPr>
        <p:spPr>
          <a:xfrm>
            <a:off x="9372600" y="4076700"/>
            <a:ext cx="1846241" cy="0"/>
          </a:xfrm>
          <a:prstGeom prst="straightConnector1">
            <a:avLst/>
          </a:prstGeom>
          <a:ln w="381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1362520" y="5295900"/>
            <a:ext cx="1846241" cy="0"/>
          </a:xfrm>
          <a:prstGeom prst="straightConnector1">
            <a:avLst/>
          </a:prstGeom>
          <a:ln w="381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1563526" y="3434598"/>
            <a:ext cx="5352874" cy="905056"/>
          </a:xfrm>
          <a:prstGeom prst="rect">
            <a:avLst/>
          </a:prstGeom>
        </p:spPr>
        <p:txBody>
          <a:bodyPr wrap="square">
            <a:spAutoFit/>
          </a:bodyPr>
          <a:lstStyle/>
          <a:p>
            <a:pPr>
              <a:lnSpc>
                <a:spcPct val="150000"/>
              </a:lnSpc>
              <a:buClr>
                <a:srgbClr val="000000"/>
              </a:buClr>
            </a:pPr>
            <a:r>
              <a:rPr lang="en-US" sz="40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Từ</a:t>
            </a:r>
            <a:r>
              <a:rPr lang="en-US" sz="40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tượng</a:t>
            </a:r>
            <a:r>
              <a:rPr lang="en-US" sz="40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b="1" kern="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thanh</a:t>
            </a:r>
            <a:endParaRPr lang="en-US" sz="40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sp>
        <p:nvSpPr>
          <p:cNvPr id="18" name="Rectangle 17"/>
          <p:cNvSpPr/>
          <p:nvPr/>
        </p:nvSpPr>
        <p:spPr>
          <a:xfrm>
            <a:off x="13563600" y="4639490"/>
            <a:ext cx="4209874" cy="905056"/>
          </a:xfrm>
          <a:prstGeom prst="rect">
            <a:avLst/>
          </a:prstGeom>
        </p:spPr>
        <p:txBody>
          <a:bodyPr wrap="square">
            <a:spAutoFit/>
          </a:bodyPr>
          <a:lstStyle/>
          <a:p>
            <a:pPr>
              <a:lnSpc>
                <a:spcPct val="150000"/>
              </a:lnSpc>
              <a:buClr>
                <a:srgbClr val="000000"/>
              </a:buClr>
            </a:pPr>
            <a:r>
              <a:rPr lang="en-US" sz="4000" b="1" kern="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Từ</a:t>
            </a:r>
            <a:r>
              <a:rPr lang="en-US" sz="4000" b="1" kern="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tượng</a:t>
            </a:r>
            <a:r>
              <a:rPr lang="en-US" sz="40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hình</a:t>
            </a:r>
            <a:endParaRPr lang="en-US" sz="40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3" grpId="0" animBg="1"/>
      <p:bldP spid="8"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p:cNvPicPr>
          <p:nvPr/>
        </p:nvPicPr>
        <p:blipFill>
          <a:blip/>
          <a:srcRect/>
          <a:stretch>
            <a:fillRect/>
          </a:stretch>
        </p:blipFill>
        <p:spPr>
          <a:xfrm>
            <a:off x="13182600" y="-1545336"/>
            <a:ext cx="7315200" cy="3090672"/>
          </a:xfrm>
          <a:prstGeom prst="rect">
            <a:avLst/>
          </a:prstGeom>
        </p:spPr>
      </p:pic>
      <p:sp>
        <p:nvSpPr>
          <p:cNvPr id="4" name="Rectangle 3"/>
          <p:cNvSpPr/>
          <p:nvPr/>
        </p:nvSpPr>
        <p:spPr>
          <a:xfrm>
            <a:off x="675640" y="1545336"/>
            <a:ext cx="16764000" cy="4154984"/>
          </a:xfrm>
          <a:prstGeom prst="rect">
            <a:avLst/>
          </a:prstGeom>
        </p:spPr>
        <p:txBody>
          <a:bodyPr wrap="square">
            <a:spAutoFit/>
          </a:bodyPr>
          <a:lstStyle/>
          <a:p>
            <a:pPr algn="just">
              <a:lnSpc>
                <a:spcPct val="150000"/>
              </a:lnSpc>
              <a:buClr>
                <a:srgbClr val="000000"/>
              </a:buClr>
              <a:buFont typeface="Arial" panose="020B0604020202020204"/>
              <a:buNone/>
            </a:pPr>
            <a:r>
              <a:rPr lang="en-US" sz="44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 </a:t>
            </a:r>
            <a:r>
              <a:rPr lang="en-US" sz="44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Tôi</a:t>
            </a:r>
            <a:r>
              <a:rPr lang="en-US" sz="44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không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nhớ</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tôi</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đã</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nghe</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tiếng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chồi</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non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tách</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vỏ</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vào</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lúc</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nào</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tôi</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cũng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không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nhớ</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tôi</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đã</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nghe</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tiếng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chim</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lích</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chích</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mổ</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hạt</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từ</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đâu</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nhưng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tôi</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cảm</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nhận</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tất</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cả</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1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cách</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rõ</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rệt</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trong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từng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mạch</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máu</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đang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phập</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phồng</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bên</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dưới</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i="1"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làn</a:t>
            </a:r>
            <a:r>
              <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da.</a:t>
            </a:r>
            <a:endParaRPr lang="en-US" sz="44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sp>
        <p:nvSpPr>
          <p:cNvPr id="14" name="Rectangle: Rounded Corners 40"/>
          <p:cNvSpPr/>
          <p:nvPr/>
        </p:nvSpPr>
        <p:spPr>
          <a:xfrm>
            <a:off x="8676640" y="2688336"/>
            <a:ext cx="2819400" cy="79785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pPr>
            <a:r>
              <a:rPr lang="en-US" sz="4400" b="1"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a:t>
            </a:r>
            <a:r>
              <a:rPr lang="en-US" sz="4400" b="1"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ích</a:t>
            </a:r>
            <a:r>
              <a:rPr lang="en-US" sz="4400" b="1"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chích</a:t>
            </a:r>
            <a:endParaRPr lang="en-US" sz="4400" b="1"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sp>
        <p:nvSpPr>
          <p:cNvPr id="15" name="Rectangle: Rounded Corners 40"/>
          <p:cNvSpPr/>
          <p:nvPr/>
        </p:nvSpPr>
        <p:spPr>
          <a:xfrm>
            <a:off x="13477240" y="3719280"/>
            <a:ext cx="3048000" cy="79785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pPr>
            <a:r>
              <a:rPr lang="en-US" sz="4400" b="1"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p</a:t>
            </a:r>
            <a:r>
              <a:rPr lang="en-US" sz="4400" b="1"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hập</a:t>
            </a:r>
            <a:r>
              <a:rPr lang="en-US" sz="4400" b="1"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phồng</a:t>
            </a:r>
            <a:endParaRPr lang="en-US" sz="4400" b="1"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sp>
        <p:nvSpPr>
          <p:cNvPr id="16" name="Rectangle 15"/>
          <p:cNvSpPr/>
          <p:nvPr/>
        </p:nvSpPr>
        <p:spPr>
          <a:xfrm>
            <a:off x="685800" y="6326684"/>
            <a:ext cx="16992600" cy="3407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
                <a:srgbClr val="000000"/>
              </a:buClr>
              <a:buFont typeface="Arial" panose="020B0604020202020204"/>
              <a:buNone/>
            </a:pPr>
            <a:r>
              <a:rPr lang="en-US" sz="4400" b="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Gợi</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tả</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âm</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thanh</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tiếng</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chim</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hòa</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vào</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không</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gian</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và</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gợi</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sự</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sống</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hiện</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hình</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dễ</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dàng</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cảm</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nhận</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Mở</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ra</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không</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gian</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mùa</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xuân</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tràn</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đầy</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sức</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sống</a:t>
            </a:r>
            <a:r>
              <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a:t>
            </a:r>
            <a:endParaRPr lang="en-US" sz="4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cxnSp>
        <p:nvCxnSpPr>
          <p:cNvPr id="17" name="Straight Arrow Connector 16"/>
          <p:cNvCxnSpPr/>
          <p:nvPr/>
        </p:nvCxnSpPr>
        <p:spPr>
          <a:xfrm flipV="1">
            <a:off x="9683932" y="1587629"/>
            <a:ext cx="248744" cy="862043"/>
          </a:xfrm>
          <a:prstGeom prst="straightConnector1">
            <a:avLst/>
          </a:prstGeom>
          <a:ln w="381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3916289" y="4710986"/>
            <a:ext cx="619761" cy="574865"/>
          </a:xfrm>
          <a:prstGeom prst="straightConnector1">
            <a:avLst/>
          </a:prstGeom>
          <a:ln w="381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8921769" y="446430"/>
            <a:ext cx="5352874" cy="905056"/>
          </a:xfrm>
          <a:prstGeom prst="rect">
            <a:avLst/>
          </a:prstGeom>
        </p:spPr>
        <p:txBody>
          <a:bodyPr wrap="square">
            <a:spAutoFit/>
          </a:bodyPr>
          <a:lstStyle/>
          <a:p>
            <a:pPr>
              <a:lnSpc>
                <a:spcPct val="150000"/>
              </a:lnSpc>
              <a:buClr>
                <a:srgbClr val="000000"/>
              </a:buClr>
            </a:pPr>
            <a:r>
              <a:rPr lang="en-US" sz="40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Từ</a:t>
            </a:r>
            <a:r>
              <a:rPr lang="en-US" sz="40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tượng</a:t>
            </a:r>
            <a:r>
              <a:rPr lang="en-US" sz="40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b="1" kern="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thanh</a:t>
            </a:r>
            <a:endParaRPr lang="en-US" sz="40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sp>
        <p:nvSpPr>
          <p:cNvPr id="20" name="Rectangle 19"/>
          <p:cNvSpPr/>
          <p:nvPr/>
        </p:nvSpPr>
        <p:spPr>
          <a:xfrm>
            <a:off x="9990895" y="4833323"/>
            <a:ext cx="4209874" cy="905056"/>
          </a:xfrm>
          <a:prstGeom prst="rect">
            <a:avLst/>
          </a:prstGeom>
        </p:spPr>
        <p:txBody>
          <a:bodyPr wrap="square">
            <a:spAutoFit/>
          </a:bodyPr>
          <a:lstStyle/>
          <a:p>
            <a:pPr>
              <a:lnSpc>
                <a:spcPct val="150000"/>
              </a:lnSpc>
              <a:buClr>
                <a:srgbClr val="000000"/>
              </a:buClr>
            </a:pPr>
            <a:r>
              <a:rPr lang="en-US" sz="4000" b="1" kern="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Từ</a:t>
            </a:r>
            <a:r>
              <a:rPr lang="en-US" sz="4000" b="1" kern="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tượng</a:t>
            </a:r>
            <a:r>
              <a:rPr lang="en-US" sz="40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hình</a:t>
            </a:r>
            <a:endParaRPr lang="en-US" sz="40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P spid="15" grpId="0" animBg="1"/>
      <p:bldP spid="16" grpId="0" animBg="1"/>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a:srcRect/>
          <a:stretch>
            <a:fillRect/>
          </a:stretch>
        </p:blipFill>
        <p:spPr>
          <a:xfrm>
            <a:off x="-1371600" y="7581900"/>
            <a:ext cx="4054948" cy="4114800"/>
          </a:xfrm>
          <a:prstGeom prst="rect">
            <a:avLst/>
          </a:prstGeom>
        </p:spPr>
      </p:pic>
      <p:pic>
        <p:nvPicPr>
          <p:cNvPr id="7" name="Picture 6"/>
          <p:cNvPicPr>
            <a:picLocks noChangeAspect="1"/>
          </p:cNvPicPr>
          <p:nvPr/>
        </p:nvPicPr>
        <p:blipFill>
          <a:blip/>
          <a:srcRect/>
          <a:stretch>
            <a:fillRect/>
          </a:stretch>
        </p:blipFill>
        <p:spPr>
          <a:xfrm>
            <a:off x="6172200" y="419100"/>
            <a:ext cx="6925570" cy="1281231"/>
          </a:xfrm>
          <a:prstGeom prst="rect">
            <a:avLst/>
          </a:prstGeom>
        </p:spPr>
      </p:pic>
      <p:sp>
        <p:nvSpPr>
          <p:cNvPr id="8" name="Rectangle 7"/>
          <p:cNvSpPr/>
          <p:nvPr/>
        </p:nvSpPr>
        <p:spPr>
          <a:xfrm>
            <a:off x="6646841" y="473691"/>
            <a:ext cx="5638800" cy="1107996"/>
          </a:xfrm>
          <a:prstGeom prst="rect">
            <a:avLst/>
          </a:prstGeom>
        </p:spPr>
        <p:txBody>
          <a:bodyPr wrap="square">
            <a:spAutoFit/>
          </a:bodyPr>
          <a:lstStyle/>
          <a:p>
            <a:pPr algn="ctr"/>
            <a:r>
              <a:rPr lang="en-US" sz="6600" dirty="0" err="1" smtClean="0">
                <a:solidFill>
                  <a:srgbClr val="333333"/>
                </a:solidFill>
                <a:latin typeface="Times New Roman" panose="02020603050405020304" pitchFamily="18" charset="0"/>
              </a:rPr>
              <a:t>Bài</a:t>
            </a:r>
            <a:r>
              <a:rPr lang="en-US" sz="6600" dirty="0" smtClean="0">
                <a:solidFill>
                  <a:srgbClr val="333333"/>
                </a:solidFill>
                <a:latin typeface="Times New Roman" panose="02020603050405020304" pitchFamily="18" charset="0"/>
              </a:rPr>
              <a:t> </a:t>
            </a:r>
            <a:r>
              <a:rPr lang="en-US" sz="6600" dirty="0" err="1" smtClean="0">
                <a:solidFill>
                  <a:srgbClr val="333333"/>
                </a:solidFill>
                <a:latin typeface="Times New Roman" panose="02020603050405020304" pitchFamily="18" charset="0"/>
              </a:rPr>
              <a:t>tập</a:t>
            </a:r>
            <a:r>
              <a:rPr lang="en-US" sz="6600" dirty="0" smtClean="0">
                <a:solidFill>
                  <a:srgbClr val="333333"/>
                </a:solidFill>
                <a:latin typeface="Times New Roman" panose="02020603050405020304" pitchFamily="18" charset="0"/>
              </a:rPr>
              <a:t> 2</a:t>
            </a:r>
            <a:endParaRPr lang="vi-VN" sz="6600" b="1" dirty="0">
              <a:solidFill>
                <a:srgbClr val="333333"/>
              </a:solidFill>
              <a:latin typeface="Times New Roman" panose="02020603050405020304" pitchFamily="18" charset="0"/>
            </a:endParaRPr>
          </a:p>
        </p:txBody>
      </p:sp>
      <p:pic>
        <p:nvPicPr>
          <p:cNvPr id="3" name="Picture 2"/>
          <p:cNvPicPr>
            <a:picLocks noChangeAspect="1"/>
          </p:cNvPicPr>
          <p:nvPr/>
        </p:nvPicPr>
        <p:blipFill rotWithShape="1">
          <a:blip r:embed="rId1"/>
          <a:srcRect l="30088" r="30478"/>
          <a:stretch>
            <a:fillRect/>
          </a:stretch>
        </p:blipFill>
        <p:spPr>
          <a:xfrm>
            <a:off x="10363200" y="1754922"/>
            <a:ext cx="5867400" cy="8365402"/>
          </a:xfrm>
          <a:prstGeom prst="rect">
            <a:avLst/>
          </a:prstGeom>
        </p:spPr>
      </p:pic>
      <p:sp>
        <p:nvSpPr>
          <p:cNvPr id="10" name="TextBox 9"/>
          <p:cNvSpPr txBox="1"/>
          <p:nvPr/>
        </p:nvSpPr>
        <p:spPr>
          <a:xfrm>
            <a:off x="1871641" y="3695700"/>
            <a:ext cx="8382000" cy="2800767"/>
          </a:xfrm>
          <a:prstGeom prst="rect">
            <a:avLst/>
          </a:prstGeom>
          <a:noFill/>
        </p:spPr>
        <p:txBody>
          <a:bodyPr wrap="square" rtlCol="0">
            <a:spAutoFit/>
          </a:bodyPr>
          <a:lstStyle/>
          <a:p>
            <a:pPr algn="ctr"/>
            <a:r>
              <a:rPr lang="en-US" sz="4400" b="1" dirty="0" err="1" smtClean="0">
                <a:solidFill>
                  <a:prstClr val="black"/>
                </a:solidFill>
                <a:latin typeface="Times New Roman" panose="02020603050405020304" pitchFamily="18" charset="0"/>
                <a:cs typeface="Times New Roman" panose="02020603050405020304" pitchFamily="18" charset="0"/>
              </a:rPr>
              <a:t>Hoạt</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động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nhóm</a:t>
            </a:r>
            <a:r>
              <a:rPr lang="en-US" sz="4400" b="1" dirty="0" smtClean="0">
                <a:solidFill>
                  <a:prstClr val="black"/>
                </a:solidFill>
                <a:latin typeface="Times New Roman" panose="02020603050405020304" pitchFamily="18" charset="0"/>
                <a:cs typeface="Times New Roman" panose="02020603050405020304" pitchFamily="18" charset="0"/>
              </a:rPr>
              <a:t> </a:t>
            </a:r>
            <a:endParaRPr lang="en-US" sz="4400" b="1" dirty="0" smtClean="0">
              <a:solidFill>
                <a:prstClr val="black"/>
              </a:solidFill>
              <a:latin typeface="Times New Roman" panose="02020603050405020304" pitchFamily="18" charset="0"/>
              <a:cs typeface="Times New Roman" panose="02020603050405020304" pitchFamily="18" charset="0"/>
            </a:endParaRPr>
          </a:p>
          <a:p>
            <a:pPr algn="just"/>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Hình</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thức</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theo</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bàn</a:t>
            </a:r>
            <a:endParaRPr lang="en-US" sz="4400" dirty="0" smtClean="0">
              <a:solidFill>
                <a:prstClr val="black"/>
              </a:solidFill>
              <a:latin typeface="Times New Roman" panose="02020603050405020304" pitchFamily="18" charset="0"/>
              <a:cs typeface="Times New Roman" panose="02020603050405020304" pitchFamily="18" charset="0"/>
            </a:endParaRPr>
          </a:p>
          <a:p>
            <a:pPr algn="just"/>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Hoàn</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thành</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phiếu</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học</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tập</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sau</a:t>
            </a:r>
            <a:endParaRPr lang="en-US" sz="4400" dirty="0" smtClean="0">
              <a:solidFill>
                <a:prstClr val="black"/>
              </a:solidFill>
              <a:latin typeface="Times New Roman" panose="02020603050405020304" pitchFamily="18" charset="0"/>
              <a:cs typeface="Times New Roman" panose="02020603050405020304" pitchFamily="18" charset="0"/>
            </a:endParaRPr>
          </a:p>
          <a:p>
            <a:pPr algn="just"/>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Thời</a:t>
            </a:r>
            <a:r>
              <a:rPr lang="en-US" sz="4400" dirty="0" smtClean="0">
                <a:solidFill>
                  <a:prstClr val="black"/>
                </a:solidFill>
                <a:latin typeface="Times New Roman" panose="02020603050405020304" pitchFamily="18" charset="0"/>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gian</a:t>
            </a:r>
            <a:r>
              <a:rPr lang="en-US" sz="4400" dirty="0" smtClean="0">
                <a:solidFill>
                  <a:prstClr val="black"/>
                </a:solidFill>
                <a:latin typeface="Times New Roman" panose="02020603050405020304" pitchFamily="18" charset="0"/>
                <a:cs typeface="Times New Roman" panose="02020603050405020304" pitchFamily="18" charset="0"/>
              </a:rPr>
              <a:t>: 3 </a:t>
            </a:r>
            <a:r>
              <a:rPr lang="en-US" sz="4400" dirty="0" err="1" smtClean="0">
                <a:solidFill>
                  <a:prstClr val="black"/>
                </a:solidFill>
                <a:latin typeface="Times New Roman" panose="02020603050405020304" pitchFamily="18" charset="0"/>
                <a:cs typeface="Times New Roman" panose="02020603050405020304" pitchFamily="18" charset="0"/>
              </a:rPr>
              <a:t>phút</a:t>
            </a:r>
            <a:endParaRPr lang="en-US" sz="44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358140"/>
          <a:ext cx="17602200" cy="9509760"/>
        </p:xfrm>
        <a:graphic>
          <a:graphicData uri="http://schemas.openxmlformats.org/drawingml/2006/table">
            <a:tbl>
              <a:tblPr firstRow="1" bandRow="1">
                <a:tableStyleId>{5940675A-B579-460E-94D1-54222C63F5DA}</a:tableStyleId>
              </a:tblPr>
              <a:tblGrid>
                <a:gridCol w="6629400"/>
                <a:gridCol w="1981200"/>
                <a:gridCol w="2057400"/>
                <a:gridCol w="6934200"/>
              </a:tblGrid>
              <a:tr h="1066800">
                <a:tc>
                  <a:txBody>
                    <a:bodyPr/>
                    <a:lstStyle/>
                    <a:p>
                      <a:pPr algn="ctr"/>
                      <a:r>
                        <a:rPr lang="en-US" sz="3600" b="0" dirty="0" err="1" smtClean="0">
                          <a:latin typeface="Times New Roman" panose="02020603050405020304" pitchFamily="18" charset="0"/>
                          <a:cs typeface="Times New Roman" panose="02020603050405020304" pitchFamily="18" charset="0"/>
                        </a:rPr>
                        <a:t>Ví</a:t>
                      </a:r>
                      <a:r>
                        <a:rPr lang="en-US" sz="3600" b="0" baseline="0" dirty="0" smtClean="0">
                          <a:latin typeface="Times New Roman" panose="02020603050405020304" pitchFamily="18" charset="0"/>
                          <a:cs typeface="Times New Roman" panose="02020603050405020304" pitchFamily="18" charset="0"/>
                        </a:rPr>
                        <a:t> </a:t>
                      </a:r>
                      <a:r>
                        <a:rPr lang="en-US" sz="3600" b="0" baseline="0" dirty="0" err="1" smtClean="0">
                          <a:latin typeface="Times New Roman" panose="02020603050405020304" pitchFamily="18" charset="0"/>
                          <a:cs typeface="Times New Roman" panose="02020603050405020304" pitchFamily="18" charset="0"/>
                        </a:rPr>
                        <a:t>dụ</a:t>
                      </a:r>
                      <a:endParaRPr lang="en-US" sz="3600" b="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r>
                        <a:rPr lang="en-US" sz="3600" b="0" dirty="0" err="1" smtClean="0">
                          <a:latin typeface="Times New Roman" panose="02020603050405020304" pitchFamily="18" charset="0"/>
                          <a:cs typeface="Times New Roman" panose="02020603050405020304" pitchFamily="18" charset="0"/>
                        </a:rPr>
                        <a:t>Từ</a:t>
                      </a:r>
                      <a:r>
                        <a:rPr lang="en-US" sz="3600" b="0" dirty="0" smtClean="0">
                          <a:latin typeface="Times New Roman" panose="02020603050405020304" pitchFamily="18" charset="0"/>
                          <a:cs typeface="Times New Roman" panose="02020603050405020304" pitchFamily="18" charset="0"/>
                        </a:rPr>
                        <a:t> </a:t>
                      </a:r>
                      <a:r>
                        <a:rPr lang="en-US" sz="3600" b="0" dirty="0" err="1" smtClean="0">
                          <a:latin typeface="Times New Roman" panose="02020603050405020304" pitchFamily="18" charset="0"/>
                          <a:cs typeface="Times New Roman" panose="02020603050405020304" pitchFamily="18" charset="0"/>
                        </a:rPr>
                        <a:t>tượng</a:t>
                      </a:r>
                      <a:r>
                        <a:rPr lang="en-US" sz="3600" b="0" baseline="0" dirty="0" smtClean="0">
                          <a:latin typeface="Times New Roman" panose="02020603050405020304" pitchFamily="18" charset="0"/>
                          <a:cs typeface="Times New Roman" panose="02020603050405020304" pitchFamily="18" charset="0"/>
                        </a:rPr>
                        <a:t> </a:t>
                      </a:r>
                      <a:r>
                        <a:rPr lang="en-US" sz="3600" b="0" baseline="0" dirty="0" err="1" smtClean="0">
                          <a:latin typeface="Times New Roman" panose="02020603050405020304" pitchFamily="18" charset="0"/>
                          <a:cs typeface="Times New Roman" panose="02020603050405020304" pitchFamily="18" charset="0"/>
                        </a:rPr>
                        <a:t>hình</a:t>
                      </a:r>
                      <a:endParaRPr lang="en-US" sz="3600" b="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r>
                        <a:rPr lang="en-US" sz="3600" b="0" dirty="0" err="1" smtClean="0">
                          <a:latin typeface="Times New Roman" panose="02020603050405020304" pitchFamily="18" charset="0"/>
                          <a:cs typeface="Times New Roman" panose="02020603050405020304" pitchFamily="18" charset="0"/>
                        </a:rPr>
                        <a:t>Từ</a:t>
                      </a:r>
                      <a:r>
                        <a:rPr lang="en-US" sz="3600" b="0" dirty="0" smtClean="0">
                          <a:latin typeface="Times New Roman" panose="02020603050405020304" pitchFamily="18" charset="0"/>
                          <a:cs typeface="Times New Roman" panose="02020603050405020304" pitchFamily="18" charset="0"/>
                        </a:rPr>
                        <a:t> </a:t>
                      </a:r>
                      <a:r>
                        <a:rPr lang="en-US" sz="3600" b="0" dirty="0" err="1" smtClean="0">
                          <a:latin typeface="Times New Roman" panose="02020603050405020304" pitchFamily="18" charset="0"/>
                          <a:cs typeface="Times New Roman" panose="02020603050405020304" pitchFamily="18" charset="0"/>
                        </a:rPr>
                        <a:t>tượng</a:t>
                      </a:r>
                      <a:r>
                        <a:rPr lang="en-US" sz="3600" b="0" baseline="0" dirty="0" smtClean="0">
                          <a:latin typeface="Times New Roman" panose="02020603050405020304" pitchFamily="18" charset="0"/>
                          <a:cs typeface="Times New Roman" panose="02020603050405020304" pitchFamily="18" charset="0"/>
                        </a:rPr>
                        <a:t> </a:t>
                      </a:r>
                      <a:r>
                        <a:rPr lang="en-US" sz="3600" b="0" baseline="0" dirty="0" err="1" smtClean="0">
                          <a:latin typeface="Times New Roman" panose="02020603050405020304" pitchFamily="18" charset="0"/>
                          <a:cs typeface="Times New Roman" panose="02020603050405020304" pitchFamily="18" charset="0"/>
                        </a:rPr>
                        <a:t>thanh</a:t>
                      </a:r>
                      <a:endParaRPr lang="en-US" sz="3600" b="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r>
                        <a:rPr lang="en-US" sz="3600" b="0" dirty="0" err="1" smtClean="0">
                          <a:latin typeface="Times New Roman" panose="02020603050405020304" pitchFamily="18" charset="0"/>
                          <a:cs typeface="Times New Roman" panose="02020603050405020304" pitchFamily="18" charset="0"/>
                        </a:rPr>
                        <a:t>Tác</a:t>
                      </a:r>
                      <a:r>
                        <a:rPr lang="en-US" sz="3600" b="0" baseline="0" dirty="0" smtClean="0">
                          <a:latin typeface="Times New Roman" panose="02020603050405020304" pitchFamily="18" charset="0"/>
                          <a:cs typeface="Times New Roman" panose="02020603050405020304" pitchFamily="18" charset="0"/>
                        </a:rPr>
                        <a:t> </a:t>
                      </a:r>
                      <a:r>
                        <a:rPr lang="en-US" sz="3600" b="0" baseline="0" dirty="0" err="1" smtClean="0">
                          <a:latin typeface="Times New Roman" panose="02020603050405020304" pitchFamily="18" charset="0"/>
                          <a:cs typeface="Times New Roman" panose="02020603050405020304" pitchFamily="18" charset="0"/>
                        </a:rPr>
                        <a:t>dụng</a:t>
                      </a:r>
                      <a:endParaRPr lang="en-US" sz="3600" b="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r>
              <a:tr h="3581299">
                <a:tc>
                  <a:txBody>
                    <a:bodyPr/>
                    <a:lstStyle/>
                    <a:p>
                      <a:pPr marL="0" indent="0">
                        <a:lnSpc>
                          <a:spcPct val="250000"/>
                        </a:lnSpc>
                        <a:buNone/>
                      </a:pPr>
                      <a:r>
                        <a:rPr lang="en-US" sz="3600" dirty="0" smtClean="0">
                          <a:latin typeface="Times New Roman" panose="02020603050405020304" pitchFamily="18" charset="0"/>
                          <a:cs typeface="Times New Roman" panose="02020603050405020304" pitchFamily="18" charset="0"/>
                        </a:rPr>
                        <a:t>a, </a:t>
                      </a:r>
                      <a:r>
                        <a:rPr lang="en-US" sz="3600" i="1" dirty="0" err="1" smtClean="0">
                          <a:latin typeface="Times New Roman" panose="02020603050405020304" pitchFamily="18" charset="0"/>
                          <a:cs typeface="Times New Roman" panose="02020603050405020304" pitchFamily="18" charset="0"/>
                        </a:rPr>
                        <a:t>Năm</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gian</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nhà</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cỏ</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thấp</a:t>
                      </a:r>
                      <a:r>
                        <a:rPr lang="en-US" sz="3600" i="1" baseline="0" dirty="0" smtClean="0">
                          <a:latin typeface="Times New Roman" panose="02020603050405020304" pitchFamily="18" charset="0"/>
                          <a:cs typeface="Times New Roman" panose="02020603050405020304" pitchFamily="18" charset="0"/>
                        </a:rPr>
                        <a:t> le </a:t>
                      </a:r>
                      <a:r>
                        <a:rPr lang="en-US" sz="3600" i="1" baseline="0" dirty="0" err="1" smtClean="0">
                          <a:latin typeface="Times New Roman" panose="02020603050405020304" pitchFamily="18" charset="0"/>
                          <a:cs typeface="Times New Roman" panose="02020603050405020304" pitchFamily="18" charset="0"/>
                        </a:rPr>
                        <a:t>te</a:t>
                      </a:r>
                      <a:endParaRPr lang="en-US" sz="3600" i="1" baseline="0" dirty="0" smtClean="0">
                        <a:latin typeface="Times New Roman" panose="02020603050405020304" pitchFamily="18" charset="0"/>
                        <a:cs typeface="Times New Roman" panose="02020603050405020304" pitchFamily="18" charset="0"/>
                      </a:endParaRPr>
                    </a:p>
                    <a:p>
                      <a:pPr marL="0" indent="0">
                        <a:lnSpc>
                          <a:spcPct val="250000"/>
                        </a:lnSpc>
                        <a:buNone/>
                      </a:pPr>
                      <a:r>
                        <a:rPr lang="en-US" sz="3600" i="1" baseline="0" dirty="0" err="1" smtClean="0">
                          <a:latin typeface="Times New Roman" panose="02020603050405020304" pitchFamily="18" charset="0"/>
                          <a:cs typeface="Times New Roman" panose="02020603050405020304" pitchFamily="18" charset="0"/>
                        </a:rPr>
                        <a:t>Ngõ</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tối</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đêm</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sâu</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đóm</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lập</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lòe</a:t>
                      </a:r>
                      <a:endParaRPr lang="en-US" sz="3600" i="1" baseline="0" dirty="0" smtClean="0">
                        <a:latin typeface="Times New Roman" panose="02020603050405020304" pitchFamily="18" charset="0"/>
                        <a:cs typeface="Times New Roman" panose="02020603050405020304" pitchFamily="18" charset="0"/>
                      </a:endParaRPr>
                    </a:p>
                    <a:p>
                      <a:pPr marL="0" indent="0">
                        <a:lnSpc>
                          <a:spcPct val="250000"/>
                        </a:lnSpc>
                        <a:buNone/>
                      </a:pPr>
                      <a:r>
                        <a:rPr lang="en-US" sz="3600" i="1" baseline="0" dirty="0" err="1" smtClean="0">
                          <a:latin typeface="Times New Roman" panose="02020603050405020304" pitchFamily="18" charset="0"/>
                          <a:cs typeface="Times New Roman" panose="02020603050405020304" pitchFamily="18" charset="0"/>
                        </a:rPr>
                        <a:t>Lưng</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giậu</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phất</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phơ</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màu</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khói</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nhạt</a:t>
                      </a:r>
                      <a:endParaRPr lang="en-US" sz="3600" i="1" baseline="0" dirty="0" smtClean="0">
                        <a:latin typeface="Times New Roman" panose="02020603050405020304" pitchFamily="18" charset="0"/>
                        <a:cs typeface="Times New Roman" panose="02020603050405020304" pitchFamily="18" charset="0"/>
                      </a:endParaRPr>
                    </a:p>
                    <a:p>
                      <a:pPr marL="0" indent="0">
                        <a:lnSpc>
                          <a:spcPct val="250000"/>
                        </a:lnSpc>
                        <a:buNone/>
                      </a:pPr>
                      <a:r>
                        <a:rPr lang="en-US" sz="3600" i="1" baseline="0" dirty="0" err="1" smtClean="0">
                          <a:latin typeface="Times New Roman" panose="02020603050405020304" pitchFamily="18" charset="0"/>
                          <a:cs typeface="Times New Roman" panose="02020603050405020304" pitchFamily="18" charset="0"/>
                        </a:rPr>
                        <a:t>Làn</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ao</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lóng</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lánh</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bóng</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trăng</a:t>
                      </a:r>
                      <a:r>
                        <a:rPr lang="en-US" sz="3600" i="1" baseline="0" dirty="0" smtClean="0">
                          <a:latin typeface="Times New Roman" panose="02020603050405020304" pitchFamily="18" charset="0"/>
                          <a:cs typeface="Times New Roman" panose="02020603050405020304" pitchFamily="18" charset="0"/>
                        </a:rPr>
                        <a:t> </a:t>
                      </a:r>
                      <a:r>
                        <a:rPr lang="en-US" sz="3600" i="1" baseline="0" dirty="0" err="1" smtClean="0">
                          <a:latin typeface="Times New Roman" panose="02020603050405020304" pitchFamily="18" charset="0"/>
                          <a:cs typeface="Times New Roman" panose="02020603050405020304" pitchFamily="18" charset="0"/>
                        </a:rPr>
                        <a:t>loe</a:t>
                      </a:r>
                      <a:endParaRPr lang="en-US" sz="3600" i="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nSpc>
                          <a:spcPct val="150000"/>
                        </a:lnSpc>
                        <a:buClr>
                          <a:srgbClr val="000000"/>
                        </a:buClr>
                        <a:buFont typeface="Arial" panose="020B0604020202020204"/>
                        <a:buNone/>
                      </a:pPr>
                      <a:endParaRPr lang="en-US" sz="16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pPr>
                        <a:lnSpc>
                          <a:spcPct val="150000"/>
                        </a:lnSpc>
                        <a:buClr>
                          <a:srgbClr val="000000"/>
                        </a:buClr>
                        <a:buFont typeface="Arial" panose="020B0604020202020204"/>
                        <a:buNone/>
                      </a:pPr>
                      <a:r>
                        <a:rPr lang="en-US" sz="36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le </a:t>
                      </a:r>
                      <a:r>
                        <a:rPr lang="en-US" sz="3600" i="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te</a:t>
                      </a:r>
                      <a:r>
                        <a:rPr lang="en-US" sz="36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a:t>
                      </a:r>
                      <a:endParaRPr lang="en-US" sz="36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pPr>
                        <a:lnSpc>
                          <a:spcPct val="150000"/>
                        </a:lnSpc>
                        <a:buClr>
                          <a:srgbClr val="000000"/>
                        </a:buClr>
                        <a:buFont typeface="Arial" panose="020B0604020202020204"/>
                        <a:buNone/>
                      </a:pPr>
                      <a:endParaRPr lang="en-US" sz="24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pPr>
                        <a:lnSpc>
                          <a:spcPct val="150000"/>
                        </a:lnSpc>
                        <a:buClr>
                          <a:srgbClr val="000000"/>
                        </a:buClr>
                        <a:buFont typeface="Arial" panose="020B0604020202020204"/>
                        <a:buNone/>
                      </a:pPr>
                      <a:r>
                        <a:rPr lang="en-US" sz="3600" i="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lập</a:t>
                      </a:r>
                      <a:r>
                        <a:rPr lang="en-US" sz="36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lòe</a:t>
                      </a:r>
                      <a:endParaRPr lang="en-US" sz="36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pPr>
                        <a:lnSpc>
                          <a:spcPct val="150000"/>
                        </a:lnSpc>
                        <a:buClr>
                          <a:srgbClr val="000000"/>
                        </a:buClr>
                        <a:buFont typeface="Arial" panose="020B0604020202020204"/>
                        <a:buNone/>
                      </a:pPr>
                      <a:endParaRPr lang="en-US" sz="24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pPr>
                        <a:lnSpc>
                          <a:spcPct val="150000"/>
                        </a:lnSpc>
                        <a:buClr>
                          <a:srgbClr val="000000"/>
                        </a:buClr>
                        <a:buFont typeface="Arial" panose="020B0604020202020204"/>
                        <a:buNone/>
                      </a:pPr>
                      <a:r>
                        <a:rPr lang="en-US" sz="3600" i="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phất</a:t>
                      </a:r>
                      <a:r>
                        <a:rPr lang="en-US" sz="36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phơ</a:t>
                      </a:r>
                      <a:endParaRPr lang="en-US" sz="36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pPr>
                        <a:lnSpc>
                          <a:spcPct val="150000"/>
                        </a:lnSpc>
                        <a:buClr>
                          <a:srgbClr val="000000"/>
                        </a:buClr>
                        <a:buFont typeface="Arial" panose="020B0604020202020204"/>
                        <a:buNone/>
                      </a:pPr>
                      <a:endParaRPr lang="en-US" sz="28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pPr>
                        <a:lnSpc>
                          <a:spcPct val="150000"/>
                        </a:lnSpc>
                        <a:buClr>
                          <a:srgbClr val="000000"/>
                        </a:buClr>
                        <a:buFont typeface="Arial" panose="020B0604020202020204"/>
                        <a:buNone/>
                      </a:pPr>
                      <a:r>
                        <a:rPr lang="en-US" sz="3600" i="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lóng</a:t>
                      </a:r>
                      <a:r>
                        <a:rPr lang="en-US" sz="36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lánh</a:t>
                      </a:r>
                      <a:endParaRPr lang="en-US" sz="36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txBody>
                  <a:tcPr>
                    <a:solidFill>
                      <a:schemeClr val="bg1"/>
                    </a:solidFill>
                  </a:tcPr>
                </a:tc>
                <a:tc>
                  <a:txBody>
                    <a:bodyPr/>
                    <a:lstStyle/>
                    <a:p>
                      <a:endParaRPr lang="en-US" sz="3600">
                        <a:latin typeface="Times New Roman" panose="02020603050405020304" pitchFamily="18" charset="0"/>
                        <a:cs typeface="Times New Roman" panose="02020603050405020304" pitchFamily="18" charset="0"/>
                      </a:endParaRPr>
                    </a:p>
                  </a:txBody>
                  <a:tcPr>
                    <a:solidFill>
                      <a:schemeClr val="bg1"/>
                    </a:solidFill>
                  </a:tcPr>
                </a:tc>
                <a:tc>
                  <a:txBody>
                    <a:bodyPr/>
                    <a:lstStyle/>
                    <a:p>
                      <a:pPr lvl="0" algn="just"/>
                      <a:r>
                        <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Từ </a:t>
                      </a:r>
                      <a:r>
                        <a:rPr lang="vi-VN" sz="3600" i="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le te</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gợi hình ảnh những ngôi nhà tranh thấp, hẹp ở làng quê Việt Nam xưa.</a:t>
                      </a:r>
                      <a:endPar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endParaRPr>
                    </a:p>
                    <a:p>
                      <a:pPr lvl="0" algn="just"/>
                      <a:r>
                        <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Từ </a:t>
                      </a:r>
                      <a:r>
                        <a:rPr lang="vi-VN" sz="3600" i="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lập loè</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gợi ánh sáng chợt loé lên, chợt tắt đi của đom đóm; làm nổi bật thêm cái tối của </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nh</a:t>
                      </a:r>
                      <a:r>
                        <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ữ</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ng </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lối ngõ nhỏ và sự im vắng, tĩnh lặng của đêm khuya.</a:t>
                      </a:r>
                      <a:endPar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endParaRPr>
                    </a:p>
                    <a:p>
                      <a:pPr lvl="0" algn="just"/>
                      <a:r>
                        <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Từ </a:t>
                      </a:r>
                      <a:r>
                        <a:rPr lang="vi-VN" sz="3600" i="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phất phơ</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miêu tả sự lay động khẽ khàng của làn khói mỏng trong buổi chiều thu khi tiết trời se lạnh, gợi được cả làn gió nhẹ.</a:t>
                      </a:r>
                      <a:endPar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endParaRPr>
                    </a:p>
                    <a:p>
                      <a:pPr lvl="0" algn="just"/>
                      <a:r>
                        <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Từ </a:t>
                      </a:r>
                      <a:r>
                        <a:rPr lang="vi-VN" sz="3600" i="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lóng lánh</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gợi hình ảnh ánh trăng được phản chiếu từ mặt ao thu, khi làn nước trong trẻo xao động.</a:t>
                      </a:r>
                      <a:endPar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358140"/>
          <a:ext cx="17602200" cy="7863840"/>
        </p:xfrm>
        <a:graphic>
          <a:graphicData uri="http://schemas.openxmlformats.org/drawingml/2006/table">
            <a:tbl>
              <a:tblPr firstRow="1" bandRow="1">
                <a:tableStyleId>{5940675A-B579-460E-94D1-54222C63F5DA}</a:tableStyleId>
              </a:tblPr>
              <a:tblGrid>
                <a:gridCol w="7315200"/>
                <a:gridCol w="1905000"/>
                <a:gridCol w="1905000"/>
                <a:gridCol w="6477000"/>
              </a:tblGrid>
              <a:tr h="1066800">
                <a:tc>
                  <a:txBody>
                    <a:bodyPr/>
                    <a:lstStyle/>
                    <a:p>
                      <a:pPr algn="ctr"/>
                      <a:r>
                        <a:rPr lang="en-US" sz="3600" b="0" dirty="0" err="1" smtClean="0">
                          <a:latin typeface="Times New Roman" panose="02020603050405020304" pitchFamily="18" charset="0"/>
                          <a:cs typeface="Times New Roman" panose="02020603050405020304" pitchFamily="18" charset="0"/>
                        </a:rPr>
                        <a:t>Ví</a:t>
                      </a:r>
                      <a:r>
                        <a:rPr lang="en-US" sz="3600" b="0" baseline="0" dirty="0" smtClean="0">
                          <a:latin typeface="Times New Roman" panose="02020603050405020304" pitchFamily="18" charset="0"/>
                          <a:cs typeface="Times New Roman" panose="02020603050405020304" pitchFamily="18" charset="0"/>
                        </a:rPr>
                        <a:t> </a:t>
                      </a:r>
                      <a:r>
                        <a:rPr lang="en-US" sz="3600" b="0" baseline="0" dirty="0" err="1" smtClean="0">
                          <a:latin typeface="Times New Roman" panose="02020603050405020304" pitchFamily="18" charset="0"/>
                          <a:cs typeface="Times New Roman" panose="02020603050405020304" pitchFamily="18" charset="0"/>
                        </a:rPr>
                        <a:t>dụ</a:t>
                      </a:r>
                      <a:endParaRPr lang="en-US" sz="3600" b="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r>
                        <a:rPr lang="en-US" sz="3600" b="0" dirty="0" err="1" smtClean="0">
                          <a:latin typeface="Times New Roman" panose="02020603050405020304" pitchFamily="18" charset="0"/>
                          <a:cs typeface="Times New Roman" panose="02020603050405020304" pitchFamily="18" charset="0"/>
                        </a:rPr>
                        <a:t>Từ</a:t>
                      </a:r>
                      <a:r>
                        <a:rPr lang="en-US" sz="3600" b="0" dirty="0" smtClean="0">
                          <a:latin typeface="Times New Roman" panose="02020603050405020304" pitchFamily="18" charset="0"/>
                          <a:cs typeface="Times New Roman" panose="02020603050405020304" pitchFamily="18" charset="0"/>
                        </a:rPr>
                        <a:t> </a:t>
                      </a:r>
                      <a:r>
                        <a:rPr lang="en-US" sz="3600" b="0" dirty="0" err="1" smtClean="0">
                          <a:latin typeface="Times New Roman" panose="02020603050405020304" pitchFamily="18" charset="0"/>
                          <a:cs typeface="Times New Roman" panose="02020603050405020304" pitchFamily="18" charset="0"/>
                        </a:rPr>
                        <a:t>tượng</a:t>
                      </a:r>
                      <a:r>
                        <a:rPr lang="en-US" sz="3600" b="0" baseline="0" dirty="0" smtClean="0">
                          <a:latin typeface="Times New Roman" panose="02020603050405020304" pitchFamily="18" charset="0"/>
                          <a:cs typeface="Times New Roman" panose="02020603050405020304" pitchFamily="18" charset="0"/>
                        </a:rPr>
                        <a:t> </a:t>
                      </a:r>
                      <a:r>
                        <a:rPr lang="en-US" sz="3600" b="0" baseline="0" dirty="0" err="1" smtClean="0">
                          <a:latin typeface="Times New Roman" panose="02020603050405020304" pitchFamily="18" charset="0"/>
                          <a:cs typeface="Times New Roman" panose="02020603050405020304" pitchFamily="18" charset="0"/>
                        </a:rPr>
                        <a:t>hình</a:t>
                      </a:r>
                      <a:endParaRPr lang="en-US" sz="3600" b="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r>
                        <a:rPr lang="en-US" sz="3600" b="0" dirty="0" err="1" smtClean="0">
                          <a:latin typeface="Times New Roman" panose="02020603050405020304" pitchFamily="18" charset="0"/>
                          <a:cs typeface="Times New Roman" panose="02020603050405020304" pitchFamily="18" charset="0"/>
                        </a:rPr>
                        <a:t>Từ</a:t>
                      </a:r>
                      <a:r>
                        <a:rPr lang="en-US" sz="3600" b="0" dirty="0" smtClean="0">
                          <a:latin typeface="Times New Roman" panose="02020603050405020304" pitchFamily="18" charset="0"/>
                          <a:cs typeface="Times New Roman" panose="02020603050405020304" pitchFamily="18" charset="0"/>
                        </a:rPr>
                        <a:t> </a:t>
                      </a:r>
                      <a:r>
                        <a:rPr lang="en-US" sz="3600" b="0" dirty="0" err="1" smtClean="0">
                          <a:latin typeface="Times New Roman" panose="02020603050405020304" pitchFamily="18" charset="0"/>
                          <a:cs typeface="Times New Roman" panose="02020603050405020304" pitchFamily="18" charset="0"/>
                        </a:rPr>
                        <a:t>tượng</a:t>
                      </a:r>
                      <a:r>
                        <a:rPr lang="en-US" sz="3600" b="0" baseline="0" dirty="0" smtClean="0">
                          <a:latin typeface="Times New Roman" panose="02020603050405020304" pitchFamily="18" charset="0"/>
                          <a:cs typeface="Times New Roman" panose="02020603050405020304" pitchFamily="18" charset="0"/>
                        </a:rPr>
                        <a:t> </a:t>
                      </a:r>
                      <a:r>
                        <a:rPr lang="en-US" sz="3600" b="0" baseline="0" dirty="0" err="1" smtClean="0">
                          <a:latin typeface="Times New Roman" panose="02020603050405020304" pitchFamily="18" charset="0"/>
                          <a:cs typeface="Times New Roman" panose="02020603050405020304" pitchFamily="18" charset="0"/>
                        </a:rPr>
                        <a:t>thanh</a:t>
                      </a:r>
                      <a:endParaRPr lang="en-US" sz="3600" b="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r>
                        <a:rPr lang="en-US" sz="3600" b="0" dirty="0" err="1" smtClean="0">
                          <a:latin typeface="Times New Roman" panose="02020603050405020304" pitchFamily="18" charset="0"/>
                          <a:cs typeface="Times New Roman" panose="02020603050405020304" pitchFamily="18" charset="0"/>
                        </a:rPr>
                        <a:t>Tác</a:t>
                      </a:r>
                      <a:r>
                        <a:rPr lang="en-US" sz="3600" b="0" baseline="0" dirty="0" smtClean="0">
                          <a:latin typeface="Times New Roman" panose="02020603050405020304" pitchFamily="18" charset="0"/>
                          <a:cs typeface="Times New Roman" panose="02020603050405020304" pitchFamily="18" charset="0"/>
                        </a:rPr>
                        <a:t> </a:t>
                      </a:r>
                      <a:r>
                        <a:rPr lang="en-US" sz="3600" b="0" baseline="0" dirty="0" err="1" smtClean="0">
                          <a:latin typeface="Times New Roman" panose="02020603050405020304" pitchFamily="18" charset="0"/>
                          <a:cs typeface="Times New Roman" panose="02020603050405020304" pitchFamily="18" charset="0"/>
                        </a:rPr>
                        <a:t>dụng</a:t>
                      </a:r>
                      <a:endParaRPr lang="en-US" sz="3600" b="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r>
              <a:tr h="3581299">
                <a:tc>
                  <a:txBody>
                    <a:bodyPr/>
                    <a:lstStyle/>
                    <a:p>
                      <a:pPr algn="just">
                        <a:lnSpc>
                          <a:spcPct val="200000"/>
                        </a:lnSpc>
                        <a:buClr>
                          <a:srgbClr val="000000"/>
                        </a:buClr>
                        <a:buFont typeface="Arial" panose="020B0604020202020204"/>
                        <a:buNone/>
                      </a:pPr>
                      <a:r>
                        <a:rPr lang="en-US" sz="3600" dirty="0" smtClean="0">
                          <a:latin typeface="Times New Roman" panose="02020603050405020304" pitchFamily="18" charset="0"/>
                          <a:cs typeface="Times New Roman" panose="02020603050405020304" pitchFamily="18" charset="0"/>
                        </a:rPr>
                        <a:t>b.</a:t>
                      </a:r>
                      <a:r>
                        <a:rPr lang="en-US" sz="3600" i="1" kern="0" dirty="0" smtClean="0">
                          <a:solidFill>
                            <a:srgbClr val="2C1549"/>
                          </a:solidFill>
                          <a:latin typeface="Cambria" panose="02040503050406030204" pitchFamily="18" charset="0"/>
                          <a:ea typeface="Cambria" panose="02040503050406030204" pitchFamily="18" charset="0"/>
                          <a:sym typeface="Arial" panose="020B0604020202020204"/>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Sáng</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hồng</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lơ</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lửng</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mây</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son</a:t>
                      </a:r>
                      <a:endPar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pPr algn="ctr">
                        <a:lnSpc>
                          <a:spcPct val="200000"/>
                        </a:lnSpc>
                        <a:buClr>
                          <a:srgbClr val="000000"/>
                        </a:buClr>
                        <a:buFont typeface="Arial" panose="020B0604020202020204"/>
                        <a:buNone/>
                      </a:pP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Mặt</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trời</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thức</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giấc</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véo</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von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chim</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chào</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a:t>
                      </a:r>
                      <a:endPar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pPr algn="ctr">
                        <a:lnSpc>
                          <a:spcPct val="200000"/>
                        </a:lnSpc>
                        <a:buClr>
                          <a:srgbClr val="000000"/>
                        </a:buClr>
                        <a:buFont typeface="Arial" panose="020B0604020202020204"/>
                        <a:buNone/>
                      </a:pP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Cổng</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làng</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rộng</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mở</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Ồn</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ào</a:t>
                      </a:r>
                      <a:endPar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pPr algn="ctr">
                        <a:lnSpc>
                          <a:spcPct val="200000"/>
                        </a:lnSpc>
                        <a:buClr>
                          <a:srgbClr val="000000"/>
                        </a:buClr>
                        <a:buFont typeface="Arial" panose="020B0604020202020204"/>
                        <a:buNone/>
                      </a:pP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Nông</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phu</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lững</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thững</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đi</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vào</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nắng</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mai</a:t>
                      </a:r>
                      <a:endPar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txBody>
                  <a:tcPr>
                    <a:solidFill>
                      <a:schemeClr val="bg1"/>
                    </a:solidFill>
                  </a:tcPr>
                </a:tc>
                <a:tc>
                  <a:txBody>
                    <a:bodyPr/>
                    <a:lstStyle/>
                    <a:p>
                      <a:pPr>
                        <a:lnSpc>
                          <a:spcPct val="150000"/>
                        </a:lnSpc>
                        <a:buClr>
                          <a:srgbClr val="000000"/>
                        </a:buClr>
                        <a:buFont typeface="Arial" panose="020B0604020202020204"/>
                        <a:buNone/>
                      </a:pPr>
                      <a:endParaRPr lang="en-US" sz="105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pPr>
                        <a:lnSpc>
                          <a:spcPct val="150000"/>
                        </a:lnSpc>
                        <a:buClr>
                          <a:srgbClr val="000000"/>
                        </a:buClr>
                        <a:buFont typeface="Arial" panose="020B0604020202020204"/>
                        <a:buNone/>
                      </a:pP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Lơ</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lửng</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endPar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pPr>
                        <a:lnSpc>
                          <a:spcPct val="150000"/>
                        </a:lnSpc>
                        <a:buClr>
                          <a:srgbClr val="000000"/>
                        </a:buClr>
                        <a:buFont typeface="Arial" panose="020B0604020202020204"/>
                        <a:buNone/>
                      </a:pPr>
                      <a:endPar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pPr>
                        <a:lnSpc>
                          <a:spcPct val="150000"/>
                        </a:lnSpc>
                        <a:buClr>
                          <a:srgbClr val="000000"/>
                        </a:buClr>
                        <a:buFont typeface="Arial" panose="020B0604020202020204"/>
                        <a:buNone/>
                      </a:pPr>
                      <a:endPar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pPr>
                        <a:lnSpc>
                          <a:spcPct val="150000"/>
                        </a:lnSpc>
                        <a:buClr>
                          <a:srgbClr val="000000"/>
                        </a:buClr>
                        <a:buFont typeface="Arial" panose="020B0604020202020204"/>
                        <a:buNone/>
                      </a:pPr>
                      <a:endPar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pPr>
                        <a:lnSpc>
                          <a:spcPct val="150000"/>
                        </a:lnSpc>
                        <a:buClr>
                          <a:srgbClr val="000000"/>
                        </a:buClr>
                        <a:buFont typeface="Arial" panose="020B0604020202020204"/>
                        <a:buNone/>
                      </a:pP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lững</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thững</a:t>
                      </a:r>
                      <a:endParaRPr lang="en-US" sz="3600" i="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txBody>
                  <a:tcPr>
                    <a:solidFill>
                      <a:schemeClr val="bg1"/>
                    </a:solidFill>
                  </a:tcPr>
                </a:tc>
                <a:tc>
                  <a:txBody>
                    <a:bodyPr/>
                    <a:lstStyle/>
                    <a:p>
                      <a:endPar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endPar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endParaRPr lang="en-US" sz="28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Véo</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von, </a:t>
                      </a:r>
                      <a:endPar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endParaRPr lang="en-US" sz="28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ồn</a:t>
                      </a:r>
                      <a:r>
                        <a:rPr lang="en-US" sz="3600"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ào</a:t>
                      </a:r>
                      <a:endParaRPr lang="en-US" sz="360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lvl="0" algn="just"/>
                      <a:r>
                        <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Từ </a:t>
                      </a:r>
                      <a:r>
                        <a:rPr lang="vi-VN" sz="3600" i="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lơ lửng</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tả hình ảnh những đám mây như treo trên lưng chừng trời, gợi vẻ đẹp bình yên.</a:t>
                      </a:r>
                      <a:endPar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Từ </a:t>
                      </a:r>
                      <a:r>
                        <a:rPr lang="vi-VN" sz="3600" i="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véo von</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gợi tiếng chim trong trẻo, tươi vui như tiếng trẻ thơ</a:t>
                      </a:r>
                      <a:endPar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lvl="0" indent="0" algn="just">
                        <a:buFontTx/>
                        <a:buNone/>
                      </a:pPr>
                      <a:r>
                        <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T</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ừ </a:t>
                      </a:r>
                      <a:r>
                        <a:rPr lang="vi-VN" sz="3600" i="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ổn ào</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gợi không khí sôi động nơi cổng làng vào buổi sớm mai.</a:t>
                      </a:r>
                      <a:endPar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Từ </a:t>
                      </a:r>
                      <a:r>
                        <a:rPr lang="vi-VN" sz="3600" i="1"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lững thững</a:t>
                      </a:r>
                      <a:r>
                        <a:rPr lang="vi-VN"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gợi tả dáng đi thong thả của nhũng người nông dần bước ra khỏi cổng làng, bắt đầu một ngày lao động, mà như “đi vào nắng mai”.</a:t>
                      </a:r>
                      <a:endParaRPr lang="en-US" sz="3600" u="none" strike="noStrike"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a:srcRect/>
          <a:stretch>
            <a:fillRect/>
          </a:stretch>
        </p:blipFill>
        <p:spPr>
          <a:xfrm>
            <a:off x="6172200" y="419100"/>
            <a:ext cx="6925570" cy="1281231"/>
          </a:xfrm>
          <a:prstGeom prst="rect">
            <a:avLst/>
          </a:prstGeom>
        </p:spPr>
      </p:pic>
      <p:sp>
        <p:nvSpPr>
          <p:cNvPr id="4" name="Rectangle 3"/>
          <p:cNvSpPr/>
          <p:nvPr/>
        </p:nvSpPr>
        <p:spPr>
          <a:xfrm>
            <a:off x="6646841" y="473691"/>
            <a:ext cx="5638800" cy="1107996"/>
          </a:xfrm>
          <a:prstGeom prst="rect">
            <a:avLst/>
          </a:prstGeom>
        </p:spPr>
        <p:txBody>
          <a:bodyPr wrap="square">
            <a:spAutoFit/>
          </a:bodyPr>
          <a:lstStyle/>
          <a:p>
            <a:pPr algn="ctr"/>
            <a:r>
              <a:rPr lang="en-US" sz="6600" dirty="0" err="1" smtClean="0">
                <a:solidFill>
                  <a:srgbClr val="333333"/>
                </a:solidFill>
                <a:latin typeface="Times New Roman" panose="02020603050405020304" pitchFamily="18" charset="0"/>
              </a:rPr>
              <a:t>Bài</a:t>
            </a:r>
            <a:r>
              <a:rPr lang="en-US" sz="6600" dirty="0" smtClean="0">
                <a:solidFill>
                  <a:srgbClr val="333333"/>
                </a:solidFill>
                <a:latin typeface="Times New Roman" panose="02020603050405020304" pitchFamily="18" charset="0"/>
              </a:rPr>
              <a:t> </a:t>
            </a:r>
            <a:r>
              <a:rPr lang="en-US" sz="6600" dirty="0" err="1" smtClean="0">
                <a:solidFill>
                  <a:srgbClr val="333333"/>
                </a:solidFill>
                <a:latin typeface="Times New Roman" panose="02020603050405020304" pitchFamily="18" charset="0"/>
              </a:rPr>
              <a:t>tập</a:t>
            </a:r>
            <a:r>
              <a:rPr lang="en-US" sz="6600" dirty="0" smtClean="0">
                <a:solidFill>
                  <a:srgbClr val="333333"/>
                </a:solidFill>
                <a:latin typeface="Times New Roman" panose="02020603050405020304" pitchFamily="18" charset="0"/>
              </a:rPr>
              <a:t> 3</a:t>
            </a:r>
            <a:endParaRPr lang="vi-VN" sz="6600" b="1" dirty="0">
              <a:solidFill>
                <a:srgbClr val="333333"/>
              </a:solidFill>
              <a:latin typeface="Times New Roman" panose="02020603050405020304" pitchFamily="18" charset="0"/>
            </a:endParaRPr>
          </a:p>
        </p:txBody>
      </p:sp>
      <p:pic>
        <p:nvPicPr>
          <p:cNvPr id="6" name="Picture 4"/>
          <p:cNvPicPr>
            <a:picLocks noChangeAspect="1"/>
          </p:cNvPicPr>
          <p:nvPr/>
        </p:nvPicPr>
        <p:blipFill>
          <a:blip/>
          <a:srcRect/>
          <a:stretch>
            <a:fillRect/>
          </a:stretch>
        </p:blipFill>
        <p:spPr>
          <a:xfrm>
            <a:off x="-1329605" y="-1360265"/>
            <a:ext cx="3538728" cy="4114800"/>
          </a:xfrm>
          <a:prstGeom prst="rect">
            <a:avLst/>
          </a:prstGeom>
        </p:spPr>
      </p:pic>
      <p:sp>
        <p:nvSpPr>
          <p:cNvPr id="12" name="Rectangle: Rounded Corners 25"/>
          <p:cNvSpPr/>
          <p:nvPr/>
        </p:nvSpPr>
        <p:spPr>
          <a:xfrm>
            <a:off x="838200" y="7245822"/>
            <a:ext cx="6372923" cy="1570612"/>
          </a:xfrm>
          <a:prstGeom prst="roundRect">
            <a:avLst/>
          </a:prstGeom>
          <a:solidFill>
            <a:schemeClr val="accent4">
              <a:lumMod val="20000"/>
              <a:lumOff val="80000"/>
            </a:schemeClr>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buFont typeface="Arial" panose="020B0604020202020204"/>
              <a:buNone/>
            </a:pPr>
            <a:r>
              <a:rPr lang="en-US" sz="4000" b="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Từ</a:t>
            </a:r>
            <a:r>
              <a:rPr lang="en-US" sz="4000" b="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b="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tượng</a:t>
            </a:r>
            <a:r>
              <a:rPr lang="en-US" sz="4000" b="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b="1" kern="0" dirty="0" err="1"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hình</a:t>
            </a:r>
            <a:r>
              <a:rPr lang="en-US" sz="4000" b="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Li </a:t>
            </a:r>
            <a:r>
              <a:rPr lang="en-US" sz="4000" i="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ti</a:t>
            </a:r>
            <a:endParaRPr lang="en-US" sz="4000" i="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sp>
        <p:nvSpPr>
          <p:cNvPr id="17" name="Rectangle: Rounded Corners 8"/>
          <p:cNvSpPr/>
          <p:nvPr/>
        </p:nvSpPr>
        <p:spPr>
          <a:xfrm>
            <a:off x="8361554" y="7222070"/>
            <a:ext cx="9240646" cy="1585946"/>
          </a:xfrm>
          <a:prstGeom prst="roundRect">
            <a:avLst/>
          </a:prstGeom>
          <a:solidFill>
            <a:schemeClr val="accent3">
              <a:lumMod val="20000"/>
              <a:lumOff val="80000"/>
            </a:schemeClr>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buFont typeface="Arial" panose="020B0604020202020204"/>
              <a:buNone/>
            </a:pPr>
            <a:r>
              <a:rPr lang="en-US" sz="4000" b="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Từ</a:t>
            </a:r>
            <a:r>
              <a:rPr lang="en-US" sz="4000" b="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b="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tượng</a:t>
            </a:r>
            <a:r>
              <a:rPr lang="en-US" sz="4000" b="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b="1" kern="0" dirty="0" err="1"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thanh</a:t>
            </a:r>
            <a:r>
              <a:rPr lang="en-US" sz="4000" b="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Lao </a:t>
            </a:r>
            <a:r>
              <a:rPr lang="en-US" sz="4000" i="1" kern="0" dirty="0" err="1"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xao</a:t>
            </a:r>
            <a:r>
              <a:rPr lang="en-US" sz="4000" i="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vù</a:t>
            </a:r>
            <a:r>
              <a:rPr lang="en-US" sz="4000" i="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vù</a:t>
            </a:r>
            <a:r>
              <a:rPr lang="en-US" sz="4000" i="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a:t>
            </a:r>
            <a:r>
              <a:rPr lang="en-US" sz="4000" i="1" kern="0" dirty="0" err="1"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íu</a:t>
            </a:r>
            <a:r>
              <a:rPr lang="en-US" sz="4000" i="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ríu</a:t>
            </a:r>
            <a:endParaRPr lang="en-US" sz="4000" i="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sp>
        <p:nvSpPr>
          <p:cNvPr id="19" name="Rectangle 18"/>
          <p:cNvSpPr/>
          <p:nvPr/>
        </p:nvSpPr>
        <p:spPr>
          <a:xfrm>
            <a:off x="838200" y="2110919"/>
            <a:ext cx="16764000" cy="4708981"/>
          </a:xfrm>
          <a:prstGeom prst="rect">
            <a:avLst/>
          </a:prstGeom>
          <a:solidFill>
            <a:schemeClr val="bg1"/>
          </a:solidFill>
        </p:spPr>
        <p:txBody>
          <a:bodyPr wrap="square">
            <a:spAutoFit/>
          </a:bodyPr>
          <a:lstStyle/>
          <a:p>
            <a:pPr algn="just">
              <a:lnSpc>
                <a:spcPct val="150000"/>
              </a:lnSpc>
              <a:buClr>
                <a:srgbClr val="000000"/>
              </a:buClr>
              <a:buFont typeface="Arial" panose="020B0604020202020204"/>
              <a:buNone/>
            </a:pP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Giữa</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vùng</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cỏ</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tranh</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khô</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vàng</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gió</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thổi</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lao</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xao</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một</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bầy</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chim</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hàng</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nghìn</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con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vụt</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cất</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cánh</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bay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lên</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Chim</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áo</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già</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màu</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nâu</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chim</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manh</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manh</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mỏ</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đỏ</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bóng</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như</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màu</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thuốc</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đánh</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móng</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tay</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lại</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có</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bộ</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long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xám</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tro</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điểm</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những</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chấm</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trắng</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chấm</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đỏ</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li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ti</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rất</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đẹp</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mắt</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Những</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con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chim</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nhỏ</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bay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vù</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vù</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kêu</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líu</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ríu</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lượn</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vòng</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trên</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cao</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một</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chốc</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lại</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đáp</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xuống</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phía</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sau</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lưng</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chúng</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tôi</a:t>
            </a:r>
            <a:r>
              <a:rPr lang="en-US" sz="4000" i="1"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a:t>
            </a:r>
            <a:endParaRPr lang="en-US" sz="4000" i="1"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cxnSp>
        <p:nvCxnSpPr>
          <p:cNvPr id="7" name="Straight Connector 6"/>
          <p:cNvCxnSpPr/>
          <p:nvPr/>
        </p:nvCxnSpPr>
        <p:spPr>
          <a:xfrm>
            <a:off x="2653061" y="5753100"/>
            <a:ext cx="85213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591800" y="3086100"/>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869081" y="5753100"/>
            <a:ext cx="122868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4011311" y="5786120"/>
            <a:ext cx="122868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80">
                                          <p:stCondLst>
                                            <p:cond delay="0"/>
                                          </p:stCondLst>
                                        </p:cTn>
                                        <p:tgtEl>
                                          <p:spTgt spid="19"/>
                                        </p:tgtEl>
                                      </p:cBhvr>
                                    </p:animEffect>
                                    <p:anim calcmode="lin" valueType="num">
                                      <p:cBhvr>
                                        <p:cTn id="1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1" dur="26">
                                          <p:stCondLst>
                                            <p:cond delay="650"/>
                                          </p:stCondLst>
                                        </p:cTn>
                                        <p:tgtEl>
                                          <p:spTgt spid="19"/>
                                        </p:tgtEl>
                                      </p:cBhvr>
                                      <p:to x="100000" y="60000"/>
                                    </p:animScale>
                                    <p:animScale>
                                      <p:cBhvr>
                                        <p:cTn id="22" dur="166" decel="50000">
                                          <p:stCondLst>
                                            <p:cond delay="676"/>
                                          </p:stCondLst>
                                        </p:cTn>
                                        <p:tgtEl>
                                          <p:spTgt spid="19"/>
                                        </p:tgtEl>
                                      </p:cBhvr>
                                      <p:to x="100000" y="100000"/>
                                    </p:animScale>
                                    <p:animScale>
                                      <p:cBhvr>
                                        <p:cTn id="23" dur="26">
                                          <p:stCondLst>
                                            <p:cond delay="1312"/>
                                          </p:stCondLst>
                                        </p:cTn>
                                        <p:tgtEl>
                                          <p:spTgt spid="19"/>
                                        </p:tgtEl>
                                      </p:cBhvr>
                                      <p:to x="100000" y="80000"/>
                                    </p:animScale>
                                    <p:animScale>
                                      <p:cBhvr>
                                        <p:cTn id="24" dur="166" decel="50000">
                                          <p:stCondLst>
                                            <p:cond delay="1338"/>
                                          </p:stCondLst>
                                        </p:cTn>
                                        <p:tgtEl>
                                          <p:spTgt spid="19"/>
                                        </p:tgtEl>
                                      </p:cBhvr>
                                      <p:to x="100000" y="100000"/>
                                    </p:animScale>
                                    <p:animScale>
                                      <p:cBhvr>
                                        <p:cTn id="25" dur="26">
                                          <p:stCondLst>
                                            <p:cond delay="1642"/>
                                          </p:stCondLst>
                                        </p:cTn>
                                        <p:tgtEl>
                                          <p:spTgt spid="19"/>
                                        </p:tgtEl>
                                      </p:cBhvr>
                                      <p:to x="100000" y="90000"/>
                                    </p:animScale>
                                    <p:animScale>
                                      <p:cBhvr>
                                        <p:cTn id="26" dur="166" decel="50000">
                                          <p:stCondLst>
                                            <p:cond delay="1668"/>
                                          </p:stCondLst>
                                        </p:cTn>
                                        <p:tgtEl>
                                          <p:spTgt spid="19"/>
                                        </p:tgtEl>
                                      </p:cBhvr>
                                      <p:to x="100000" y="100000"/>
                                    </p:animScale>
                                    <p:animScale>
                                      <p:cBhvr>
                                        <p:cTn id="27" dur="26">
                                          <p:stCondLst>
                                            <p:cond delay="1808"/>
                                          </p:stCondLst>
                                        </p:cTn>
                                        <p:tgtEl>
                                          <p:spTgt spid="19"/>
                                        </p:tgtEl>
                                      </p:cBhvr>
                                      <p:to x="100000" y="95000"/>
                                    </p:animScale>
                                    <p:animScale>
                                      <p:cBhvr>
                                        <p:cTn id="28" dur="166" decel="50000">
                                          <p:stCondLst>
                                            <p:cond delay="1834"/>
                                          </p:stCondLst>
                                        </p:cTn>
                                        <p:tgtEl>
                                          <p:spTgt spid="19"/>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1000" fill="hold"/>
                                        <p:tgtEl>
                                          <p:spTgt spid="21"/>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anim calcmode="lin" valueType="num">
                                      <p:cBhvr>
                                        <p:cTn id="44" dur="1000" fill="hold"/>
                                        <p:tgtEl>
                                          <p:spTgt spid="23"/>
                                        </p:tgtEl>
                                        <p:attrNameLst>
                                          <p:attrName>ppt_x</p:attrName>
                                        </p:attrNameLst>
                                      </p:cBhvr>
                                      <p:tavLst>
                                        <p:tav tm="0">
                                          <p:val>
                                            <p:strVal val="#ppt_x"/>
                                          </p:val>
                                        </p:tav>
                                        <p:tav tm="100000">
                                          <p:val>
                                            <p:strVal val="#ppt_x"/>
                                          </p:val>
                                        </p:tav>
                                      </p:tavLst>
                                    </p:anim>
                                    <p:anim calcmode="lin" valueType="num">
                                      <p:cBhvr>
                                        <p:cTn id="45" dur="1000" fill="hold"/>
                                        <p:tgtEl>
                                          <p:spTgt spid="23"/>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anim calcmode="lin" valueType="num">
                                      <p:cBhvr>
                                        <p:cTn id="49" dur="1000" fill="hold"/>
                                        <p:tgtEl>
                                          <p:spTgt spid="25"/>
                                        </p:tgtEl>
                                        <p:attrNameLst>
                                          <p:attrName>ppt_x</p:attrName>
                                        </p:attrNameLst>
                                      </p:cBhvr>
                                      <p:tavLst>
                                        <p:tav tm="0">
                                          <p:val>
                                            <p:strVal val="#ppt_x"/>
                                          </p:val>
                                        </p:tav>
                                        <p:tav tm="100000">
                                          <p:val>
                                            <p:strVal val="#ppt_x"/>
                                          </p:val>
                                        </p:tav>
                                      </p:tavLst>
                                    </p:anim>
                                    <p:anim calcmode="lin" valueType="num">
                                      <p:cBhvr>
                                        <p:cTn id="5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barn(inVertical)">
                                      <p:cBhvr>
                                        <p:cTn id="55" dur="500"/>
                                        <p:tgtEl>
                                          <p:spTgt spid="12"/>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barn(inVertical)">
                                      <p:cBhvr>
                                        <p:cTn id="5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P spid="17"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5"/>
          <p:cNvSpPr/>
          <p:nvPr/>
        </p:nvSpPr>
        <p:spPr>
          <a:xfrm>
            <a:off x="838200" y="1052452"/>
            <a:ext cx="6372923" cy="1570612"/>
          </a:xfrm>
          <a:prstGeom prst="roundRect">
            <a:avLst/>
          </a:prstGeom>
          <a:solidFill>
            <a:schemeClr val="accent4">
              <a:lumMod val="20000"/>
              <a:lumOff val="80000"/>
            </a:schemeClr>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buFont typeface="Arial" panose="020B0604020202020204"/>
              <a:buNone/>
            </a:pPr>
            <a:r>
              <a:rPr lang="en-US" sz="4000" b="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Từ</a:t>
            </a:r>
            <a:r>
              <a:rPr lang="en-US" sz="4000" b="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b="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tượng</a:t>
            </a:r>
            <a:r>
              <a:rPr lang="en-US" sz="4000" b="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b="1" kern="0" dirty="0" err="1"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hình</a:t>
            </a:r>
            <a:r>
              <a:rPr lang="en-US" sz="4000" b="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Li </a:t>
            </a:r>
            <a:r>
              <a:rPr lang="en-US" sz="4000" i="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ti</a:t>
            </a:r>
            <a:endParaRPr lang="en-US" sz="4000" i="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sp>
        <p:nvSpPr>
          <p:cNvPr id="4" name="Rectangle: Rounded Corners 8"/>
          <p:cNvSpPr/>
          <p:nvPr/>
        </p:nvSpPr>
        <p:spPr>
          <a:xfrm>
            <a:off x="8361554" y="1028700"/>
            <a:ext cx="9240646" cy="1585946"/>
          </a:xfrm>
          <a:prstGeom prst="roundRect">
            <a:avLst/>
          </a:prstGeom>
          <a:solidFill>
            <a:schemeClr val="accent3">
              <a:lumMod val="20000"/>
              <a:lumOff val="80000"/>
            </a:schemeClr>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000000"/>
              </a:buClr>
              <a:buFont typeface="Arial" panose="020B0604020202020204"/>
              <a:buNone/>
            </a:pPr>
            <a:r>
              <a:rPr lang="en-US" sz="4000" b="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Từ</a:t>
            </a:r>
            <a:r>
              <a:rPr lang="en-US" sz="4000" b="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b="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tượng</a:t>
            </a:r>
            <a:r>
              <a:rPr lang="en-US" sz="4000" b="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b="1" kern="0" dirty="0" err="1"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thanh</a:t>
            </a:r>
            <a:r>
              <a:rPr lang="en-US" sz="4000" b="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Lao </a:t>
            </a:r>
            <a:r>
              <a:rPr lang="en-US" sz="4000" i="1" kern="0" dirty="0" err="1"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xao</a:t>
            </a:r>
            <a:r>
              <a:rPr lang="en-US" sz="4000" i="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vù</a:t>
            </a:r>
            <a:r>
              <a:rPr lang="en-US" sz="4000" i="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vù</a:t>
            </a:r>
            <a:r>
              <a:rPr lang="en-US" sz="4000" i="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a:t>
            </a:r>
            <a:r>
              <a:rPr lang="en-US" sz="4000" i="1" kern="0" dirty="0" err="1"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íu</a:t>
            </a:r>
            <a:r>
              <a:rPr lang="en-US" sz="4000" i="1" kern="0" dirty="0" smtClean="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i="1" kern="0" dirty="0" err="1">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ríu</a:t>
            </a:r>
            <a:endParaRPr lang="en-US" sz="4000" i="1" kern="0" dirty="0">
              <a:solidFill>
                <a:srgbClr val="2C1549"/>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sp>
        <p:nvSpPr>
          <p:cNvPr id="5" name="Rectangle 4"/>
          <p:cNvSpPr/>
          <p:nvPr/>
        </p:nvSpPr>
        <p:spPr>
          <a:xfrm>
            <a:off x="838200" y="3086100"/>
            <a:ext cx="6248400" cy="556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
                <a:srgbClr val="000000"/>
              </a:buClr>
              <a:buFont typeface="Arial" panose="020B0604020202020204"/>
              <a:buNone/>
            </a:pPr>
            <a:r>
              <a:rPr lang="en-US" sz="36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Tác</a:t>
            </a:r>
            <a:r>
              <a:rPr lang="en-US" sz="36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dụng</a:t>
            </a:r>
            <a:endParaRPr lang="en-US" sz="36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pPr algn="just">
              <a:lnSpc>
                <a:spcPct val="150000"/>
              </a:lnSpc>
              <a:buClr>
                <a:srgbClr val="000000"/>
              </a:buClr>
            </a:pPr>
            <a:r>
              <a:rPr lang="en-US" sz="3600" b="1"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Li </a:t>
            </a:r>
            <a:r>
              <a:rPr lang="en-US" sz="3600" b="1"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ti</a:t>
            </a:r>
            <a:r>
              <a:rPr lang="en-US" sz="3600" b="1"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Gợi</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tả</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màu</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sắc</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đặc</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biệt</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của</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loài</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chim</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áo</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già</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những</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màu</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sắc</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đan</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xen</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nhau</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với</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kích</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thước</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nhỏ</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Giúp</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người</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đọc</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dễ</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hình</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dung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về</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ngoại</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hình</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của</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loài</a:t>
            </a:r>
            <a:r>
              <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3600"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chim</a:t>
            </a:r>
            <a:endParaRPr lang="en-US" sz="3600"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sp>
        <p:nvSpPr>
          <p:cNvPr id="7" name="Rectangle 6"/>
          <p:cNvSpPr/>
          <p:nvPr/>
        </p:nvSpPr>
        <p:spPr>
          <a:xfrm>
            <a:off x="8298116" y="3119120"/>
            <a:ext cx="9532683" cy="4005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buClr>
                <a:srgbClr val="000000"/>
              </a:buClr>
              <a:buFont typeface="Arial" panose="020B0604020202020204"/>
              <a:buNone/>
            </a:pPr>
            <a:r>
              <a:rPr lang="en-US" sz="40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Tác</a:t>
            </a:r>
            <a:r>
              <a:rPr lang="en-US" sz="40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dụng</a:t>
            </a:r>
            <a:endParaRPr lang="en-US" sz="40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pPr algn="just">
              <a:lnSpc>
                <a:spcPct val="150000"/>
              </a:lnSpc>
              <a:buClr>
                <a:srgbClr val="000000"/>
              </a:buClr>
            </a:pPr>
            <a:r>
              <a:rPr lang="en-US" sz="4000" b="1" i="1" kern="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Líu</a:t>
            </a:r>
            <a:r>
              <a:rPr lang="en-US" sz="4000" b="1" i="1" kern="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b="1"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ríu</a:t>
            </a:r>
            <a:r>
              <a:rPr lang="en-US" sz="4000" b="1"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Gợi</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tả</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âm</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thanh</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của</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tiếng</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chim</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gọi</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nhau</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không</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quá</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lớn</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không</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quá</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ồn</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ào</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mà</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nghe</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rất</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0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vui</a:t>
            </a:r>
            <a:r>
              <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tai.</a:t>
            </a:r>
            <a:endParaRPr lang="en-US" sz="40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rot="5326155">
            <a:off x="2831761" y="868151"/>
            <a:ext cx="7470978" cy="8099098"/>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7337" flipH="1">
            <a:off x="438257" y="2518908"/>
            <a:ext cx="2260822" cy="2115753"/>
          </a:xfrm>
          <a:prstGeom prst="rect">
            <a:avLst/>
          </a:prstGeom>
        </p:spPr>
      </p:pic>
      <p:sp>
        <p:nvSpPr>
          <p:cNvPr id="11" name="Rectangle 10"/>
          <p:cNvSpPr/>
          <p:nvPr/>
        </p:nvSpPr>
        <p:spPr>
          <a:xfrm>
            <a:off x="3239295" y="2009089"/>
            <a:ext cx="6655910" cy="7571303"/>
          </a:xfrm>
          <a:prstGeom prst="rect">
            <a:avLst/>
          </a:prstGeom>
        </p:spPr>
        <p:txBody>
          <a:bodyPr wrap="square">
            <a:spAutoFit/>
          </a:bodyPr>
          <a:lstStyle/>
          <a:p>
            <a:pPr algn="just"/>
            <a:r>
              <a:rPr lang="vi-VN" sz="5400" dirty="0">
                <a:solidFill>
                  <a:srgbClr val="333333"/>
                </a:solidFill>
                <a:latin typeface="+mj-lt"/>
              </a:rPr>
              <a:t>Tìm ít nhất hai ví dụ về việc sử dụng từ tượng hình, từ tượng thanh ở những văn bản mà em đã đọc và cho biết tác dụng của chúng trong những trường hợp ấy.</a:t>
            </a:r>
            <a:endParaRPr lang="vi-VN" sz="5400" dirty="0">
              <a:solidFill>
                <a:srgbClr val="333333"/>
              </a:solidFill>
              <a:latin typeface="+mj-lt"/>
            </a:endParaRPr>
          </a:p>
          <a:p>
            <a:br>
              <a:rPr lang="vi-VN" sz="5400" dirty="0">
                <a:latin typeface="+mj-lt"/>
              </a:rPr>
            </a:br>
            <a:endParaRPr lang="en-US" sz="5400" dirty="0">
              <a:latin typeface="+mj-lt"/>
            </a:endParaRPr>
          </a:p>
        </p:txBody>
      </p:sp>
      <p:pic>
        <p:nvPicPr>
          <p:cNvPr id="1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83477" flipH="1">
            <a:off x="13281132" y="1011518"/>
            <a:ext cx="10013736" cy="8939535"/>
          </a:xfrm>
          <a:prstGeom prst="rect">
            <a:avLst/>
          </a:prstGeom>
        </p:spPr>
      </p:pic>
      <p:pic>
        <p:nvPicPr>
          <p:cNvPr id="13"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313408" y="3710612"/>
            <a:ext cx="7566071" cy="5132318"/>
          </a:xfrm>
          <a:prstGeom prst="rect">
            <a:avLst/>
          </a:prstGeom>
        </p:spPr>
      </p:pic>
      <p:pic>
        <p:nvPicPr>
          <p:cNvPr id="14" name="Picture 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87463">
            <a:off x="12343268" y="2439420"/>
            <a:ext cx="1009263" cy="1508410"/>
          </a:xfrm>
          <a:prstGeom prst="rect">
            <a:avLst/>
          </a:prstGeom>
        </p:spPr>
      </p:pic>
      <p:pic>
        <p:nvPicPr>
          <p:cNvPr id="15"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45468">
            <a:off x="15251294" y="1123715"/>
            <a:ext cx="1184792" cy="17707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752600" y="875447"/>
            <a:ext cx="13221586" cy="2585323"/>
          </a:xfrm>
          <a:prstGeom prst="rect">
            <a:avLst/>
          </a:prstGeom>
        </p:spPr>
        <p:txBody>
          <a:bodyPr wrap="square">
            <a:spAutoFit/>
          </a:bodyPr>
          <a:lstStyle/>
          <a:p>
            <a:pPr algn="just"/>
            <a:r>
              <a:rPr lang="vi-VN" sz="5400" b="1" dirty="0" smtClean="0">
                <a:solidFill>
                  <a:srgbClr val="333333"/>
                </a:solidFill>
                <a:latin typeface="Times New Roman" panose="02020603050405020304" pitchFamily="18" charset="0"/>
              </a:rPr>
              <a:t>Ví </a:t>
            </a:r>
            <a:r>
              <a:rPr lang="vi-VN" sz="5400" b="1" dirty="0">
                <a:solidFill>
                  <a:srgbClr val="333333"/>
                </a:solidFill>
                <a:latin typeface="Times New Roman" panose="02020603050405020304" pitchFamily="18" charset="0"/>
              </a:rPr>
              <a:t>dụ </a:t>
            </a:r>
            <a:r>
              <a:rPr lang="en-US" sz="5400" b="1" dirty="0" smtClean="0">
                <a:solidFill>
                  <a:srgbClr val="333333"/>
                </a:solidFill>
                <a:latin typeface="Times New Roman" panose="02020603050405020304" pitchFamily="18" charset="0"/>
              </a:rPr>
              <a:t>1</a:t>
            </a:r>
            <a:r>
              <a:rPr lang="vi-VN" sz="5400" b="1" dirty="0" smtClean="0">
                <a:solidFill>
                  <a:srgbClr val="333333"/>
                </a:solidFill>
                <a:latin typeface="Times New Roman" panose="02020603050405020304" pitchFamily="18" charset="0"/>
              </a:rPr>
              <a:t>:</a:t>
            </a:r>
            <a:r>
              <a:rPr lang="vi-VN" sz="5400" b="1" dirty="0">
                <a:solidFill>
                  <a:srgbClr val="333333"/>
                </a:solidFill>
                <a:latin typeface="Times New Roman" panose="02020603050405020304" pitchFamily="18" charset="0"/>
              </a:rPr>
              <a:t> </a:t>
            </a:r>
            <a:endParaRPr lang="vi-VN" sz="5400" b="1" dirty="0">
              <a:solidFill>
                <a:srgbClr val="333333"/>
              </a:solidFill>
              <a:latin typeface="Times New Roman" panose="02020603050405020304" pitchFamily="18" charset="0"/>
            </a:endParaRPr>
          </a:p>
          <a:p>
            <a:pPr algn="just"/>
            <a:r>
              <a:rPr lang="vi-VN" sz="5400" i="1" dirty="0">
                <a:solidFill>
                  <a:srgbClr val="333333"/>
                </a:solidFill>
                <a:latin typeface="Times New Roman" panose="02020603050405020304" pitchFamily="18" charset="0"/>
              </a:rPr>
              <a:t>Lom khom dưới núi tiều vài chú</a:t>
            </a:r>
            <a:endParaRPr lang="vi-VN" sz="5400" i="1" dirty="0">
              <a:solidFill>
                <a:srgbClr val="333333"/>
              </a:solidFill>
              <a:latin typeface="Times New Roman" panose="02020603050405020304" pitchFamily="18" charset="0"/>
            </a:endParaRPr>
          </a:p>
          <a:p>
            <a:pPr algn="just"/>
            <a:r>
              <a:rPr lang="vi-VN" sz="5400" dirty="0">
                <a:solidFill>
                  <a:srgbClr val="333333"/>
                </a:solidFill>
                <a:latin typeface="Times New Roman" panose="02020603050405020304" pitchFamily="18" charset="0"/>
              </a:rPr>
              <a:t>(Qua đèo ngang – Bà Huyện Thanh Quan</a:t>
            </a:r>
            <a:r>
              <a:rPr lang="vi-VN" sz="5400" dirty="0" smtClean="0">
                <a:solidFill>
                  <a:srgbClr val="333333"/>
                </a:solidFill>
                <a:latin typeface="Times New Roman" panose="02020603050405020304" pitchFamily="18" charset="0"/>
              </a:rPr>
              <a:t>)</a:t>
            </a:r>
            <a:endParaRPr lang="vi-VN" sz="5400" dirty="0">
              <a:solidFill>
                <a:srgbClr val="333333"/>
              </a:solidFill>
              <a:latin typeface="Times New Roman" panose="02020603050405020304" pitchFamily="18" charset="0"/>
            </a:endParaRPr>
          </a:p>
        </p:txBody>
      </p:sp>
      <p:grpSp>
        <p:nvGrpSpPr>
          <p:cNvPr id="3" name="Group 2"/>
          <p:cNvGrpSpPr/>
          <p:nvPr/>
        </p:nvGrpSpPr>
        <p:grpSpPr>
          <a:xfrm>
            <a:off x="1295400" y="4000500"/>
            <a:ext cx="9638414" cy="5842591"/>
            <a:chOff x="457200" y="4457700"/>
            <a:chExt cx="9638414" cy="5842591"/>
          </a:xfrm>
          <a:blipFill dpi="0" rotWithShape="1">
            <a:blip r:embed="rId1"/>
            <a:srcRect/>
            <a:stretch>
              <a:fillRect r="1000" b="-12000"/>
            </a:stretch>
          </a:blipFill>
        </p:grpSpPr>
        <p:sp>
          <p:nvSpPr>
            <p:cNvPr id="2" name="Parallelogram 1"/>
            <p:cNvSpPr/>
            <p:nvPr/>
          </p:nvSpPr>
          <p:spPr>
            <a:xfrm>
              <a:off x="457200" y="4457700"/>
              <a:ext cx="3505200" cy="5829300"/>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4"/>
            <p:cNvSpPr/>
            <p:nvPr/>
          </p:nvSpPr>
          <p:spPr>
            <a:xfrm>
              <a:off x="3505200" y="4470991"/>
              <a:ext cx="3505200" cy="5829300"/>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a:off x="6590414" y="4457700"/>
              <a:ext cx="3505200" cy="5829300"/>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p:nvPicPr>
        <p:blipFill>
          <a:blip/>
          <a:srcRect/>
          <a:stretch>
            <a:fillRect/>
          </a:stretch>
        </p:blipFill>
        <p:spPr>
          <a:xfrm>
            <a:off x="10819970" y="5067300"/>
            <a:ext cx="6925570" cy="1281231"/>
          </a:xfrm>
          <a:prstGeom prst="rect">
            <a:avLst/>
          </a:prstGeom>
        </p:spPr>
      </p:pic>
      <p:sp>
        <p:nvSpPr>
          <p:cNvPr id="9" name="Rectangle 8"/>
          <p:cNvSpPr/>
          <p:nvPr/>
        </p:nvSpPr>
        <p:spPr>
          <a:xfrm>
            <a:off x="11125200" y="5067300"/>
            <a:ext cx="6315111" cy="769441"/>
          </a:xfrm>
          <a:prstGeom prst="rect">
            <a:avLst/>
          </a:prstGeom>
        </p:spPr>
        <p:txBody>
          <a:bodyPr wrap="square">
            <a:spAutoFit/>
          </a:bodyPr>
          <a:lstStyle/>
          <a:p>
            <a:pPr algn="just"/>
            <a:r>
              <a:rPr lang="vi-VN" sz="4400" dirty="0" smtClean="0">
                <a:solidFill>
                  <a:srgbClr val="333333"/>
                </a:solidFill>
                <a:latin typeface="Times New Roman" panose="02020603050405020304" pitchFamily="18" charset="0"/>
              </a:rPr>
              <a:t>Từ </a:t>
            </a:r>
            <a:r>
              <a:rPr lang="vi-VN" sz="4400" dirty="0">
                <a:solidFill>
                  <a:srgbClr val="333333"/>
                </a:solidFill>
                <a:latin typeface="Times New Roman" panose="02020603050405020304" pitchFamily="18" charset="0"/>
              </a:rPr>
              <a:t>tượng </a:t>
            </a:r>
            <a:r>
              <a:rPr lang="vi-VN" sz="4400" dirty="0" smtClean="0">
                <a:solidFill>
                  <a:srgbClr val="333333"/>
                </a:solidFill>
                <a:latin typeface="Times New Roman" panose="02020603050405020304" pitchFamily="18" charset="0"/>
              </a:rPr>
              <a:t>hình</a:t>
            </a:r>
            <a:r>
              <a:rPr lang="en-US" sz="4400" dirty="0" smtClean="0">
                <a:solidFill>
                  <a:srgbClr val="333333"/>
                </a:solidFill>
                <a:latin typeface="Times New Roman" panose="02020603050405020304" pitchFamily="18" charset="0"/>
              </a:rPr>
              <a:t>: </a:t>
            </a:r>
            <a:r>
              <a:rPr lang="en-US" sz="4400" b="1" dirty="0" err="1" smtClean="0">
                <a:solidFill>
                  <a:srgbClr val="333333"/>
                </a:solidFill>
                <a:latin typeface="Times New Roman" panose="02020603050405020304" pitchFamily="18" charset="0"/>
              </a:rPr>
              <a:t>lom</a:t>
            </a:r>
            <a:r>
              <a:rPr lang="en-US" sz="4400" b="1" dirty="0" smtClean="0">
                <a:solidFill>
                  <a:srgbClr val="333333"/>
                </a:solidFill>
                <a:latin typeface="Times New Roman" panose="02020603050405020304" pitchFamily="18" charset="0"/>
              </a:rPr>
              <a:t> </a:t>
            </a:r>
            <a:r>
              <a:rPr lang="en-US" sz="4400" b="1" dirty="0" err="1" smtClean="0">
                <a:solidFill>
                  <a:srgbClr val="333333"/>
                </a:solidFill>
                <a:latin typeface="Times New Roman" panose="02020603050405020304" pitchFamily="18" charset="0"/>
              </a:rPr>
              <a:t>khom</a:t>
            </a:r>
            <a:endParaRPr lang="vi-VN" sz="4400" b="1" dirty="0">
              <a:solidFill>
                <a:srgbClr val="333333"/>
              </a:solidFill>
              <a:latin typeface="Times New Roman" panose="02020603050405020304" pitchFamily="18" charset="0"/>
            </a:endParaRPr>
          </a:p>
        </p:txBody>
      </p:sp>
      <p:pic>
        <p:nvPicPr>
          <p:cNvPr id="10" name="Picture 5"/>
          <p:cNvPicPr>
            <a:picLocks noChangeAspect="1"/>
          </p:cNvPicPr>
          <p:nvPr/>
        </p:nvPicPr>
        <p:blipFill>
          <a:blip/>
          <a:srcRect/>
          <a:stretch>
            <a:fillRect/>
          </a:stretch>
        </p:blipFill>
        <p:spPr>
          <a:xfrm>
            <a:off x="13182600" y="-1545336"/>
            <a:ext cx="7315200" cy="30906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p:cNvPicPr>
          <p:nvPr/>
        </p:nvPicPr>
        <p:blipFill>
          <a:blip r:embed="rId1">
            <a:lum bright="70000" contrast="-70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326155">
            <a:off x="4355784" y="-3247414"/>
            <a:ext cx="9533425" cy="17004003"/>
          </a:xfrm>
          <a:prstGeom prst="rect">
            <a:avLst/>
          </a:prstGeom>
        </p:spPr>
      </p:pic>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26881" y="5551388"/>
            <a:ext cx="5106596" cy="4915098"/>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44703">
            <a:off x="-2215569" y="2092415"/>
            <a:ext cx="4208582" cy="2222658"/>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83477" flipV="1">
            <a:off x="-2787426" y="-1868580"/>
            <a:ext cx="5574851" cy="4976822"/>
          </a:xfrm>
          <a:prstGeom prst="rect">
            <a:avLst/>
          </a:prstGeom>
        </p:spPr>
      </p:pic>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900267">
            <a:off x="128471" y="3491105"/>
            <a:ext cx="766658" cy="2254877"/>
          </a:xfrm>
          <a:prstGeom prst="rect">
            <a:avLst/>
          </a:prstGeom>
        </p:spPr>
      </p:pic>
      <p:pic>
        <p:nvPicPr>
          <p:cNvPr id="3" name="Picture 2"/>
          <p:cNvPicPr>
            <a:picLocks noChangeAspect="1"/>
          </p:cNvPicPr>
          <p:nvPr/>
        </p:nvPicPr>
        <p:blipFill rotWithShape="1">
          <a:blip r:embed="rId11"/>
          <a:srcRect t="44857" b="-1"/>
          <a:stretch>
            <a:fillRect/>
          </a:stretch>
        </p:blipFill>
        <p:spPr>
          <a:xfrm>
            <a:off x="2550148" y="2706779"/>
            <a:ext cx="15277443" cy="4533747"/>
          </a:xfrm>
          <a:prstGeom prst="rect">
            <a:avLst/>
          </a:prstGeom>
        </p:spPr>
      </p:pic>
      <p:pic>
        <p:nvPicPr>
          <p:cNvPr id="4" name="Picture 3"/>
          <p:cNvPicPr>
            <a:picLocks noChangeAspect="1"/>
          </p:cNvPicPr>
          <p:nvPr/>
        </p:nvPicPr>
        <p:blipFill>
          <a:blip r:embed="rId12"/>
          <a:stretch>
            <a:fillRect/>
          </a:stretch>
        </p:blipFill>
        <p:spPr>
          <a:xfrm>
            <a:off x="6424262" y="1013819"/>
            <a:ext cx="7529213" cy="1603387"/>
          </a:xfrm>
          <a:prstGeom prst="rect">
            <a:avLst/>
          </a:prstGeom>
        </p:spPr>
      </p:pic>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83529" y="495300"/>
            <a:ext cx="13563600" cy="3416320"/>
          </a:xfrm>
          <a:prstGeom prst="rect">
            <a:avLst/>
          </a:prstGeom>
        </p:spPr>
        <p:txBody>
          <a:bodyPr wrap="square">
            <a:spAutoFit/>
          </a:bodyPr>
          <a:lstStyle/>
          <a:p>
            <a:pPr algn="just"/>
            <a:r>
              <a:rPr lang="vi-VN" sz="5400" b="1" dirty="0" smtClean="0">
                <a:solidFill>
                  <a:srgbClr val="333333"/>
                </a:solidFill>
                <a:latin typeface="Times New Roman" panose="02020603050405020304" pitchFamily="18" charset="0"/>
              </a:rPr>
              <a:t>Ví </a:t>
            </a:r>
            <a:r>
              <a:rPr lang="vi-VN" sz="5400" b="1" dirty="0">
                <a:solidFill>
                  <a:srgbClr val="333333"/>
                </a:solidFill>
                <a:latin typeface="Times New Roman" panose="02020603050405020304" pitchFamily="18" charset="0"/>
              </a:rPr>
              <a:t>dụ </a:t>
            </a:r>
            <a:r>
              <a:rPr lang="en-US" sz="5400" b="1" dirty="0" smtClean="0">
                <a:solidFill>
                  <a:srgbClr val="333333"/>
                </a:solidFill>
                <a:latin typeface="Times New Roman" panose="02020603050405020304" pitchFamily="18" charset="0"/>
              </a:rPr>
              <a:t>2</a:t>
            </a:r>
            <a:r>
              <a:rPr lang="vi-VN" sz="5400" b="1" dirty="0" smtClean="0">
                <a:solidFill>
                  <a:srgbClr val="333333"/>
                </a:solidFill>
                <a:latin typeface="Times New Roman" panose="02020603050405020304" pitchFamily="18" charset="0"/>
              </a:rPr>
              <a:t>:</a:t>
            </a:r>
            <a:r>
              <a:rPr lang="vi-VN" sz="5400" b="1" dirty="0">
                <a:solidFill>
                  <a:srgbClr val="333333"/>
                </a:solidFill>
                <a:latin typeface="Times New Roman" panose="02020603050405020304" pitchFamily="18" charset="0"/>
              </a:rPr>
              <a:t> </a:t>
            </a:r>
            <a:endParaRPr lang="vi-VN" sz="5400" b="1" dirty="0">
              <a:solidFill>
                <a:srgbClr val="333333"/>
              </a:solidFill>
              <a:latin typeface="Times New Roman" panose="02020603050405020304" pitchFamily="18" charset="0"/>
            </a:endParaRPr>
          </a:p>
          <a:p>
            <a:pPr algn="just"/>
            <a:r>
              <a:rPr lang="vi-VN" sz="5400" i="1" dirty="0">
                <a:solidFill>
                  <a:srgbClr val="333333"/>
                </a:solidFill>
                <a:latin typeface="Times New Roman" panose="02020603050405020304" pitchFamily="18" charset="0"/>
              </a:rPr>
              <a:t>Buồn trông gió cuốn mặt duềnh,</a:t>
            </a:r>
            <a:endParaRPr lang="vi-VN" sz="5400" i="1" dirty="0">
              <a:solidFill>
                <a:srgbClr val="333333"/>
              </a:solidFill>
              <a:latin typeface="Times New Roman" panose="02020603050405020304" pitchFamily="18" charset="0"/>
            </a:endParaRPr>
          </a:p>
          <a:p>
            <a:pPr algn="just"/>
            <a:r>
              <a:rPr lang="vi-VN" sz="5400" i="1" dirty="0">
                <a:solidFill>
                  <a:srgbClr val="333333"/>
                </a:solidFill>
                <a:latin typeface="Times New Roman" panose="02020603050405020304" pitchFamily="18" charset="0"/>
              </a:rPr>
              <a:t>Ầm ầm tiếng sóng kêu quanh ghế ngồi</a:t>
            </a:r>
            <a:endParaRPr lang="vi-VN" sz="5400" i="1" dirty="0">
              <a:solidFill>
                <a:srgbClr val="333333"/>
              </a:solidFill>
              <a:latin typeface="Times New Roman" panose="02020603050405020304" pitchFamily="18" charset="0"/>
            </a:endParaRPr>
          </a:p>
          <a:p>
            <a:pPr algn="r"/>
            <a:r>
              <a:rPr lang="vi-VN" sz="5400" dirty="0">
                <a:solidFill>
                  <a:srgbClr val="333333"/>
                </a:solidFill>
                <a:latin typeface="Times New Roman" panose="02020603050405020304" pitchFamily="18" charset="0"/>
              </a:rPr>
              <a:t>(Truyện Kiều – Nguyễn Du</a:t>
            </a:r>
            <a:r>
              <a:rPr lang="vi-VN" sz="5400" dirty="0" smtClean="0">
                <a:solidFill>
                  <a:srgbClr val="333333"/>
                </a:solidFill>
                <a:latin typeface="Times New Roman" panose="02020603050405020304" pitchFamily="18" charset="0"/>
              </a:rPr>
              <a:t>)</a:t>
            </a:r>
            <a:endParaRPr lang="vi-VN" sz="5400" dirty="0">
              <a:solidFill>
                <a:srgbClr val="333333"/>
              </a:solidFill>
              <a:latin typeface="Times New Roman" panose="02020603050405020304" pitchFamily="18" charset="0"/>
            </a:endParaRPr>
          </a:p>
        </p:txBody>
      </p:sp>
      <p:pic>
        <p:nvPicPr>
          <p:cNvPr id="3" name="Picture 2"/>
          <p:cNvPicPr>
            <a:picLocks noChangeAspect="1"/>
          </p:cNvPicPr>
          <p:nvPr/>
        </p:nvPicPr>
        <p:blipFill>
          <a:blip/>
          <a:srcRect/>
          <a:stretch>
            <a:fillRect/>
          </a:stretch>
        </p:blipFill>
        <p:spPr>
          <a:xfrm>
            <a:off x="439759" y="5995868"/>
            <a:ext cx="6925570" cy="1281231"/>
          </a:xfrm>
          <a:prstGeom prst="rect">
            <a:avLst/>
          </a:prstGeom>
        </p:spPr>
      </p:pic>
      <p:sp>
        <p:nvSpPr>
          <p:cNvPr id="4" name="Rectangle 3"/>
          <p:cNvSpPr/>
          <p:nvPr/>
        </p:nvSpPr>
        <p:spPr>
          <a:xfrm>
            <a:off x="914400" y="6050459"/>
            <a:ext cx="6248400" cy="769441"/>
          </a:xfrm>
          <a:prstGeom prst="rect">
            <a:avLst/>
          </a:prstGeom>
        </p:spPr>
        <p:txBody>
          <a:bodyPr wrap="square">
            <a:spAutoFit/>
          </a:bodyPr>
          <a:lstStyle/>
          <a:p>
            <a:pPr algn="just"/>
            <a:r>
              <a:rPr lang="vi-VN" sz="4400" dirty="0" smtClean="0">
                <a:solidFill>
                  <a:srgbClr val="333333"/>
                </a:solidFill>
                <a:latin typeface="Times New Roman" panose="02020603050405020304" pitchFamily="18" charset="0"/>
              </a:rPr>
              <a:t>Từ </a:t>
            </a:r>
            <a:r>
              <a:rPr lang="vi-VN" sz="4400" dirty="0">
                <a:solidFill>
                  <a:srgbClr val="333333"/>
                </a:solidFill>
                <a:latin typeface="Times New Roman" panose="02020603050405020304" pitchFamily="18" charset="0"/>
              </a:rPr>
              <a:t>tượng </a:t>
            </a:r>
            <a:r>
              <a:rPr lang="en-US" sz="4400" dirty="0" err="1" smtClean="0">
                <a:solidFill>
                  <a:srgbClr val="333333"/>
                </a:solidFill>
                <a:latin typeface="Times New Roman" panose="02020603050405020304" pitchFamily="18" charset="0"/>
              </a:rPr>
              <a:t>thanh</a:t>
            </a:r>
            <a:r>
              <a:rPr lang="en-US" sz="4400" dirty="0" smtClean="0">
                <a:solidFill>
                  <a:srgbClr val="333333"/>
                </a:solidFill>
                <a:latin typeface="Times New Roman" panose="02020603050405020304" pitchFamily="18" charset="0"/>
              </a:rPr>
              <a:t>: </a:t>
            </a:r>
            <a:r>
              <a:rPr lang="en-US" sz="4400" b="1" dirty="0" err="1" smtClean="0">
                <a:solidFill>
                  <a:srgbClr val="333333"/>
                </a:solidFill>
                <a:latin typeface="Times New Roman" panose="02020603050405020304" pitchFamily="18" charset="0"/>
              </a:rPr>
              <a:t>ầm</a:t>
            </a:r>
            <a:r>
              <a:rPr lang="en-US" sz="4400" b="1" dirty="0" smtClean="0">
                <a:solidFill>
                  <a:srgbClr val="333333"/>
                </a:solidFill>
                <a:latin typeface="Times New Roman" panose="02020603050405020304" pitchFamily="18" charset="0"/>
              </a:rPr>
              <a:t> </a:t>
            </a:r>
            <a:r>
              <a:rPr lang="en-US" sz="4400" b="1" dirty="0" err="1" smtClean="0">
                <a:solidFill>
                  <a:srgbClr val="333333"/>
                </a:solidFill>
                <a:latin typeface="Times New Roman" panose="02020603050405020304" pitchFamily="18" charset="0"/>
              </a:rPr>
              <a:t>ầm</a:t>
            </a:r>
            <a:endParaRPr lang="vi-VN" sz="4400" b="1" dirty="0">
              <a:solidFill>
                <a:srgbClr val="333333"/>
              </a:solidFill>
              <a:latin typeface="Times New Roman" panose="02020603050405020304" pitchFamily="18" charset="0"/>
            </a:endParaRPr>
          </a:p>
        </p:txBody>
      </p:sp>
      <p:pic>
        <p:nvPicPr>
          <p:cNvPr id="2" name="Picture 1"/>
          <p:cNvPicPr>
            <a:picLocks noChangeAspect="1"/>
          </p:cNvPicPr>
          <p:nvPr/>
        </p:nvPicPr>
        <p:blipFill>
          <a:blip r:embed="rId1"/>
          <a:stretch>
            <a:fillRect/>
          </a:stretch>
        </p:blipFill>
        <p:spPr>
          <a:xfrm>
            <a:off x="11658600" y="3871083"/>
            <a:ext cx="5943600" cy="5970134"/>
          </a:xfrm>
          <a:prstGeom prst="rect">
            <a:avLst/>
          </a:prstGeom>
        </p:spPr>
      </p:pic>
      <p:pic>
        <p:nvPicPr>
          <p:cNvPr id="6" name="Picture 6"/>
          <p:cNvPicPr>
            <a:picLocks noChangeAspect="1"/>
          </p:cNvPicPr>
          <p:nvPr/>
        </p:nvPicPr>
        <p:blipFill>
          <a:blip/>
          <a:srcRect/>
          <a:stretch>
            <a:fillRect/>
          </a:stretch>
        </p:blipFill>
        <p:spPr>
          <a:xfrm>
            <a:off x="-1371600" y="7581900"/>
            <a:ext cx="4054948" cy="411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6651294" y="3487632"/>
            <a:ext cx="10034865" cy="3231215"/>
            <a:chOff x="0" y="0"/>
            <a:chExt cx="3394510" cy="1093028"/>
          </a:xfrm>
        </p:grpSpPr>
        <p:sp>
          <p:nvSpPr>
            <p:cNvPr id="8" name="Freeform 8"/>
            <p:cNvSpPr/>
            <p:nvPr/>
          </p:nvSpPr>
          <p:spPr>
            <a:xfrm>
              <a:off x="0" y="0"/>
              <a:ext cx="3394510" cy="1093028"/>
            </a:xfrm>
            <a:custGeom>
              <a:avLst/>
              <a:gdLst/>
              <a:ahLst/>
              <a:cxnLst/>
              <a:rect l="l" t="t" r="r" b="b"/>
              <a:pathLst>
                <a:path w="3394510" h="1093028">
                  <a:moveTo>
                    <a:pt x="3270050" y="1093028"/>
                  </a:moveTo>
                  <a:lnTo>
                    <a:pt x="124460" y="1093028"/>
                  </a:lnTo>
                  <a:cubicBezTo>
                    <a:pt x="55880" y="1093028"/>
                    <a:pt x="0" y="1037148"/>
                    <a:pt x="0" y="968568"/>
                  </a:cubicBezTo>
                  <a:lnTo>
                    <a:pt x="0" y="124460"/>
                  </a:lnTo>
                  <a:cubicBezTo>
                    <a:pt x="0" y="55880"/>
                    <a:pt x="55880" y="0"/>
                    <a:pt x="124460" y="0"/>
                  </a:cubicBezTo>
                  <a:lnTo>
                    <a:pt x="3270050" y="0"/>
                  </a:lnTo>
                  <a:cubicBezTo>
                    <a:pt x="3338630" y="0"/>
                    <a:pt x="3394510" y="55880"/>
                    <a:pt x="3394510" y="124460"/>
                  </a:cubicBezTo>
                  <a:lnTo>
                    <a:pt x="3394510" y="968568"/>
                  </a:lnTo>
                  <a:cubicBezTo>
                    <a:pt x="3394510" y="1037148"/>
                    <a:pt x="3338630" y="1093028"/>
                    <a:pt x="3270050" y="1093028"/>
                  </a:cubicBezTo>
                  <a:close/>
                </a:path>
              </a:pathLst>
            </a:custGeom>
            <a:solidFill>
              <a:srgbClr val="FEF9DD"/>
            </a:solidFill>
          </p:spPr>
        </p:sp>
      </p:grpSp>
      <p:sp>
        <p:nvSpPr>
          <p:cNvPr id="10" name="TextBox 10"/>
          <p:cNvSpPr txBox="1"/>
          <p:nvPr/>
        </p:nvSpPr>
        <p:spPr>
          <a:xfrm>
            <a:off x="12386244" y="7912994"/>
            <a:ext cx="3883407" cy="519633"/>
          </a:xfrm>
          <a:prstGeom prst="rect">
            <a:avLst/>
          </a:prstGeom>
        </p:spPr>
        <p:txBody>
          <a:bodyPr lIns="0" tIns="0" rIns="0" bIns="0" rtlCol="0" anchor="t">
            <a:spAutoFit/>
          </a:bodyPr>
          <a:lstStyle/>
          <a:p>
            <a:pPr>
              <a:lnSpc>
                <a:spcPts val="4100"/>
              </a:lnSpc>
              <a:spcBef>
                <a:spcPct val="0"/>
              </a:spcBef>
            </a:pPr>
            <a:r>
              <a:rPr lang="en-US" sz="2925" spc="122">
                <a:solidFill>
                  <a:srgbClr val="FDF9DE"/>
                </a:solidFill>
                <a:latin typeface="IreneFlorentina"/>
              </a:rPr>
              <a:t>B. STRAWBERRY</a:t>
            </a:r>
            <a:endParaRPr lang="en-US" sz="2925" spc="122">
              <a:solidFill>
                <a:srgbClr val="FDF9DE"/>
              </a:solidFill>
              <a:latin typeface="IreneFlorentina"/>
            </a:endParaRPr>
          </a:p>
        </p:txBody>
      </p:sp>
      <p:sp>
        <p:nvSpPr>
          <p:cNvPr id="11" name="TextBox 11"/>
          <p:cNvSpPr txBox="1"/>
          <p:nvPr/>
        </p:nvSpPr>
        <p:spPr>
          <a:xfrm>
            <a:off x="12357669" y="9278437"/>
            <a:ext cx="3911982" cy="519633"/>
          </a:xfrm>
          <a:prstGeom prst="rect">
            <a:avLst/>
          </a:prstGeom>
        </p:spPr>
        <p:txBody>
          <a:bodyPr lIns="0" tIns="0" rIns="0" bIns="0" rtlCol="0" anchor="t">
            <a:spAutoFit/>
          </a:bodyPr>
          <a:lstStyle/>
          <a:p>
            <a:pPr>
              <a:lnSpc>
                <a:spcPts val="4100"/>
              </a:lnSpc>
              <a:spcBef>
                <a:spcPct val="0"/>
              </a:spcBef>
            </a:pPr>
            <a:r>
              <a:rPr lang="en-US" sz="2925" spc="122">
                <a:solidFill>
                  <a:srgbClr val="FDF9DE"/>
                </a:solidFill>
                <a:latin typeface="IreneFlorentina"/>
              </a:rPr>
              <a:t>D.  MELON</a:t>
            </a:r>
            <a:endParaRPr lang="en-US" sz="2925" spc="122">
              <a:solidFill>
                <a:srgbClr val="FDF9DE"/>
              </a:solidFill>
              <a:latin typeface="IreneFlorentina"/>
            </a:endParaRPr>
          </a:p>
        </p:txBody>
      </p:sp>
      <p:pic>
        <p:nvPicPr>
          <p:cNvPr id="13" name="Picture 13"/>
          <p:cNvPicPr>
            <a:picLocks noChangeAspect="1"/>
          </p:cNvPicPr>
          <p:nvPr/>
        </p:nvPicPr>
        <p:blipFill>
          <a:blip/>
          <a:srcRect/>
          <a:stretch>
            <a:fillRect/>
          </a:stretch>
        </p:blipFill>
        <p:spPr>
          <a:xfrm>
            <a:off x="10939884" y="3196088"/>
            <a:ext cx="1399374" cy="468790"/>
          </a:xfrm>
          <a:prstGeom prst="rect">
            <a:avLst/>
          </a:prstGeom>
        </p:spPr>
      </p:pic>
      <p:pic>
        <p:nvPicPr>
          <p:cNvPr id="14" name="Picture 14"/>
          <p:cNvPicPr>
            <a:picLocks noChangeAspect="1"/>
          </p:cNvPicPr>
          <p:nvPr/>
        </p:nvPicPr>
        <p:blipFill>
          <a:blip/>
          <a:srcRect r="47660" b="10068"/>
          <a:stretch>
            <a:fillRect/>
          </a:stretch>
        </p:blipFill>
        <p:spPr>
          <a:xfrm rot="-10800000">
            <a:off x="3731256" y="7837613"/>
            <a:ext cx="3565192" cy="189343"/>
          </a:xfrm>
          <a:prstGeom prst="rect">
            <a:avLst/>
          </a:prstGeom>
        </p:spPr>
      </p:pic>
      <p:pic>
        <p:nvPicPr>
          <p:cNvPr id="15" name="Picture 15"/>
          <p:cNvPicPr>
            <a:picLocks noChangeAspect="1"/>
          </p:cNvPicPr>
          <p:nvPr/>
        </p:nvPicPr>
        <p:blipFill>
          <a:blip/>
          <a:srcRect/>
          <a:stretch>
            <a:fillRect/>
          </a:stretch>
        </p:blipFill>
        <p:spPr>
          <a:xfrm>
            <a:off x="-1538257" y="5719158"/>
            <a:ext cx="7397036" cy="3564026"/>
          </a:xfrm>
          <a:prstGeom prst="rect">
            <a:avLst/>
          </a:prstGeom>
        </p:spPr>
      </p:pic>
      <p:pic>
        <p:nvPicPr>
          <p:cNvPr id="16" name="Picture 16"/>
          <p:cNvPicPr>
            <a:picLocks noChangeAspect="1"/>
          </p:cNvPicPr>
          <p:nvPr/>
        </p:nvPicPr>
        <p:blipFill>
          <a:blip/>
          <a:srcRect/>
          <a:stretch>
            <a:fillRect/>
          </a:stretch>
        </p:blipFill>
        <p:spPr>
          <a:xfrm rot="-1647428">
            <a:off x="3571436" y="3991030"/>
            <a:ext cx="1404667" cy="773844"/>
          </a:xfrm>
          <a:prstGeom prst="rect">
            <a:avLst/>
          </a:prstGeom>
        </p:spPr>
      </p:pic>
      <p:pic>
        <p:nvPicPr>
          <p:cNvPr id="17" name="Picture 17"/>
          <p:cNvPicPr>
            <a:picLocks noChangeAspect="1"/>
          </p:cNvPicPr>
          <p:nvPr/>
        </p:nvPicPr>
        <p:blipFill>
          <a:blip/>
          <a:srcRect/>
          <a:stretch>
            <a:fillRect/>
          </a:stretch>
        </p:blipFill>
        <p:spPr>
          <a:xfrm>
            <a:off x="1735020" y="2272417"/>
            <a:ext cx="1351544" cy="1655566"/>
          </a:xfrm>
          <a:prstGeom prst="rect">
            <a:avLst/>
          </a:prstGeom>
        </p:spPr>
      </p:pic>
      <p:pic>
        <p:nvPicPr>
          <p:cNvPr id="18" name="Picture 18"/>
          <p:cNvPicPr>
            <a:picLocks noChangeAspect="1"/>
          </p:cNvPicPr>
          <p:nvPr/>
        </p:nvPicPr>
        <p:blipFill>
          <a:blip/>
          <a:srcRect/>
          <a:stretch>
            <a:fillRect/>
          </a:stretch>
        </p:blipFill>
        <p:spPr>
          <a:xfrm rot="-1192795">
            <a:off x="16722138" y="8607507"/>
            <a:ext cx="2608683" cy="668771"/>
          </a:xfrm>
          <a:prstGeom prst="rect">
            <a:avLst/>
          </a:prstGeom>
        </p:spPr>
      </p:pic>
      <p:pic>
        <p:nvPicPr>
          <p:cNvPr id="19" name="Picture 19"/>
          <p:cNvPicPr>
            <a:picLocks noChangeAspect="1"/>
          </p:cNvPicPr>
          <p:nvPr/>
        </p:nvPicPr>
        <p:blipFill>
          <a:blip/>
          <a:srcRect/>
          <a:stretch>
            <a:fillRect/>
          </a:stretch>
        </p:blipFill>
        <p:spPr>
          <a:xfrm rot="7119501">
            <a:off x="3662522" y="-947611"/>
            <a:ext cx="2825743" cy="2676749"/>
          </a:xfrm>
          <a:prstGeom prst="rect">
            <a:avLst/>
          </a:prstGeom>
        </p:spPr>
      </p:pic>
      <p:pic>
        <p:nvPicPr>
          <p:cNvPr id="3" name="Picture 2"/>
          <p:cNvPicPr>
            <a:picLocks noChangeAspect="1"/>
          </p:cNvPicPr>
          <p:nvPr/>
        </p:nvPicPr>
        <p:blipFill>
          <a:blip r:embed="rId1"/>
          <a:stretch>
            <a:fillRect/>
          </a:stretch>
        </p:blipFill>
        <p:spPr>
          <a:xfrm>
            <a:off x="6927330" y="3848256"/>
            <a:ext cx="10403989" cy="3263363"/>
          </a:xfrm>
          <a:prstGeom prst="rect">
            <a:avLst/>
          </a:prstGeom>
        </p:spPr>
      </p:pic>
    </p:spTree>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571500"/>
            <a:ext cx="16825629" cy="769441"/>
          </a:xfrm>
          <a:prstGeom prst="rect">
            <a:avLst/>
          </a:prstGeom>
        </p:spPr>
        <p:txBody>
          <a:bodyPr wrap="square">
            <a:spAutoFit/>
          </a:bodyPr>
          <a:lstStyle/>
          <a:p>
            <a:pPr algn="just"/>
            <a:r>
              <a:rPr lang="en-US" sz="4400" b="1" dirty="0" smtClean="0">
                <a:solidFill>
                  <a:prstClr val="black"/>
                </a:solidFill>
                <a:latin typeface="Times New Roman" panose="02020603050405020304" pitchFamily="18" charset="0"/>
                <a:cs typeface="Times New Roman" panose="02020603050405020304" pitchFamily="18" charset="0"/>
              </a:rPr>
              <a:t>1. </a:t>
            </a:r>
            <a:r>
              <a:rPr lang="en-US" sz="4400" b="1" dirty="0" err="1" smtClean="0">
                <a:solidFill>
                  <a:prstClr val="black"/>
                </a:solidFill>
                <a:latin typeface="Times New Roman" panose="02020603050405020304" pitchFamily="18" charset="0"/>
                <a:cs typeface="Times New Roman" panose="02020603050405020304" pitchFamily="18" charset="0"/>
              </a:rPr>
              <a:t>Nhận</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biết</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đặc</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điểm</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của</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từ</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tượng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hình</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từ</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tượng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thanh</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1563882" y="6161243"/>
            <a:ext cx="15544799" cy="3017686"/>
          </a:xfrm>
          <a:prstGeom prst="rect">
            <a:avLst/>
          </a:prstGeom>
        </p:spPr>
        <p:txBody>
          <a:bodyPr wrap="square">
            <a:spAutoFit/>
          </a:bodyPr>
          <a:lstStyle/>
          <a:p>
            <a:pPr algn="just">
              <a:lnSpc>
                <a:spcPct val="150000"/>
              </a:lnSpc>
              <a:buClr>
                <a:srgbClr val="000000"/>
              </a:buClr>
            </a:pPr>
            <a:r>
              <a:rPr lang="en-US" sz="4400" kern="0" dirty="0" smtClean="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Gợi</a:t>
            </a:r>
            <a:r>
              <a:rPr lang="en-US" sz="4400"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hình</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ảnh</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những</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đốm</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nắng</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rải</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qua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vòm</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cây</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in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lên</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những</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mái</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nhà</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tranh</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khung</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cảnh</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bình</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yên</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của</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mùa</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xuân</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làng</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quê</a:t>
            </a:r>
            <a:r>
              <a:rPr lang="en-US" sz="4400"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a:t>
            </a:r>
            <a:endParaRPr lang="en-US" sz="4400"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pPr marL="571500" indent="-571500" algn="just">
              <a:lnSpc>
                <a:spcPct val="150000"/>
              </a:lnSpc>
              <a:buClr>
                <a:srgbClr val="000000"/>
              </a:buClr>
              <a:buFont typeface="Wingdings" panose="05000000000000000000" pitchFamily="2" charset="2"/>
              <a:buChar char="à"/>
            </a:pPr>
            <a:r>
              <a:rPr lang="vi-VN" sz="4400" b="1" dirty="0">
                <a:latin typeface="Times New Roman" panose="02020603050405020304" pitchFamily="18" charset="0"/>
                <a:cs typeface="Times New Roman" panose="02020603050405020304" pitchFamily="18" charset="0"/>
              </a:rPr>
              <a:t>Từ tượng hình </a:t>
            </a:r>
            <a:r>
              <a:rPr lang="vi-VN" sz="4400" dirty="0">
                <a:latin typeface="Times New Roman" panose="02020603050405020304" pitchFamily="18" charset="0"/>
                <a:cs typeface="Times New Roman" panose="02020603050405020304" pitchFamily="18" charset="0"/>
              </a:rPr>
              <a:t>là từ gợi tả hình ảnh, dáng vẻ của sự </a:t>
            </a:r>
            <a:r>
              <a:rPr lang="vi-VN" sz="4400" dirty="0" smtClean="0">
                <a:latin typeface="Times New Roman" panose="02020603050405020304" pitchFamily="18" charset="0"/>
                <a:cs typeface="Times New Roman" panose="02020603050405020304" pitchFamily="18" charset="0"/>
              </a:rPr>
              <a:t>vật</a:t>
            </a:r>
            <a:endParaRPr lang="en-US" sz="4400" dirty="0">
              <a:latin typeface="Times New Roman" panose="02020603050405020304" pitchFamily="18" charset="0"/>
              <a:cs typeface="Times New Roman" panose="02020603050405020304" pitchFamily="18" charset="0"/>
            </a:endParaRPr>
          </a:p>
        </p:txBody>
      </p:sp>
      <p:pic>
        <p:nvPicPr>
          <p:cNvPr id="9" name="Picture 5"/>
          <p:cNvPicPr>
            <a:picLocks noChangeAspect="1"/>
          </p:cNvPicPr>
          <p:nvPr/>
        </p:nvPicPr>
        <p:blipFill>
          <a:blip r:embed="rId1"/>
          <a:srcRect/>
          <a:stretch>
            <a:fillRect/>
          </a:stretch>
        </p:blipFill>
        <p:spPr>
          <a:xfrm>
            <a:off x="-1785690" y="8648510"/>
            <a:ext cx="3571379" cy="3245490"/>
          </a:xfrm>
          <a:prstGeom prst="rect">
            <a:avLst/>
          </a:prstGeom>
        </p:spPr>
      </p:pic>
      <p:sp>
        <p:nvSpPr>
          <p:cNvPr id="10" name="Subtitle 1"/>
          <p:cNvSpPr txBox="1"/>
          <p:nvPr/>
        </p:nvSpPr>
        <p:spPr>
          <a:xfrm>
            <a:off x="1303988" y="3378396"/>
            <a:ext cx="13631212" cy="21399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0">
              <a:lnSpc>
                <a:spcPct val="150000"/>
              </a:lnSpc>
              <a:buFont typeface="Arial" panose="020B0604020202020204" pitchFamily="34" charset="0"/>
              <a:buNone/>
            </a:pPr>
            <a:r>
              <a:rPr lang="en-US" sz="4400" b="1"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smtClean="0">
                <a:latin typeface="Times New Roman" panose="02020603050405020304" pitchFamily="18" charset="0"/>
                <a:ea typeface="Cambria" panose="02040503050406030204" pitchFamily="18" charset="0"/>
                <a:cs typeface="Times New Roman" panose="02020603050405020304" pitchFamily="18" charset="0"/>
              </a:rPr>
              <a:t>Ví</a:t>
            </a:r>
            <a:r>
              <a:rPr lang="en-US" sz="4400" b="1"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smtClean="0">
                <a:latin typeface="Times New Roman" panose="02020603050405020304" pitchFamily="18" charset="0"/>
                <a:ea typeface="Cambria" panose="02040503050406030204" pitchFamily="18" charset="0"/>
                <a:cs typeface="Times New Roman" panose="02020603050405020304" pitchFamily="18" charset="0"/>
              </a:rPr>
              <a:t>dụ</a:t>
            </a:r>
            <a:r>
              <a:rPr lang="en-US" sz="4400" b="1"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Trong</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làn</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nắng</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ứng</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khói</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mơ</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tan</a:t>
            </a:r>
            <a:endParaRPr lang="en-US" sz="4400" i="1" dirty="0" smtClean="0">
              <a:latin typeface="Times New Roman" panose="02020603050405020304" pitchFamily="18" charset="0"/>
              <a:ea typeface="Cambria" panose="02040503050406030204" pitchFamily="18" charset="0"/>
              <a:cs typeface="Times New Roman" panose="02020603050405020304" pitchFamily="18" charset="0"/>
            </a:endParaRPr>
          </a:p>
          <a:p>
            <a:pPr marL="228600" indent="0">
              <a:lnSpc>
                <a:spcPct val="150000"/>
              </a:lnSpc>
              <a:buFont typeface="Arial" panose="020B0604020202020204" pitchFamily="34" charset="0"/>
              <a:buNone/>
            </a:pP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Đôi</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mái</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nhà</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tranh</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smtClean="0">
                <a:latin typeface="Times New Roman" panose="02020603050405020304" pitchFamily="18" charset="0"/>
                <a:ea typeface="Cambria" panose="02040503050406030204" pitchFamily="18" charset="0"/>
                <a:cs typeface="Times New Roman" panose="02020603050405020304" pitchFamily="18" charset="0"/>
              </a:rPr>
              <a:t>lấm</a:t>
            </a:r>
            <a:r>
              <a:rPr lang="en-US" sz="4400" b="1"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smtClean="0">
                <a:latin typeface="Times New Roman" panose="02020603050405020304" pitchFamily="18" charset="0"/>
                <a:ea typeface="Cambria" panose="02040503050406030204" pitchFamily="18" charset="0"/>
                <a:cs typeface="Times New Roman" panose="02020603050405020304" pitchFamily="18" charset="0"/>
              </a:rPr>
              <a:t>tấm</a:t>
            </a:r>
            <a:r>
              <a:rPr lang="en-US" sz="4400" b="1"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vàng</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a:t>
            </a:r>
            <a:endParaRPr lang="en-US" sz="4400" i="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1" name="Rectangle 10"/>
          <p:cNvSpPr/>
          <p:nvPr/>
        </p:nvSpPr>
        <p:spPr>
          <a:xfrm>
            <a:off x="1209040" y="1963518"/>
            <a:ext cx="16254485" cy="769441"/>
          </a:xfrm>
          <a:prstGeom prst="rect">
            <a:avLst/>
          </a:prstGeom>
        </p:spPr>
        <p:txBody>
          <a:bodyPr wrap="square">
            <a:spAutoFit/>
          </a:bodyPr>
          <a:lstStyle/>
          <a:p>
            <a:pPr algn="just"/>
            <a:r>
              <a:rPr lang="en-US" sz="4400" b="1" dirty="0" smtClean="0">
                <a:solidFill>
                  <a:prstClr val="black"/>
                </a:solidFill>
                <a:latin typeface="Times New Roman" panose="02020603050405020304" pitchFamily="18" charset="0"/>
                <a:cs typeface="Times New Roman" panose="02020603050405020304" pitchFamily="18" charset="0"/>
              </a:rPr>
              <a:t>a. </a:t>
            </a:r>
            <a:r>
              <a:rPr lang="en-US" sz="4400" b="1" dirty="0" err="1" smtClean="0">
                <a:solidFill>
                  <a:prstClr val="black"/>
                </a:solidFill>
                <a:latin typeface="Times New Roman" panose="02020603050405020304" pitchFamily="18" charset="0"/>
                <a:cs typeface="Times New Roman" panose="02020603050405020304" pitchFamily="18" charset="0"/>
              </a:rPr>
              <a:t>Từ</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tượng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hình</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12" name="Freeform 4"/>
          <p:cNvSpPr/>
          <p:nvPr/>
        </p:nvSpPr>
        <p:spPr>
          <a:xfrm>
            <a:off x="16101575" y="-93775"/>
            <a:ext cx="2014212" cy="2057293"/>
          </a:xfrm>
          <a:custGeom>
            <a:avLst/>
            <a:gdLst/>
            <a:ahLst/>
            <a:cxnLst/>
            <a:rect l="l" t="t" r="r" b="b"/>
            <a:pathLst>
              <a:path w="3957689" h="4114800">
                <a:moveTo>
                  <a:pt x="0" y="0"/>
                </a:moveTo>
                <a:lnTo>
                  <a:pt x="3957690" y="0"/>
                </a:lnTo>
                <a:lnTo>
                  <a:pt x="3957690" y="4114800"/>
                </a:lnTo>
                <a:lnTo>
                  <a:pt x="0" y="4114800"/>
                </a:lnTo>
                <a:lnTo>
                  <a:pt x="0" y="0"/>
                </a:lnTo>
                <a:close/>
              </a:path>
            </a:pathLst>
          </a:custGeom>
          <a:blipFill>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circle(in)">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1000"/>
                                        <p:tgtEl>
                                          <p:spTgt spid="6">
                                            <p:txEl>
                                              <p:pRg st="1" end="1"/>
                                            </p:txEl>
                                          </p:spTgt>
                                        </p:tgtEl>
                                      </p:cBhvr>
                                    </p:animEffect>
                                    <p:anim calcmode="lin" valueType="num">
                                      <p:cBhvr>
                                        <p:cTn id="2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1"/>
          <a:srcRect/>
          <a:stretch>
            <a:fillRect/>
          </a:stretch>
        </p:blipFill>
        <p:spPr>
          <a:xfrm>
            <a:off x="15897909" y="-2303745"/>
            <a:ext cx="4145290" cy="4000205"/>
          </a:xfrm>
          <a:prstGeom prst="rect">
            <a:avLst/>
          </a:prstGeom>
        </p:spPr>
      </p:pic>
      <p:sp>
        <p:nvSpPr>
          <p:cNvPr id="13" name="Rectangle 12"/>
          <p:cNvSpPr/>
          <p:nvPr/>
        </p:nvSpPr>
        <p:spPr>
          <a:xfrm>
            <a:off x="685800" y="571500"/>
            <a:ext cx="16825629" cy="769441"/>
          </a:xfrm>
          <a:prstGeom prst="rect">
            <a:avLst/>
          </a:prstGeom>
        </p:spPr>
        <p:txBody>
          <a:bodyPr wrap="square">
            <a:spAutoFit/>
          </a:bodyPr>
          <a:lstStyle/>
          <a:p>
            <a:pPr algn="just"/>
            <a:r>
              <a:rPr lang="en-US" sz="4400" b="1" dirty="0" smtClean="0">
                <a:solidFill>
                  <a:prstClr val="black"/>
                </a:solidFill>
                <a:latin typeface="Times New Roman" panose="02020603050405020304" pitchFamily="18" charset="0"/>
                <a:cs typeface="Times New Roman" panose="02020603050405020304" pitchFamily="18" charset="0"/>
              </a:rPr>
              <a:t>1. </a:t>
            </a:r>
            <a:r>
              <a:rPr lang="en-US" sz="4400" b="1" dirty="0" err="1" smtClean="0">
                <a:solidFill>
                  <a:prstClr val="black"/>
                </a:solidFill>
                <a:latin typeface="Times New Roman" panose="02020603050405020304" pitchFamily="18" charset="0"/>
                <a:cs typeface="Times New Roman" panose="02020603050405020304" pitchFamily="18" charset="0"/>
              </a:rPr>
              <a:t>Nhận</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biết</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đặc</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điểm</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của</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từ</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tượng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hình</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từ</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tượng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thanh</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1209040" y="1963518"/>
            <a:ext cx="16254485" cy="769441"/>
          </a:xfrm>
          <a:prstGeom prst="rect">
            <a:avLst/>
          </a:prstGeom>
        </p:spPr>
        <p:txBody>
          <a:bodyPr wrap="square">
            <a:spAutoFit/>
          </a:bodyPr>
          <a:lstStyle/>
          <a:p>
            <a:pPr algn="just"/>
            <a:r>
              <a:rPr lang="en-US" sz="4400" b="1" dirty="0" smtClean="0">
                <a:solidFill>
                  <a:prstClr val="black"/>
                </a:solidFill>
                <a:latin typeface="Times New Roman" panose="02020603050405020304" pitchFamily="18" charset="0"/>
                <a:cs typeface="Times New Roman" panose="02020603050405020304" pitchFamily="18" charset="0"/>
              </a:rPr>
              <a:t>b. </a:t>
            </a:r>
            <a:r>
              <a:rPr lang="en-US" sz="4400" b="1" dirty="0" err="1" smtClean="0">
                <a:solidFill>
                  <a:prstClr val="black"/>
                </a:solidFill>
                <a:latin typeface="Times New Roman" panose="02020603050405020304" pitchFamily="18" charset="0"/>
                <a:cs typeface="Times New Roman" panose="02020603050405020304" pitchFamily="18" charset="0"/>
              </a:rPr>
              <a:t>Từ</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tượng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thanh</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15" name="Subtitle 1"/>
          <p:cNvSpPr txBox="1"/>
          <p:nvPr/>
        </p:nvSpPr>
        <p:spPr>
          <a:xfrm>
            <a:off x="1676400" y="3363156"/>
            <a:ext cx="12801600" cy="21399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0">
              <a:lnSpc>
                <a:spcPct val="150000"/>
              </a:lnSpc>
              <a:buFont typeface="Arial" panose="020B0604020202020204" pitchFamily="34" charset="0"/>
              <a:buNone/>
            </a:pPr>
            <a:r>
              <a:rPr lang="en-US" sz="4400" b="1"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smtClean="0">
                <a:latin typeface="Times New Roman" panose="02020603050405020304" pitchFamily="18" charset="0"/>
                <a:ea typeface="Cambria" panose="02040503050406030204" pitchFamily="18" charset="0"/>
                <a:cs typeface="Times New Roman" panose="02020603050405020304" pitchFamily="18" charset="0"/>
              </a:rPr>
              <a:t>Ví</a:t>
            </a:r>
            <a:r>
              <a:rPr lang="en-US" sz="4400" b="1"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smtClean="0">
                <a:latin typeface="Times New Roman" panose="02020603050405020304" pitchFamily="18" charset="0"/>
                <a:ea typeface="Cambria" panose="02040503050406030204" pitchFamily="18" charset="0"/>
                <a:cs typeface="Times New Roman" panose="02020603050405020304" pitchFamily="18" charset="0"/>
              </a:rPr>
              <a:t>dụ</a:t>
            </a:r>
            <a:r>
              <a:rPr lang="en-US" sz="4400" b="1"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Sáng</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chớm</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lạnh</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trong</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lòng</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Hà</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Nội</a:t>
            </a:r>
            <a:endParaRPr lang="en-US" sz="4400" i="1" dirty="0" smtClean="0">
              <a:latin typeface="Times New Roman" panose="02020603050405020304" pitchFamily="18" charset="0"/>
              <a:ea typeface="Cambria" panose="02040503050406030204" pitchFamily="18" charset="0"/>
              <a:cs typeface="Times New Roman" panose="02020603050405020304" pitchFamily="18" charset="0"/>
            </a:endParaRPr>
          </a:p>
          <a:p>
            <a:pPr marL="228600" indent="0">
              <a:lnSpc>
                <a:spcPct val="150000"/>
              </a:lnSpc>
              <a:buFont typeface="Arial" panose="020B0604020202020204" pitchFamily="34" charset="0"/>
              <a:buNone/>
            </a:pP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Những</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phố</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dài</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smtClean="0">
                <a:latin typeface="Times New Roman" panose="02020603050405020304" pitchFamily="18" charset="0"/>
                <a:ea typeface="Cambria" panose="02040503050406030204" pitchFamily="18" charset="0"/>
                <a:cs typeface="Times New Roman" panose="02020603050405020304" pitchFamily="18" charset="0"/>
              </a:rPr>
              <a:t>xao</a:t>
            </a:r>
            <a:r>
              <a:rPr lang="en-US" sz="4400" b="1"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smtClean="0">
                <a:latin typeface="Times New Roman" panose="02020603050405020304" pitchFamily="18" charset="0"/>
                <a:ea typeface="Cambria" panose="02040503050406030204" pitchFamily="18" charset="0"/>
                <a:cs typeface="Times New Roman" panose="02020603050405020304" pitchFamily="18" charset="0"/>
              </a:rPr>
              <a:t>xác</a:t>
            </a:r>
            <a:r>
              <a:rPr lang="en-US" sz="4400" b="1" i="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smtClean="0">
                <a:latin typeface="Times New Roman" panose="02020603050405020304" pitchFamily="18" charset="0"/>
                <a:ea typeface="Cambria" panose="02040503050406030204" pitchFamily="18" charset="0"/>
                <a:cs typeface="Times New Roman" panose="02020603050405020304" pitchFamily="18" charset="0"/>
              </a:rPr>
              <a:t>hơi</a:t>
            </a:r>
            <a:r>
              <a:rPr lang="en-US" sz="4400" i="1" dirty="0" smtClean="0">
                <a:latin typeface="Times New Roman" panose="02020603050405020304" pitchFamily="18" charset="0"/>
                <a:ea typeface="Cambria" panose="02040503050406030204" pitchFamily="18" charset="0"/>
                <a:cs typeface="Times New Roman" panose="02020603050405020304" pitchFamily="18" charset="0"/>
              </a:rPr>
              <a:t> may”</a:t>
            </a:r>
            <a:endParaRPr lang="en-US" sz="4400" i="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Rectangle 3"/>
          <p:cNvSpPr/>
          <p:nvPr/>
        </p:nvSpPr>
        <p:spPr>
          <a:xfrm>
            <a:off x="1981200" y="5981700"/>
            <a:ext cx="15087600" cy="3017686"/>
          </a:xfrm>
          <a:prstGeom prst="rect">
            <a:avLst/>
          </a:prstGeom>
        </p:spPr>
        <p:txBody>
          <a:bodyPr wrap="square">
            <a:spAutoFit/>
          </a:bodyPr>
          <a:lstStyle/>
          <a:p>
            <a:pPr algn="just">
              <a:lnSpc>
                <a:spcPct val="150000"/>
              </a:lnSpc>
              <a:buClr>
                <a:srgbClr val="000000"/>
              </a:buClr>
              <a:buFont typeface="Arial" panose="020B0604020202020204"/>
              <a:buNone/>
            </a:pPr>
            <a:r>
              <a:rPr lang="en-US" sz="4400" kern="0" dirty="0" smtClean="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4400"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Gợi</a:t>
            </a:r>
            <a:r>
              <a:rPr lang="en-US" sz="4400"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âm</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thanh</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thoảng</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nhẹ</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mơ</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hồ</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của</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tiếng</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lá</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và</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tiếng</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gió</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trong</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không</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gian</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im</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vắng</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tĩnh</a:t>
            </a:r>
            <a:r>
              <a:rPr lang="en-US" sz="4400" kern="0" dirty="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 </a:t>
            </a:r>
            <a:r>
              <a:rPr lang="en-US" sz="4400" kern="0" dirty="0" err="1"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lặng</a:t>
            </a:r>
            <a:r>
              <a:rPr lang="en-US" sz="4400"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rPr>
              <a:t>.</a:t>
            </a:r>
            <a:endParaRPr lang="en-US" sz="4400" kern="0" dirty="0" smtClean="0">
              <a:latin typeface="Times New Roman" panose="02020603050405020304" pitchFamily="18" charset="0"/>
              <a:ea typeface="Cambria" panose="02040503050406030204" pitchFamily="18" charset="0"/>
              <a:cs typeface="Times New Roman" panose="02020603050405020304" pitchFamily="18" charset="0"/>
              <a:sym typeface="Arial" panose="020B0604020202020204"/>
            </a:endParaRPr>
          </a:p>
          <a:p>
            <a:pPr algn="just">
              <a:lnSpc>
                <a:spcPct val="150000"/>
              </a:lnSpc>
              <a:buClr>
                <a:srgbClr val="000000"/>
              </a:buClr>
            </a:pPr>
            <a:r>
              <a:rPr lang="en-US" sz="44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vi-VN" sz="4400" b="1" dirty="0" smtClean="0">
                <a:latin typeface="Times New Roman" panose="02020603050405020304" pitchFamily="18" charset="0"/>
                <a:cs typeface="Times New Roman" panose="02020603050405020304" pitchFamily="18" charset="0"/>
              </a:rPr>
              <a:t>Từ </a:t>
            </a:r>
            <a:r>
              <a:rPr lang="vi-VN" sz="4400" b="1" dirty="0">
                <a:latin typeface="Times New Roman" panose="02020603050405020304" pitchFamily="18" charset="0"/>
                <a:cs typeface="Times New Roman" panose="02020603050405020304" pitchFamily="18" charset="0"/>
              </a:rPr>
              <a:t>tượng thanh </a:t>
            </a:r>
            <a:r>
              <a:rPr lang="vi-VN" sz="4400" dirty="0">
                <a:latin typeface="Times New Roman" panose="02020603050405020304" pitchFamily="18" charset="0"/>
                <a:cs typeface="Times New Roman" panose="02020603050405020304" pitchFamily="18" charset="0"/>
              </a:rPr>
              <a:t>là từ mô phỏng âm thanh trong thực </a:t>
            </a:r>
            <a:r>
              <a:rPr lang="vi-VN" sz="4400" dirty="0" smtClean="0">
                <a:latin typeface="Times New Roman" panose="02020603050405020304" pitchFamily="18" charset="0"/>
                <a:cs typeface="Times New Roman" panose="02020603050405020304" pitchFamily="18" charset="0"/>
              </a:rPr>
              <a:t>tế</a:t>
            </a:r>
            <a:r>
              <a:rPr lang="en-US" sz="4400" dirty="0" smtClean="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
        <p:nvSpPr>
          <p:cNvPr id="17" name="Freeform 5"/>
          <p:cNvSpPr/>
          <p:nvPr/>
        </p:nvSpPr>
        <p:spPr>
          <a:xfrm>
            <a:off x="16122517" y="8058316"/>
            <a:ext cx="1892565" cy="1882140"/>
          </a:xfrm>
          <a:custGeom>
            <a:avLst/>
            <a:gdLst/>
            <a:ahLst/>
            <a:cxnLst/>
            <a:rect l="l" t="t" r="r" b="b"/>
            <a:pathLst>
              <a:path w="4135477" h="4114800">
                <a:moveTo>
                  <a:pt x="0" y="0"/>
                </a:moveTo>
                <a:lnTo>
                  <a:pt x="4135477" y="0"/>
                </a:lnTo>
                <a:lnTo>
                  <a:pt x="4135477" y="4114800"/>
                </a:lnTo>
                <a:lnTo>
                  <a:pt x="0" y="4114800"/>
                </a:lnTo>
                <a:lnTo>
                  <a:pt x="0" y="0"/>
                </a:lnTo>
                <a:close/>
              </a:path>
            </a:pathLst>
          </a:custGeom>
          <a:blipFill>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down)">
                                      <p:cBhvr>
                                        <p:cTn id="19" dur="580">
                                          <p:stCondLst>
                                            <p:cond delay="0"/>
                                          </p:stCondLst>
                                        </p:cTn>
                                        <p:tgtEl>
                                          <p:spTgt spid="4">
                                            <p:txEl>
                                              <p:pRg st="0" end="0"/>
                                            </p:txEl>
                                          </p:spTgt>
                                        </p:tgtEl>
                                      </p:cBhvr>
                                    </p:animEffect>
                                    <p:anim calcmode="lin" valueType="num">
                                      <p:cBhvr>
                                        <p:cTn id="20"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xEl>
                                              <p:pRg st="0" end="0"/>
                                            </p:txEl>
                                          </p:spTgt>
                                        </p:tgtEl>
                                      </p:cBhvr>
                                      <p:to x="100000" y="60000"/>
                                    </p:animScale>
                                    <p:animScale>
                                      <p:cBhvr>
                                        <p:cTn id="26" dur="166" decel="50000">
                                          <p:stCondLst>
                                            <p:cond delay="676"/>
                                          </p:stCondLst>
                                        </p:cTn>
                                        <p:tgtEl>
                                          <p:spTgt spid="4">
                                            <p:txEl>
                                              <p:pRg st="0" end="0"/>
                                            </p:txEl>
                                          </p:spTgt>
                                        </p:tgtEl>
                                      </p:cBhvr>
                                      <p:to x="100000" y="100000"/>
                                    </p:animScale>
                                    <p:animScale>
                                      <p:cBhvr>
                                        <p:cTn id="27" dur="26">
                                          <p:stCondLst>
                                            <p:cond delay="1312"/>
                                          </p:stCondLst>
                                        </p:cTn>
                                        <p:tgtEl>
                                          <p:spTgt spid="4">
                                            <p:txEl>
                                              <p:pRg st="0" end="0"/>
                                            </p:txEl>
                                          </p:spTgt>
                                        </p:tgtEl>
                                      </p:cBhvr>
                                      <p:to x="100000" y="80000"/>
                                    </p:animScale>
                                    <p:animScale>
                                      <p:cBhvr>
                                        <p:cTn id="28" dur="166" decel="50000">
                                          <p:stCondLst>
                                            <p:cond delay="1338"/>
                                          </p:stCondLst>
                                        </p:cTn>
                                        <p:tgtEl>
                                          <p:spTgt spid="4">
                                            <p:txEl>
                                              <p:pRg st="0" end="0"/>
                                            </p:txEl>
                                          </p:spTgt>
                                        </p:tgtEl>
                                      </p:cBhvr>
                                      <p:to x="100000" y="100000"/>
                                    </p:animScale>
                                    <p:animScale>
                                      <p:cBhvr>
                                        <p:cTn id="29" dur="26">
                                          <p:stCondLst>
                                            <p:cond delay="1642"/>
                                          </p:stCondLst>
                                        </p:cTn>
                                        <p:tgtEl>
                                          <p:spTgt spid="4">
                                            <p:txEl>
                                              <p:pRg st="0" end="0"/>
                                            </p:txEl>
                                          </p:spTgt>
                                        </p:tgtEl>
                                      </p:cBhvr>
                                      <p:to x="100000" y="90000"/>
                                    </p:animScale>
                                    <p:animScale>
                                      <p:cBhvr>
                                        <p:cTn id="30" dur="166" decel="50000">
                                          <p:stCondLst>
                                            <p:cond delay="1668"/>
                                          </p:stCondLst>
                                        </p:cTn>
                                        <p:tgtEl>
                                          <p:spTgt spid="4">
                                            <p:txEl>
                                              <p:pRg st="0" end="0"/>
                                            </p:txEl>
                                          </p:spTgt>
                                        </p:tgtEl>
                                      </p:cBhvr>
                                      <p:to x="100000" y="100000"/>
                                    </p:animScale>
                                    <p:animScale>
                                      <p:cBhvr>
                                        <p:cTn id="31" dur="26">
                                          <p:stCondLst>
                                            <p:cond delay="1808"/>
                                          </p:stCondLst>
                                        </p:cTn>
                                        <p:tgtEl>
                                          <p:spTgt spid="4">
                                            <p:txEl>
                                              <p:pRg st="0" end="0"/>
                                            </p:txEl>
                                          </p:spTgt>
                                        </p:tgtEl>
                                      </p:cBhvr>
                                      <p:to x="100000" y="95000"/>
                                    </p:animScale>
                                    <p:animScale>
                                      <p:cBhvr>
                                        <p:cTn id="32" dur="166" decel="50000">
                                          <p:stCondLst>
                                            <p:cond delay="1834"/>
                                          </p:stCondLst>
                                        </p:cTn>
                                        <p:tgtEl>
                                          <p:spTgt spid="4">
                                            <p:txEl>
                                              <p:pRg st="0" end="0"/>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1000"/>
                                        <p:tgtEl>
                                          <p:spTgt spid="4">
                                            <p:txEl>
                                              <p:pRg st="1" end="1"/>
                                            </p:txEl>
                                          </p:spTgt>
                                        </p:tgtEl>
                                      </p:cBhvr>
                                    </p:animEffect>
                                    <p:anim calcmode="lin" valueType="num">
                                      <p:cBhvr>
                                        <p:cTn id="3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p:cNvPicPr>
            <a:picLocks noChangeAspect="1"/>
          </p:cNvPicPr>
          <p:nvPr/>
        </p:nvPicPr>
        <p:blipFill>
          <a:blip r:embed="rId1">
            <a:lum bright="70000" contrast="-70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326155">
            <a:off x="5703009" y="-1956807"/>
            <a:ext cx="6850800" cy="15276978"/>
          </a:xfrm>
          <a:prstGeom prst="rect">
            <a:avLst/>
          </a:prstGeom>
        </p:spPr>
      </p:pic>
      <p:pic>
        <p:nvPicPr>
          <p:cNvPr id="7" name="Picture 7"/>
          <p:cNvPicPr>
            <a:picLocks noChangeAspect="1"/>
          </p:cNvPicPr>
          <p:nvPr/>
        </p:nvPicPr>
        <p:blipFill>
          <a:blip/>
          <a:srcRect/>
          <a:stretch>
            <a:fillRect/>
          </a:stretch>
        </p:blipFill>
        <p:spPr>
          <a:xfrm>
            <a:off x="5562600" y="1866900"/>
            <a:ext cx="7315200" cy="226106"/>
          </a:xfrm>
          <a:prstGeom prst="rect">
            <a:avLst/>
          </a:prstGeom>
        </p:spPr>
      </p:pic>
      <p:sp>
        <p:nvSpPr>
          <p:cNvPr id="20" name="Rectangle 19"/>
          <p:cNvSpPr/>
          <p:nvPr/>
        </p:nvSpPr>
        <p:spPr>
          <a:xfrm>
            <a:off x="685800" y="571500"/>
            <a:ext cx="16254485" cy="769441"/>
          </a:xfrm>
          <a:prstGeom prst="rect">
            <a:avLst/>
          </a:prstGeom>
        </p:spPr>
        <p:txBody>
          <a:bodyPr wrap="square">
            <a:spAutoFit/>
          </a:bodyPr>
          <a:lstStyle/>
          <a:p>
            <a:pPr algn="just"/>
            <a:r>
              <a:rPr lang="en-US" sz="4400" b="1" dirty="0" smtClean="0">
                <a:solidFill>
                  <a:prstClr val="black"/>
                </a:solidFill>
                <a:latin typeface="Times New Roman" panose="02020603050405020304" pitchFamily="18" charset="0"/>
                <a:cs typeface="Times New Roman" panose="02020603050405020304" pitchFamily="18" charset="0"/>
              </a:rPr>
              <a:t>2. </a:t>
            </a:r>
            <a:r>
              <a:rPr lang="en-US" sz="4400" b="1" dirty="0" err="1" smtClean="0">
                <a:solidFill>
                  <a:prstClr val="black"/>
                </a:solidFill>
                <a:latin typeface="Times New Roman" panose="02020603050405020304" pitchFamily="18" charset="0"/>
                <a:cs typeface="Times New Roman" panose="02020603050405020304" pitchFamily="18" charset="0"/>
              </a:rPr>
              <a:t>Tác</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dụng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của</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từ</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tượng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hình</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từ</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tượng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thanh</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6" name="Freeform 3"/>
          <p:cNvSpPr/>
          <p:nvPr/>
        </p:nvSpPr>
        <p:spPr>
          <a:xfrm>
            <a:off x="15749646" y="6930549"/>
            <a:ext cx="2381278" cy="3159878"/>
          </a:xfrm>
          <a:custGeom>
            <a:avLst/>
            <a:gdLst/>
            <a:ahLst/>
            <a:cxnLst/>
            <a:rect l="l" t="t" r="r" b="b"/>
            <a:pathLst>
              <a:path w="5362180" h="8229600">
                <a:moveTo>
                  <a:pt x="0" y="0"/>
                </a:moveTo>
                <a:lnTo>
                  <a:pt x="5362180" y="0"/>
                </a:lnTo>
                <a:lnTo>
                  <a:pt x="5362180" y="8229600"/>
                </a:lnTo>
                <a:lnTo>
                  <a:pt x="0" y="8229600"/>
                </a:lnTo>
                <a:lnTo>
                  <a:pt x="0" y="0"/>
                </a:lnTo>
                <a:close/>
              </a:path>
            </a:pathLst>
          </a:custGeom>
          <a:blipFill>
            <a:blip r:embed="rId3"/>
            <a:stretch>
              <a:fillRect/>
            </a:stretch>
          </a:blipFill>
        </p:spPr>
      </p:sp>
      <p:sp>
        <p:nvSpPr>
          <p:cNvPr id="8" name="Google Shape;1802;p76"/>
          <p:cNvSpPr txBox="1"/>
          <p:nvPr/>
        </p:nvSpPr>
        <p:spPr>
          <a:xfrm>
            <a:off x="1981201" y="2940775"/>
            <a:ext cx="13768445" cy="3977684"/>
          </a:xfrm>
          <a:prstGeom prst="rect">
            <a:avLst/>
          </a:prstGeom>
        </p:spPr>
        <p:txBody>
          <a:bodyPr spcFirstLastPara="1" wrap="square" lIns="182850" tIns="182850" rIns="182850" bIns="18285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0" indent="-571500" algn="just">
              <a:lnSpc>
                <a:spcPct val="150000"/>
              </a:lnSpc>
            </a:pPr>
            <a:r>
              <a:rPr lang="vi-VN" sz="4400" dirty="0" smtClean="0">
                <a:latin typeface="+mj-lt"/>
                <a:ea typeface="Cambria" panose="02040503050406030204" pitchFamily="18" charset="0"/>
              </a:rPr>
              <a:t>Gợi hình ảnh, âm thanh và giúp </a:t>
            </a:r>
            <a:r>
              <a:rPr lang="vi-VN" sz="4400" b="1" dirty="0" smtClean="0">
                <a:latin typeface="+mj-lt"/>
                <a:ea typeface="Cambria" panose="02040503050406030204" pitchFamily="18" charset="0"/>
              </a:rPr>
              <a:t>tăng tính biểu cảm cho đối tượng.</a:t>
            </a:r>
            <a:endParaRPr lang="vi-VN" sz="4400" b="1" dirty="0" smtClean="0">
              <a:latin typeface="+mj-lt"/>
              <a:ea typeface="Cambria" panose="02040503050406030204" pitchFamily="18" charset="0"/>
            </a:endParaRPr>
          </a:p>
          <a:p>
            <a:pPr marL="571500" indent="-571500" algn="just">
              <a:lnSpc>
                <a:spcPct val="150000"/>
              </a:lnSpc>
            </a:pPr>
            <a:r>
              <a:rPr lang="vi-VN" sz="4400" dirty="0" smtClean="0">
                <a:latin typeface="+mj-lt"/>
                <a:ea typeface="Cambria" panose="02040503050406030204" pitchFamily="18" charset="0"/>
              </a:rPr>
              <a:t>Giúp các đối tượng cần </a:t>
            </a:r>
            <a:r>
              <a:rPr lang="vi-VN" sz="4400" b="1" dirty="0" smtClean="0">
                <a:latin typeface="+mj-lt"/>
                <a:ea typeface="Cambria" panose="02040503050406030204" pitchFamily="18" charset="0"/>
              </a:rPr>
              <a:t>miêu tả hiện lên rõ nét, sinh động và ấn tượng hơn.</a:t>
            </a:r>
            <a:endParaRPr lang="vi-VN" sz="4400" b="1" dirty="0">
              <a:latin typeface="+mj-lt"/>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p:cNvPicPr>
          <p:nvPr/>
        </p:nvPicPr>
        <p:blipFill>
          <a:blip r:embed="rId1">
            <a:lum bright="70000" contrast="-70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326155">
            <a:off x="7380607" y="-6681733"/>
            <a:ext cx="3869226" cy="20838141"/>
          </a:xfrm>
          <a:prstGeom prst="rect">
            <a:avLst/>
          </a:prstGeom>
        </p:spPr>
      </p:pic>
      <p:pic>
        <p:nvPicPr>
          <p:cNvPr id="8" name="Picture 3"/>
          <p:cNvPicPr>
            <a:picLocks noChangeAspect="1"/>
          </p:cNvPicPr>
          <p:nvPr/>
        </p:nvPicPr>
        <p:blipFill>
          <a:blip r:embed="rId1">
            <a:lum bright="70000" contrast="-70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326155">
            <a:off x="7075807" y="-2251928"/>
            <a:ext cx="3869226" cy="20838141"/>
          </a:xfrm>
          <a:prstGeom prst="rect">
            <a:avLst/>
          </a:prstGeom>
        </p:spPr>
      </p:pic>
      <p:sp>
        <p:nvSpPr>
          <p:cNvPr id="3" name="Rectangle 2"/>
          <p:cNvSpPr/>
          <p:nvPr/>
        </p:nvSpPr>
        <p:spPr>
          <a:xfrm>
            <a:off x="685800" y="571500"/>
            <a:ext cx="16254485" cy="769441"/>
          </a:xfrm>
          <a:prstGeom prst="rect">
            <a:avLst/>
          </a:prstGeom>
        </p:spPr>
        <p:txBody>
          <a:bodyPr wrap="square">
            <a:spAutoFit/>
          </a:bodyPr>
          <a:lstStyle/>
          <a:p>
            <a:pPr algn="just"/>
            <a:r>
              <a:rPr lang="en-US" sz="4400" b="1" dirty="0" smtClean="0">
                <a:solidFill>
                  <a:prstClr val="black"/>
                </a:solidFill>
                <a:latin typeface="Times New Roman" panose="02020603050405020304" pitchFamily="18" charset="0"/>
                <a:cs typeface="Times New Roman" panose="02020603050405020304" pitchFamily="18" charset="0"/>
              </a:rPr>
              <a:t>3. </a:t>
            </a:r>
            <a:r>
              <a:rPr lang="en-US" sz="4400" b="1" dirty="0" err="1" smtClean="0">
                <a:solidFill>
                  <a:prstClr val="black"/>
                </a:solidFill>
                <a:latin typeface="Times New Roman" panose="02020603050405020304" pitchFamily="18" charset="0"/>
                <a:cs typeface="Times New Roman" panose="02020603050405020304" pitchFamily="18" charset="0"/>
              </a:rPr>
              <a:t>Những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lưu</a:t>
            </a:r>
            <a:r>
              <a:rPr lang="en-US" sz="4400" b="1" dirty="0" smtClean="0">
                <a:solidFill>
                  <a:prstClr val="black"/>
                </a:solidFill>
                <a:latin typeface="Times New Roman" panose="02020603050405020304" pitchFamily="18" charset="0"/>
                <a:cs typeface="Times New Roman" panose="02020603050405020304" pitchFamily="18" charset="0"/>
              </a:rPr>
              <a:t> ý </a:t>
            </a:r>
            <a:r>
              <a:rPr lang="en-US" sz="4400" b="1" dirty="0" err="1" smtClean="0">
                <a:solidFill>
                  <a:prstClr val="black"/>
                </a:solidFill>
                <a:latin typeface="Times New Roman" panose="02020603050405020304" pitchFamily="18" charset="0"/>
                <a:cs typeface="Times New Roman" panose="02020603050405020304" pitchFamily="18" charset="0"/>
              </a:rPr>
              <a:t>về</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từ</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tượng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hình</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từ</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tượng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thanh</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1003732" y="2158240"/>
            <a:ext cx="16622975" cy="3554819"/>
          </a:xfrm>
          <a:prstGeom prst="rect">
            <a:avLst/>
          </a:prstGeom>
        </p:spPr>
        <p:txBody>
          <a:bodyPr wrap="square">
            <a:spAutoFit/>
          </a:bodyPr>
          <a:lstStyle/>
          <a:p>
            <a:pPr algn="just">
              <a:spcBef>
                <a:spcPct val="50000"/>
              </a:spcBef>
              <a:defRPr/>
            </a:pPr>
            <a:r>
              <a:rPr lang="nl-NL" sz="4500" b="1" kern="0"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nl-NL" sz="4500" b="1" kern="0" dirty="0">
                <a:solidFill>
                  <a:prstClr val="black"/>
                </a:solidFill>
                <a:latin typeface="Times New Roman" panose="02020603050405020304" pitchFamily="18" charset="0"/>
                <a:cs typeface="Times New Roman" panose="02020603050405020304" pitchFamily="18" charset="0"/>
              </a:rPr>
              <a:t>Một số từ vừa có nghĩa tượng hình vừa có nghĩa tượng thanh, cho nên tùy vào văn cảnh ta sẽ xếp chúng vào nhóm nào.</a:t>
            </a:r>
            <a:endParaRPr lang="nl-NL" sz="4500" b="1" kern="0" dirty="0">
              <a:solidFill>
                <a:prstClr val="black"/>
              </a:solidFill>
              <a:latin typeface="Times New Roman" panose="02020603050405020304" pitchFamily="18" charset="0"/>
              <a:cs typeface="Times New Roman" panose="02020603050405020304" pitchFamily="18" charset="0"/>
            </a:endParaRPr>
          </a:p>
          <a:p>
            <a:pPr algn="just">
              <a:spcBef>
                <a:spcPct val="50000"/>
              </a:spcBef>
              <a:defRPr/>
            </a:pPr>
            <a:r>
              <a:rPr lang="nl-NL" sz="4500" i="1" u="sng" kern="0" dirty="0">
                <a:solidFill>
                  <a:prstClr val="black"/>
                </a:solidFill>
                <a:latin typeface="Times New Roman" panose="02020603050405020304" pitchFamily="18" charset="0"/>
                <a:cs typeface="Times New Roman" panose="02020603050405020304" pitchFamily="18" charset="0"/>
              </a:rPr>
              <a:t>Ví dụ</a:t>
            </a:r>
            <a:r>
              <a:rPr lang="nl-NL" sz="4500" i="1" kern="0" dirty="0">
                <a:solidFill>
                  <a:prstClr val="black"/>
                </a:solidFill>
                <a:latin typeface="Times New Roman" panose="02020603050405020304" pitchFamily="18" charset="0"/>
                <a:cs typeface="Times New Roman" panose="02020603050405020304" pitchFamily="18" charset="0"/>
              </a:rPr>
              <a:t>: Mắt long sòng sọc/ Ho sòng sọc</a:t>
            </a:r>
            <a:endParaRPr lang="nl-NL" sz="4500" i="1" kern="0" dirty="0">
              <a:solidFill>
                <a:prstClr val="black"/>
              </a:solidFill>
              <a:latin typeface="Times New Roman" panose="02020603050405020304" pitchFamily="18" charset="0"/>
              <a:cs typeface="Times New Roman" panose="02020603050405020304" pitchFamily="18" charset="0"/>
            </a:endParaRPr>
          </a:p>
          <a:p>
            <a:pPr marL="685800" indent="-685800" algn="just">
              <a:spcBef>
                <a:spcPct val="50000"/>
              </a:spcBef>
              <a:buFontTx/>
              <a:buChar char="-"/>
              <a:defRPr/>
            </a:pPr>
            <a:r>
              <a:rPr lang="nl-NL" sz="4500" i="1" kern="0" dirty="0">
                <a:solidFill>
                  <a:prstClr val="black"/>
                </a:solidFill>
                <a:latin typeface="Times New Roman" panose="02020603050405020304" pitchFamily="18" charset="0"/>
                <a:cs typeface="Times New Roman" panose="02020603050405020304" pitchFamily="18" charset="0"/>
              </a:rPr>
              <a:t>Làm ào ào/ Gió thổi ào ào</a:t>
            </a:r>
            <a:endParaRPr lang="nl-NL" sz="4500" i="1" kern="0"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835881" y="6537670"/>
            <a:ext cx="16790826" cy="3208571"/>
          </a:xfrm>
          <a:prstGeom prst="rect">
            <a:avLst/>
          </a:prstGeom>
        </p:spPr>
        <p:txBody>
          <a:bodyPr wrap="square">
            <a:spAutoFit/>
          </a:bodyPr>
          <a:lstStyle/>
          <a:p>
            <a:pPr algn="just">
              <a:spcBef>
                <a:spcPct val="50000"/>
              </a:spcBef>
              <a:defRPr/>
            </a:pPr>
            <a:r>
              <a:rPr lang="en-US" sz="4500" b="1" kern="0" dirty="0">
                <a:solidFill>
                  <a:prstClr val="black"/>
                </a:solidFill>
                <a:latin typeface="Times New Roman" panose="02020603050405020304" pitchFamily="18" charset="0"/>
                <a:cs typeface="Times New Roman" panose="02020603050405020304" pitchFamily="18" charset="0"/>
              </a:rPr>
              <a:t>* </a:t>
            </a:r>
            <a:r>
              <a:rPr lang="en-US" sz="4500" b="1" kern="0" dirty="0" err="1">
                <a:solidFill>
                  <a:prstClr val="black"/>
                </a:solidFill>
                <a:latin typeface="Times New Roman" panose="02020603050405020304" pitchFamily="18" charset="0"/>
                <a:cs typeface="Times New Roman" panose="02020603050405020304" pitchFamily="18" charset="0"/>
              </a:rPr>
              <a:t>Có</a:t>
            </a:r>
            <a:r>
              <a:rPr lang="en-US" sz="4500" b="1" kern="0" dirty="0">
                <a:solidFill>
                  <a:prstClr val="black"/>
                </a:solidFill>
                <a:latin typeface="Times New Roman" panose="02020603050405020304" pitchFamily="18" charset="0"/>
                <a:cs typeface="Times New Roman" panose="02020603050405020304" pitchFamily="18" charset="0"/>
              </a:rPr>
              <a:t> </a:t>
            </a:r>
            <a:r>
              <a:rPr lang="en-US" sz="4500" b="1" kern="0" dirty="0" err="1">
                <a:solidFill>
                  <a:prstClr val="black"/>
                </a:solidFill>
                <a:latin typeface="Times New Roman" panose="02020603050405020304" pitchFamily="18" charset="0"/>
                <a:cs typeface="Times New Roman" panose="02020603050405020304" pitchFamily="18" charset="0"/>
              </a:rPr>
              <a:t>những</a:t>
            </a:r>
            <a:r>
              <a:rPr lang="en-US" sz="4500" b="1" kern="0" dirty="0">
                <a:solidFill>
                  <a:prstClr val="black"/>
                </a:solidFill>
                <a:latin typeface="Times New Roman" panose="02020603050405020304" pitchFamily="18" charset="0"/>
                <a:cs typeface="Times New Roman" panose="02020603050405020304" pitchFamily="18" charset="0"/>
              </a:rPr>
              <a:t> </a:t>
            </a:r>
            <a:r>
              <a:rPr lang="en-US" sz="4500" b="1" kern="0" dirty="0" err="1">
                <a:solidFill>
                  <a:prstClr val="black"/>
                </a:solidFill>
                <a:latin typeface="Times New Roman" panose="02020603050405020304" pitchFamily="18" charset="0"/>
                <a:cs typeface="Times New Roman" panose="02020603050405020304" pitchFamily="18" charset="0"/>
              </a:rPr>
              <a:t>từ</a:t>
            </a:r>
            <a:r>
              <a:rPr lang="en-US" sz="4500" b="1" kern="0" dirty="0">
                <a:solidFill>
                  <a:prstClr val="black"/>
                </a:solidFill>
                <a:latin typeface="Times New Roman" panose="02020603050405020304" pitchFamily="18" charset="0"/>
                <a:cs typeface="Times New Roman" panose="02020603050405020304" pitchFamily="18" charset="0"/>
              </a:rPr>
              <a:t> </a:t>
            </a:r>
            <a:r>
              <a:rPr lang="en-US" sz="4500" b="1" kern="0" dirty="0" err="1">
                <a:solidFill>
                  <a:prstClr val="black"/>
                </a:solidFill>
                <a:latin typeface="Times New Roman" panose="02020603050405020304" pitchFamily="18" charset="0"/>
                <a:cs typeface="Times New Roman" panose="02020603050405020304" pitchFamily="18" charset="0"/>
              </a:rPr>
              <a:t>tượng</a:t>
            </a:r>
            <a:r>
              <a:rPr lang="en-US" sz="4500" b="1" kern="0" dirty="0">
                <a:solidFill>
                  <a:prstClr val="black"/>
                </a:solidFill>
                <a:latin typeface="Times New Roman" panose="02020603050405020304" pitchFamily="18" charset="0"/>
                <a:cs typeface="Times New Roman" panose="02020603050405020304" pitchFamily="18" charset="0"/>
              </a:rPr>
              <a:t> </a:t>
            </a:r>
            <a:r>
              <a:rPr lang="en-US" sz="4500" b="1" kern="0" dirty="0" err="1">
                <a:solidFill>
                  <a:prstClr val="black"/>
                </a:solidFill>
                <a:latin typeface="Times New Roman" panose="02020603050405020304" pitchFamily="18" charset="0"/>
                <a:cs typeface="Times New Roman" panose="02020603050405020304" pitchFamily="18" charset="0"/>
              </a:rPr>
              <a:t>thanh</a:t>
            </a:r>
            <a:r>
              <a:rPr lang="en-US" sz="4500" b="1" kern="0" dirty="0">
                <a:solidFill>
                  <a:prstClr val="black"/>
                </a:solidFill>
                <a:latin typeface="Times New Roman" panose="02020603050405020304" pitchFamily="18" charset="0"/>
                <a:cs typeface="Times New Roman" panose="02020603050405020304" pitchFamily="18" charset="0"/>
              </a:rPr>
              <a:t>, </a:t>
            </a:r>
            <a:r>
              <a:rPr lang="en-US" sz="4500" b="1" kern="0" dirty="0" err="1">
                <a:solidFill>
                  <a:prstClr val="black"/>
                </a:solidFill>
                <a:latin typeface="Times New Roman" panose="02020603050405020304" pitchFamily="18" charset="0"/>
                <a:cs typeface="Times New Roman" panose="02020603050405020304" pitchFamily="18" charset="0"/>
              </a:rPr>
              <a:t>tượng</a:t>
            </a:r>
            <a:r>
              <a:rPr lang="en-US" sz="4500" b="1" kern="0" dirty="0">
                <a:solidFill>
                  <a:prstClr val="black"/>
                </a:solidFill>
                <a:latin typeface="Times New Roman" panose="02020603050405020304" pitchFamily="18" charset="0"/>
                <a:cs typeface="Times New Roman" panose="02020603050405020304" pitchFamily="18" charset="0"/>
              </a:rPr>
              <a:t> </a:t>
            </a:r>
            <a:r>
              <a:rPr lang="en-US" sz="4500" b="1" kern="0" dirty="0" err="1">
                <a:solidFill>
                  <a:prstClr val="black"/>
                </a:solidFill>
                <a:latin typeface="Times New Roman" panose="02020603050405020304" pitchFamily="18" charset="0"/>
                <a:cs typeface="Times New Roman" panose="02020603050405020304" pitchFamily="18" charset="0"/>
              </a:rPr>
              <a:t>hình</a:t>
            </a:r>
            <a:r>
              <a:rPr lang="en-US" sz="4500" b="1" kern="0" dirty="0">
                <a:solidFill>
                  <a:prstClr val="black"/>
                </a:solidFill>
                <a:latin typeface="Times New Roman" panose="02020603050405020304" pitchFamily="18" charset="0"/>
                <a:cs typeface="Times New Roman" panose="02020603050405020304" pitchFamily="18" charset="0"/>
              </a:rPr>
              <a:t> </a:t>
            </a:r>
            <a:r>
              <a:rPr lang="en-US" sz="4500" b="1" kern="0" dirty="0" err="1">
                <a:solidFill>
                  <a:prstClr val="black"/>
                </a:solidFill>
                <a:latin typeface="Times New Roman" panose="02020603050405020304" pitchFamily="18" charset="0"/>
                <a:cs typeface="Times New Roman" panose="02020603050405020304" pitchFamily="18" charset="0"/>
              </a:rPr>
              <a:t>không</a:t>
            </a:r>
            <a:r>
              <a:rPr lang="en-US" sz="4500" b="1" kern="0" dirty="0">
                <a:solidFill>
                  <a:prstClr val="black"/>
                </a:solidFill>
                <a:latin typeface="Times New Roman" panose="02020603050405020304" pitchFamily="18" charset="0"/>
                <a:cs typeface="Times New Roman" panose="02020603050405020304" pitchFamily="18" charset="0"/>
              </a:rPr>
              <a:t> </a:t>
            </a:r>
            <a:r>
              <a:rPr lang="en-US" sz="4500" b="1" kern="0" dirty="0" err="1">
                <a:solidFill>
                  <a:prstClr val="black"/>
                </a:solidFill>
                <a:latin typeface="Times New Roman" panose="02020603050405020304" pitchFamily="18" charset="0"/>
                <a:cs typeface="Times New Roman" panose="02020603050405020304" pitchFamily="18" charset="0"/>
              </a:rPr>
              <a:t>phải</a:t>
            </a:r>
            <a:r>
              <a:rPr lang="en-US" sz="4500" b="1" kern="0" dirty="0">
                <a:solidFill>
                  <a:prstClr val="black"/>
                </a:solidFill>
                <a:latin typeface="Times New Roman" panose="02020603050405020304" pitchFamily="18" charset="0"/>
                <a:cs typeface="Times New Roman" panose="02020603050405020304" pitchFamily="18" charset="0"/>
              </a:rPr>
              <a:t> </a:t>
            </a:r>
            <a:r>
              <a:rPr lang="en-US" sz="4500" b="1" kern="0" dirty="0" err="1">
                <a:solidFill>
                  <a:prstClr val="black"/>
                </a:solidFill>
                <a:latin typeface="Times New Roman" panose="02020603050405020304" pitchFamily="18" charset="0"/>
                <a:cs typeface="Times New Roman" panose="02020603050405020304" pitchFamily="18" charset="0"/>
              </a:rPr>
              <a:t>là</a:t>
            </a:r>
            <a:r>
              <a:rPr lang="en-US" sz="4500" b="1" kern="0" dirty="0">
                <a:solidFill>
                  <a:prstClr val="black"/>
                </a:solidFill>
                <a:latin typeface="Times New Roman" panose="02020603050405020304" pitchFamily="18" charset="0"/>
                <a:cs typeface="Times New Roman" panose="02020603050405020304" pitchFamily="18" charset="0"/>
              </a:rPr>
              <a:t> </a:t>
            </a:r>
            <a:r>
              <a:rPr lang="en-US" sz="4500" b="1" kern="0" dirty="0" err="1">
                <a:solidFill>
                  <a:prstClr val="black"/>
                </a:solidFill>
                <a:latin typeface="Times New Roman" panose="02020603050405020304" pitchFamily="18" charset="0"/>
                <a:cs typeface="Times New Roman" panose="02020603050405020304" pitchFamily="18" charset="0"/>
              </a:rPr>
              <a:t>từ</a:t>
            </a:r>
            <a:r>
              <a:rPr lang="en-US" sz="4500" b="1" kern="0" dirty="0">
                <a:solidFill>
                  <a:prstClr val="black"/>
                </a:solidFill>
                <a:latin typeface="Times New Roman" panose="02020603050405020304" pitchFamily="18" charset="0"/>
                <a:cs typeface="Times New Roman" panose="02020603050405020304" pitchFamily="18" charset="0"/>
              </a:rPr>
              <a:t> </a:t>
            </a:r>
            <a:r>
              <a:rPr lang="en-US" sz="4500" b="1" kern="0" dirty="0" err="1">
                <a:solidFill>
                  <a:prstClr val="black"/>
                </a:solidFill>
                <a:latin typeface="Times New Roman" panose="02020603050405020304" pitchFamily="18" charset="0"/>
                <a:cs typeface="Times New Roman" panose="02020603050405020304" pitchFamily="18" charset="0"/>
              </a:rPr>
              <a:t>láy</a:t>
            </a:r>
            <a:r>
              <a:rPr lang="en-US" sz="4500" b="1" kern="0" dirty="0">
                <a:solidFill>
                  <a:prstClr val="black"/>
                </a:solidFill>
                <a:latin typeface="Times New Roman" panose="02020603050405020304" pitchFamily="18" charset="0"/>
                <a:cs typeface="Times New Roman" panose="02020603050405020304" pitchFamily="18" charset="0"/>
              </a:rPr>
              <a:t> </a:t>
            </a:r>
            <a:r>
              <a:rPr lang="en-US" sz="4500" b="1" kern="0" dirty="0" err="1">
                <a:solidFill>
                  <a:prstClr val="black"/>
                </a:solidFill>
                <a:latin typeface="Times New Roman" panose="02020603050405020304" pitchFamily="18" charset="0"/>
                <a:cs typeface="Times New Roman" panose="02020603050405020304" pitchFamily="18" charset="0"/>
              </a:rPr>
              <a:t>mà</a:t>
            </a:r>
            <a:r>
              <a:rPr lang="en-US" sz="4500" b="1" kern="0" dirty="0">
                <a:solidFill>
                  <a:prstClr val="black"/>
                </a:solidFill>
                <a:latin typeface="Times New Roman" panose="02020603050405020304" pitchFamily="18" charset="0"/>
                <a:cs typeface="Times New Roman" panose="02020603050405020304" pitchFamily="18" charset="0"/>
              </a:rPr>
              <a:t> </a:t>
            </a:r>
            <a:r>
              <a:rPr lang="en-US" sz="4500" b="1" kern="0" dirty="0" err="1">
                <a:solidFill>
                  <a:prstClr val="black"/>
                </a:solidFill>
                <a:latin typeface="Times New Roman" panose="02020603050405020304" pitchFamily="18" charset="0"/>
                <a:cs typeface="Times New Roman" panose="02020603050405020304" pitchFamily="18" charset="0"/>
              </a:rPr>
              <a:t>chỉ</a:t>
            </a:r>
            <a:r>
              <a:rPr lang="en-US" sz="4500" b="1" kern="0" dirty="0">
                <a:solidFill>
                  <a:prstClr val="black"/>
                </a:solidFill>
                <a:latin typeface="Times New Roman" panose="02020603050405020304" pitchFamily="18" charset="0"/>
                <a:cs typeface="Times New Roman" panose="02020603050405020304" pitchFamily="18" charset="0"/>
              </a:rPr>
              <a:t> </a:t>
            </a:r>
            <a:r>
              <a:rPr lang="en-US" sz="4500" b="1" kern="0" dirty="0" err="1">
                <a:solidFill>
                  <a:prstClr val="black"/>
                </a:solidFill>
                <a:latin typeface="Times New Roman" panose="02020603050405020304" pitchFamily="18" charset="0"/>
                <a:cs typeface="Times New Roman" panose="02020603050405020304" pitchFamily="18" charset="0"/>
              </a:rPr>
              <a:t>là</a:t>
            </a:r>
            <a:r>
              <a:rPr lang="en-US" sz="4500" b="1" kern="0" dirty="0">
                <a:solidFill>
                  <a:prstClr val="black"/>
                </a:solidFill>
                <a:latin typeface="Times New Roman" panose="02020603050405020304" pitchFamily="18" charset="0"/>
                <a:cs typeface="Times New Roman" panose="02020603050405020304" pitchFamily="18" charset="0"/>
              </a:rPr>
              <a:t> </a:t>
            </a:r>
            <a:r>
              <a:rPr lang="en-US" sz="4500" b="1" kern="0" dirty="0" err="1">
                <a:solidFill>
                  <a:prstClr val="black"/>
                </a:solidFill>
                <a:latin typeface="Times New Roman" panose="02020603050405020304" pitchFamily="18" charset="0"/>
                <a:cs typeface="Times New Roman" panose="02020603050405020304" pitchFamily="18" charset="0"/>
              </a:rPr>
              <a:t>một</a:t>
            </a:r>
            <a:r>
              <a:rPr lang="en-US" sz="4500" b="1" kern="0" dirty="0">
                <a:solidFill>
                  <a:prstClr val="black"/>
                </a:solidFill>
                <a:latin typeface="Times New Roman" panose="02020603050405020304" pitchFamily="18" charset="0"/>
                <a:cs typeface="Times New Roman" panose="02020603050405020304" pitchFamily="18" charset="0"/>
              </a:rPr>
              <a:t> </a:t>
            </a:r>
            <a:r>
              <a:rPr lang="en-US" sz="4500" b="1" kern="0" dirty="0" err="1">
                <a:solidFill>
                  <a:prstClr val="black"/>
                </a:solidFill>
                <a:latin typeface="Times New Roman" panose="02020603050405020304" pitchFamily="18" charset="0"/>
                <a:cs typeface="Times New Roman" panose="02020603050405020304" pitchFamily="18" charset="0"/>
              </a:rPr>
              <a:t>từ</a:t>
            </a:r>
            <a:r>
              <a:rPr lang="en-US" sz="4500" b="1" kern="0" dirty="0">
                <a:solidFill>
                  <a:prstClr val="black"/>
                </a:solidFill>
                <a:latin typeface="Times New Roman" panose="02020603050405020304" pitchFamily="18" charset="0"/>
                <a:cs typeface="Times New Roman" panose="02020603050405020304" pitchFamily="18" charset="0"/>
              </a:rPr>
              <a:t> </a:t>
            </a:r>
            <a:r>
              <a:rPr lang="en-US" sz="4500" b="1" kern="0" dirty="0" err="1">
                <a:solidFill>
                  <a:prstClr val="black"/>
                </a:solidFill>
                <a:latin typeface="Times New Roman" panose="02020603050405020304" pitchFamily="18" charset="0"/>
                <a:cs typeface="Times New Roman" panose="02020603050405020304" pitchFamily="18" charset="0"/>
              </a:rPr>
              <a:t>đơn</a:t>
            </a:r>
            <a:r>
              <a:rPr lang="en-US" sz="4500" b="1" kern="0" dirty="0">
                <a:solidFill>
                  <a:prstClr val="black"/>
                </a:solidFill>
                <a:latin typeface="Times New Roman" panose="02020603050405020304" pitchFamily="18" charset="0"/>
                <a:cs typeface="Times New Roman" panose="02020603050405020304" pitchFamily="18" charset="0"/>
              </a:rPr>
              <a:t>.</a:t>
            </a:r>
            <a:r>
              <a:rPr lang="en-US" sz="4500" b="1" kern="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endParaRPr lang="en-US" sz="4500" b="1" kern="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a:p>
            <a:pPr algn="just">
              <a:spcBef>
                <a:spcPct val="50000"/>
              </a:spcBef>
              <a:defRPr/>
            </a:pPr>
            <a:r>
              <a:rPr lang="en-US" sz="4500" i="1" u="sng" kern="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Ví</a:t>
            </a:r>
            <a:r>
              <a:rPr lang="en-US" sz="4500" i="1" u="sng" kern="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500" i="1" u="sng" kern="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dụ</a:t>
            </a:r>
            <a:r>
              <a:rPr lang="en-US" sz="4500" i="1" kern="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500" i="1" kern="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Bốp</a:t>
            </a:r>
            <a:r>
              <a:rPr lang="en-US" sz="4500" i="1" kern="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500" i="1" kern="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tiếng</a:t>
            </a:r>
            <a:r>
              <a:rPr lang="en-US" sz="4500" i="1" kern="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500" i="1" kern="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tát</a:t>
            </a:r>
            <a:r>
              <a:rPr lang="en-US" sz="4500" i="1" kern="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500" i="1" kern="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bộp</a:t>
            </a:r>
            <a:r>
              <a:rPr lang="en-US" sz="4500" i="1" kern="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500" i="1" kern="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tiếng</a:t>
            </a:r>
            <a:r>
              <a:rPr lang="en-US" sz="4500" i="1" kern="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500" i="1" kern="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mưa</a:t>
            </a:r>
            <a:r>
              <a:rPr lang="en-US" sz="4500" i="1" kern="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500" i="1" kern="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rơi</a:t>
            </a:r>
            <a:r>
              <a:rPr lang="en-US" sz="4500" i="1" kern="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500" i="1" kern="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hoắm</a:t>
            </a:r>
            <a:r>
              <a:rPr lang="en-US" sz="4500" i="1" kern="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500" i="1" kern="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chỉ</a:t>
            </a:r>
            <a:r>
              <a:rPr lang="en-US" sz="4500" i="1" kern="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500" i="1" kern="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độ</a:t>
            </a:r>
            <a:r>
              <a:rPr lang="en-US" sz="4500" i="1" kern="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500" i="1" kern="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sâu</a:t>
            </a:r>
            <a:r>
              <a:rPr lang="en-US" sz="4500" i="1" kern="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500" i="1" kern="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vút</a:t>
            </a:r>
            <a:r>
              <a:rPr lang="en-US" sz="4500" i="1" kern="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500" i="1" kern="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chỉ</a:t>
            </a:r>
            <a:r>
              <a:rPr lang="en-US" sz="4500" i="1" kern="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500" i="1" kern="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độ</a:t>
            </a:r>
            <a:r>
              <a:rPr lang="en-US" sz="4500" i="1" kern="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500" i="1" kern="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cao</a:t>
            </a:r>
            <a:r>
              <a:rPr lang="en-US" sz="4500" i="1" kern="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en-US" sz="4500" i="1" kern="0" dirty="0">
                <a:solidFill>
                  <a:prstClr val="black"/>
                </a:solidFill>
                <a:latin typeface="Times New Roman" panose="02020603050405020304" pitchFamily="18" charset="0"/>
                <a:cs typeface="Times New Roman" panose="02020603050405020304" pitchFamily="18" charset="0"/>
              </a:rPr>
              <a:t> </a:t>
            </a:r>
            <a:endParaRPr lang="en-US" sz="4500" i="1" kern="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flipV="1">
            <a:off x="1001383" y="-6700936"/>
            <a:ext cx="17617397" cy="11727574"/>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713429" y="6865561"/>
            <a:ext cx="2516972" cy="3391764"/>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7259300" y="778161"/>
            <a:ext cx="1323920" cy="1270963"/>
          </a:xfrm>
          <a:prstGeom prst="rect">
            <a:avLst/>
          </a:prstGeom>
        </p:spPr>
      </p:pic>
      <p:pic>
        <p:nvPicPr>
          <p:cNvPr id="10" name="Picture 9"/>
          <p:cNvPicPr>
            <a:picLocks noChangeAspect="1"/>
          </p:cNvPicPr>
          <p:nvPr/>
        </p:nvPicPr>
        <p:blipFill>
          <a:blip r:embed="rId7"/>
          <a:stretch>
            <a:fillRect/>
          </a:stretch>
        </p:blipFill>
        <p:spPr>
          <a:xfrm>
            <a:off x="3692244" y="-394195"/>
            <a:ext cx="11181033" cy="2901948"/>
          </a:xfrm>
          <a:prstGeom prst="rect">
            <a:avLst/>
          </a:prstGeom>
        </p:spPr>
      </p:pic>
      <p:sp>
        <p:nvSpPr>
          <p:cNvPr id="11" name="Rectangle 10"/>
          <p:cNvSpPr/>
          <p:nvPr/>
        </p:nvSpPr>
        <p:spPr>
          <a:xfrm>
            <a:off x="2538679" y="1764146"/>
            <a:ext cx="13427927" cy="2554545"/>
          </a:xfrm>
          <a:prstGeom prst="rect">
            <a:avLst/>
          </a:prstGeom>
        </p:spPr>
        <p:txBody>
          <a:bodyPr wrap="square">
            <a:spAutoFit/>
          </a:bodyPr>
          <a:lstStyle/>
          <a:p>
            <a:pPr algn="just"/>
            <a:r>
              <a:rPr lang="en-US" sz="4000" b="1" dirty="0">
                <a:solidFill>
                  <a:prstClr val="black"/>
                </a:solidFill>
                <a:latin typeface="Times New Roman" panose="02020603050405020304" pitchFamily="18" charset="0"/>
              </a:rPr>
              <a:t>Cho </a:t>
            </a:r>
            <a:r>
              <a:rPr lang="en-US" sz="4000" b="1" dirty="0" err="1">
                <a:solidFill>
                  <a:prstClr val="black"/>
                </a:solidFill>
                <a:latin typeface="Times New Roman" panose="02020603050405020304" pitchFamily="18" charset="0"/>
              </a:rPr>
              <a:t>các</a:t>
            </a:r>
            <a:r>
              <a:rPr lang="en-US" sz="4000" b="1" dirty="0">
                <a:solidFill>
                  <a:prstClr val="black"/>
                </a:solidFill>
                <a:latin typeface="Times New Roman" panose="02020603050405020304" pitchFamily="18" charset="0"/>
              </a:rPr>
              <a:t> </a:t>
            </a:r>
            <a:r>
              <a:rPr lang="en-US" sz="4000" b="1" dirty="0" err="1">
                <a:solidFill>
                  <a:prstClr val="black"/>
                </a:solidFill>
                <a:latin typeface="Times New Roman" panose="02020603050405020304" pitchFamily="18" charset="0"/>
              </a:rPr>
              <a:t>từ</a:t>
            </a:r>
            <a:r>
              <a:rPr lang="en-US" sz="4000" b="1" dirty="0">
                <a:solidFill>
                  <a:prstClr val="black"/>
                </a:solidFill>
                <a:latin typeface="Times New Roman" panose="02020603050405020304" pitchFamily="18" charset="0"/>
              </a:rPr>
              <a:t> </a:t>
            </a:r>
            <a:r>
              <a:rPr lang="en-US" sz="4000" b="1" dirty="0" err="1">
                <a:solidFill>
                  <a:prstClr val="black"/>
                </a:solidFill>
                <a:latin typeface="Times New Roman" panose="02020603050405020304" pitchFamily="18" charset="0"/>
              </a:rPr>
              <a:t>sau</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ào</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ào</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bát</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ngát</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chênh</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vênh</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chiêm</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chiếp</a:t>
            </a:r>
            <a:r>
              <a:rPr lang="en-US" sz="4000" dirty="0">
                <a:solidFill>
                  <a:prstClr val="black"/>
                </a:solidFill>
                <a:latin typeface="Times New Roman" panose="02020603050405020304" pitchFamily="18" charset="0"/>
              </a:rPr>
              <a:t>, um </a:t>
            </a:r>
            <a:r>
              <a:rPr lang="en-US" sz="4000" dirty="0" err="1">
                <a:solidFill>
                  <a:prstClr val="black"/>
                </a:solidFill>
                <a:latin typeface="Times New Roman" panose="02020603050405020304" pitchFamily="18" charset="0"/>
              </a:rPr>
              <a:t>tùm</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rì</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rầm</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lốm</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đốm</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rì</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rầm</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lấp</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lánh</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quang</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quác</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thoang</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thoảng</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đẹp</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đẽ</a:t>
            </a:r>
            <a:r>
              <a:rPr lang="en-US" sz="4000" dirty="0">
                <a:solidFill>
                  <a:prstClr val="black"/>
                </a:solidFill>
                <a:latin typeface="Times New Roman" panose="02020603050405020304" pitchFamily="18" charset="0"/>
              </a:rPr>
              <a:t>. </a:t>
            </a:r>
            <a:r>
              <a:rPr lang="en-US" sz="4000" b="1" dirty="0" err="1">
                <a:solidFill>
                  <a:prstClr val="black"/>
                </a:solidFill>
                <a:latin typeface="Times New Roman" panose="02020603050405020304" pitchFamily="18" charset="0"/>
              </a:rPr>
              <a:t>Em</a:t>
            </a:r>
            <a:r>
              <a:rPr lang="en-US" sz="4000" b="1" dirty="0">
                <a:solidFill>
                  <a:prstClr val="black"/>
                </a:solidFill>
                <a:latin typeface="Times New Roman" panose="02020603050405020304" pitchFamily="18" charset="0"/>
              </a:rPr>
              <a:t> </a:t>
            </a:r>
            <a:r>
              <a:rPr lang="en-US" sz="4000" b="1" dirty="0" err="1">
                <a:solidFill>
                  <a:prstClr val="black"/>
                </a:solidFill>
                <a:latin typeface="Times New Roman" panose="02020603050405020304" pitchFamily="18" charset="0"/>
              </a:rPr>
              <a:t>hãy</a:t>
            </a:r>
            <a:r>
              <a:rPr lang="en-US" sz="4000" b="1" dirty="0">
                <a:solidFill>
                  <a:prstClr val="black"/>
                </a:solidFill>
                <a:latin typeface="Times New Roman" panose="02020603050405020304" pitchFamily="18" charset="0"/>
              </a:rPr>
              <a:t> </a:t>
            </a:r>
            <a:r>
              <a:rPr lang="en-US" sz="4000" b="1" dirty="0" err="1">
                <a:solidFill>
                  <a:prstClr val="black"/>
                </a:solidFill>
                <a:latin typeface="Times New Roman" panose="02020603050405020304" pitchFamily="18" charset="0"/>
              </a:rPr>
              <a:t>phân</a:t>
            </a:r>
            <a:r>
              <a:rPr lang="en-US" sz="4000" b="1" dirty="0">
                <a:solidFill>
                  <a:prstClr val="black"/>
                </a:solidFill>
                <a:latin typeface="Times New Roman" panose="02020603050405020304" pitchFamily="18" charset="0"/>
              </a:rPr>
              <a:t> </a:t>
            </a:r>
            <a:r>
              <a:rPr lang="en-US" sz="4000" b="1" dirty="0" err="1">
                <a:solidFill>
                  <a:prstClr val="black"/>
                </a:solidFill>
                <a:latin typeface="Times New Roman" panose="02020603050405020304" pitchFamily="18" charset="0"/>
              </a:rPr>
              <a:t>loại</a:t>
            </a:r>
            <a:r>
              <a:rPr lang="en-US" sz="4000" b="1" dirty="0">
                <a:solidFill>
                  <a:prstClr val="black"/>
                </a:solidFill>
                <a:latin typeface="Times New Roman" panose="02020603050405020304" pitchFamily="18" charset="0"/>
              </a:rPr>
              <a:t> </a:t>
            </a:r>
            <a:r>
              <a:rPr lang="en-US" sz="4000" b="1" dirty="0" err="1">
                <a:solidFill>
                  <a:prstClr val="black"/>
                </a:solidFill>
                <a:latin typeface="Times New Roman" panose="02020603050405020304" pitchFamily="18" charset="0"/>
              </a:rPr>
              <a:t>các</a:t>
            </a:r>
            <a:r>
              <a:rPr lang="en-US" sz="4000" b="1" dirty="0">
                <a:solidFill>
                  <a:prstClr val="black"/>
                </a:solidFill>
                <a:latin typeface="Times New Roman" panose="02020603050405020304" pitchFamily="18" charset="0"/>
              </a:rPr>
              <a:t> </a:t>
            </a:r>
            <a:r>
              <a:rPr lang="en-US" sz="4000" b="1" dirty="0" err="1">
                <a:solidFill>
                  <a:prstClr val="black"/>
                </a:solidFill>
                <a:latin typeface="Times New Roman" panose="02020603050405020304" pitchFamily="18" charset="0"/>
              </a:rPr>
              <a:t>từ</a:t>
            </a:r>
            <a:r>
              <a:rPr lang="en-US" sz="4000" b="1" dirty="0">
                <a:solidFill>
                  <a:prstClr val="black"/>
                </a:solidFill>
                <a:latin typeface="Times New Roman" panose="02020603050405020304" pitchFamily="18" charset="0"/>
              </a:rPr>
              <a:t> </a:t>
            </a:r>
            <a:r>
              <a:rPr lang="en-US" sz="4000" b="1" dirty="0" err="1">
                <a:solidFill>
                  <a:prstClr val="black"/>
                </a:solidFill>
                <a:latin typeface="Times New Roman" panose="02020603050405020304" pitchFamily="18" charset="0"/>
              </a:rPr>
              <a:t>trên</a:t>
            </a:r>
            <a:r>
              <a:rPr lang="en-US" sz="4000" b="1" dirty="0">
                <a:solidFill>
                  <a:prstClr val="black"/>
                </a:solidFill>
                <a:latin typeface="Times New Roman" panose="02020603050405020304" pitchFamily="18" charset="0"/>
              </a:rPr>
              <a:t> </a:t>
            </a:r>
            <a:r>
              <a:rPr lang="en-US" sz="4000" b="1" dirty="0" err="1">
                <a:solidFill>
                  <a:prstClr val="black"/>
                </a:solidFill>
                <a:latin typeface="Times New Roman" panose="02020603050405020304" pitchFamily="18" charset="0"/>
              </a:rPr>
              <a:t>thành</a:t>
            </a:r>
            <a:r>
              <a:rPr lang="en-US" sz="4000" b="1" dirty="0">
                <a:solidFill>
                  <a:prstClr val="black"/>
                </a:solidFill>
                <a:latin typeface="Times New Roman" panose="02020603050405020304" pitchFamily="18" charset="0"/>
              </a:rPr>
              <a:t> </a:t>
            </a:r>
            <a:r>
              <a:rPr lang="en-US" sz="4000" b="1" dirty="0" err="1">
                <a:solidFill>
                  <a:prstClr val="black"/>
                </a:solidFill>
                <a:latin typeface="Times New Roman" panose="02020603050405020304" pitchFamily="18" charset="0"/>
              </a:rPr>
              <a:t>hai</a:t>
            </a:r>
            <a:r>
              <a:rPr lang="en-US" sz="4000" b="1" dirty="0">
                <a:solidFill>
                  <a:prstClr val="black"/>
                </a:solidFill>
                <a:latin typeface="Times New Roman" panose="02020603050405020304" pitchFamily="18" charset="0"/>
              </a:rPr>
              <a:t> </a:t>
            </a:r>
            <a:r>
              <a:rPr lang="en-US" sz="4000" b="1" dirty="0" err="1">
                <a:solidFill>
                  <a:prstClr val="black"/>
                </a:solidFill>
                <a:latin typeface="Times New Roman" panose="02020603050405020304" pitchFamily="18" charset="0"/>
              </a:rPr>
              <a:t>nhóm</a:t>
            </a:r>
            <a:r>
              <a:rPr lang="en-US" sz="4000" dirty="0">
                <a:solidFill>
                  <a:prstClr val="black"/>
                </a:solidFill>
                <a:latin typeface="Times New Roman" panose="02020603050405020304" pitchFamily="18" charset="0"/>
              </a:rPr>
              <a:t>: </a:t>
            </a:r>
            <a:r>
              <a:rPr lang="en-US" sz="4000" b="1" dirty="0" err="1">
                <a:solidFill>
                  <a:prstClr val="black"/>
                </a:solidFill>
                <a:latin typeface="Times New Roman" panose="02020603050405020304" pitchFamily="18" charset="0"/>
              </a:rPr>
              <a:t>Từ</a:t>
            </a:r>
            <a:r>
              <a:rPr lang="en-US" sz="4000" b="1" dirty="0">
                <a:solidFill>
                  <a:prstClr val="black"/>
                </a:solidFill>
                <a:latin typeface="Times New Roman" panose="02020603050405020304" pitchFamily="18" charset="0"/>
              </a:rPr>
              <a:t> </a:t>
            </a:r>
            <a:r>
              <a:rPr lang="en-US" sz="4000" b="1" dirty="0" err="1">
                <a:solidFill>
                  <a:prstClr val="black"/>
                </a:solidFill>
                <a:latin typeface="Times New Roman" panose="02020603050405020304" pitchFamily="18" charset="0"/>
              </a:rPr>
              <a:t>tượng</a:t>
            </a:r>
            <a:r>
              <a:rPr lang="en-US" sz="4000" b="1" dirty="0">
                <a:solidFill>
                  <a:prstClr val="black"/>
                </a:solidFill>
                <a:latin typeface="Times New Roman" panose="02020603050405020304" pitchFamily="18" charset="0"/>
              </a:rPr>
              <a:t> </a:t>
            </a:r>
            <a:r>
              <a:rPr lang="en-US" sz="4000" b="1" dirty="0" err="1">
                <a:solidFill>
                  <a:prstClr val="black"/>
                </a:solidFill>
                <a:latin typeface="Times New Roman" panose="02020603050405020304" pitchFamily="18" charset="0"/>
              </a:rPr>
              <a:t>hình</a:t>
            </a:r>
            <a:r>
              <a:rPr lang="en-US" sz="4000" dirty="0">
                <a:solidFill>
                  <a:prstClr val="black"/>
                </a:solidFill>
                <a:latin typeface="Times New Roman" panose="02020603050405020304" pitchFamily="18" charset="0"/>
              </a:rPr>
              <a:t>, </a:t>
            </a:r>
            <a:r>
              <a:rPr lang="en-US" sz="4000" b="1" dirty="0" err="1">
                <a:solidFill>
                  <a:prstClr val="black"/>
                </a:solidFill>
                <a:latin typeface="Times New Roman" panose="02020603050405020304" pitchFamily="18" charset="0"/>
              </a:rPr>
              <a:t>từ</a:t>
            </a:r>
            <a:r>
              <a:rPr lang="en-US" sz="4000" b="1" dirty="0">
                <a:solidFill>
                  <a:prstClr val="black"/>
                </a:solidFill>
                <a:latin typeface="Times New Roman" panose="02020603050405020304" pitchFamily="18" charset="0"/>
              </a:rPr>
              <a:t> </a:t>
            </a:r>
            <a:r>
              <a:rPr lang="en-US" sz="4000" b="1" dirty="0" err="1">
                <a:solidFill>
                  <a:prstClr val="black"/>
                </a:solidFill>
                <a:latin typeface="Times New Roman" panose="02020603050405020304" pitchFamily="18" charset="0"/>
              </a:rPr>
              <a:t>tượng</a:t>
            </a:r>
            <a:r>
              <a:rPr lang="en-US" sz="4000" b="1" dirty="0">
                <a:solidFill>
                  <a:prstClr val="black"/>
                </a:solidFill>
                <a:latin typeface="Times New Roman" panose="02020603050405020304" pitchFamily="18" charset="0"/>
              </a:rPr>
              <a:t> </a:t>
            </a:r>
            <a:r>
              <a:rPr lang="en-US" sz="4000" b="1" dirty="0" err="1">
                <a:solidFill>
                  <a:prstClr val="black"/>
                </a:solidFill>
                <a:latin typeface="Times New Roman" panose="02020603050405020304" pitchFamily="18" charset="0"/>
              </a:rPr>
              <a:t>thanh</a:t>
            </a:r>
            <a:r>
              <a:rPr lang="en-US" sz="4000" b="1" dirty="0">
                <a:solidFill>
                  <a:prstClr val="black"/>
                </a:solidFill>
                <a:latin typeface="Times New Roman" panose="02020603050405020304" pitchFamily="18" charset="0"/>
              </a:rPr>
              <a:t>. </a:t>
            </a:r>
            <a:endParaRPr lang="en-US" sz="4000" dirty="0">
              <a:solidFill>
                <a:prstClr val="black"/>
              </a:solidFill>
            </a:endParaRPr>
          </a:p>
        </p:txBody>
      </p:sp>
      <p:sp>
        <p:nvSpPr>
          <p:cNvPr id="12" name="Text Box 9"/>
          <p:cNvSpPr txBox="1">
            <a:spLocks noChangeArrowheads="1"/>
          </p:cNvSpPr>
          <p:nvPr/>
        </p:nvSpPr>
        <p:spPr bwMode="auto">
          <a:xfrm>
            <a:off x="290143" y="6899131"/>
            <a:ext cx="5603258"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spcBef>
                <a:spcPct val="50000"/>
              </a:spcBef>
            </a:pPr>
            <a:r>
              <a:rPr lang="en-US" sz="4200" i="1" dirty="0" err="1">
                <a:solidFill>
                  <a:prstClr val="black"/>
                </a:solidFill>
                <a:latin typeface="Times New Roman" panose="02020603050405020304" pitchFamily="18" charset="0"/>
              </a:rPr>
              <a:t>bát</a:t>
            </a:r>
            <a:r>
              <a:rPr lang="en-US" sz="4200" i="1" dirty="0">
                <a:solidFill>
                  <a:prstClr val="black"/>
                </a:solidFill>
                <a:latin typeface="Times New Roman" panose="02020603050405020304" pitchFamily="18" charset="0"/>
              </a:rPr>
              <a:t> </a:t>
            </a:r>
            <a:r>
              <a:rPr lang="en-US" sz="4200" i="1" dirty="0" err="1">
                <a:solidFill>
                  <a:prstClr val="black"/>
                </a:solidFill>
                <a:latin typeface="Times New Roman" panose="02020603050405020304" pitchFamily="18" charset="0"/>
              </a:rPr>
              <a:t>ngát</a:t>
            </a:r>
            <a:endParaRPr lang="en-US" sz="4200" i="1" dirty="0">
              <a:solidFill>
                <a:prstClr val="black"/>
              </a:solidFill>
              <a:latin typeface="Times New Roman" panose="02020603050405020304" pitchFamily="18" charset="0"/>
            </a:endParaRPr>
          </a:p>
          <a:p>
            <a:pPr>
              <a:spcBef>
                <a:spcPct val="50000"/>
              </a:spcBef>
            </a:pPr>
            <a:r>
              <a:rPr lang="en-US" sz="4200" i="1" dirty="0" err="1">
                <a:solidFill>
                  <a:prstClr val="black"/>
                </a:solidFill>
                <a:latin typeface="Times New Roman" panose="02020603050405020304" pitchFamily="18" charset="0"/>
              </a:rPr>
              <a:t>chênh</a:t>
            </a:r>
            <a:r>
              <a:rPr lang="en-US" sz="4200" i="1" dirty="0">
                <a:solidFill>
                  <a:prstClr val="black"/>
                </a:solidFill>
                <a:latin typeface="Times New Roman" panose="02020603050405020304" pitchFamily="18" charset="0"/>
              </a:rPr>
              <a:t> </a:t>
            </a:r>
            <a:r>
              <a:rPr lang="en-US" sz="4200" i="1" dirty="0" err="1">
                <a:solidFill>
                  <a:prstClr val="black"/>
                </a:solidFill>
                <a:latin typeface="Times New Roman" panose="02020603050405020304" pitchFamily="18" charset="0"/>
              </a:rPr>
              <a:t>vênh</a:t>
            </a:r>
            <a:endParaRPr lang="en-US" sz="4200" i="1" dirty="0">
              <a:solidFill>
                <a:prstClr val="black"/>
              </a:solidFill>
              <a:latin typeface="Times New Roman" panose="02020603050405020304" pitchFamily="18" charset="0"/>
            </a:endParaRPr>
          </a:p>
        </p:txBody>
      </p:sp>
      <p:sp>
        <p:nvSpPr>
          <p:cNvPr id="13" name="Text Box 10"/>
          <p:cNvSpPr txBox="1">
            <a:spLocks noChangeArrowheads="1"/>
          </p:cNvSpPr>
          <p:nvPr/>
        </p:nvSpPr>
        <p:spPr bwMode="auto">
          <a:xfrm>
            <a:off x="8512234" y="6966001"/>
            <a:ext cx="579915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spcBef>
                <a:spcPct val="50000"/>
              </a:spcBef>
            </a:pPr>
            <a:r>
              <a:rPr lang="en-US" sz="4200" i="1" dirty="0" err="1">
                <a:solidFill>
                  <a:prstClr val="black"/>
                </a:solidFill>
                <a:latin typeface="Times New Roman" panose="02020603050405020304" pitchFamily="18" charset="0"/>
              </a:rPr>
              <a:t>ào</a:t>
            </a:r>
            <a:r>
              <a:rPr lang="en-US" sz="4200" i="1" dirty="0">
                <a:solidFill>
                  <a:prstClr val="black"/>
                </a:solidFill>
                <a:latin typeface="Times New Roman" panose="02020603050405020304" pitchFamily="18" charset="0"/>
              </a:rPr>
              <a:t> </a:t>
            </a:r>
            <a:r>
              <a:rPr lang="en-US" sz="4200" i="1" dirty="0" err="1">
                <a:solidFill>
                  <a:prstClr val="black"/>
                </a:solidFill>
                <a:latin typeface="Times New Roman" panose="02020603050405020304" pitchFamily="18" charset="0"/>
              </a:rPr>
              <a:t>ào</a:t>
            </a:r>
            <a:endParaRPr lang="en-US" sz="4200" i="1" dirty="0">
              <a:solidFill>
                <a:prstClr val="black"/>
              </a:solidFill>
              <a:latin typeface="Times New Roman" panose="02020603050405020304" pitchFamily="18" charset="0"/>
            </a:endParaRPr>
          </a:p>
          <a:p>
            <a:pPr>
              <a:spcBef>
                <a:spcPct val="50000"/>
              </a:spcBef>
            </a:pPr>
            <a:r>
              <a:rPr lang="en-US" sz="4200" i="1" dirty="0" err="1">
                <a:solidFill>
                  <a:prstClr val="black"/>
                </a:solidFill>
                <a:latin typeface="Times New Roman" panose="02020603050405020304" pitchFamily="18" charset="0"/>
              </a:rPr>
              <a:t>chiêm</a:t>
            </a:r>
            <a:r>
              <a:rPr lang="en-US" sz="4200" i="1" dirty="0">
                <a:solidFill>
                  <a:prstClr val="black"/>
                </a:solidFill>
                <a:latin typeface="Times New Roman" panose="02020603050405020304" pitchFamily="18" charset="0"/>
              </a:rPr>
              <a:t> </a:t>
            </a:r>
            <a:r>
              <a:rPr lang="en-US" sz="4200" i="1" dirty="0" err="1">
                <a:solidFill>
                  <a:prstClr val="black"/>
                </a:solidFill>
                <a:latin typeface="Times New Roman" panose="02020603050405020304" pitchFamily="18" charset="0"/>
              </a:rPr>
              <a:t>chiếp</a:t>
            </a:r>
            <a:endParaRPr lang="en-US" sz="4200" i="1" dirty="0">
              <a:solidFill>
                <a:prstClr val="black"/>
              </a:solidFill>
              <a:latin typeface="Times New Roman" panose="02020603050405020304" pitchFamily="18" charset="0"/>
            </a:endParaRPr>
          </a:p>
          <a:p>
            <a:pPr>
              <a:spcBef>
                <a:spcPct val="50000"/>
              </a:spcBef>
            </a:pPr>
            <a:r>
              <a:rPr lang="en-US" sz="4200" i="1" dirty="0" err="1">
                <a:solidFill>
                  <a:prstClr val="black"/>
                </a:solidFill>
                <a:latin typeface="Times New Roman" panose="02020603050405020304" pitchFamily="18" charset="0"/>
              </a:rPr>
              <a:t>rì</a:t>
            </a:r>
            <a:r>
              <a:rPr lang="en-US" sz="4200" i="1" dirty="0">
                <a:solidFill>
                  <a:prstClr val="black"/>
                </a:solidFill>
                <a:latin typeface="Times New Roman" panose="02020603050405020304" pitchFamily="18" charset="0"/>
              </a:rPr>
              <a:t> </a:t>
            </a:r>
            <a:r>
              <a:rPr lang="en-US" sz="4200" i="1" dirty="0" err="1">
                <a:solidFill>
                  <a:prstClr val="black"/>
                </a:solidFill>
                <a:latin typeface="Times New Roman" panose="02020603050405020304" pitchFamily="18" charset="0"/>
              </a:rPr>
              <a:t>rầm</a:t>
            </a:r>
            <a:endParaRPr lang="en-US" sz="4200" i="1" dirty="0">
              <a:solidFill>
                <a:prstClr val="black"/>
              </a:solidFill>
              <a:latin typeface="Times New Roman" panose="02020603050405020304" pitchFamily="18" charset="0"/>
            </a:endParaRPr>
          </a:p>
        </p:txBody>
      </p:sp>
      <p:sp>
        <p:nvSpPr>
          <p:cNvPr id="14" name="Text Box 9"/>
          <p:cNvSpPr txBox="1">
            <a:spLocks noChangeArrowheads="1"/>
          </p:cNvSpPr>
          <p:nvPr/>
        </p:nvSpPr>
        <p:spPr bwMode="auto">
          <a:xfrm>
            <a:off x="3913372" y="6966001"/>
            <a:ext cx="274028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spcBef>
                <a:spcPct val="50000"/>
              </a:spcBef>
            </a:pPr>
            <a:r>
              <a:rPr lang="en-US" sz="4200" i="1" dirty="0">
                <a:solidFill>
                  <a:prstClr val="black"/>
                </a:solidFill>
                <a:latin typeface="Times New Roman" panose="02020603050405020304" pitchFamily="18" charset="0"/>
              </a:rPr>
              <a:t>um </a:t>
            </a:r>
            <a:r>
              <a:rPr lang="en-US" sz="4200" i="1" dirty="0" err="1">
                <a:solidFill>
                  <a:prstClr val="black"/>
                </a:solidFill>
                <a:latin typeface="Times New Roman" panose="02020603050405020304" pitchFamily="18" charset="0"/>
              </a:rPr>
              <a:t>tùm</a:t>
            </a:r>
            <a:endParaRPr lang="en-US" sz="4200" i="1" dirty="0">
              <a:solidFill>
                <a:prstClr val="black"/>
              </a:solidFill>
              <a:latin typeface="Times New Roman" panose="02020603050405020304" pitchFamily="18" charset="0"/>
            </a:endParaRPr>
          </a:p>
          <a:p>
            <a:pPr>
              <a:spcBef>
                <a:spcPct val="50000"/>
              </a:spcBef>
            </a:pPr>
            <a:r>
              <a:rPr lang="en-US" sz="4200" i="1" dirty="0" err="1">
                <a:solidFill>
                  <a:prstClr val="black"/>
                </a:solidFill>
                <a:latin typeface="Times New Roman" panose="02020603050405020304" pitchFamily="18" charset="0"/>
              </a:rPr>
              <a:t>lốm</a:t>
            </a:r>
            <a:r>
              <a:rPr lang="en-US" sz="4200" i="1" dirty="0">
                <a:solidFill>
                  <a:prstClr val="black"/>
                </a:solidFill>
                <a:latin typeface="Times New Roman" panose="02020603050405020304" pitchFamily="18" charset="0"/>
              </a:rPr>
              <a:t> </a:t>
            </a:r>
            <a:r>
              <a:rPr lang="en-US" sz="4200" i="1" dirty="0" err="1">
                <a:solidFill>
                  <a:prstClr val="black"/>
                </a:solidFill>
                <a:latin typeface="Times New Roman" panose="02020603050405020304" pitchFamily="18" charset="0"/>
              </a:rPr>
              <a:t>đốm</a:t>
            </a:r>
            <a:endParaRPr lang="en-US" sz="4200" i="1" dirty="0">
              <a:solidFill>
                <a:prstClr val="black"/>
              </a:solidFill>
              <a:latin typeface="Times New Roman" panose="02020603050405020304" pitchFamily="18" charset="0"/>
            </a:endParaRPr>
          </a:p>
          <a:p>
            <a:pPr>
              <a:spcBef>
                <a:spcPct val="50000"/>
              </a:spcBef>
            </a:pPr>
            <a:r>
              <a:rPr lang="en-US" sz="4200" i="1" dirty="0" err="1">
                <a:solidFill>
                  <a:prstClr val="black"/>
                </a:solidFill>
                <a:latin typeface="Times New Roman" panose="02020603050405020304" pitchFamily="18" charset="0"/>
              </a:rPr>
              <a:t>lấp</a:t>
            </a:r>
            <a:r>
              <a:rPr lang="en-US" sz="4200" i="1" dirty="0">
                <a:solidFill>
                  <a:prstClr val="black"/>
                </a:solidFill>
                <a:latin typeface="Times New Roman" panose="02020603050405020304" pitchFamily="18" charset="0"/>
              </a:rPr>
              <a:t> </a:t>
            </a:r>
            <a:r>
              <a:rPr lang="en-US" sz="4200" i="1" dirty="0" err="1">
                <a:solidFill>
                  <a:prstClr val="black"/>
                </a:solidFill>
                <a:latin typeface="Times New Roman" panose="02020603050405020304" pitchFamily="18" charset="0"/>
              </a:rPr>
              <a:t>lánh</a:t>
            </a:r>
            <a:endParaRPr lang="en-US" sz="4200" i="1" dirty="0">
              <a:solidFill>
                <a:prstClr val="black"/>
              </a:solidFill>
              <a:latin typeface="Times New Roman" panose="02020603050405020304" pitchFamily="18" charset="0"/>
            </a:endParaRPr>
          </a:p>
        </p:txBody>
      </p:sp>
      <p:sp>
        <p:nvSpPr>
          <p:cNvPr id="15" name="Text Box 10"/>
          <p:cNvSpPr txBox="1">
            <a:spLocks noChangeArrowheads="1"/>
          </p:cNvSpPr>
          <p:nvPr/>
        </p:nvSpPr>
        <p:spPr bwMode="auto">
          <a:xfrm>
            <a:off x="12774639" y="7054939"/>
            <a:ext cx="4197276"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spcBef>
                <a:spcPct val="50000"/>
              </a:spcBef>
            </a:pPr>
            <a:r>
              <a:rPr lang="en-US" sz="4200" i="1" dirty="0" err="1">
                <a:solidFill>
                  <a:prstClr val="black"/>
                </a:solidFill>
                <a:latin typeface="Times New Roman" panose="02020603050405020304" pitchFamily="18" charset="0"/>
              </a:rPr>
              <a:t>quang</a:t>
            </a:r>
            <a:r>
              <a:rPr lang="en-US" sz="4200" i="1" dirty="0">
                <a:solidFill>
                  <a:prstClr val="black"/>
                </a:solidFill>
                <a:latin typeface="Times New Roman" panose="02020603050405020304" pitchFamily="18" charset="0"/>
              </a:rPr>
              <a:t> </a:t>
            </a:r>
            <a:r>
              <a:rPr lang="en-US" sz="4200" i="1" dirty="0" err="1">
                <a:solidFill>
                  <a:prstClr val="black"/>
                </a:solidFill>
                <a:latin typeface="Times New Roman" panose="02020603050405020304" pitchFamily="18" charset="0"/>
              </a:rPr>
              <a:t>quác</a:t>
            </a:r>
            <a:endParaRPr lang="en-US" sz="4200" i="1" dirty="0">
              <a:solidFill>
                <a:prstClr val="black"/>
              </a:solidFill>
              <a:latin typeface="Times New Roman" panose="02020603050405020304" pitchFamily="18" charset="0"/>
            </a:endParaRPr>
          </a:p>
          <a:p>
            <a:pPr>
              <a:spcBef>
                <a:spcPct val="50000"/>
              </a:spcBef>
            </a:pPr>
            <a:r>
              <a:rPr lang="en-US" sz="4200" i="1" dirty="0" err="1">
                <a:solidFill>
                  <a:prstClr val="black"/>
                </a:solidFill>
                <a:latin typeface="Times New Roman" panose="02020603050405020304" pitchFamily="18" charset="0"/>
              </a:rPr>
              <a:t>rầm</a:t>
            </a:r>
            <a:endParaRPr lang="en-US" sz="4200" i="1" dirty="0">
              <a:solidFill>
                <a:prstClr val="black"/>
              </a:solidFill>
              <a:latin typeface="Times New Roman" panose="02020603050405020304" pitchFamily="18" charset="0"/>
            </a:endParaRPr>
          </a:p>
        </p:txBody>
      </p:sp>
      <p:pic>
        <p:nvPicPr>
          <p:cNvPr id="16" name="Picture 7"/>
          <p:cNvPicPr>
            <a:picLocks noChangeAspect="1"/>
          </p:cNvPicPr>
          <p:nvPr/>
        </p:nvPicPr>
        <p:blipFill>
          <a:blip/>
          <a:srcRect/>
          <a:stretch>
            <a:fillRect/>
          </a:stretch>
        </p:blipFill>
        <p:spPr>
          <a:xfrm rot="5400000">
            <a:off x="4561829" y="8646786"/>
            <a:ext cx="5715000" cy="176645"/>
          </a:xfrm>
          <a:prstGeom prst="rect">
            <a:avLst/>
          </a:prstGeom>
        </p:spPr>
      </p:pic>
      <p:pic>
        <p:nvPicPr>
          <p:cNvPr id="19" name="Picture 18"/>
          <p:cNvPicPr>
            <a:picLocks noChangeAspect="1"/>
          </p:cNvPicPr>
          <p:nvPr/>
        </p:nvPicPr>
        <p:blipFill>
          <a:blip r:embed="rId8"/>
          <a:stretch>
            <a:fillRect/>
          </a:stretch>
        </p:blipFill>
        <p:spPr>
          <a:xfrm>
            <a:off x="1152194" y="5484397"/>
            <a:ext cx="5383235" cy="1524132"/>
          </a:xfrm>
          <a:prstGeom prst="rect">
            <a:avLst/>
          </a:prstGeom>
        </p:spPr>
      </p:pic>
      <p:pic>
        <p:nvPicPr>
          <p:cNvPr id="20" name="Picture 19"/>
          <p:cNvPicPr>
            <a:picLocks noChangeAspect="1"/>
          </p:cNvPicPr>
          <p:nvPr/>
        </p:nvPicPr>
        <p:blipFill>
          <a:blip r:embed="rId9"/>
          <a:stretch>
            <a:fillRect/>
          </a:stretch>
        </p:blipFill>
        <p:spPr>
          <a:xfrm>
            <a:off x="7487331" y="5524325"/>
            <a:ext cx="8090093" cy="134123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par>
                                <p:cTn id="23" presetID="16" presetClass="entr" presetSubtype="21"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6927404" y="2095171"/>
            <a:ext cx="10034865" cy="3231215"/>
            <a:chOff x="0" y="0"/>
            <a:chExt cx="3394510" cy="1093028"/>
          </a:xfrm>
        </p:grpSpPr>
        <p:sp>
          <p:nvSpPr>
            <p:cNvPr id="8" name="Freeform 8"/>
            <p:cNvSpPr/>
            <p:nvPr/>
          </p:nvSpPr>
          <p:spPr>
            <a:xfrm>
              <a:off x="0" y="0"/>
              <a:ext cx="3394510" cy="1093028"/>
            </a:xfrm>
            <a:custGeom>
              <a:avLst/>
              <a:gdLst/>
              <a:ahLst/>
              <a:cxnLst/>
              <a:rect l="l" t="t" r="r" b="b"/>
              <a:pathLst>
                <a:path w="3394510" h="1093028">
                  <a:moveTo>
                    <a:pt x="3270050" y="1093028"/>
                  </a:moveTo>
                  <a:lnTo>
                    <a:pt x="124460" y="1093028"/>
                  </a:lnTo>
                  <a:cubicBezTo>
                    <a:pt x="55880" y="1093028"/>
                    <a:pt x="0" y="1037148"/>
                    <a:pt x="0" y="968568"/>
                  </a:cubicBezTo>
                  <a:lnTo>
                    <a:pt x="0" y="124460"/>
                  </a:lnTo>
                  <a:cubicBezTo>
                    <a:pt x="0" y="55880"/>
                    <a:pt x="55880" y="0"/>
                    <a:pt x="124460" y="0"/>
                  </a:cubicBezTo>
                  <a:lnTo>
                    <a:pt x="3270050" y="0"/>
                  </a:lnTo>
                  <a:cubicBezTo>
                    <a:pt x="3338630" y="0"/>
                    <a:pt x="3394510" y="55880"/>
                    <a:pt x="3394510" y="124460"/>
                  </a:cubicBezTo>
                  <a:lnTo>
                    <a:pt x="3394510" y="968568"/>
                  </a:lnTo>
                  <a:cubicBezTo>
                    <a:pt x="3394510" y="1037148"/>
                    <a:pt x="3338630" y="1093028"/>
                    <a:pt x="3270050" y="1093028"/>
                  </a:cubicBezTo>
                  <a:close/>
                </a:path>
              </a:pathLst>
            </a:custGeom>
            <a:solidFill>
              <a:srgbClr val="FEF9DD"/>
            </a:solidFill>
          </p:spPr>
        </p:sp>
      </p:grpSp>
      <p:sp>
        <p:nvSpPr>
          <p:cNvPr id="10" name="TextBox 10"/>
          <p:cNvSpPr txBox="1"/>
          <p:nvPr/>
        </p:nvSpPr>
        <p:spPr>
          <a:xfrm>
            <a:off x="12662354" y="6520533"/>
            <a:ext cx="3883407" cy="519633"/>
          </a:xfrm>
          <a:prstGeom prst="rect">
            <a:avLst/>
          </a:prstGeom>
        </p:spPr>
        <p:txBody>
          <a:bodyPr lIns="0" tIns="0" rIns="0" bIns="0" rtlCol="0" anchor="t">
            <a:spAutoFit/>
          </a:bodyPr>
          <a:lstStyle/>
          <a:p>
            <a:pPr>
              <a:lnSpc>
                <a:spcPts val="4100"/>
              </a:lnSpc>
              <a:spcBef>
                <a:spcPct val="0"/>
              </a:spcBef>
            </a:pPr>
            <a:r>
              <a:rPr lang="en-US" sz="2925" spc="122">
                <a:solidFill>
                  <a:srgbClr val="FDF9DE"/>
                </a:solidFill>
                <a:latin typeface="IreneFlorentina"/>
              </a:rPr>
              <a:t>B. STRAWBERRY</a:t>
            </a:r>
            <a:endParaRPr lang="en-US" sz="2925" spc="122">
              <a:solidFill>
                <a:srgbClr val="FDF9DE"/>
              </a:solidFill>
              <a:latin typeface="IreneFlorentina"/>
            </a:endParaRPr>
          </a:p>
        </p:txBody>
      </p:sp>
      <p:sp>
        <p:nvSpPr>
          <p:cNvPr id="11" name="TextBox 11"/>
          <p:cNvSpPr txBox="1"/>
          <p:nvPr/>
        </p:nvSpPr>
        <p:spPr>
          <a:xfrm>
            <a:off x="12633779" y="7885976"/>
            <a:ext cx="3911982" cy="519633"/>
          </a:xfrm>
          <a:prstGeom prst="rect">
            <a:avLst/>
          </a:prstGeom>
        </p:spPr>
        <p:txBody>
          <a:bodyPr lIns="0" tIns="0" rIns="0" bIns="0" rtlCol="0" anchor="t">
            <a:spAutoFit/>
          </a:bodyPr>
          <a:lstStyle/>
          <a:p>
            <a:pPr>
              <a:lnSpc>
                <a:spcPts val="4100"/>
              </a:lnSpc>
              <a:spcBef>
                <a:spcPct val="0"/>
              </a:spcBef>
            </a:pPr>
            <a:r>
              <a:rPr lang="en-US" sz="2925" spc="122">
                <a:solidFill>
                  <a:srgbClr val="FDF9DE"/>
                </a:solidFill>
                <a:latin typeface="IreneFlorentina"/>
              </a:rPr>
              <a:t>D.  MELON</a:t>
            </a:r>
            <a:endParaRPr lang="en-US" sz="2925" spc="122">
              <a:solidFill>
                <a:srgbClr val="FDF9DE"/>
              </a:solidFill>
              <a:latin typeface="IreneFlorentina"/>
            </a:endParaRPr>
          </a:p>
        </p:txBody>
      </p:sp>
      <p:pic>
        <p:nvPicPr>
          <p:cNvPr id="13" name="Picture 13"/>
          <p:cNvPicPr>
            <a:picLocks noChangeAspect="1"/>
          </p:cNvPicPr>
          <p:nvPr/>
        </p:nvPicPr>
        <p:blipFill>
          <a:blip/>
          <a:srcRect/>
          <a:stretch>
            <a:fillRect/>
          </a:stretch>
        </p:blipFill>
        <p:spPr>
          <a:xfrm>
            <a:off x="11215994" y="1803627"/>
            <a:ext cx="1399374" cy="468790"/>
          </a:xfrm>
          <a:prstGeom prst="rect">
            <a:avLst/>
          </a:prstGeom>
        </p:spPr>
      </p:pic>
      <p:pic>
        <p:nvPicPr>
          <p:cNvPr id="14" name="Picture 14"/>
          <p:cNvPicPr>
            <a:picLocks noChangeAspect="1"/>
          </p:cNvPicPr>
          <p:nvPr/>
        </p:nvPicPr>
        <p:blipFill>
          <a:blip/>
          <a:srcRect r="47660" b="10068"/>
          <a:stretch>
            <a:fillRect/>
          </a:stretch>
        </p:blipFill>
        <p:spPr>
          <a:xfrm rot="-10800000">
            <a:off x="3731256" y="7837613"/>
            <a:ext cx="3565192" cy="189343"/>
          </a:xfrm>
          <a:prstGeom prst="rect">
            <a:avLst/>
          </a:prstGeom>
        </p:spPr>
      </p:pic>
      <p:pic>
        <p:nvPicPr>
          <p:cNvPr id="15" name="Picture 15"/>
          <p:cNvPicPr>
            <a:picLocks noChangeAspect="1"/>
          </p:cNvPicPr>
          <p:nvPr/>
        </p:nvPicPr>
        <p:blipFill>
          <a:blip/>
          <a:srcRect/>
          <a:stretch>
            <a:fillRect/>
          </a:stretch>
        </p:blipFill>
        <p:spPr>
          <a:xfrm>
            <a:off x="-1538257" y="5719158"/>
            <a:ext cx="7397036" cy="3564026"/>
          </a:xfrm>
          <a:prstGeom prst="rect">
            <a:avLst/>
          </a:prstGeom>
        </p:spPr>
      </p:pic>
      <p:pic>
        <p:nvPicPr>
          <p:cNvPr id="16" name="Picture 16"/>
          <p:cNvPicPr>
            <a:picLocks noChangeAspect="1"/>
          </p:cNvPicPr>
          <p:nvPr/>
        </p:nvPicPr>
        <p:blipFill>
          <a:blip/>
          <a:srcRect/>
          <a:stretch>
            <a:fillRect/>
          </a:stretch>
        </p:blipFill>
        <p:spPr>
          <a:xfrm rot="-1647428">
            <a:off x="3571436" y="3991030"/>
            <a:ext cx="1404667" cy="773844"/>
          </a:xfrm>
          <a:prstGeom prst="rect">
            <a:avLst/>
          </a:prstGeom>
        </p:spPr>
      </p:pic>
      <p:pic>
        <p:nvPicPr>
          <p:cNvPr id="17" name="Picture 17"/>
          <p:cNvPicPr>
            <a:picLocks noChangeAspect="1"/>
          </p:cNvPicPr>
          <p:nvPr/>
        </p:nvPicPr>
        <p:blipFill>
          <a:blip/>
          <a:srcRect/>
          <a:stretch>
            <a:fillRect/>
          </a:stretch>
        </p:blipFill>
        <p:spPr>
          <a:xfrm>
            <a:off x="1735020" y="2272417"/>
            <a:ext cx="1351544" cy="1655566"/>
          </a:xfrm>
          <a:prstGeom prst="rect">
            <a:avLst/>
          </a:prstGeom>
        </p:spPr>
      </p:pic>
      <p:pic>
        <p:nvPicPr>
          <p:cNvPr id="18" name="Picture 18"/>
          <p:cNvPicPr>
            <a:picLocks noChangeAspect="1"/>
          </p:cNvPicPr>
          <p:nvPr/>
        </p:nvPicPr>
        <p:blipFill>
          <a:blip/>
          <a:srcRect/>
          <a:stretch>
            <a:fillRect/>
          </a:stretch>
        </p:blipFill>
        <p:spPr>
          <a:xfrm rot="-1192795">
            <a:off x="16722138" y="8607507"/>
            <a:ext cx="2608683" cy="668771"/>
          </a:xfrm>
          <a:prstGeom prst="rect">
            <a:avLst/>
          </a:prstGeom>
        </p:spPr>
      </p:pic>
      <p:pic>
        <p:nvPicPr>
          <p:cNvPr id="19" name="Picture 19"/>
          <p:cNvPicPr>
            <a:picLocks noChangeAspect="1"/>
          </p:cNvPicPr>
          <p:nvPr/>
        </p:nvPicPr>
        <p:blipFill>
          <a:blip/>
          <a:srcRect/>
          <a:stretch>
            <a:fillRect/>
          </a:stretch>
        </p:blipFill>
        <p:spPr>
          <a:xfrm rot="7119501">
            <a:off x="3662522" y="-947611"/>
            <a:ext cx="2825743" cy="2676749"/>
          </a:xfrm>
          <a:prstGeom prst="rect">
            <a:avLst/>
          </a:prstGeom>
        </p:spPr>
      </p:pic>
      <p:pic>
        <p:nvPicPr>
          <p:cNvPr id="2" name="Picture 1"/>
          <p:cNvPicPr>
            <a:picLocks noChangeAspect="1"/>
          </p:cNvPicPr>
          <p:nvPr/>
        </p:nvPicPr>
        <p:blipFill>
          <a:blip r:embed="rId1"/>
          <a:stretch>
            <a:fillRect/>
          </a:stretch>
        </p:blipFill>
        <p:spPr>
          <a:xfrm>
            <a:off x="7843105" y="2139835"/>
            <a:ext cx="9544526" cy="3736423"/>
          </a:xfrm>
          <a:prstGeom prst="rect">
            <a:avLst/>
          </a:prstGeom>
        </p:spPr>
      </p:pic>
    </p:spTree>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5064</Words>
  <PresentationFormat>Custom</PresentationFormat>
  <Paragraphs>203</Paragraphs>
  <Slides>20</Slides>
  <Notes>19</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20</vt:i4>
      </vt:variant>
    </vt:vector>
  </HeadingPairs>
  <TitlesOfParts>
    <vt:vector size="33" baseType="lpstr">
      <vt:lpstr>Arial</vt:lpstr>
      <vt:lpstr>SimSun</vt:lpstr>
      <vt:lpstr>Wingdings</vt:lpstr>
      <vt:lpstr>Times New Roman</vt:lpstr>
      <vt:lpstr>IreneFlorentina</vt:lpstr>
      <vt:lpstr>Segoe Print</vt:lpstr>
      <vt:lpstr>Cambria</vt:lpstr>
      <vt:lpstr>Arial</vt:lpstr>
      <vt:lpstr>VNI-Times</vt:lpstr>
      <vt:lpstr>Microsoft YaHei</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2023-07-25T15:15:04Z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26128C5F502346FD839620673CB38127</vt:lpwstr>
  </property>
  <property fmtid="{D5CDD505-2E9C-101B-9397-08002B2CF9AE}" pid="3" name="KSOProductBuildVer">
    <vt:lpwstr>1033-11.2.0.11537</vt:lpwstr>
  </property>
</Properties>
</file>