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83" r:id="rId4"/>
    <p:sldId id="281" r:id="rId5"/>
    <p:sldId id="282" r:id="rId6"/>
    <p:sldId id="265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EA3"/>
    <a:srgbClr val="ED1929"/>
    <a:srgbClr val="F1008C"/>
    <a:srgbClr val="39AED9"/>
    <a:srgbClr val="F8AE2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E0019-2FCA-45AB-A5D4-F5BF2CDB210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B2F59-59E2-4C29-81A6-55067A5453DF}" type="pres">
      <dgm:prSet presAssocID="{608E0019-2FCA-45AB-A5D4-F5BF2CDB21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278A9C9-2528-419C-A029-28FA1D2F81E4}" type="presOf" srcId="{608E0019-2FCA-45AB-A5D4-F5BF2CDB2102}" destId="{BB9B2F59-59E2-4C29-81A6-55067A5453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6D11C-E63B-4175-92D6-E9AEDA6FDEA9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A99788-A5A6-4133-86AE-F2EA6484DE1F}">
      <dgm:prSet/>
      <dgm:spPr/>
      <dgm:t>
        <a:bodyPr/>
        <a:lstStyle/>
        <a:p>
          <a:pPr algn="ctr"/>
          <a:r>
            <a:rPr lang="en-US" smtClean="0">
              <a:latin typeface="+mj-lt"/>
            </a:rPr>
            <a:t>Chúc các em học tốt!</a:t>
          </a:r>
          <a:endParaRPr lang="en-US">
            <a:latin typeface="+mj-lt"/>
          </a:endParaRPr>
        </a:p>
      </dgm:t>
    </dgm:pt>
    <dgm:pt modelId="{98B27129-B3E0-40CF-8E9C-B0342E3190F1}" type="parTrans" cxnId="{13E38173-D6E5-457D-980C-DDD6B2801BD7}">
      <dgm:prSet/>
      <dgm:spPr/>
      <dgm:t>
        <a:bodyPr/>
        <a:lstStyle/>
        <a:p>
          <a:endParaRPr lang="en-US"/>
        </a:p>
      </dgm:t>
    </dgm:pt>
    <dgm:pt modelId="{8572E8F7-E719-4741-871A-0B18F8ED6298}" type="sibTrans" cxnId="{13E38173-D6E5-457D-980C-DDD6B2801BD7}">
      <dgm:prSet/>
      <dgm:spPr/>
      <dgm:t>
        <a:bodyPr/>
        <a:lstStyle/>
        <a:p>
          <a:endParaRPr lang="en-US"/>
        </a:p>
      </dgm:t>
    </dgm:pt>
    <dgm:pt modelId="{87648792-6DBF-4D38-8596-066DD1B53678}" type="pres">
      <dgm:prSet presAssocID="{8D66D11C-E63B-4175-92D6-E9AEDA6FDE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68CD94-20E3-4FA0-8395-9DC28A1378B5}" type="pres">
      <dgm:prSet presAssocID="{93A99788-A5A6-4133-86AE-F2EA6484DE1F}" presName="parentText" presStyleLbl="node1" presStyleIdx="0" presStyleCnt="1" custLinFactNeighborX="-1053" custLinFactNeighborY="-90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1761C8-085C-44AF-AA51-EA4FFF601BC8}" type="presOf" srcId="{93A99788-A5A6-4133-86AE-F2EA6484DE1F}" destId="{4C68CD94-20E3-4FA0-8395-9DC28A1378B5}" srcOrd="0" destOrd="0" presId="urn:microsoft.com/office/officeart/2005/8/layout/vList2"/>
    <dgm:cxn modelId="{13E38173-D6E5-457D-980C-DDD6B2801BD7}" srcId="{8D66D11C-E63B-4175-92D6-E9AEDA6FDEA9}" destId="{93A99788-A5A6-4133-86AE-F2EA6484DE1F}" srcOrd="0" destOrd="0" parTransId="{98B27129-B3E0-40CF-8E9C-B0342E3190F1}" sibTransId="{8572E8F7-E719-4741-871A-0B18F8ED6298}"/>
    <dgm:cxn modelId="{6EFFD5B9-08F6-4AE8-B996-766D5A77DF80}" type="presOf" srcId="{8D66D11C-E63B-4175-92D6-E9AEDA6FDEA9}" destId="{87648792-6DBF-4D38-8596-066DD1B53678}" srcOrd="0" destOrd="0" presId="urn:microsoft.com/office/officeart/2005/8/layout/vList2"/>
    <dgm:cxn modelId="{2C468F17-BAAB-4093-BAAF-A239B84D98FA}" type="presParOf" srcId="{87648792-6DBF-4D38-8596-066DD1B53678}" destId="{4C68CD94-20E3-4FA0-8395-9DC28A1378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8CD94-20E3-4FA0-8395-9DC28A1378B5}">
      <dsp:nvSpPr>
        <dsp:cNvPr id="0" name=""/>
        <dsp:cNvSpPr/>
      </dsp:nvSpPr>
      <dsp:spPr>
        <a:xfrm>
          <a:off x="0" y="0"/>
          <a:ext cx="10099536" cy="1521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+mj-lt"/>
            </a:rPr>
            <a:t>Chúc các em học tốt!</a:t>
          </a:r>
          <a:endParaRPr lang="en-US" sz="6500" kern="1200">
            <a:latin typeface="+mj-lt"/>
          </a:endParaRPr>
        </a:p>
      </dsp:txBody>
      <dsp:txXfrm>
        <a:off x="74249" y="74249"/>
        <a:ext cx="9951038" cy="137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2859A-C65C-43CC-96ED-844A146AAD3B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3CB22-6C89-42B3-9342-0E8D01B9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8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CB22-6C89-42B3-9342-0E8D01B91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3CB22-6C89-42B3-9342-0E8D01B91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44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E0AF3-0819-41C1-B053-BC0DCE6EC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E3C12F6-AAE6-4270-BD5D-2E8A70B03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617454-19E5-4D44-8A0D-EFEF43FA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AD654B-4ECC-4FB8-B9F4-790B52E8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9E5691-E9B9-4BE0-9D31-3DA91673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BEA5AB-2CED-46C0-8C2D-10BB8A50A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A6F0B5-69B7-47AD-9A6A-708C97198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03A39B-A59F-46DB-A371-F95584DD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7EDB7B-F746-4991-90DC-BC12CB34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BC32A-780E-4BF2-81F9-220A953B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7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5BBC732-6593-4A75-B259-A23DDCC2B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5DDF94-1A58-46FB-91C0-628BA8680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C12A38-E587-4629-B649-FC04895B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6F1ADA-1669-496E-B018-2DB2732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C1C2C4-E89A-4745-9060-803996182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6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5A2C78-392B-46F3-BFF3-2969E0EA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F94562-F22D-43BB-A27C-F50B2EFD3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9B7D14-E8E9-4942-8B7F-BD37BCFF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02FAFA-7D17-46DC-A5ED-49AA35D65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B467C6-4809-4DB4-BE89-3F1D38AA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90806B-47FE-49EA-A841-7CC6FDC99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1" y="5688288"/>
            <a:ext cx="1302978" cy="10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0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27C9B4-17B7-49BA-87AA-23EDE938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4C0501-B4C3-4885-AC8E-5763547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65E00F-645A-40D6-B1B5-0C801875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B80CBB-1009-4474-B020-5AF02EDA5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8FD6AC-0FC3-466C-8DE9-8E3DCC7D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C96946-BBB2-4ED3-90B6-3951E790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BF5F54-4775-4273-84C8-18073DDDF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13FD53-0341-46CF-AA63-7D559084A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E199A5D-54ED-4C0F-BD11-1B274DBC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8EAC26-87F4-4DE8-9B2A-64BEEFCD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2859EB-BA65-4945-AD14-753A0E22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3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B40FD5-7868-42EB-9AB7-D87E127C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9271043-095B-42EE-9504-FBF7410B8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373FC9F-56C3-43A2-B4CE-EDACA0FCF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02F657-F784-4ED2-A38F-EEA2FEF46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01AFDB-EBA5-465C-AC97-F3846039A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DB62B4-EEE3-4899-8F47-97744851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7F531B-9FD8-4BBD-B7B6-7802D769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44A6EAF-A765-4115-ABDF-FC5EAA5E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6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64A6B5-461A-4C03-8334-A49E17B0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B15FD84-A374-42F2-A29D-9C3E5BC9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B3998-C4C1-42B3-9694-C39E42C5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35B1F7-6C3E-40B4-88FB-6F142637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2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5943F6-D3BE-4754-92EB-BD218D49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094C21B-3F3E-4490-9022-9E42A8CB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7F0724-EF05-4FB4-A4F5-5536E87E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9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5EB095-2A3C-4BB3-927B-BEB8C18F6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5AAFA-42DE-4F44-8B3E-8C40D4593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D20291-14AA-4F50-B9C1-8667FA29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C17846-C9D0-412C-BE21-A8A8C11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210C8B-EF0F-4B16-9F46-5C427785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DA6445-0DDC-46C7-9629-98CC5393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6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280F89-2D1D-4BD7-8FA7-95BE694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900B30E-08D4-41DD-81B2-B2C8F092D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7175CFD-6CF9-4730-ACDA-255D5703F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D161DD-86DE-44E5-A369-41175B77E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11D138-5FE5-49AD-A47B-AFBFBF06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C4C5C1E-857C-47F3-99AC-A1952C32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0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8D326F-6E29-4E4A-8205-F916DD96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54DD01-4475-4559-A9B0-C97B441C5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0571A9-3500-495F-981F-ED6FBF47B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783EF-6727-4393-AE86-670FB3E0DE79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7EEB4A-092F-48A1-B711-4AE4E44AE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49FE54-B6C2-4F12-A708-8B6A7873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9D02-4068-4F86-A4BD-680474B59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387776C-8540-480E-A295-3C900C0AC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3403" y="3528219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MAI ANH VŨ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F2D0C9F-02D4-4A40-B20C-65D736BAD8A6}"/>
              </a:ext>
            </a:extLst>
          </p:cNvPr>
          <p:cNvSpPr txBox="1"/>
          <p:nvPr/>
        </p:nvSpPr>
        <p:spPr>
          <a:xfrm>
            <a:off x="592417" y="2163272"/>
            <a:ext cx="6563293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CHỦ ĐỀ A</a:t>
            </a: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 </a:t>
            </a:r>
            <a:endParaRPr lang="en-US" altLang="zh-CN" sz="4400" b="1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MÁY </a:t>
            </a:r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TÍNH VÀ EM</a:t>
            </a:r>
          </a:p>
          <a:p>
            <a:pPr algn="ctr">
              <a:lnSpc>
                <a:spcPts val="64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BÀI 5. Tập gõ bàn phím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ea typeface="华文琥珀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B95334-4158-4705-871D-0C0DCF9BF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300" y="424476"/>
            <a:ext cx="3893581" cy="5563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13556E4-EAE3-4045-BBB3-832400794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7" y="283361"/>
            <a:ext cx="1537565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8E1AC104-94C8-4CB8-84BA-C0F7B3B97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235362"/>
              </p:ext>
            </p:extLst>
          </p:nvPr>
        </p:nvGraphicFramePr>
        <p:xfrm>
          <a:off x="1325937" y="2184872"/>
          <a:ext cx="10099536" cy="197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B2CCCB-60C9-4CDD-B3D2-C42B08B5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380" y="365125"/>
            <a:ext cx="9601419" cy="1325563"/>
          </a:xfrm>
        </p:spPr>
        <p:txBody>
          <a:bodyPr/>
          <a:lstStyle/>
          <a:p>
            <a:r>
              <a:rPr lang="en-US" dirty="0"/>
              <a:t>MỤC TIÊU BÀI HỌC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1EE8C40-E9E7-4AAA-A8AE-D95C93535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381" cy="1511111"/>
          </a:xfrm>
          <a:prstGeom prst="rect">
            <a:avLst/>
          </a:prstGeom>
        </p:spPr>
      </p:pic>
      <p:sp>
        <p:nvSpPr>
          <p:cNvPr id="6" name="Partial Circle 5">
            <a:extLst>
              <a:ext uri="{FF2B5EF4-FFF2-40B4-BE49-F238E27FC236}">
                <a16:creationId xmlns="" xmlns:a16="http://schemas.microsoft.com/office/drawing/2014/main" id="{5EE41B63-294B-425D-AE74-C4ADF346F38C}"/>
              </a:ext>
            </a:extLst>
          </p:cNvPr>
          <p:cNvSpPr/>
          <p:nvPr/>
        </p:nvSpPr>
        <p:spPr>
          <a:xfrm>
            <a:off x="331395" y="1876236"/>
            <a:ext cx="3416319" cy="3416319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D75CDA3-2B6C-4BE7-9983-46EC5E25D8E8}"/>
              </a:ext>
            </a:extLst>
          </p:cNvPr>
          <p:cNvSpPr/>
          <p:nvPr/>
        </p:nvSpPr>
        <p:spPr>
          <a:xfrm>
            <a:off x="2039554" y="1876236"/>
            <a:ext cx="9835009" cy="3416319"/>
          </a:xfrm>
          <a:custGeom>
            <a:avLst/>
            <a:gdLst>
              <a:gd name="connsiteX0" fmla="*/ 0 w 9835009"/>
              <a:gd name="connsiteY0" fmla="*/ 0 h 3416319"/>
              <a:gd name="connsiteX1" fmla="*/ 9835009 w 9835009"/>
              <a:gd name="connsiteY1" fmla="*/ 0 h 3416319"/>
              <a:gd name="connsiteX2" fmla="*/ 9835009 w 9835009"/>
              <a:gd name="connsiteY2" fmla="*/ 3416319 h 3416319"/>
              <a:gd name="connsiteX3" fmla="*/ 0 w 9835009"/>
              <a:gd name="connsiteY3" fmla="*/ 3416319 h 3416319"/>
              <a:gd name="connsiteX4" fmla="*/ 0 w 9835009"/>
              <a:gd name="connsiteY4" fmla="*/ 0 h 341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5009" h="3416319">
                <a:moveTo>
                  <a:pt x="0" y="0"/>
                </a:moveTo>
                <a:lnTo>
                  <a:pt x="9835009" y="0"/>
                </a:lnTo>
                <a:lnTo>
                  <a:pt x="9835009" y="3416319"/>
                </a:lnTo>
                <a:lnTo>
                  <a:pt x="0" y="3416319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5165155" bIns="247650" numCol="1" spcCol="1270" anchor="ctr" anchorCtr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vi-VN" sz="6500" kern="1200">
                <a:solidFill>
                  <a:srgbClr val="048EA3"/>
                </a:solidFill>
              </a:rPr>
              <a:t>Sau </a:t>
            </a:r>
            <a:r>
              <a:rPr lang="en-US" sz="6500" kern="1200" smtClean="0">
                <a:solidFill>
                  <a:srgbClr val="048EA3"/>
                </a:solidFill>
              </a:rPr>
              <a:t>tiết</a:t>
            </a:r>
            <a:r>
              <a:rPr lang="vi-VN" sz="6500" kern="1200" smtClean="0">
                <a:solidFill>
                  <a:srgbClr val="048EA3"/>
                </a:solidFill>
              </a:rPr>
              <a:t> </a:t>
            </a:r>
            <a:r>
              <a:rPr lang="vi-VN" sz="6500" kern="1200" dirty="0">
                <a:solidFill>
                  <a:srgbClr val="048EA3"/>
                </a:solidFill>
              </a:rPr>
              <a:t>học này, em sẽ:</a:t>
            </a:r>
            <a:endParaRPr lang="en-US" sz="6500" kern="1200" dirty="0">
              <a:solidFill>
                <a:srgbClr val="048EA3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B8BCCEC-7428-436C-AEBF-8D4E10F81CA3}"/>
              </a:ext>
            </a:extLst>
          </p:cNvPr>
          <p:cNvSpPr/>
          <p:nvPr/>
        </p:nvSpPr>
        <p:spPr>
          <a:xfrm>
            <a:off x="6957059" y="1876236"/>
            <a:ext cx="4917504" cy="3416319"/>
          </a:xfrm>
          <a:custGeom>
            <a:avLst/>
            <a:gdLst>
              <a:gd name="connsiteX0" fmla="*/ 0 w 4917504"/>
              <a:gd name="connsiteY0" fmla="*/ 0 h 3416319"/>
              <a:gd name="connsiteX1" fmla="*/ 4917504 w 4917504"/>
              <a:gd name="connsiteY1" fmla="*/ 0 h 3416319"/>
              <a:gd name="connsiteX2" fmla="*/ 4917504 w 4917504"/>
              <a:gd name="connsiteY2" fmla="*/ 3416319 h 3416319"/>
              <a:gd name="connsiteX3" fmla="*/ 0 w 4917504"/>
              <a:gd name="connsiteY3" fmla="*/ 3416319 h 3416319"/>
              <a:gd name="connsiteX4" fmla="*/ 0 w 4917504"/>
              <a:gd name="connsiteY4" fmla="*/ 0 h 341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7504" h="3416319">
                <a:moveTo>
                  <a:pt x="0" y="0"/>
                </a:moveTo>
                <a:lnTo>
                  <a:pt x="4917504" y="0"/>
                </a:lnTo>
                <a:lnTo>
                  <a:pt x="4917504" y="3416319"/>
                </a:lnTo>
                <a:lnTo>
                  <a:pt x="0" y="341631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marL="228600" lvl="1" indent="-228600" algn="just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vi-VN" sz="3600" kern="1200" smtClean="0">
                <a:latin typeface="+mj-lt"/>
              </a:rPr>
              <a:t>Biết </a:t>
            </a:r>
            <a:r>
              <a:rPr lang="vi-VN" sz="3600" kern="1200" dirty="0">
                <a:latin typeface="+mj-lt"/>
              </a:rPr>
              <a:t>vị trí đặt các ngón tay trên hàng phím cơ sở và thực </a:t>
            </a:r>
            <a:r>
              <a:rPr lang="vi-VN" sz="3600" kern="1200">
                <a:latin typeface="+mj-lt"/>
              </a:rPr>
              <a:t>hiện </a:t>
            </a:r>
            <a:r>
              <a:rPr lang="vi-VN" sz="3600" kern="1200" smtClean="0">
                <a:latin typeface="+mj-lt"/>
              </a:rPr>
              <a:t>đượ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 nội dung bài tập</a:t>
            </a:r>
            <a:r>
              <a:rPr lang="vi-VN" sz="2600" kern="1200" smtClean="0">
                <a:latin typeface="+mj-lt"/>
              </a:rPr>
              <a:t>.</a:t>
            </a:r>
            <a:endParaRPr lang="en-US" sz="2600" kern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1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C1F572-BB2A-4FBE-8983-6D427769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936" y="148817"/>
            <a:ext cx="6926655" cy="1325563"/>
          </a:xfrm>
        </p:spPr>
        <p:txBody>
          <a:bodyPr/>
          <a:lstStyle/>
          <a:p>
            <a:r>
              <a:rPr lang="en-US"/>
              <a:t>K</a:t>
            </a:r>
            <a:r>
              <a:rPr lang="en-US" smtClean="0"/>
              <a:t>hu </a:t>
            </a:r>
            <a:r>
              <a:rPr lang="en-US" err="1"/>
              <a:t>vực</a:t>
            </a:r>
            <a:r>
              <a:rPr lang="en-US"/>
              <a:t> </a:t>
            </a:r>
            <a:r>
              <a:rPr lang="en-US" smtClean="0"/>
              <a:t>chính của bàn phím gồm những phím nào?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4456F93-FFB7-4102-9D93-4AF5AD27B137}"/>
              </a:ext>
            </a:extLst>
          </p:cNvPr>
          <p:cNvSpPr/>
          <p:nvPr/>
        </p:nvSpPr>
        <p:spPr>
          <a:xfrm>
            <a:off x="1153814" y="1480503"/>
            <a:ext cx="864422" cy="914484"/>
          </a:xfrm>
          <a:custGeom>
            <a:avLst/>
            <a:gdLst>
              <a:gd name="connsiteX0" fmla="*/ 0 w 914483"/>
              <a:gd name="connsiteY0" fmla="*/ 0 h 640138"/>
              <a:gd name="connsiteX1" fmla="*/ 594414 w 914483"/>
              <a:gd name="connsiteY1" fmla="*/ 0 h 640138"/>
              <a:gd name="connsiteX2" fmla="*/ 914483 w 914483"/>
              <a:gd name="connsiteY2" fmla="*/ 320069 h 640138"/>
              <a:gd name="connsiteX3" fmla="*/ 594414 w 914483"/>
              <a:gd name="connsiteY3" fmla="*/ 640138 h 640138"/>
              <a:gd name="connsiteX4" fmla="*/ 0 w 914483"/>
              <a:gd name="connsiteY4" fmla="*/ 640138 h 640138"/>
              <a:gd name="connsiteX5" fmla="*/ 320069 w 914483"/>
              <a:gd name="connsiteY5" fmla="*/ 320069 h 640138"/>
              <a:gd name="connsiteX6" fmla="*/ 0 w 914483"/>
              <a:gd name="connsiteY6" fmla="*/ 0 h 64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83" h="640138">
                <a:moveTo>
                  <a:pt x="914482" y="0"/>
                </a:moveTo>
                <a:lnTo>
                  <a:pt x="914482" y="416090"/>
                </a:lnTo>
                <a:lnTo>
                  <a:pt x="457242" y="640138"/>
                </a:lnTo>
                <a:lnTo>
                  <a:pt x="1" y="416090"/>
                </a:lnTo>
                <a:lnTo>
                  <a:pt x="1" y="0"/>
                </a:lnTo>
                <a:lnTo>
                  <a:pt x="457242" y="224048"/>
                </a:lnTo>
                <a:lnTo>
                  <a:pt x="914482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1" tIns="331499" rIns="11430" bIns="33150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8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EE18A65-E8DD-4E7A-B0AD-D218961D7CB4}"/>
              </a:ext>
            </a:extLst>
          </p:cNvPr>
          <p:cNvSpPr/>
          <p:nvPr/>
        </p:nvSpPr>
        <p:spPr>
          <a:xfrm>
            <a:off x="2018236" y="1480505"/>
            <a:ext cx="9887071" cy="594413"/>
          </a:xfrm>
          <a:custGeom>
            <a:avLst/>
            <a:gdLst>
              <a:gd name="connsiteX0" fmla="*/ 99071 w 594413"/>
              <a:gd name="connsiteY0" fmla="*/ 0 h 7487861"/>
              <a:gd name="connsiteX1" fmla="*/ 495342 w 594413"/>
              <a:gd name="connsiteY1" fmla="*/ 0 h 7487861"/>
              <a:gd name="connsiteX2" fmla="*/ 594413 w 594413"/>
              <a:gd name="connsiteY2" fmla="*/ 99071 h 7487861"/>
              <a:gd name="connsiteX3" fmla="*/ 594413 w 594413"/>
              <a:gd name="connsiteY3" fmla="*/ 7487861 h 7487861"/>
              <a:gd name="connsiteX4" fmla="*/ 594413 w 594413"/>
              <a:gd name="connsiteY4" fmla="*/ 7487861 h 7487861"/>
              <a:gd name="connsiteX5" fmla="*/ 0 w 594413"/>
              <a:gd name="connsiteY5" fmla="*/ 7487861 h 7487861"/>
              <a:gd name="connsiteX6" fmla="*/ 0 w 594413"/>
              <a:gd name="connsiteY6" fmla="*/ 7487861 h 7487861"/>
              <a:gd name="connsiteX7" fmla="*/ 0 w 594413"/>
              <a:gd name="connsiteY7" fmla="*/ 99071 h 7487861"/>
              <a:gd name="connsiteX8" fmla="*/ 99071 w 594413"/>
              <a:gd name="connsiteY8" fmla="*/ 0 h 748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4413" h="7487861">
                <a:moveTo>
                  <a:pt x="594413" y="1248008"/>
                </a:moveTo>
                <a:lnTo>
                  <a:pt x="594413" y="6239853"/>
                </a:lnTo>
                <a:cubicBezTo>
                  <a:pt x="594413" y="6929100"/>
                  <a:pt x="590892" y="7487855"/>
                  <a:pt x="586548" y="7487855"/>
                </a:cubicBezTo>
                <a:lnTo>
                  <a:pt x="0" y="7487855"/>
                </a:lnTo>
                <a:lnTo>
                  <a:pt x="0" y="7487855"/>
                </a:lnTo>
                <a:lnTo>
                  <a:pt x="0" y="6"/>
                </a:lnTo>
                <a:lnTo>
                  <a:pt x="0" y="6"/>
                </a:lnTo>
                <a:lnTo>
                  <a:pt x="586548" y="6"/>
                </a:lnTo>
                <a:cubicBezTo>
                  <a:pt x="590892" y="6"/>
                  <a:pt x="594413" y="558761"/>
                  <a:pt x="594413" y="1248008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8921" tIns="51241" rIns="51241" bIns="51243" numCol="1" spcCol="1270" anchor="ctr" anchorCtr="0">
            <a:noAutofit/>
          </a:bodyPr>
          <a:lstStyle/>
          <a:p>
            <a:pPr marL="285750" lvl="1" indent="-285750" algn="l" defTabSz="1555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35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500" kern="1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6107C71-7CE2-4420-B4B5-331840896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341373"/>
              </p:ext>
            </p:extLst>
          </p:nvPr>
        </p:nvGraphicFramePr>
        <p:xfrm>
          <a:off x="1329350" y="2465966"/>
          <a:ext cx="953330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73C103F-BE46-4792-A942-857ABF8ADDF2}"/>
              </a:ext>
            </a:extLst>
          </p:cNvPr>
          <p:cNvSpPr txBox="1"/>
          <p:nvPr/>
        </p:nvSpPr>
        <p:spPr>
          <a:xfrm>
            <a:off x="2372007" y="1513039"/>
            <a:ext cx="953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AC9687-5B63-4F29-8E56-DC7D18D0D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6715" y="2872798"/>
            <a:ext cx="9078592" cy="318179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190822D-C97C-4E03-9C08-96EB84E1ECD6}"/>
              </a:ext>
            </a:extLst>
          </p:cNvPr>
          <p:cNvSpPr/>
          <p:nvPr/>
        </p:nvSpPr>
        <p:spPr>
          <a:xfrm>
            <a:off x="170880" y="2820622"/>
            <a:ext cx="2655835" cy="480850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F100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số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26874E2C-07F1-4761-89B1-6EAD8BA4B6B2}"/>
              </a:ext>
            </a:extLst>
          </p:cNvPr>
          <p:cNvSpPr/>
          <p:nvPr/>
        </p:nvSpPr>
        <p:spPr>
          <a:xfrm>
            <a:off x="170880" y="3615148"/>
            <a:ext cx="2655835" cy="480850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39AE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trên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70BED6F-9C51-4803-8E2D-9D421FF254FC}"/>
              </a:ext>
            </a:extLst>
          </p:cNvPr>
          <p:cNvSpPr/>
          <p:nvPr/>
        </p:nvSpPr>
        <p:spPr>
          <a:xfrm>
            <a:off x="170880" y="4226292"/>
            <a:ext cx="2655835" cy="480850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ED192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E1DC9A6A-9C50-4E9C-AF1B-8545B007781D}"/>
              </a:ext>
            </a:extLst>
          </p:cNvPr>
          <p:cNvSpPr/>
          <p:nvPr/>
        </p:nvSpPr>
        <p:spPr>
          <a:xfrm>
            <a:off x="170880" y="4847541"/>
            <a:ext cx="2655835" cy="480850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048E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endPara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C1417EE1-EF31-47D9-BEB5-D5D5A1A25434}"/>
              </a:ext>
            </a:extLst>
          </p:cNvPr>
          <p:cNvSpPr/>
          <p:nvPr/>
        </p:nvSpPr>
        <p:spPr>
          <a:xfrm>
            <a:off x="170879" y="5499665"/>
            <a:ext cx="2655835" cy="480850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F8AE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6A0126-488B-4594-AB08-24EBEFF8518F}"/>
              </a:ext>
            </a:extLst>
          </p:cNvPr>
          <p:cNvSpPr txBox="1"/>
          <p:nvPr/>
        </p:nvSpPr>
        <p:spPr>
          <a:xfrm>
            <a:off x="5661016" y="5505448"/>
            <a:ext cx="2955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b="1" dirty="0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(space)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6">
            <a:extLst>
              <a:ext uri="{FF2B5EF4-FFF2-40B4-BE49-F238E27FC236}">
                <a16:creationId xmlns="" xmlns:a16="http://schemas.microsoft.com/office/drawing/2014/main" id="{49AA611B-924B-4BF3-BE92-1021BFE16D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17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9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Graphic spid="4" grpId="0">
        <p:bldAsOne/>
      </p:bldGraphic>
      <p:bldP spid="24" grpId="0"/>
      <p:bldP spid="12" grpId="0" animBg="1"/>
      <p:bldP spid="13" grpId="0" animBg="1"/>
      <p:bldP spid="14" grpId="0" animBg="1"/>
      <p:bldP spid="15" grpId="0" animBg="1"/>
      <p:bldP spid="1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33280D-A4C3-47F6-988C-7A7F25B5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412" y="365125"/>
            <a:ext cx="6881388" cy="1325563"/>
          </a:xfrm>
        </p:spPr>
        <p:txBody>
          <a:bodyPr/>
          <a:lstStyle/>
          <a:p>
            <a:r>
              <a:rPr lang="vi-VN" dirty="0"/>
              <a:t>Các kí tự dưới đây thuộc hàng phím nào?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9AA611B-924B-4BF3-BE92-1021BFE16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1765079"/>
          </a:xfr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0F981A0C-9C43-4065-9C9D-C5D56C313ABD}"/>
              </a:ext>
            </a:extLst>
          </p:cNvPr>
          <p:cNvSpPr/>
          <p:nvPr/>
        </p:nvSpPr>
        <p:spPr>
          <a:xfrm>
            <a:off x="4906980" y="2177633"/>
            <a:ext cx="5441131" cy="884742"/>
          </a:xfrm>
          <a:custGeom>
            <a:avLst/>
            <a:gdLst>
              <a:gd name="connsiteX0" fmla="*/ 0 w 5006565"/>
              <a:gd name="connsiteY0" fmla="*/ 66301 h 397800"/>
              <a:gd name="connsiteX1" fmla="*/ 66301 w 5006565"/>
              <a:gd name="connsiteY1" fmla="*/ 0 h 397800"/>
              <a:gd name="connsiteX2" fmla="*/ 4940264 w 5006565"/>
              <a:gd name="connsiteY2" fmla="*/ 0 h 397800"/>
              <a:gd name="connsiteX3" fmla="*/ 5006565 w 5006565"/>
              <a:gd name="connsiteY3" fmla="*/ 66301 h 397800"/>
              <a:gd name="connsiteX4" fmla="*/ 5006565 w 5006565"/>
              <a:gd name="connsiteY4" fmla="*/ 331499 h 397800"/>
              <a:gd name="connsiteX5" fmla="*/ 4940264 w 5006565"/>
              <a:gd name="connsiteY5" fmla="*/ 397800 h 397800"/>
              <a:gd name="connsiteX6" fmla="*/ 66301 w 5006565"/>
              <a:gd name="connsiteY6" fmla="*/ 397800 h 397800"/>
              <a:gd name="connsiteX7" fmla="*/ 0 w 5006565"/>
              <a:gd name="connsiteY7" fmla="*/ 331499 h 397800"/>
              <a:gd name="connsiteX8" fmla="*/ 0 w 5006565"/>
              <a:gd name="connsiteY8" fmla="*/ 66301 h 3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6565" h="397800">
                <a:moveTo>
                  <a:pt x="0" y="66301"/>
                </a:moveTo>
                <a:cubicBezTo>
                  <a:pt x="0" y="29684"/>
                  <a:pt x="29684" y="0"/>
                  <a:pt x="66301" y="0"/>
                </a:cubicBezTo>
                <a:lnTo>
                  <a:pt x="4940264" y="0"/>
                </a:lnTo>
                <a:cubicBezTo>
                  <a:pt x="4976881" y="0"/>
                  <a:pt x="5006565" y="29684"/>
                  <a:pt x="5006565" y="66301"/>
                </a:cubicBezTo>
                <a:lnTo>
                  <a:pt x="5006565" y="331499"/>
                </a:lnTo>
                <a:cubicBezTo>
                  <a:pt x="5006565" y="368116"/>
                  <a:pt x="4976881" y="397800"/>
                  <a:pt x="4940264" y="397800"/>
                </a:cubicBezTo>
                <a:lnTo>
                  <a:pt x="66301" y="397800"/>
                </a:lnTo>
                <a:cubicBezTo>
                  <a:pt x="29684" y="397800"/>
                  <a:pt x="0" y="368116"/>
                  <a:pt x="0" y="331499"/>
                </a:cubicBezTo>
                <a:lnTo>
                  <a:pt x="0" y="663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39" tIns="141339" rIns="141339" bIns="141339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b="1" kern="1200" dirty="0"/>
              <a:t>q w e r t y u I o p [ ] \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270C39E0-14C9-490E-94AB-0269138798EB}"/>
              </a:ext>
            </a:extLst>
          </p:cNvPr>
          <p:cNvSpPr/>
          <p:nvPr/>
        </p:nvSpPr>
        <p:spPr>
          <a:xfrm>
            <a:off x="4906980" y="3412279"/>
            <a:ext cx="5441131" cy="884742"/>
          </a:xfrm>
          <a:custGeom>
            <a:avLst/>
            <a:gdLst>
              <a:gd name="connsiteX0" fmla="*/ 0 w 5006565"/>
              <a:gd name="connsiteY0" fmla="*/ 66301 h 397800"/>
              <a:gd name="connsiteX1" fmla="*/ 66301 w 5006565"/>
              <a:gd name="connsiteY1" fmla="*/ 0 h 397800"/>
              <a:gd name="connsiteX2" fmla="*/ 4940264 w 5006565"/>
              <a:gd name="connsiteY2" fmla="*/ 0 h 397800"/>
              <a:gd name="connsiteX3" fmla="*/ 5006565 w 5006565"/>
              <a:gd name="connsiteY3" fmla="*/ 66301 h 397800"/>
              <a:gd name="connsiteX4" fmla="*/ 5006565 w 5006565"/>
              <a:gd name="connsiteY4" fmla="*/ 331499 h 397800"/>
              <a:gd name="connsiteX5" fmla="*/ 4940264 w 5006565"/>
              <a:gd name="connsiteY5" fmla="*/ 397800 h 397800"/>
              <a:gd name="connsiteX6" fmla="*/ 66301 w 5006565"/>
              <a:gd name="connsiteY6" fmla="*/ 397800 h 397800"/>
              <a:gd name="connsiteX7" fmla="*/ 0 w 5006565"/>
              <a:gd name="connsiteY7" fmla="*/ 331499 h 397800"/>
              <a:gd name="connsiteX8" fmla="*/ 0 w 5006565"/>
              <a:gd name="connsiteY8" fmla="*/ 66301 h 3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6565" h="397800">
                <a:moveTo>
                  <a:pt x="0" y="66301"/>
                </a:moveTo>
                <a:cubicBezTo>
                  <a:pt x="0" y="29684"/>
                  <a:pt x="29684" y="0"/>
                  <a:pt x="66301" y="0"/>
                </a:cubicBezTo>
                <a:lnTo>
                  <a:pt x="4940264" y="0"/>
                </a:lnTo>
                <a:cubicBezTo>
                  <a:pt x="4976881" y="0"/>
                  <a:pt x="5006565" y="29684"/>
                  <a:pt x="5006565" y="66301"/>
                </a:cubicBezTo>
                <a:lnTo>
                  <a:pt x="5006565" y="331499"/>
                </a:lnTo>
                <a:cubicBezTo>
                  <a:pt x="5006565" y="368116"/>
                  <a:pt x="4976881" y="397800"/>
                  <a:pt x="4940264" y="397800"/>
                </a:cubicBezTo>
                <a:lnTo>
                  <a:pt x="66301" y="397800"/>
                </a:lnTo>
                <a:cubicBezTo>
                  <a:pt x="29684" y="397800"/>
                  <a:pt x="0" y="368116"/>
                  <a:pt x="0" y="331499"/>
                </a:cubicBezTo>
                <a:lnTo>
                  <a:pt x="0" y="663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39" tIns="141339" rIns="141339" bIns="14133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400" b="1" dirty="0"/>
              <a:t>a s d f g h j k l ; '</a:t>
            </a:r>
            <a:endParaRPr lang="en-US" sz="4400" b="1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C4E6792-F9EF-446D-B699-9F3D2755C4EF}"/>
              </a:ext>
            </a:extLst>
          </p:cNvPr>
          <p:cNvSpPr/>
          <p:nvPr/>
        </p:nvSpPr>
        <p:spPr>
          <a:xfrm>
            <a:off x="4906980" y="4646925"/>
            <a:ext cx="5441131" cy="884742"/>
          </a:xfrm>
          <a:custGeom>
            <a:avLst/>
            <a:gdLst>
              <a:gd name="connsiteX0" fmla="*/ 0 w 5006565"/>
              <a:gd name="connsiteY0" fmla="*/ 66301 h 397800"/>
              <a:gd name="connsiteX1" fmla="*/ 66301 w 5006565"/>
              <a:gd name="connsiteY1" fmla="*/ 0 h 397800"/>
              <a:gd name="connsiteX2" fmla="*/ 4940264 w 5006565"/>
              <a:gd name="connsiteY2" fmla="*/ 0 h 397800"/>
              <a:gd name="connsiteX3" fmla="*/ 5006565 w 5006565"/>
              <a:gd name="connsiteY3" fmla="*/ 66301 h 397800"/>
              <a:gd name="connsiteX4" fmla="*/ 5006565 w 5006565"/>
              <a:gd name="connsiteY4" fmla="*/ 331499 h 397800"/>
              <a:gd name="connsiteX5" fmla="*/ 4940264 w 5006565"/>
              <a:gd name="connsiteY5" fmla="*/ 397800 h 397800"/>
              <a:gd name="connsiteX6" fmla="*/ 66301 w 5006565"/>
              <a:gd name="connsiteY6" fmla="*/ 397800 h 397800"/>
              <a:gd name="connsiteX7" fmla="*/ 0 w 5006565"/>
              <a:gd name="connsiteY7" fmla="*/ 331499 h 397800"/>
              <a:gd name="connsiteX8" fmla="*/ 0 w 5006565"/>
              <a:gd name="connsiteY8" fmla="*/ 66301 h 39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6565" h="397800">
                <a:moveTo>
                  <a:pt x="0" y="66301"/>
                </a:moveTo>
                <a:cubicBezTo>
                  <a:pt x="0" y="29684"/>
                  <a:pt x="29684" y="0"/>
                  <a:pt x="66301" y="0"/>
                </a:cubicBezTo>
                <a:lnTo>
                  <a:pt x="4940264" y="0"/>
                </a:lnTo>
                <a:cubicBezTo>
                  <a:pt x="4976881" y="0"/>
                  <a:pt x="5006565" y="29684"/>
                  <a:pt x="5006565" y="66301"/>
                </a:cubicBezTo>
                <a:lnTo>
                  <a:pt x="5006565" y="331499"/>
                </a:lnTo>
                <a:cubicBezTo>
                  <a:pt x="5006565" y="368116"/>
                  <a:pt x="4976881" y="397800"/>
                  <a:pt x="4940264" y="397800"/>
                </a:cubicBezTo>
                <a:lnTo>
                  <a:pt x="66301" y="397800"/>
                </a:lnTo>
                <a:cubicBezTo>
                  <a:pt x="29684" y="397800"/>
                  <a:pt x="0" y="368116"/>
                  <a:pt x="0" y="331499"/>
                </a:cubicBezTo>
                <a:lnTo>
                  <a:pt x="0" y="6630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339" tIns="141339" rIns="141339" bIns="14133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4400" b="1" dirty="0"/>
              <a:t>z x c v b n m , . /</a:t>
            </a:r>
            <a:endParaRPr lang="en-US" sz="4400" b="1" kern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438210D-6138-472D-82B5-0CC887BC6464}"/>
              </a:ext>
            </a:extLst>
          </p:cNvPr>
          <p:cNvSpPr/>
          <p:nvPr/>
        </p:nvSpPr>
        <p:spPr>
          <a:xfrm>
            <a:off x="2251145" y="2385449"/>
            <a:ext cx="2655835" cy="480850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39AE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F9A3D94-1192-4B60-972A-21C468805620}"/>
              </a:ext>
            </a:extLst>
          </p:cNvPr>
          <p:cNvSpPr/>
          <p:nvPr/>
        </p:nvSpPr>
        <p:spPr>
          <a:xfrm>
            <a:off x="2251144" y="3614225"/>
            <a:ext cx="2655835" cy="480850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ED192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ED344D4E-E0B0-427B-AEB8-DE0894F28401}"/>
              </a:ext>
            </a:extLst>
          </p:cNvPr>
          <p:cNvSpPr/>
          <p:nvPr/>
        </p:nvSpPr>
        <p:spPr>
          <a:xfrm>
            <a:off x="2251144" y="4848871"/>
            <a:ext cx="2655835" cy="480850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048E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endPara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33280D-A4C3-47F6-988C-7A7F25B5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412" y="347018"/>
            <a:ext cx="6881388" cy="1325563"/>
          </a:xfrm>
        </p:spPr>
        <p:txBody>
          <a:bodyPr>
            <a:normAutofit fontScale="90000"/>
          </a:bodyPr>
          <a:lstStyle/>
          <a:p>
            <a:r>
              <a:rPr lang="vi-VN" dirty="0"/>
              <a:t> Các phím nào được gọi là các phím xuất phát? Tại sao các phím đó lại được gọi như vậy?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9AA611B-924B-4BF3-BE92-1021BFE16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000" cy="1765079"/>
          </a:xfrm>
        </p:spPr>
      </p:pic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F925088A-790E-46A0-A50F-E208B7F5CD8F}"/>
              </a:ext>
            </a:extLst>
          </p:cNvPr>
          <p:cNvSpPr/>
          <p:nvPr/>
        </p:nvSpPr>
        <p:spPr>
          <a:xfrm>
            <a:off x="433057" y="2521665"/>
            <a:ext cx="11325885" cy="1814670"/>
          </a:xfrm>
          <a:custGeom>
            <a:avLst/>
            <a:gdLst>
              <a:gd name="connsiteX0" fmla="*/ 0 w 11325885"/>
              <a:gd name="connsiteY0" fmla="*/ 302451 h 1814670"/>
              <a:gd name="connsiteX1" fmla="*/ 302451 w 11325885"/>
              <a:gd name="connsiteY1" fmla="*/ 0 h 1814670"/>
              <a:gd name="connsiteX2" fmla="*/ 11023434 w 11325885"/>
              <a:gd name="connsiteY2" fmla="*/ 0 h 1814670"/>
              <a:gd name="connsiteX3" fmla="*/ 11325885 w 11325885"/>
              <a:gd name="connsiteY3" fmla="*/ 302451 h 1814670"/>
              <a:gd name="connsiteX4" fmla="*/ 11325885 w 11325885"/>
              <a:gd name="connsiteY4" fmla="*/ 1512219 h 1814670"/>
              <a:gd name="connsiteX5" fmla="*/ 11023434 w 11325885"/>
              <a:gd name="connsiteY5" fmla="*/ 1814670 h 1814670"/>
              <a:gd name="connsiteX6" fmla="*/ 302451 w 11325885"/>
              <a:gd name="connsiteY6" fmla="*/ 1814670 h 1814670"/>
              <a:gd name="connsiteX7" fmla="*/ 0 w 11325885"/>
              <a:gd name="connsiteY7" fmla="*/ 1512219 h 1814670"/>
              <a:gd name="connsiteX8" fmla="*/ 0 w 11325885"/>
              <a:gd name="connsiteY8" fmla="*/ 302451 h 18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5885" h="1814670">
                <a:moveTo>
                  <a:pt x="0" y="302451"/>
                </a:moveTo>
                <a:cubicBezTo>
                  <a:pt x="0" y="135412"/>
                  <a:pt x="135412" y="0"/>
                  <a:pt x="302451" y="0"/>
                </a:cubicBezTo>
                <a:lnTo>
                  <a:pt x="11023434" y="0"/>
                </a:lnTo>
                <a:cubicBezTo>
                  <a:pt x="11190473" y="0"/>
                  <a:pt x="11325885" y="135412"/>
                  <a:pt x="11325885" y="302451"/>
                </a:cubicBezTo>
                <a:lnTo>
                  <a:pt x="11325885" y="1512219"/>
                </a:lnTo>
                <a:cubicBezTo>
                  <a:pt x="11325885" y="1679258"/>
                  <a:pt x="11190473" y="1814670"/>
                  <a:pt x="11023434" y="1814670"/>
                </a:cubicBezTo>
                <a:lnTo>
                  <a:pt x="302451" y="1814670"/>
                </a:lnTo>
                <a:cubicBezTo>
                  <a:pt x="135412" y="1814670"/>
                  <a:pt x="0" y="1679258"/>
                  <a:pt x="0" y="1512219"/>
                </a:cubicBezTo>
                <a:lnTo>
                  <a:pt x="0" y="302451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4315" tIns="214315" rIns="214315" bIns="214315" numCol="1" spcCol="1270" anchor="ctr" anchorCtr="0">
            <a:noAutofit/>
          </a:bodyPr>
          <a:lstStyle/>
          <a:p>
            <a:pPr marL="0" lvl="0" indent="0" algn="just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phím a s d f j k l ; </a:t>
            </a:r>
            <a:r>
              <a:rPr lang="en-US" sz="3300" kern="1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300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3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3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kern="1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mốc cho việc đặt các ngón tay.</a:t>
            </a:r>
            <a:endParaRPr lang="en-US" sz="3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8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A76D1-544A-4C8C-9A05-140C03DC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524" y="365125"/>
            <a:ext cx="9944276" cy="13255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mềm</a:t>
            </a:r>
            <a:r>
              <a:rPr lang="en-US" dirty="0"/>
              <a:t> </a:t>
            </a:r>
            <a:r>
              <a:rPr lang="en-US" dirty="0" err="1"/>
              <a:t>RapidTyping</a:t>
            </a:r>
            <a:r>
              <a:rPr lang="en-US" dirty="0"/>
              <a:t>,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ở: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FE367C7-7481-4206-930C-17B3AAA2F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072B643-8EC6-42ED-BBED-F588C9A48AC3}"/>
              </a:ext>
            </a:extLst>
          </p:cNvPr>
          <p:cNvSpPr/>
          <p:nvPr/>
        </p:nvSpPr>
        <p:spPr>
          <a:xfrm>
            <a:off x="1620570" y="2346258"/>
            <a:ext cx="6143028" cy="767520"/>
          </a:xfrm>
          <a:custGeom>
            <a:avLst/>
            <a:gdLst>
              <a:gd name="connsiteX0" fmla="*/ 0 w 6143028"/>
              <a:gd name="connsiteY0" fmla="*/ 127923 h 767520"/>
              <a:gd name="connsiteX1" fmla="*/ 127923 w 6143028"/>
              <a:gd name="connsiteY1" fmla="*/ 0 h 767520"/>
              <a:gd name="connsiteX2" fmla="*/ 6015105 w 6143028"/>
              <a:gd name="connsiteY2" fmla="*/ 0 h 767520"/>
              <a:gd name="connsiteX3" fmla="*/ 6143028 w 6143028"/>
              <a:gd name="connsiteY3" fmla="*/ 127923 h 767520"/>
              <a:gd name="connsiteX4" fmla="*/ 6143028 w 6143028"/>
              <a:gd name="connsiteY4" fmla="*/ 639597 h 767520"/>
              <a:gd name="connsiteX5" fmla="*/ 6015105 w 6143028"/>
              <a:gd name="connsiteY5" fmla="*/ 767520 h 767520"/>
              <a:gd name="connsiteX6" fmla="*/ 127923 w 6143028"/>
              <a:gd name="connsiteY6" fmla="*/ 767520 h 767520"/>
              <a:gd name="connsiteX7" fmla="*/ 0 w 6143028"/>
              <a:gd name="connsiteY7" fmla="*/ 639597 h 767520"/>
              <a:gd name="connsiteX8" fmla="*/ 0 w 614302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02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015105" y="0"/>
                </a:lnTo>
                <a:cubicBezTo>
                  <a:pt x="6085755" y="0"/>
                  <a:pt x="6143028" y="57273"/>
                  <a:pt x="6143028" y="127923"/>
                </a:cubicBezTo>
                <a:lnTo>
                  <a:pt x="6143028" y="639597"/>
                </a:lnTo>
                <a:cubicBezTo>
                  <a:pt x="6143028" y="710247"/>
                  <a:pt x="6085755" y="767520"/>
                  <a:pt x="601510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1. </a:t>
            </a:r>
            <a:r>
              <a:rPr lang="vi-VN" sz="3200" kern="1200" dirty="0"/>
              <a:t>Hàng phím cơ sở (Lesson 1).</a:t>
            </a:r>
            <a:endParaRPr lang="en-US" sz="32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41DD532-F27D-464D-A0B4-2596A51D7A60}"/>
              </a:ext>
            </a:extLst>
          </p:cNvPr>
          <p:cNvSpPr/>
          <p:nvPr/>
        </p:nvSpPr>
        <p:spPr>
          <a:xfrm>
            <a:off x="1620570" y="3527335"/>
            <a:ext cx="6143028" cy="767520"/>
          </a:xfrm>
          <a:custGeom>
            <a:avLst/>
            <a:gdLst>
              <a:gd name="connsiteX0" fmla="*/ 0 w 6143028"/>
              <a:gd name="connsiteY0" fmla="*/ 127923 h 767520"/>
              <a:gd name="connsiteX1" fmla="*/ 127923 w 6143028"/>
              <a:gd name="connsiteY1" fmla="*/ 0 h 767520"/>
              <a:gd name="connsiteX2" fmla="*/ 6015105 w 6143028"/>
              <a:gd name="connsiteY2" fmla="*/ 0 h 767520"/>
              <a:gd name="connsiteX3" fmla="*/ 6143028 w 6143028"/>
              <a:gd name="connsiteY3" fmla="*/ 127923 h 767520"/>
              <a:gd name="connsiteX4" fmla="*/ 6143028 w 6143028"/>
              <a:gd name="connsiteY4" fmla="*/ 639597 h 767520"/>
              <a:gd name="connsiteX5" fmla="*/ 6015105 w 6143028"/>
              <a:gd name="connsiteY5" fmla="*/ 767520 h 767520"/>
              <a:gd name="connsiteX6" fmla="*/ 127923 w 6143028"/>
              <a:gd name="connsiteY6" fmla="*/ 767520 h 767520"/>
              <a:gd name="connsiteX7" fmla="*/ 0 w 6143028"/>
              <a:gd name="connsiteY7" fmla="*/ 639597 h 767520"/>
              <a:gd name="connsiteX8" fmla="*/ 0 w 614302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02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015105" y="0"/>
                </a:lnTo>
                <a:cubicBezTo>
                  <a:pt x="6085755" y="0"/>
                  <a:pt x="6143028" y="57273"/>
                  <a:pt x="6143028" y="127923"/>
                </a:cubicBezTo>
                <a:lnTo>
                  <a:pt x="6143028" y="639597"/>
                </a:lnTo>
                <a:cubicBezTo>
                  <a:pt x="6143028" y="710247"/>
                  <a:pt x="6085755" y="767520"/>
                  <a:pt x="601510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2. </a:t>
            </a:r>
            <a:r>
              <a:rPr lang="vi-VN" sz="3200" kern="1200" dirty="0"/>
              <a:t>Hàng phím trên (Lesson 6).</a:t>
            </a:r>
            <a:endParaRPr lang="en-US" sz="32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18E3E61-C4E5-43E1-95A5-AD54147B8AC0}"/>
              </a:ext>
            </a:extLst>
          </p:cNvPr>
          <p:cNvSpPr/>
          <p:nvPr/>
        </p:nvSpPr>
        <p:spPr>
          <a:xfrm>
            <a:off x="1620570" y="4708412"/>
            <a:ext cx="6143028" cy="767520"/>
          </a:xfrm>
          <a:custGeom>
            <a:avLst/>
            <a:gdLst>
              <a:gd name="connsiteX0" fmla="*/ 0 w 6143028"/>
              <a:gd name="connsiteY0" fmla="*/ 127923 h 767520"/>
              <a:gd name="connsiteX1" fmla="*/ 127923 w 6143028"/>
              <a:gd name="connsiteY1" fmla="*/ 0 h 767520"/>
              <a:gd name="connsiteX2" fmla="*/ 6015105 w 6143028"/>
              <a:gd name="connsiteY2" fmla="*/ 0 h 767520"/>
              <a:gd name="connsiteX3" fmla="*/ 6143028 w 6143028"/>
              <a:gd name="connsiteY3" fmla="*/ 127923 h 767520"/>
              <a:gd name="connsiteX4" fmla="*/ 6143028 w 6143028"/>
              <a:gd name="connsiteY4" fmla="*/ 639597 h 767520"/>
              <a:gd name="connsiteX5" fmla="*/ 6015105 w 6143028"/>
              <a:gd name="connsiteY5" fmla="*/ 767520 h 767520"/>
              <a:gd name="connsiteX6" fmla="*/ 127923 w 6143028"/>
              <a:gd name="connsiteY6" fmla="*/ 767520 h 767520"/>
              <a:gd name="connsiteX7" fmla="*/ 0 w 6143028"/>
              <a:gd name="connsiteY7" fmla="*/ 639597 h 767520"/>
              <a:gd name="connsiteX8" fmla="*/ 0 w 614302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02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015105" y="0"/>
                </a:lnTo>
                <a:cubicBezTo>
                  <a:pt x="6085755" y="0"/>
                  <a:pt x="6143028" y="57273"/>
                  <a:pt x="6143028" y="127923"/>
                </a:cubicBezTo>
                <a:lnTo>
                  <a:pt x="6143028" y="639597"/>
                </a:lnTo>
                <a:cubicBezTo>
                  <a:pt x="6143028" y="710247"/>
                  <a:pt x="6085755" y="767520"/>
                  <a:pt x="601510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3. </a:t>
            </a:r>
            <a:r>
              <a:rPr lang="vi-VN" sz="3200" kern="1200" dirty="0"/>
              <a:t>Hàng phím dưới (Lesson 7).</a:t>
            </a:r>
            <a:endParaRPr lang="en-US" sz="3200" kern="1200" dirty="0"/>
          </a:p>
        </p:txBody>
      </p:sp>
    </p:spTree>
    <p:extLst>
      <p:ext uri="{BB962C8B-B14F-4D97-AF65-F5344CB8AC3E}">
        <p14:creationId xmlns:p14="http://schemas.microsoft.com/office/powerpoint/2010/main" val="41093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FE367C7-7481-4206-930C-17B3AAA2F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</p:spPr>
      </p:pic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1072B643-8EC6-42ED-BBED-F588C9A48AC3}"/>
              </a:ext>
            </a:extLst>
          </p:cNvPr>
          <p:cNvSpPr/>
          <p:nvPr/>
        </p:nvSpPr>
        <p:spPr>
          <a:xfrm>
            <a:off x="2992170" y="357970"/>
            <a:ext cx="6143028" cy="767520"/>
          </a:xfrm>
          <a:custGeom>
            <a:avLst/>
            <a:gdLst>
              <a:gd name="connsiteX0" fmla="*/ 0 w 6143028"/>
              <a:gd name="connsiteY0" fmla="*/ 127923 h 767520"/>
              <a:gd name="connsiteX1" fmla="*/ 127923 w 6143028"/>
              <a:gd name="connsiteY1" fmla="*/ 0 h 767520"/>
              <a:gd name="connsiteX2" fmla="*/ 6015105 w 6143028"/>
              <a:gd name="connsiteY2" fmla="*/ 0 h 767520"/>
              <a:gd name="connsiteX3" fmla="*/ 6143028 w 6143028"/>
              <a:gd name="connsiteY3" fmla="*/ 127923 h 767520"/>
              <a:gd name="connsiteX4" fmla="*/ 6143028 w 6143028"/>
              <a:gd name="connsiteY4" fmla="*/ 639597 h 767520"/>
              <a:gd name="connsiteX5" fmla="*/ 6015105 w 6143028"/>
              <a:gd name="connsiteY5" fmla="*/ 767520 h 767520"/>
              <a:gd name="connsiteX6" fmla="*/ 127923 w 6143028"/>
              <a:gd name="connsiteY6" fmla="*/ 767520 h 767520"/>
              <a:gd name="connsiteX7" fmla="*/ 0 w 6143028"/>
              <a:gd name="connsiteY7" fmla="*/ 639597 h 767520"/>
              <a:gd name="connsiteX8" fmla="*/ 0 w 614302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02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015105" y="0"/>
                </a:lnTo>
                <a:cubicBezTo>
                  <a:pt x="6085755" y="0"/>
                  <a:pt x="6143028" y="57273"/>
                  <a:pt x="6143028" y="127923"/>
                </a:cubicBezTo>
                <a:lnTo>
                  <a:pt x="6143028" y="639597"/>
                </a:lnTo>
                <a:cubicBezTo>
                  <a:pt x="6143028" y="710247"/>
                  <a:pt x="6085755" y="767520"/>
                  <a:pt x="601510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1. </a:t>
            </a:r>
            <a:r>
              <a:rPr lang="vi-VN" sz="3200" kern="1200" dirty="0"/>
              <a:t>Hàng phím cơ sở (Lesson 1).</a:t>
            </a:r>
            <a:endParaRPr lang="en-US" sz="3200" kern="12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38" y="1360968"/>
            <a:ext cx="9144000" cy="468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FE367C7-7481-4206-930C-17B3AAA2F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F41DD532-F27D-464D-A0B4-2596A51D7A60}"/>
              </a:ext>
            </a:extLst>
          </p:cNvPr>
          <p:cNvSpPr/>
          <p:nvPr/>
        </p:nvSpPr>
        <p:spPr>
          <a:xfrm>
            <a:off x="2662560" y="337567"/>
            <a:ext cx="6143028" cy="767520"/>
          </a:xfrm>
          <a:custGeom>
            <a:avLst/>
            <a:gdLst>
              <a:gd name="connsiteX0" fmla="*/ 0 w 6143028"/>
              <a:gd name="connsiteY0" fmla="*/ 127923 h 767520"/>
              <a:gd name="connsiteX1" fmla="*/ 127923 w 6143028"/>
              <a:gd name="connsiteY1" fmla="*/ 0 h 767520"/>
              <a:gd name="connsiteX2" fmla="*/ 6015105 w 6143028"/>
              <a:gd name="connsiteY2" fmla="*/ 0 h 767520"/>
              <a:gd name="connsiteX3" fmla="*/ 6143028 w 6143028"/>
              <a:gd name="connsiteY3" fmla="*/ 127923 h 767520"/>
              <a:gd name="connsiteX4" fmla="*/ 6143028 w 6143028"/>
              <a:gd name="connsiteY4" fmla="*/ 639597 h 767520"/>
              <a:gd name="connsiteX5" fmla="*/ 6015105 w 6143028"/>
              <a:gd name="connsiteY5" fmla="*/ 767520 h 767520"/>
              <a:gd name="connsiteX6" fmla="*/ 127923 w 6143028"/>
              <a:gd name="connsiteY6" fmla="*/ 767520 h 767520"/>
              <a:gd name="connsiteX7" fmla="*/ 0 w 6143028"/>
              <a:gd name="connsiteY7" fmla="*/ 639597 h 767520"/>
              <a:gd name="connsiteX8" fmla="*/ 0 w 614302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02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015105" y="0"/>
                </a:lnTo>
                <a:cubicBezTo>
                  <a:pt x="6085755" y="0"/>
                  <a:pt x="6143028" y="57273"/>
                  <a:pt x="6143028" y="127923"/>
                </a:cubicBezTo>
                <a:lnTo>
                  <a:pt x="6143028" y="639597"/>
                </a:lnTo>
                <a:cubicBezTo>
                  <a:pt x="6143028" y="710247"/>
                  <a:pt x="6085755" y="767520"/>
                  <a:pt x="601510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2. </a:t>
            </a:r>
            <a:r>
              <a:rPr lang="vi-VN" sz="3200" kern="1200" dirty="0"/>
              <a:t>Hàng phím trên (Lesson 6).</a:t>
            </a:r>
            <a:endParaRPr lang="en-US" sz="3200" kern="12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78" y="1346465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FE367C7-7481-4206-930C-17B3AAA2F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524" cy="1295238"/>
          </a:xfrm>
        </p:spPr>
      </p:pic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18E3E61-C4E5-43E1-95A5-AD54147B8AC0}"/>
              </a:ext>
            </a:extLst>
          </p:cNvPr>
          <p:cNvSpPr/>
          <p:nvPr/>
        </p:nvSpPr>
        <p:spPr>
          <a:xfrm>
            <a:off x="2885845" y="317166"/>
            <a:ext cx="6143028" cy="767520"/>
          </a:xfrm>
          <a:custGeom>
            <a:avLst/>
            <a:gdLst>
              <a:gd name="connsiteX0" fmla="*/ 0 w 6143028"/>
              <a:gd name="connsiteY0" fmla="*/ 127923 h 767520"/>
              <a:gd name="connsiteX1" fmla="*/ 127923 w 6143028"/>
              <a:gd name="connsiteY1" fmla="*/ 0 h 767520"/>
              <a:gd name="connsiteX2" fmla="*/ 6015105 w 6143028"/>
              <a:gd name="connsiteY2" fmla="*/ 0 h 767520"/>
              <a:gd name="connsiteX3" fmla="*/ 6143028 w 6143028"/>
              <a:gd name="connsiteY3" fmla="*/ 127923 h 767520"/>
              <a:gd name="connsiteX4" fmla="*/ 6143028 w 6143028"/>
              <a:gd name="connsiteY4" fmla="*/ 639597 h 767520"/>
              <a:gd name="connsiteX5" fmla="*/ 6015105 w 6143028"/>
              <a:gd name="connsiteY5" fmla="*/ 767520 h 767520"/>
              <a:gd name="connsiteX6" fmla="*/ 127923 w 6143028"/>
              <a:gd name="connsiteY6" fmla="*/ 767520 h 767520"/>
              <a:gd name="connsiteX7" fmla="*/ 0 w 6143028"/>
              <a:gd name="connsiteY7" fmla="*/ 639597 h 767520"/>
              <a:gd name="connsiteX8" fmla="*/ 0 w 6143028"/>
              <a:gd name="connsiteY8" fmla="*/ 127923 h 76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3028" h="767520">
                <a:moveTo>
                  <a:pt x="0" y="127923"/>
                </a:moveTo>
                <a:cubicBezTo>
                  <a:pt x="0" y="57273"/>
                  <a:pt x="57273" y="0"/>
                  <a:pt x="127923" y="0"/>
                </a:cubicBezTo>
                <a:lnTo>
                  <a:pt x="6015105" y="0"/>
                </a:lnTo>
                <a:cubicBezTo>
                  <a:pt x="6085755" y="0"/>
                  <a:pt x="6143028" y="57273"/>
                  <a:pt x="6143028" y="127923"/>
                </a:cubicBezTo>
                <a:lnTo>
                  <a:pt x="6143028" y="639597"/>
                </a:lnTo>
                <a:cubicBezTo>
                  <a:pt x="6143028" y="710247"/>
                  <a:pt x="6085755" y="767520"/>
                  <a:pt x="6015105" y="767520"/>
                </a:cubicBezTo>
                <a:lnTo>
                  <a:pt x="127923" y="767520"/>
                </a:lnTo>
                <a:cubicBezTo>
                  <a:pt x="57273" y="767520"/>
                  <a:pt x="0" y="710247"/>
                  <a:pt x="0" y="639597"/>
                </a:cubicBezTo>
                <a:lnTo>
                  <a:pt x="0" y="1279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9387" tIns="159387" rIns="159387" bIns="159387" numCol="1" spcCol="1270" anchor="ctr" anchorCtr="0">
            <a:noAutofit/>
          </a:bodyPr>
          <a:lstStyle/>
          <a:p>
            <a:pPr marL="0" lvl="0" indent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3. </a:t>
            </a:r>
            <a:r>
              <a:rPr lang="vi-VN" sz="3200" kern="1200" dirty="0"/>
              <a:t>Hàng phím dưới (Lesson 7).</a:t>
            </a:r>
            <a:endParaRPr lang="en-US" sz="3200" kern="1200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59" y="1329236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304</Words>
  <PresentationFormat>Custom</PresentationFormat>
  <Paragraphs>37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MỤC TIÊU BÀI HỌC</vt:lpstr>
      <vt:lpstr>Khu vực chính của bàn phím gồm những phím nào?</vt:lpstr>
      <vt:lpstr>Các kí tự dưới đây thuộc hàng phím nào?</vt:lpstr>
      <vt:lpstr> Các phím nào được gọi là các phím xuất phát? Tại sao các phím đó lại được gọi như vậy?</vt:lpstr>
      <vt:lpstr>Thực hành khởi động phần mềm RapidTyping, lựa chọn bài và luyện gõ các phím ở: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2022-03-31T14:45:07Z</dcterms:created>
  <dcterms:modified xsi:type="dcterms:W3CDTF">2022-04-27T07:22:16Z</dcterms:modified>
</cp:coreProperties>
</file>