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364" r:id="rId6"/>
    <p:sldId id="365" r:id="rId7"/>
    <p:sldId id="333" r:id="rId8"/>
    <p:sldId id="260" r:id="rId9"/>
    <p:sldId id="334" r:id="rId10"/>
    <p:sldId id="350" r:id="rId11"/>
    <p:sldId id="351" r:id="rId12"/>
    <p:sldId id="352" r:id="rId13"/>
    <p:sldId id="353" r:id="rId14"/>
    <p:sldId id="262" r:id="rId15"/>
    <p:sldId id="355" r:id="rId16"/>
    <p:sldId id="356" r:id="rId17"/>
    <p:sldId id="357" r:id="rId18"/>
    <p:sldId id="359" r:id="rId19"/>
    <p:sldId id="360" r:id="rId20"/>
    <p:sldId id="354" r:id="rId21"/>
    <p:sldId id="362" r:id="rId22"/>
    <p:sldId id="363" r:id="rId23"/>
    <p:sldId id="263" r:id="rId24"/>
    <p:sldId id="349" r:id="rId25"/>
    <p:sldId id="264" r:id="rId26"/>
    <p:sldId id="335" r:id="rId27"/>
    <p:sldId id="336" r:id="rId28"/>
    <p:sldId id="33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D231D0-0BF9-439F-B0C8-0B584307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B55C5-027D-4B70-BB16-E9EB4B48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8A691-8D6B-4CE8-8EF4-67DC194E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2268-4B63-42D7-B956-3F82BE59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5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293706415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178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7143BAD-91E8-4BEE-8D2E-CA78E2A45EAE}"/>
              </a:ext>
            </a:extLst>
          </p:cNvPr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9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audio" Target="../media/audio15.wav"/><Relationship Id="rId5" Type="http://schemas.openxmlformats.org/officeDocument/2006/relationships/audio" Target="../media/audio11.wav"/><Relationship Id="rId10" Type="http://schemas.openxmlformats.org/officeDocument/2006/relationships/audio" Target="../media/audio14.wav"/><Relationship Id="rId4" Type="http://schemas.openxmlformats.org/officeDocument/2006/relationships/audio" Target="../media/audio10.wav"/><Relationship Id="rId9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99E08-787C-45F6-999C-304ACFDE3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BBC2B-6465-4FE9-9FC3-77DABE511BB2}"/>
              </a:ext>
            </a:extLst>
          </p:cNvPr>
          <p:cNvSpPr txBox="1"/>
          <p:nvPr/>
        </p:nvSpPr>
        <p:spPr>
          <a:xfrm>
            <a:off x="5172671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0366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47FB90D-FA03-443C-986D-56ACAC93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905702"/>
              </p:ext>
            </p:extLst>
          </p:nvPr>
        </p:nvGraphicFramePr>
        <p:xfrm>
          <a:off x="2661266" y="2674372"/>
          <a:ext cx="6767872" cy="2399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936">
                  <a:extLst>
                    <a:ext uri="{9D8B030D-6E8A-4147-A177-3AD203B41FA5}">
                      <a16:colId xmlns:a16="http://schemas.microsoft.com/office/drawing/2014/main" val="3299455532"/>
                    </a:ext>
                  </a:extLst>
                </a:gridCol>
                <a:gridCol w="3383936">
                  <a:extLst>
                    <a:ext uri="{9D8B030D-6E8A-4147-A177-3AD203B41FA5}">
                      <a16:colId xmlns:a16="http://schemas.microsoft.com/office/drawing/2014/main" val="854524361"/>
                    </a:ext>
                  </a:extLst>
                </a:gridCol>
              </a:tblGrid>
              <a:tr h="7996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36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23684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04065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288512"/>
                  </a:ext>
                </a:extLst>
              </a:tr>
            </a:tbl>
          </a:graphicData>
        </a:graphic>
      </p:graphicFrame>
      <p:sp>
        <p:nvSpPr>
          <p:cNvPr id="15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2BEA29-B176-4CBC-A21D-D9672078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517" y="3534546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8" name="Rectangle 36">
            <a:hlinkClick r:id="" action="ppaction://noaction">
              <a:snd r:embed="rId2" name="midnight_001.wav"/>
            </a:hlinkClick>
            <a:extLst>
              <a:ext uri="{FF2B5EF4-FFF2-40B4-BE49-F238E27FC236}">
                <a16:creationId xmlns:a16="http://schemas.microsoft.com/office/drawing/2014/main" id="{8BFD52DF-8028-42CE-B841-A1BCB2A1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862" y="3511374"/>
            <a:ext cx="277269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dnight</a:t>
            </a:r>
            <a:r>
              <a:rPr lang="en-US" sz="3600" dirty="0"/>
              <a:t>	</a:t>
            </a:r>
            <a:endParaRPr lang="vi-VN" sz="3600" dirty="0"/>
          </a:p>
        </p:txBody>
      </p:sp>
      <p:sp>
        <p:nvSpPr>
          <p:cNvPr id="16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1EB1-21A4-49D9-8EFF-44B397C08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145" y="435062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Rectangle 36">
            <a:hlinkClick r:id="" action="ppaction://noaction">
              <a:snd r:embed="rId3" name="wish_001.wav"/>
            </a:hlinkClick>
            <a:extLst>
              <a:ext uri="{FF2B5EF4-FFF2-40B4-BE49-F238E27FC236}">
                <a16:creationId xmlns:a16="http://schemas.microsoft.com/office/drawing/2014/main" id="{DC54DE4F-8CF7-4E24-B0DB-F5EACB716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452" y="4302872"/>
            <a:ext cx="205003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sh</a:t>
            </a:r>
            <a:endParaRPr lang="vi-VN" sz="3600" dirty="0"/>
          </a:p>
        </p:txBody>
      </p:sp>
      <p:sp>
        <p:nvSpPr>
          <p:cNvPr id="17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604EB6-143C-43E3-A642-A562B7C8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81" y="3554210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Rectangle 36">
            <a:hlinkClick r:id="" action="ppaction://noaction">
              <a:snd r:embed="rId4" name="Christmas.wav"/>
            </a:hlinkClick>
            <a:extLst>
              <a:ext uri="{FF2B5EF4-FFF2-40B4-BE49-F238E27FC236}">
                <a16:creationId xmlns:a16="http://schemas.microsoft.com/office/drawing/2014/main" id="{40A77C8D-21B2-45B6-9DCA-6B7AB95C2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6503" y="3539084"/>
            <a:ext cx="2694038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</a:rPr>
              <a:t>Chr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stmas</a:t>
            </a:r>
            <a:endParaRPr lang="vi-VN" sz="3600" dirty="0"/>
          </a:p>
        </p:txBody>
      </p:sp>
      <p:sp>
        <p:nvSpPr>
          <p:cNvPr id="1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B7F042-1491-478C-A76A-078D903F0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349" y="434079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9" name="Rectangle 36">
            <a:hlinkClick r:id="" action="ppaction://noaction">
              <a:snd r:embed="rId5" name="fesstival.wav"/>
            </a:hlinkClick>
            <a:extLst>
              <a:ext uri="{FF2B5EF4-FFF2-40B4-BE49-F238E27FC236}">
                <a16:creationId xmlns:a16="http://schemas.microsoft.com/office/drawing/2014/main" id="{3ABEC80C-208F-45A5-933E-66959DE6F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899" y="4310918"/>
            <a:ext cx="208936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</a:rPr>
              <a:t>fest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val</a:t>
            </a:r>
            <a:endParaRPr lang="vi-VN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BD5C6-1A23-4890-A90C-B31485467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809" y="563239"/>
            <a:ext cx="7168382" cy="1208677"/>
          </a:xfrm>
          <a:prstGeom prst="rect">
            <a:avLst/>
          </a:prstGeom>
        </p:spPr>
      </p:pic>
      <p:sp>
        <p:nvSpPr>
          <p:cNvPr id="14" name="Rectangle 36">
            <a:hlinkClick r:id="" action="ppaction://noaction">
              <a:snd r:embed="rId7" name="CD2-TRACK 09.wav"/>
            </a:hlinkClick>
            <a:extLst>
              <a:ext uri="{FF2B5EF4-FFF2-40B4-BE49-F238E27FC236}">
                <a16:creationId xmlns:a16="http://schemas.microsoft.com/office/drawing/2014/main" id="{DE38AF9A-8CC9-4243-84B9-110F5B051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840" y="902393"/>
            <a:ext cx="4355362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F6ABD-0344-44C2-A0EF-EAAFCE9BE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39824"/>
          <a:stretch/>
        </p:blipFill>
        <p:spPr>
          <a:xfrm>
            <a:off x="1298482" y="431650"/>
            <a:ext cx="9595034" cy="1079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74F34-36FA-4D7F-8E5D-156350180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60176" r="43827"/>
          <a:stretch/>
        </p:blipFill>
        <p:spPr>
          <a:xfrm>
            <a:off x="2588968" y="1797674"/>
            <a:ext cx="7173885" cy="951136"/>
          </a:xfrm>
          <a:prstGeom prst="rect">
            <a:avLst/>
          </a:prstGeom>
        </p:spPr>
      </p:pic>
      <p:sp>
        <p:nvSpPr>
          <p:cNvPr id="5" name="Rectangle 36">
            <a:hlinkClick r:id="" action="ppaction://noaction">
              <a:snd r:embed="rId4" name="CD2-TRACK 03.wav"/>
            </a:hlinkClick>
            <a:extLst>
              <a:ext uri="{FF2B5EF4-FFF2-40B4-BE49-F238E27FC236}">
                <a16:creationId xmlns:a16="http://schemas.microsoft.com/office/drawing/2014/main" id="{45FE7D2E-E90D-4526-A2A6-576586958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692" y="467577"/>
            <a:ext cx="2271560" cy="1200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vi-VN" sz="2400" dirty="0"/>
          </a:p>
        </p:txBody>
      </p:sp>
      <p:sp>
        <p:nvSpPr>
          <p:cNvPr id="6" name="Rectangle 36">
            <a:hlinkClick r:id="" action="ppaction://noaction">
              <a:snd r:embed="rId5" name="CD2-TRACK 10.wav"/>
            </a:hlinkClick>
            <a:extLst>
              <a:ext uri="{FF2B5EF4-FFF2-40B4-BE49-F238E27FC236}">
                <a16:creationId xmlns:a16="http://schemas.microsoft.com/office/drawing/2014/main" id="{88A2D13E-8807-4DA8-9711-C32DA28F7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029" y="627088"/>
            <a:ext cx="4355362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26A10-B629-4747-B547-1D4E297E9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3509" y="3780726"/>
            <a:ext cx="8044980" cy="653401"/>
          </a:xfrm>
          <a:prstGeom prst="rect">
            <a:avLst/>
          </a:prstGeom>
        </p:spPr>
      </p:pic>
      <p:sp>
        <p:nvSpPr>
          <p:cNvPr id="9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49BFF4-FD3F-466C-993D-973DB860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703" y="1981048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0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E20B93-E8F9-4C78-8C5B-D1C47CEF2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562" y="1981051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1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E376D8-4531-4819-B99D-3448658B3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938" y="1976133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Rectangle 36">
            <a:hlinkClick r:id="" action="ppaction://noaction">
              <a:snd r:embed="rId8" name="gift.wav"/>
            </a:hlinkClick>
            <a:extLst>
              <a:ext uri="{FF2B5EF4-FFF2-40B4-BE49-F238E27FC236}">
                <a16:creationId xmlns:a16="http://schemas.microsoft.com/office/drawing/2014/main" id="{2E1D6657-6CB2-466C-9BBE-B36D05933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052" y="2002119"/>
            <a:ext cx="145700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3600" dirty="0"/>
          </a:p>
        </p:txBody>
      </p:sp>
      <p:sp>
        <p:nvSpPr>
          <p:cNvPr id="13" name="Rectangle 36">
            <a:hlinkClick r:id="" action="ppaction://noaction">
              <a:snd r:embed="rId9" name="light.wav"/>
            </a:hlinkClick>
            <a:extLst>
              <a:ext uri="{FF2B5EF4-FFF2-40B4-BE49-F238E27FC236}">
                <a16:creationId xmlns:a16="http://schemas.microsoft.com/office/drawing/2014/main" id="{D3F52924-A8EA-4D1E-9969-751C2AF64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255" y="1987371"/>
            <a:ext cx="145700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3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70E1DF-7160-4F0B-98E2-F35AEF5A6811}"/>
              </a:ext>
            </a:extLst>
          </p:cNvPr>
          <p:cNvCxnSpPr>
            <a:cxnSpLocks/>
          </p:cNvCxnSpPr>
          <p:nvPr/>
        </p:nvCxnSpPr>
        <p:spPr>
          <a:xfrm flipH="1">
            <a:off x="7942257" y="2317141"/>
            <a:ext cx="126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6">
            <a:hlinkClick r:id="" action="ppaction://noaction">
              <a:snd r:embed="rId10" name="tradition_001.wav"/>
            </a:hlinkClick>
            <a:extLst>
              <a:ext uri="{FF2B5EF4-FFF2-40B4-BE49-F238E27FC236}">
                <a16:creationId xmlns:a16="http://schemas.microsoft.com/office/drawing/2014/main" id="{AAFB2C43-53B8-44E1-8EA5-D678B8BC6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452" y="1977539"/>
            <a:ext cx="259262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3600" dirty="0"/>
          </a:p>
        </p:txBody>
      </p:sp>
      <p:pic>
        <p:nvPicPr>
          <p:cNvPr id="15" name="Picture 13" descr="checkanswer4">
            <a:hlinkClick r:id="" action="ppaction://noaction" highlightClick="1">
              <a:snd r:embed="rId11" name="ARROW 001.wav"/>
            </a:hlinkClick>
            <a:extLst>
              <a:ext uri="{FF2B5EF4-FFF2-40B4-BE49-F238E27FC236}">
                <a16:creationId xmlns:a16="http://schemas.microsoft.com/office/drawing/2014/main" id="{F890FA25-FE8D-49B1-9291-A29B347D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005" y="5980032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8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275E2-7839-4304-9119-845C00962D78}"/>
              </a:ext>
            </a:extLst>
          </p:cNvPr>
          <p:cNvSpPr/>
          <p:nvPr/>
        </p:nvSpPr>
        <p:spPr>
          <a:xfrm>
            <a:off x="472610" y="554803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Listen and repeat. Notice the sounds </a:t>
            </a:r>
            <a:r>
              <a:rPr lang="en-US" sz="3600" b="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ɪ </a:t>
            </a:r>
            <a:r>
              <a:rPr lang="en-US" sz="3600" b="0" dirty="0" smtClean="0">
                <a:solidFill>
                  <a:srgbClr val="0070C0"/>
                </a:solidFill>
              </a:rPr>
              <a:t>/ </a:t>
            </a:r>
            <a:r>
              <a:rPr lang="en-US" sz="3600" b="0" dirty="0">
                <a:solidFill>
                  <a:srgbClr val="0070C0"/>
                </a:solidFill>
              </a:rPr>
              <a:t>and </a:t>
            </a:r>
            <a:r>
              <a:rPr lang="en-US" sz="3600" b="0" dirty="0" smtClean="0">
                <a:solidFill>
                  <a:srgbClr val="0070C0"/>
                </a:solidFill>
              </a:rPr>
              <a:t>/</a:t>
            </a:r>
            <a:r>
              <a:rPr lang="en-US" sz="3600" dirty="0" err="1" smtClean="0">
                <a:solidFill>
                  <a:srgbClr val="FF0000"/>
                </a:solidFill>
              </a:rPr>
              <a:t>aɪ</a:t>
            </a:r>
            <a:r>
              <a:rPr lang="en-US" sz="3600" b="0" dirty="0" smtClean="0">
                <a:solidFill>
                  <a:srgbClr val="0070C0"/>
                </a:solidFill>
              </a:rPr>
              <a:t>/. Practice saying them.</a:t>
            </a:r>
            <a:r>
              <a:rPr lang="en-US" sz="36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E714A16-1F68-45FA-B8D1-1C676E8D0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084161"/>
              </p:ext>
            </p:extLst>
          </p:nvPr>
        </p:nvGraphicFramePr>
        <p:xfrm>
          <a:off x="2032000" y="2188872"/>
          <a:ext cx="8139416" cy="328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335">
                  <a:extLst>
                    <a:ext uri="{9D8B030D-6E8A-4147-A177-3AD203B41FA5}">
                      <a16:colId xmlns:a16="http://schemas.microsoft.com/office/drawing/2014/main" val="3102435822"/>
                    </a:ext>
                  </a:extLst>
                </a:gridCol>
                <a:gridCol w="4095081">
                  <a:extLst>
                    <a:ext uri="{9D8B030D-6E8A-4147-A177-3AD203B41FA5}">
                      <a16:colId xmlns:a16="http://schemas.microsoft.com/office/drawing/2014/main" val="468921345"/>
                    </a:ext>
                  </a:extLst>
                </a:gridCol>
              </a:tblGrid>
              <a:tr h="824221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US" sz="36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 </a:t>
                      </a:r>
                      <a:r>
                        <a:rPr lang="en-US" sz="3600" b="0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a</a:t>
                      </a:r>
                      <a:r>
                        <a:rPr lang="en-US" sz="3600" b="1" i="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dirty="0" smtClean="0">
                          <a:solidFill>
                            <a:srgbClr val="0070C0"/>
                          </a:solidFill>
                          <a:latin typeface="PhTimes" panose="02027200000000000000" pitchFamily="18" charset="0"/>
                        </a:rPr>
                        <a:t> 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73949"/>
                  </a:ext>
                </a:extLst>
              </a:tr>
              <a:tr h="2463475"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83019"/>
                  </a:ext>
                </a:extLst>
              </a:tr>
            </a:tbl>
          </a:graphicData>
        </a:graphic>
      </p:graphicFrame>
      <p:sp>
        <p:nvSpPr>
          <p:cNvPr id="10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27E09D9-D746-4EF5-9B89-80592451C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703" y="3092093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4" name="Rectangle 36">
            <a:hlinkClick r:id="" action="ppaction://noaction">
              <a:snd r:embed="rId2" name="children. ..wav"/>
            </a:hlinkClick>
            <a:extLst>
              <a:ext uri="{FF2B5EF4-FFF2-40B4-BE49-F238E27FC236}">
                <a16:creationId xmlns:a16="http://schemas.microsoft.com/office/drawing/2014/main" id="{328BE890-DC0D-4A1F-B3D8-DB5AFB692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803" y="3088587"/>
            <a:ext cx="29644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ch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ldren</a:t>
            </a:r>
            <a:endParaRPr lang="vi-VN" sz="3600" dirty="0"/>
          </a:p>
        </p:txBody>
      </p:sp>
      <p:sp>
        <p:nvSpPr>
          <p:cNvPr id="11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F9BDB2-9D01-42E5-8855-7336116E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952" y="3824599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2ABA20D-1F0E-4F00-8D30-D4E0CCB32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033" y="463576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8" name="Rectangle 36">
            <a:hlinkClick r:id="" action="ppaction://noaction">
              <a:snd r:embed="rId6" name="market. ..wav"/>
            </a:hlinkClick>
            <a:extLst>
              <a:ext uri="{FF2B5EF4-FFF2-40B4-BE49-F238E27FC236}">
                <a16:creationId xmlns:a16="http://schemas.microsoft.com/office/drawing/2014/main" id="{CD059B52-103F-49B9-8F77-AC60E2EE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877" y="4597842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mark</a:t>
            </a:r>
            <a:r>
              <a:rPr lang="en-US" sz="3600" b="1" u="sng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endParaRPr lang="vi-VN" sz="3600" dirty="0"/>
          </a:p>
        </p:txBody>
      </p:sp>
      <p:sp>
        <p:nvSpPr>
          <p:cNvPr id="6" name="Rectangle 36">
            <a:hlinkClick r:id="" action="ppaction://noaction">
              <a:snd r:embed="rId4" name="minute. ..wav"/>
            </a:hlinkClick>
            <a:extLst>
              <a:ext uri="{FF2B5EF4-FFF2-40B4-BE49-F238E27FC236}">
                <a16:creationId xmlns:a16="http://schemas.microsoft.com/office/drawing/2014/main" id="{2A616F3C-8BAF-4EB5-9A8D-803B1DC4C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886" y="3811259"/>
            <a:ext cx="29644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b="1" u="sng" dirty="0">
                <a:solidFill>
                  <a:srgbClr val="FF0000"/>
                </a:solidFill>
              </a:rPr>
              <a:t>u</a:t>
            </a:r>
            <a:r>
              <a:rPr lang="en-US" sz="3600" dirty="0">
                <a:solidFill>
                  <a:srgbClr val="FF0000"/>
                </a:solidFill>
              </a:rPr>
              <a:t>te</a:t>
            </a:r>
            <a:endParaRPr lang="vi-VN" sz="3600" dirty="0"/>
          </a:p>
        </p:txBody>
      </p:sp>
      <p:sp>
        <p:nvSpPr>
          <p:cNvPr id="13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CF68A1-BA77-458B-B0AB-C2D51E0C3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938" y="378035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4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FE40CE-F164-49D6-A16E-2E24B642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022" y="4562018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5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63C718A-6C86-45FD-AA63-3974D694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020" y="3097010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5" name="Rectangle 36">
            <a:hlinkClick r:id="" action="ppaction://noaction">
              <a:snd r:embed="rId3" name="child. ..wav"/>
            </a:hlinkClick>
            <a:extLst>
              <a:ext uri="{FF2B5EF4-FFF2-40B4-BE49-F238E27FC236}">
                <a16:creationId xmlns:a16="http://schemas.microsoft.com/office/drawing/2014/main" id="{E400638B-63CC-4A24-81F9-E6DB0558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129" y="3083671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ch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ld</a:t>
            </a:r>
            <a:endParaRPr lang="vi-VN" sz="3600" dirty="0"/>
          </a:p>
        </p:txBody>
      </p:sp>
      <p:sp>
        <p:nvSpPr>
          <p:cNvPr id="7" name="Rectangle 36">
            <a:hlinkClick r:id="" action="ppaction://noaction">
              <a:snd r:embed="rId5" name="mine. ..wav"/>
            </a:hlinkClick>
            <a:extLst>
              <a:ext uri="{FF2B5EF4-FFF2-40B4-BE49-F238E27FC236}">
                <a16:creationId xmlns:a16="http://schemas.microsoft.com/office/drawing/2014/main" id="{61A8111D-3D1A-4CBD-A1B4-B15B24F2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212" y="3747350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ne</a:t>
            </a:r>
            <a:endParaRPr lang="vi-VN" sz="3600" dirty="0"/>
          </a:p>
        </p:txBody>
      </p:sp>
      <p:sp>
        <p:nvSpPr>
          <p:cNvPr id="9" name="Rectangle 36">
            <a:hlinkClick r:id="" action="ppaction://noaction">
              <a:snd r:embed="rId7" name="file. ..wav"/>
            </a:hlinkClick>
            <a:extLst>
              <a:ext uri="{FF2B5EF4-FFF2-40B4-BE49-F238E27FC236}">
                <a16:creationId xmlns:a16="http://schemas.microsoft.com/office/drawing/2014/main" id="{89A7A69A-0E68-4C66-9F91-B4AA50351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960" y="4588010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le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960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te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ne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ket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 animBg="1"/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275E2-7839-4304-9119-845C00962D78}"/>
              </a:ext>
            </a:extLst>
          </p:cNvPr>
          <p:cNvSpPr/>
          <p:nvPr/>
        </p:nvSpPr>
        <p:spPr>
          <a:xfrm>
            <a:off x="472610" y="463363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Which sound is it, </a:t>
            </a:r>
            <a:r>
              <a:rPr lang="en-US" sz="3600" b="0" dirty="0" smtClean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ɪ</a:t>
            </a:r>
            <a:r>
              <a:rPr lang="en-US" sz="3600" b="0" dirty="0" smtClean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</a:rPr>
              <a:t>or</a:t>
            </a:r>
            <a:r>
              <a:rPr lang="en-US" sz="3600" b="0" dirty="0">
                <a:solidFill>
                  <a:srgbClr val="0070C0"/>
                </a:solidFill>
              </a:rPr>
              <a:t> /</a:t>
            </a:r>
            <a:r>
              <a:rPr lang="en-US" sz="3600" b="1" dirty="0" err="1" smtClean="0">
                <a:solidFill>
                  <a:srgbClr val="FF0000"/>
                </a:solidFill>
                <a:latin typeface="PhTimes" panose="02027200000000000000" pitchFamily="18" charset="0"/>
              </a:rPr>
              <a:t>a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b="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Say</a:t>
            </a:r>
            <a:r>
              <a:rPr lang="en-US" sz="3600" dirty="0">
                <a:solidFill>
                  <a:srgbClr val="0070C0"/>
                </a:solidFill>
              </a:rPr>
              <a:t> the words as they appear, then </a:t>
            </a:r>
            <a:r>
              <a:rPr lang="en-US" sz="3600" b="1" dirty="0">
                <a:solidFill>
                  <a:srgbClr val="0070C0"/>
                </a:solidFill>
              </a:rPr>
              <a:t>listen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b="1" dirty="0">
                <a:solidFill>
                  <a:srgbClr val="0070C0"/>
                </a:solidFill>
              </a:rPr>
              <a:t>check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E714A16-1F68-45FA-B8D1-1C676E8D0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473405"/>
              </p:ext>
            </p:extLst>
          </p:nvPr>
        </p:nvGraphicFramePr>
        <p:xfrm>
          <a:off x="2959507" y="4053840"/>
          <a:ext cx="604684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422">
                  <a:extLst>
                    <a:ext uri="{9D8B030D-6E8A-4147-A177-3AD203B41FA5}">
                      <a16:colId xmlns:a16="http://schemas.microsoft.com/office/drawing/2014/main" val="3102435822"/>
                    </a:ext>
                  </a:extLst>
                </a:gridCol>
                <a:gridCol w="3023422">
                  <a:extLst>
                    <a:ext uri="{9D8B030D-6E8A-4147-A177-3AD203B41FA5}">
                      <a16:colId xmlns:a16="http://schemas.microsoft.com/office/drawing/2014/main" val="468921345"/>
                    </a:ext>
                  </a:extLst>
                </a:gridCol>
              </a:tblGrid>
              <a:tr h="589845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US" sz="36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 </a:t>
                      </a:r>
                      <a:r>
                        <a:rPr lang="en-US" sz="3600" b="0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PhTimes" panose="02027200000000000000" pitchFamily="18" charset="0"/>
                        </a:rPr>
                        <a:t>a</a:t>
                      </a:r>
                      <a:r>
                        <a:rPr lang="en-US" sz="3600" b="0" i="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0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73949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7EF1D1-D8AB-4258-8CF4-864EB9774737}"/>
              </a:ext>
            </a:extLst>
          </p:cNvPr>
          <p:cNvCxnSpPr>
            <a:cxnSpLocks/>
          </p:cNvCxnSpPr>
          <p:nvPr/>
        </p:nvCxnSpPr>
        <p:spPr>
          <a:xfrm>
            <a:off x="5963920" y="4094480"/>
            <a:ext cx="0" cy="155573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6">
            <a:hlinkClick r:id="" action="ppaction://noaction">
              <a:snd r:embed="rId2" name="alive. ..wav"/>
            </a:hlinkClick>
            <a:extLst>
              <a:ext uri="{FF2B5EF4-FFF2-40B4-BE49-F238E27FC236}">
                <a16:creationId xmlns:a16="http://schemas.microsoft.com/office/drawing/2014/main" id="{A643D19E-5946-48AD-A587-C566AF89F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425" y="2296107"/>
            <a:ext cx="198578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al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</a:t>
            </a:r>
            <a:endParaRPr lang="vi-VN" sz="3600" dirty="0"/>
          </a:p>
        </p:txBody>
      </p:sp>
      <p:sp>
        <p:nvSpPr>
          <p:cNvPr id="28" name="Rectangle 36">
            <a:hlinkClick r:id="" action="ppaction://noaction">
              <a:snd r:embed="rId3" name="driver. ..wav"/>
            </a:hlinkClick>
            <a:extLst>
              <a:ext uri="{FF2B5EF4-FFF2-40B4-BE49-F238E27FC236}">
                <a16:creationId xmlns:a16="http://schemas.microsoft.com/office/drawing/2014/main" id="{DF27CA46-0FEA-4DF0-96FF-3F0FB62A1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756" y="2926027"/>
            <a:ext cx="20388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</a:t>
            </a:r>
            <a:r>
              <a:rPr lang="en-US" sz="3600" dirty="0">
                <a:solidFill>
                  <a:srgbClr val="FF0000"/>
                </a:solidFill>
              </a:rPr>
              <a:t>dr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ver</a:t>
            </a:r>
            <a:endParaRPr lang="vi-VN" sz="3600" dirty="0"/>
          </a:p>
        </p:txBody>
      </p:sp>
      <p:sp>
        <p:nvSpPr>
          <p:cNvPr id="29" name="Rectangle 36">
            <a:hlinkClick r:id="" action="ppaction://noaction">
              <a:snd r:embed="rId4" name="live. ..wav"/>
            </a:hlinkClick>
            <a:extLst>
              <a:ext uri="{FF2B5EF4-FFF2-40B4-BE49-F238E27FC236}">
                <a16:creationId xmlns:a16="http://schemas.microsoft.com/office/drawing/2014/main" id="{2B2D7100-61E3-409D-92EC-D02AF365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5890" y="2291191"/>
            <a:ext cx="15928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</a:t>
            </a:r>
            <a:endParaRPr lang="vi-VN" sz="3600" dirty="0"/>
          </a:p>
        </p:txBody>
      </p:sp>
      <p:sp>
        <p:nvSpPr>
          <p:cNvPr id="30" name="Rectangle 36">
            <a:hlinkClick r:id="" action="ppaction://noaction">
              <a:snd r:embed="rId5" name="river. ..wav"/>
            </a:hlinkClick>
            <a:extLst>
              <a:ext uri="{FF2B5EF4-FFF2-40B4-BE49-F238E27FC236}">
                <a16:creationId xmlns:a16="http://schemas.microsoft.com/office/drawing/2014/main" id="{CA2BE61E-E276-4CE6-B585-F1CD7148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999" y="2910951"/>
            <a:ext cx="168655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ver</a:t>
            </a:r>
            <a:endParaRPr lang="vi-VN" sz="3600" dirty="0"/>
          </a:p>
        </p:txBody>
      </p:sp>
      <p:sp>
        <p:nvSpPr>
          <p:cNvPr id="31" name="Rectangle 36">
            <a:hlinkClick r:id="" action="ppaction://noaction">
              <a:snd r:embed="rId6" name="bright. ..wav"/>
            </a:hlinkClick>
            <a:extLst>
              <a:ext uri="{FF2B5EF4-FFF2-40B4-BE49-F238E27FC236}">
                <a16:creationId xmlns:a16="http://schemas.microsoft.com/office/drawing/2014/main" id="{E6B2D33F-6FB5-49FC-A8CB-D9B833806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226" y="2266939"/>
            <a:ext cx="212475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br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ght</a:t>
            </a:r>
            <a:endParaRPr lang="vi-VN" sz="3600" dirty="0"/>
          </a:p>
        </p:txBody>
      </p:sp>
      <p:sp>
        <p:nvSpPr>
          <p:cNvPr id="32" name="Rectangle 36">
            <a:hlinkClick r:id="" action="ppaction://noaction">
              <a:snd r:embed="rId7" name="kitten. ..wav"/>
            </a:hlinkClick>
            <a:extLst>
              <a:ext uri="{FF2B5EF4-FFF2-40B4-BE49-F238E27FC236}">
                <a16:creationId xmlns:a16="http://schemas.microsoft.com/office/drawing/2014/main" id="{06B14515-338D-43F0-9731-FCFC0975B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4056" y="2886699"/>
            <a:ext cx="1754691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tten</a:t>
            </a:r>
            <a:endParaRPr lang="vi-VN" sz="3600" dirty="0"/>
          </a:p>
        </p:txBody>
      </p:sp>
      <p:sp>
        <p:nvSpPr>
          <p:cNvPr id="33" name="Rectangle 36">
            <a:hlinkClick r:id="" action="ppaction://noaction">
              <a:snd r:embed="rId8" name="bridge. ..wav"/>
            </a:hlinkClick>
            <a:extLst>
              <a:ext uri="{FF2B5EF4-FFF2-40B4-BE49-F238E27FC236}">
                <a16:creationId xmlns:a16="http://schemas.microsoft.com/office/drawing/2014/main" id="{4E2FDE8C-B5DD-4CCC-9E64-A2E34E4E4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74" y="2294470"/>
            <a:ext cx="210377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br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dge</a:t>
            </a:r>
            <a:endParaRPr lang="vi-VN" sz="3600" dirty="0"/>
          </a:p>
        </p:txBody>
      </p:sp>
      <p:sp>
        <p:nvSpPr>
          <p:cNvPr id="34" name="Rectangle 36">
            <a:hlinkClick r:id="" action="ppaction://noaction">
              <a:snd r:embed="rId9" name="sky. ..wav"/>
            </a:hlinkClick>
            <a:extLst>
              <a:ext uri="{FF2B5EF4-FFF2-40B4-BE49-F238E27FC236}">
                <a16:creationId xmlns:a16="http://schemas.microsoft.com/office/drawing/2014/main" id="{8A4A6D47-E595-45C3-9419-2927FCC2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207" y="2863430"/>
            <a:ext cx="15823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sk</a:t>
            </a:r>
            <a:r>
              <a:rPr lang="en-US" sz="3600" b="1" u="sng" dirty="0">
                <a:solidFill>
                  <a:srgbClr val="FF0000"/>
                </a:solidFill>
              </a:rPr>
              <a:t>y</a:t>
            </a:r>
            <a:endParaRPr lang="vi-VN" sz="3600" b="1" u="sng" dirty="0"/>
          </a:p>
        </p:txBody>
      </p:sp>
    </p:spTree>
    <p:extLst>
      <p:ext uri="{BB962C8B-B14F-4D97-AF65-F5344CB8AC3E}">
        <p14:creationId xmlns:p14="http://schemas.microsoft.com/office/powerpoint/2010/main" val="265237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872E5-DD6C-4B2D-9201-916F5AD52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527" y="779699"/>
            <a:ext cx="9752221" cy="5142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FC655F-5951-4520-8965-3E510B408675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7593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7EF386-A69B-4459-BE0D-35CF72049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824" t="3090"/>
          <a:stretch/>
        </p:blipFill>
        <p:spPr>
          <a:xfrm>
            <a:off x="228831" y="3062108"/>
            <a:ext cx="11918091" cy="2870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136D6-0803-4803-A58F-83141DBAB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493" y="1036451"/>
            <a:ext cx="6434997" cy="1497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FC0582-6496-40B2-8A55-D18715D0B4A3}"/>
              </a:ext>
            </a:extLst>
          </p:cNvPr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Christmas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C2E9F2-53C6-4B3B-863E-480F3BBD20AF}"/>
              </a:ext>
            </a:extLst>
          </p:cNvPr>
          <p:cNvSpPr/>
          <p:nvPr/>
        </p:nvSpPr>
        <p:spPr>
          <a:xfrm>
            <a:off x="472610" y="339048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Look at the pictures about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Christmas traditions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in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Germany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and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UK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567ADE-3E68-49BF-BDC0-8225EB2D263A}"/>
              </a:ext>
            </a:extLst>
          </p:cNvPr>
          <p:cNvSpPr/>
          <p:nvPr/>
        </p:nvSpPr>
        <p:spPr>
          <a:xfrm>
            <a:off x="470904" y="296239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Notice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similar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thing.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00602E-2778-4037-8056-53BC8235D7D5}"/>
              </a:ext>
            </a:extLst>
          </p:cNvPr>
          <p:cNvSpPr/>
          <p:nvPr/>
        </p:nvSpPr>
        <p:spPr>
          <a:xfrm rot="5400000">
            <a:off x="-394156" y="3397008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63356E-0F1B-45F5-B6C2-2B0E019A3DDA}"/>
              </a:ext>
            </a:extLst>
          </p:cNvPr>
          <p:cNvSpPr/>
          <p:nvPr/>
        </p:nvSpPr>
        <p:spPr>
          <a:xfrm rot="5400000">
            <a:off x="5655626" y="3313106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864E6D-F2F0-4DCB-A7F3-016948E4D427}"/>
              </a:ext>
            </a:extLst>
          </p:cNvPr>
          <p:cNvSpPr/>
          <p:nvPr/>
        </p:nvSpPr>
        <p:spPr>
          <a:xfrm>
            <a:off x="479468" y="592476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Now look and read the sentence: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2CE9F-76E7-4D20-9C66-7674F10C2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254" y="1192887"/>
            <a:ext cx="9553492" cy="1348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C072F-090B-4324-93BE-AFC97346E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9355" t="4892"/>
          <a:stretch/>
        </p:blipFill>
        <p:spPr>
          <a:xfrm>
            <a:off x="142660" y="3148830"/>
            <a:ext cx="12005681" cy="28296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EF39D8-C6A7-4C13-A61D-F75F3C97BF16}"/>
              </a:ext>
            </a:extLst>
          </p:cNvPr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Easter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297DE-6901-495D-8098-F647EF2108D3}"/>
              </a:ext>
            </a:extLst>
          </p:cNvPr>
          <p:cNvSpPr/>
          <p:nvPr/>
        </p:nvSpPr>
        <p:spPr>
          <a:xfrm>
            <a:off x="472610" y="339048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Look at the pictures about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Easter traditions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in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USA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and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France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6B0A83-D047-4295-9357-E096E5788AC9}"/>
              </a:ext>
            </a:extLst>
          </p:cNvPr>
          <p:cNvSpPr/>
          <p:nvPr/>
        </p:nvSpPr>
        <p:spPr>
          <a:xfrm>
            <a:off x="491452" y="193499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Notice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difference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109360-188F-49C9-97D9-38D93166AC44}"/>
              </a:ext>
            </a:extLst>
          </p:cNvPr>
          <p:cNvSpPr/>
          <p:nvPr/>
        </p:nvSpPr>
        <p:spPr>
          <a:xfrm rot="5400000">
            <a:off x="-394156" y="3397008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74B18B-536A-4579-BD2D-E464536CAF74}"/>
              </a:ext>
            </a:extLst>
          </p:cNvPr>
          <p:cNvSpPr/>
          <p:nvPr/>
        </p:nvSpPr>
        <p:spPr>
          <a:xfrm rot="5400000">
            <a:off x="5655626" y="3313106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75D675-D6D8-429A-AD28-7C7B6FFC99CA}"/>
              </a:ext>
            </a:extLst>
          </p:cNvPr>
          <p:cNvSpPr/>
          <p:nvPr/>
        </p:nvSpPr>
        <p:spPr>
          <a:xfrm>
            <a:off x="479468" y="561658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Now look and read the sentence: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4835F-BF12-4B9C-9CDC-89659884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8" y="1015085"/>
            <a:ext cx="12078141" cy="5814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0654F-06A7-4CF9-84D1-017402338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8491"/>
          <a:stretch/>
        </p:blipFill>
        <p:spPr>
          <a:xfrm>
            <a:off x="138619" y="328772"/>
            <a:ext cx="11914762" cy="6738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7D2A97-3D24-4AD9-8DB1-9224F74596C7}"/>
              </a:ext>
            </a:extLst>
          </p:cNvPr>
          <p:cNvSpPr/>
          <p:nvPr/>
        </p:nvSpPr>
        <p:spPr>
          <a:xfrm>
            <a:off x="4931597" y="3246635"/>
            <a:ext cx="2178120" cy="380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Christmas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2CA657-C9C8-41C1-8EAC-BEB6CD10656D}"/>
              </a:ext>
            </a:extLst>
          </p:cNvPr>
          <p:cNvSpPr/>
          <p:nvPr/>
        </p:nvSpPr>
        <p:spPr>
          <a:xfrm>
            <a:off x="4940161" y="6399076"/>
            <a:ext cx="2178120" cy="380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Easter</a:t>
            </a:r>
          </a:p>
        </p:txBody>
      </p:sp>
    </p:spTree>
    <p:extLst>
      <p:ext uri="{BB962C8B-B14F-4D97-AF65-F5344CB8AC3E}">
        <p14:creationId xmlns:p14="http://schemas.microsoft.com/office/powerpoint/2010/main" val="37118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7EF386-A69B-4459-BE0D-35CF72049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824" t="3090"/>
          <a:stretch/>
        </p:blipFill>
        <p:spPr>
          <a:xfrm>
            <a:off x="179669" y="3062108"/>
            <a:ext cx="11918091" cy="2870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FC0582-6496-40B2-8A55-D18715D0B4A3}"/>
              </a:ext>
            </a:extLst>
          </p:cNvPr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567ADE-3E68-49BF-BDC0-8225EB2D263A}"/>
              </a:ext>
            </a:extLst>
          </p:cNvPr>
          <p:cNvSpPr/>
          <p:nvPr/>
        </p:nvSpPr>
        <p:spPr>
          <a:xfrm>
            <a:off x="470904" y="296239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What’s the difference?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Tell it to your class.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00602E-2778-4037-8056-53BC8235D7D5}"/>
              </a:ext>
            </a:extLst>
          </p:cNvPr>
          <p:cNvSpPr/>
          <p:nvPr/>
        </p:nvSpPr>
        <p:spPr>
          <a:xfrm rot="5400000">
            <a:off x="1503473" y="3397008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63356E-0F1B-45F5-B6C2-2B0E019A3DDA}"/>
              </a:ext>
            </a:extLst>
          </p:cNvPr>
          <p:cNvSpPr/>
          <p:nvPr/>
        </p:nvSpPr>
        <p:spPr>
          <a:xfrm rot="5400000">
            <a:off x="7553254" y="3313106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E7A368-F55B-4736-A59C-541777578DC1}"/>
              </a:ext>
            </a:extLst>
          </p:cNvPr>
          <p:cNvSpPr/>
          <p:nvPr/>
        </p:nvSpPr>
        <p:spPr>
          <a:xfrm rot="5400000">
            <a:off x="3484676" y="3313433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702751-7511-4843-8A8E-7CDF38C76016}"/>
              </a:ext>
            </a:extLst>
          </p:cNvPr>
          <p:cNvSpPr/>
          <p:nvPr/>
        </p:nvSpPr>
        <p:spPr>
          <a:xfrm rot="5400000">
            <a:off x="9595444" y="3279019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6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6C072F-090B-4324-93BE-AFC97346E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9355" t="4892"/>
          <a:stretch/>
        </p:blipFill>
        <p:spPr>
          <a:xfrm>
            <a:off x="142660" y="3148830"/>
            <a:ext cx="12005681" cy="28296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EF39D8-C6A7-4C13-A61D-F75F3C97BF16}"/>
              </a:ext>
            </a:extLst>
          </p:cNvPr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Easter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6B0A83-D047-4295-9357-E096E5788AC9}"/>
              </a:ext>
            </a:extLst>
          </p:cNvPr>
          <p:cNvSpPr/>
          <p:nvPr/>
        </p:nvSpPr>
        <p:spPr>
          <a:xfrm>
            <a:off x="491452" y="311485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do people in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USA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and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France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have in common?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Tell your class.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109360-188F-49C9-97D9-38D93166AC44}"/>
              </a:ext>
            </a:extLst>
          </p:cNvPr>
          <p:cNvSpPr/>
          <p:nvPr/>
        </p:nvSpPr>
        <p:spPr>
          <a:xfrm rot="5400000">
            <a:off x="1513306" y="3475664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74B18B-536A-4579-BD2D-E464536CAF74}"/>
              </a:ext>
            </a:extLst>
          </p:cNvPr>
          <p:cNvSpPr/>
          <p:nvPr/>
        </p:nvSpPr>
        <p:spPr>
          <a:xfrm rot="5400000">
            <a:off x="7582752" y="3499921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503F5B-AF2E-4741-90EB-1FEF819EBB83}"/>
              </a:ext>
            </a:extLst>
          </p:cNvPr>
          <p:cNvSpPr/>
          <p:nvPr/>
        </p:nvSpPr>
        <p:spPr>
          <a:xfrm>
            <a:off x="525865" y="837511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else can you say about the pictures?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6A1505-5308-44ED-BC68-6C8D4034875C}"/>
              </a:ext>
            </a:extLst>
          </p:cNvPr>
          <p:cNvSpPr/>
          <p:nvPr/>
        </p:nvSpPr>
        <p:spPr>
          <a:xfrm rot="5400000">
            <a:off x="3443641" y="3144577"/>
            <a:ext cx="3195261" cy="2110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5CBCDE-7842-4A75-BD2F-C5D91EC21288}"/>
              </a:ext>
            </a:extLst>
          </p:cNvPr>
          <p:cNvSpPr/>
          <p:nvPr/>
        </p:nvSpPr>
        <p:spPr>
          <a:xfrm rot="5400000">
            <a:off x="9505249" y="3296977"/>
            <a:ext cx="3195261" cy="2110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37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6BB7E-F244-45FC-BEA8-510F6373FEF3}"/>
              </a:ext>
            </a:extLst>
          </p:cNvPr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5EC56E33-A069-4151-980A-EA32460A232E}"/>
              </a:ext>
            </a:extLst>
          </p:cNvPr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DF30-3FBE-4F1C-A531-5CA086D5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>
            <a:extLst>
              <a:ext uri="{FF2B5EF4-FFF2-40B4-BE49-F238E27FC236}">
                <a16:creationId xmlns:a16="http://schemas.microsoft.com/office/drawing/2014/main" id="{A2794870-DE8B-483C-8359-52EAD5CCD88B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>
            <a:extLst>
              <a:ext uri="{FF2B5EF4-FFF2-40B4-BE49-F238E27FC236}">
                <a16:creationId xmlns:a16="http://schemas.microsoft.com/office/drawing/2014/main" id="{4CB58734-63A8-4B50-84B1-69C739DEBC7A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Pronunciation</a:t>
            </a:r>
          </a:p>
        </p:txBody>
      </p:sp>
      <p:sp>
        <p:nvSpPr>
          <p:cNvPr id="7" name="Round Diagonal Corner Rectangle 10">
            <a:extLst>
              <a:ext uri="{FF2B5EF4-FFF2-40B4-BE49-F238E27FC236}">
                <a16:creationId xmlns:a16="http://schemas.microsoft.com/office/drawing/2014/main" id="{13C83EE5-2906-446F-9588-276FCED88336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8" name="Round Diagonal Corner Rectangle 10">
            <a:extLst>
              <a:ext uri="{FF2B5EF4-FFF2-40B4-BE49-F238E27FC236}">
                <a16:creationId xmlns:a16="http://schemas.microsoft.com/office/drawing/2014/main" id="{E6A32264-4ADE-4EBE-9CC7-05632F9783B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374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872E5-DD6C-4B2D-9201-916F5AD52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" y="330814"/>
            <a:ext cx="9752221" cy="6040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FC655F-5951-4520-8965-3E510B408675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4940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1F582-6A71-4760-B112-B788B0EB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" y="2330245"/>
            <a:ext cx="12112613" cy="4071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6240E-7B57-48D0-862E-35903E81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" y="301719"/>
            <a:ext cx="7781690" cy="551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12E56-7368-46ED-932A-6043FFC46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9" y="959656"/>
            <a:ext cx="12155922" cy="446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5CE676-33C2-4563-AC41-1C6E0EFD2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827" y="327339"/>
            <a:ext cx="3737168" cy="677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8B511-E3F4-43E7-B1A1-DB4AE2606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102" y="1411847"/>
            <a:ext cx="6217795" cy="9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F3B69-72A4-4600-8B84-DAC91D09F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86" t="17" r="145" b="8464"/>
          <a:stretch/>
        </p:blipFill>
        <p:spPr>
          <a:xfrm>
            <a:off x="728645" y="1009461"/>
            <a:ext cx="6694189" cy="504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6CCFF-A884-42CC-A598-9ED60D0F8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441" b="8484"/>
          <a:stretch/>
        </p:blipFill>
        <p:spPr>
          <a:xfrm>
            <a:off x="269298" y="463671"/>
            <a:ext cx="10219373" cy="504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E5B5FC-8A9B-448D-9785-B9051743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6" y="2615467"/>
            <a:ext cx="10971066" cy="1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8467-93DF-44E6-91E6-712391B40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0"/>
            <a:ext cx="12192000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2BAD85-C6D8-4B05-B0D6-87716351ABDE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8535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5A6F2-0720-4424-9D70-8E03B022B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4490" t="4892" r="45697"/>
          <a:stretch/>
        </p:blipFill>
        <p:spPr>
          <a:xfrm>
            <a:off x="1065749" y="2056564"/>
            <a:ext cx="3948701" cy="2829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2EEE0-D966-4298-A09B-8345CE0B7CFB}"/>
              </a:ext>
            </a:extLst>
          </p:cNvPr>
          <p:cNvSpPr/>
          <p:nvPr/>
        </p:nvSpPr>
        <p:spPr>
          <a:xfrm>
            <a:off x="4121649" y="2925208"/>
            <a:ext cx="4236333" cy="667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3F0D0-B619-4F63-96DC-6B7E1305101F}"/>
              </a:ext>
            </a:extLst>
          </p:cNvPr>
          <p:cNvSpPr/>
          <p:nvPr/>
        </p:nvSpPr>
        <p:spPr>
          <a:xfrm>
            <a:off x="491452" y="329383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Write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2 sentences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to compare Easter traditions in the USA and France using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like + noun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and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AF5096-72DF-4406-86BB-4A7F476F4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0186" t="4892"/>
          <a:stretch/>
        </p:blipFill>
        <p:spPr>
          <a:xfrm>
            <a:off x="7271436" y="2056564"/>
            <a:ext cx="3948702" cy="2829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09C743-3077-4A24-A1AA-C804C1ADDB0C}"/>
              </a:ext>
            </a:extLst>
          </p:cNvPr>
          <p:cNvSpPr/>
          <p:nvPr/>
        </p:nvSpPr>
        <p:spPr>
          <a:xfrm>
            <a:off x="489741" y="4909951"/>
            <a:ext cx="1161321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____________________________________________</a:t>
            </a:r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2080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770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5342" y="1940492"/>
            <a:ext cx="1049784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Focusing on the sound </a:t>
            </a:r>
            <a:r>
              <a:rPr lang="en-US" sz="360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ɪ</a:t>
            </a:r>
            <a:r>
              <a:rPr lang="en-US" sz="3600" dirty="0" smtClean="0">
                <a:solidFill>
                  <a:srgbClr val="0070C0"/>
                </a:solidFill>
              </a:rPr>
              <a:t>/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</a:t>
            </a:r>
            <a:r>
              <a:rPr lang="en-US" sz="3600" b="1" i="1" dirty="0">
                <a:solidFill>
                  <a:srgbClr val="0070C0"/>
                </a:solidFill>
              </a:rPr>
              <a:t>traditions</a:t>
            </a:r>
            <a:r>
              <a:rPr lang="en-US" sz="3600" i="1" dirty="0">
                <a:solidFill>
                  <a:srgbClr val="0070C0"/>
                </a:solidFill>
              </a:rPr>
              <a:t> in </a:t>
            </a:r>
            <a:r>
              <a:rPr lang="en-US" sz="3600" b="1" i="1" dirty="0">
                <a:solidFill>
                  <a:srgbClr val="0070C0"/>
                </a:solidFill>
              </a:rPr>
              <a:t>different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countries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2.1.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points in lesson 1.2 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sound </a:t>
            </a:r>
            <a:r>
              <a:rPr lang="en-US" sz="360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ɪ</a:t>
            </a:r>
            <a:r>
              <a:rPr lang="en-US" sz="3600" dirty="0" smtClean="0">
                <a:solidFill>
                  <a:srgbClr val="0070C0"/>
                </a:solidFill>
              </a:rPr>
              <a:t>/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66, SB).</a:t>
            </a:r>
          </a:p>
        </p:txBody>
      </p:sp>
    </p:spTree>
    <p:extLst>
      <p:ext uri="{BB962C8B-B14F-4D97-AF65-F5344CB8AC3E}">
        <p14:creationId xmlns:p14="http://schemas.microsoft.com/office/powerpoint/2010/main" val="3377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E93C4-A957-4B7F-96FE-AB8E3AF5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D581C-39FC-468C-916F-176922E3B86A}"/>
              </a:ext>
            </a:extLst>
          </p:cNvPr>
          <p:cNvSpPr txBox="1"/>
          <p:nvPr/>
        </p:nvSpPr>
        <p:spPr>
          <a:xfrm>
            <a:off x="6067713" y="588368"/>
            <a:ext cx="5980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the </a:t>
            </a:r>
            <a:r>
              <a:rPr lang="en-US" sz="3600" dirty="0" smtClean="0">
                <a:solidFill>
                  <a:srgbClr val="0070C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ɪ</a:t>
            </a:r>
            <a:r>
              <a:rPr lang="en-US" sz="3600" dirty="0" smtClean="0">
                <a:solidFill>
                  <a:srgbClr val="0070C0"/>
                </a:solidFill>
              </a:rPr>
              <a:t> / </a:t>
            </a:r>
            <a:r>
              <a:rPr lang="en-US" sz="3600" dirty="0">
                <a:solidFill>
                  <a:srgbClr val="0070C0"/>
                </a:solidFill>
              </a:rPr>
              <a:t>sound.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talk about </a:t>
            </a:r>
            <a:r>
              <a:rPr lang="en-US" sz="3600" b="1" dirty="0">
                <a:solidFill>
                  <a:srgbClr val="0070C0"/>
                </a:solidFill>
              </a:rPr>
              <a:t>traditions</a:t>
            </a:r>
            <a:r>
              <a:rPr lang="en-US" sz="3600" dirty="0">
                <a:solidFill>
                  <a:srgbClr val="0070C0"/>
                </a:solidFill>
              </a:rPr>
              <a:t> in </a:t>
            </a:r>
            <a:r>
              <a:rPr lang="en-US" sz="3600" b="1" dirty="0">
                <a:solidFill>
                  <a:srgbClr val="0070C0"/>
                </a:solidFill>
              </a:rPr>
              <a:t>different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countries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6FAA-12A2-477D-9C5B-7E72DEB4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79655-8E24-4626-B617-D3588FEACFE1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871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greeting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midnight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temple	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Japan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exchange		B. perform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visit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attract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history		B.</a:t>
            </a:r>
            <a:r>
              <a:rPr lang="en-US" sz="3200"/>
              <a:t> </a:t>
            </a:r>
            <a:r>
              <a:rPr lang="en-US" sz="3200" smtClean="0"/>
              <a:t>tradition</a:t>
            </a:r>
            <a:r>
              <a:rPr lang="en-US" sz="3200" smtClean="0">
                <a:latin typeface="+mj-lt"/>
              </a:rPr>
              <a:t> 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attraction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container</a:t>
            </a: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300268" y="142204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02386" y="33790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215" y="533413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ɡri:tɪŋ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mɪdnaɪt/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/ˈtempl/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32594" y="1846575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/dʒəˈpæn/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/ɪksˈ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tʃeɪnd/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02691" y="3776499"/>
            <a:ext cx="243489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/pəˈfɔːm/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940" y="3732184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vɪzɪt/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84581" y="372079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/əˈtrækt/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ɪstəri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/trəˈ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trækʃən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9374" y="5645185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/kən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teɪn</a:t>
            </a:r>
            <a:r>
              <a:rPr lang="en-US" sz="3200" smtClean="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7384" y="21966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08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s</a:t>
            </a:r>
            <a:r>
              <a:rPr lang="en-US" sz="3200" u="sng" dirty="0" smtClean="0">
                <a:latin typeface="+mj-lt"/>
              </a:rPr>
              <a:t>o</a:t>
            </a:r>
            <a:r>
              <a:rPr lang="en-US" sz="3200" dirty="0" smtClean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	</a:t>
            </a:r>
            <a:r>
              <a:rPr lang="en-US" sz="3200" dirty="0" smtClean="0">
                <a:latin typeface="+mj-lt"/>
              </a:rPr>
              <a:t>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</a:t>
            </a:r>
            <a:r>
              <a:rPr lang="en-US" sz="3200" u="sng" dirty="0" smtClean="0">
                <a:latin typeface="+mj-lt"/>
              </a:rPr>
              <a:t>o</a:t>
            </a:r>
            <a:r>
              <a:rPr lang="en-US" sz="3200" dirty="0" smtClean="0">
                <a:latin typeface="+mj-lt"/>
              </a:rPr>
              <a:t>n			C. m</a:t>
            </a:r>
            <a:r>
              <a:rPr lang="en-US" sz="3200" u="sng" dirty="0" smtClean="0">
                <a:latin typeface="+mj-lt"/>
              </a:rPr>
              <a:t>o</a:t>
            </a:r>
            <a:r>
              <a:rPr lang="en-US" sz="3200" dirty="0" smtClean="0">
                <a:latin typeface="+mj-lt"/>
              </a:rPr>
              <a:t>nth		D</a:t>
            </a:r>
            <a:r>
              <a:rPr lang="en-US" sz="3200" dirty="0" smtClean="0">
                <a:latin typeface="+mj-lt"/>
              </a:rPr>
              <a:t>. t</a:t>
            </a:r>
            <a:r>
              <a:rPr lang="en-US" sz="3200" u="sng" dirty="0" smtClean="0">
                <a:latin typeface="+mj-lt"/>
              </a:rPr>
              <a:t>o</a:t>
            </a:r>
            <a:r>
              <a:rPr lang="en-US" sz="3200" dirty="0" smtClean="0">
                <a:latin typeface="+mj-lt"/>
              </a:rPr>
              <a:t>wn</a:t>
            </a: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ugar			B. 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occer			C</a:t>
            </a:r>
            <a:r>
              <a:rPr lang="en-US" sz="3200" dirty="0">
                <a:latin typeface="+mj-lt"/>
              </a:rPr>
              <a:t>. 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inger		D</a:t>
            </a:r>
            <a:r>
              <a:rPr lang="en-US" sz="3200" dirty="0">
                <a:latin typeface="+mj-lt"/>
              </a:rPr>
              <a:t>. 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ticker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sta</a:t>
            </a:r>
            <a:r>
              <a:rPr lang="en-US" sz="3200" u="sng" dirty="0" smtClean="0">
                <a:latin typeface="+mj-lt"/>
              </a:rPr>
              <a:t>tion</a:t>
            </a:r>
            <a:r>
              <a:rPr lang="en-US" sz="3200" dirty="0" smtClean="0">
                <a:latin typeface="+mj-lt"/>
              </a:rPr>
              <a:t>	 	B. na</a:t>
            </a:r>
            <a:r>
              <a:rPr lang="en-US" sz="3200" u="sng" dirty="0" smtClean="0">
                <a:latin typeface="+mj-lt"/>
              </a:rPr>
              <a:t>tion</a:t>
            </a:r>
            <a:r>
              <a:rPr lang="en-US" sz="3200" dirty="0" smtClean="0">
                <a:latin typeface="+mj-lt"/>
              </a:rPr>
              <a:t>	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ques</a:t>
            </a:r>
            <a:r>
              <a:rPr lang="en-US" sz="3200" u="sng" dirty="0" smtClean="0">
                <a:latin typeface="+mj-lt"/>
              </a:rPr>
              <a:t>tion</a:t>
            </a:r>
            <a:r>
              <a:rPr lang="en-US" sz="3200" dirty="0" smtClean="0">
                <a:latin typeface="+mj-lt"/>
              </a:rPr>
              <a:t>	D. mo</a:t>
            </a:r>
            <a:r>
              <a:rPr lang="en-US" sz="3200" u="sng" dirty="0" smtClean="0">
                <a:latin typeface="+mj-lt"/>
              </a:rPr>
              <a:t>tion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" y="971801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0191267" y="14003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6040" y="330934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70945" y="52307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7810" y="1720972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/sʌn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/tʌn/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32879" y="1696509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/mʌn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93222" y="1628329"/>
            <a:ext cx="2471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taʊn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0972" y="5599017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steɪʃən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34676" y="5615728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kwestʃən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93222" y="3631291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ˈ</a:t>
            </a:r>
            <a:r>
              <a:rPr lang="en-US" sz="3200" smtClean="0">
                <a:solidFill>
                  <a:srgbClr val="FF0000"/>
                </a:solidFill>
              </a:rPr>
              <a:t>stɪk</a:t>
            </a:r>
            <a:r>
              <a:rPr lang="en-US" sz="320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7285" y="36006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ʃʊɡ</a:t>
            </a:r>
            <a:r>
              <a:rPr lang="en-US" sz="320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sɑ:k</a:t>
            </a:r>
            <a:r>
              <a:rPr lang="en-US" sz="3200" smtClean="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131249" y="5566073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moʊʃən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53197" y="3600632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sɪŋ</a:t>
            </a:r>
            <a:r>
              <a:rPr lang="en-US" sz="320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39178" y="5615728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neɪʃən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84505" y="250245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41902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4AA0C-27E0-4FBE-B179-48B8CCC41845}"/>
              </a:ext>
            </a:extLst>
          </p:cNvPr>
          <p:cNvSpPr/>
          <p:nvPr/>
        </p:nvSpPr>
        <p:spPr>
          <a:xfrm>
            <a:off x="472610" y="554803"/>
            <a:ext cx="9210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Talk about a festival you went to.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9118D-D2DE-4B04-87C6-F7254C81E27E}"/>
              </a:ext>
            </a:extLst>
          </p:cNvPr>
          <p:cNvSpPr/>
          <p:nvPr/>
        </p:nvSpPr>
        <p:spPr>
          <a:xfrm>
            <a:off x="522516" y="2257068"/>
            <a:ext cx="110185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FESTIVAL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What was the festival? Where was it?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When did you go there?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What did you do at the festival?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Do you like it? Why/ Why not?</a:t>
            </a:r>
          </a:p>
        </p:txBody>
      </p:sp>
    </p:spTree>
    <p:extLst>
      <p:ext uri="{BB962C8B-B14F-4D97-AF65-F5344CB8AC3E}">
        <p14:creationId xmlns:p14="http://schemas.microsoft.com/office/powerpoint/2010/main" val="28627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7A729-42CE-4CED-BBD5-16ACB36B6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2F8339-F7BF-4ADB-831C-2590FD858940}"/>
              </a:ext>
            </a:extLst>
          </p:cNvPr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916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724A8-F2F6-457F-A261-D0BE04656F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1" t="14153" b="5065"/>
          <a:stretch/>
        </p:blipFill>
        <p:spPr>
          <a:xfrm>
            <a:off x="1848464" y="383459"/>
            <a:ext cx="8727246" cy="1966452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47FB90D-FA03-443C-986D-56ACAC93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629208"/>
              </p:ext>
            </p:extLst>
          </p:nvPr>
        </p:nvGraphicFramePr>
        <p:xfrm>
          <a:off x="2779254" y="2556385"/>
          <a:ext cx="6767872" cy="242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936">
                  <a:extLst>
                    <a:ext uri="{9D8B030D-6E8A-4147-A177-3AD203B41FA5}">
                      <a16:colId xmlns:a16="http://schemas.microsoft.com/office/drawing/2014/main" val="3299455532"/>
                    </a:ext>
                  </a:extLst>
                </a:gridCol>
                <a:gridCol w="3383936">
                  <a:extLst>
                    <a:ext uri="{9D8B030D-6E8A-4147-A177-3AD203B41FA5}">
                      <a16:colId xmlns:a16="http://schemas.microsoft.com/office/drawing/2014/main" val="854524361"/>
                    </a:ext>
                  </a:extLst>
                </a:gridCol>
              </a:tblGrid>
              <a:tr h="7996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48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 </a:t>
                      </a:r>
                      <a:r>
                        <a:rPr lang="en-US" sz="3600" b="0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23684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04065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288512"/>
                  </a:ext>
                </a:extLst>
              </a:tr>
            </a:tbl>
          </a:graphicData>
        </a:graphic>
      </p:graphicFrame>
      <p:sp>
        <p:nvSpPr>
          <p:cNvPr id="15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2BEA29-B176-4CBC-A21D-D9672078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640" y="3416559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6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1EB1-21A4-49D9-8EFF-44B397C08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974" y="4232635"/>
            <a:ext cx="6488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7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604EB6-143C-43E3-A642-A562B7C8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304" y="3436223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Rectangle 36">
            <a:hlinkClick r:id="" action="ppaction://noaction">
              <a:snd r:embed="rId3" name="ticket.wav"/>
            </a:hlinkClick>
            <a:extLst>
              <a:ext uri="{FF2B5EF4-FFF2-40B4-BE49-F238E27FC236}">
                <a16:creationId xmlns:a16="http://schemas.microsoft.com/office/drawing/2014/main" id="{40A77C8D-21B2-45B6-9DCA-6B7AB95C2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775" y="3421097"/>
            <a:ext cx="2694038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ck</a:t>
            </a:r>
            <a:r>
              <a:rPr lang="en-US" sz="3600" b="1" u="sng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endParaRPr lang="vi-VN" sz="3600" dirty="0"/>
          </a:p>
        </p:txBody>
      </p:sp>
      <p:sp>
        <p:nvSpPr>
          <p:cNvPr id="1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B7F042-1491-478C-A76A-078D903F0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472" y="4222805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9" name="Rectangle 36">
            <a:hlinkClick r:id="" action="ppaction://noaction">
              <a:snd r:embed="rId5" name="tourist.wav"/>
            </a:hlinkClick>
            <a:extLst>
              <a:ext uri="{FF2B5EF4-FFF2-40B4-BE49-F238E27FC236}">
                <a16:creationId xmlns:a16="http://schemas.microsoft.com/office/drawing/2014/main" id="{3ABEC80C-208F-45A5-933E-66959DE6F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190" y="4192931"/>
            <a:ext cx="243348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tour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endParaRPr lang="vi-VN" sz="3600" dirty="0"/>
          </a:p>
        </p:txBody>
      </p:sp>
      <p:sp>
        <p:nvSpPr>
          <p:cNvPr id="20" name="Rectangle 36">
            <a:hlinkClick r:id="" action="ppaction://noaction">
              <a:snd r:embed="rId4" name="publlic.wav"/>
            </a:hlinkClick>
            <a:extLst>
              <a:ext uri="{FF2B5EF4-FFF2-40B4-BE49-F238E27FC236}">
                <a16:creationId xmlns:a16="http://schemas.microsoft.com/office/drawing/2014/main" id="{AA2BC774-841C-47E8-8F00-5ABBAA8F5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129" y="4184885"/>
            <a:ext cx="243348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publ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endParaRPr lang="vi-VN" sz="3600" dirty="0"/>
          </a:p>
        </p:txBody>
      </p:sp>
      <p:sp>
        <p:nvSpPr>
          <p:cNvPr id="14" name="Rectangle 36">
            <a:hlinkClick r:id="" action="ppaction://noaction">
              <a:snd r:embed="rId2" name="electronic.wav"/>
            </a:hlinkClick>
            <a:extLst>
              <a:ext uri="{FF2B5EF4-FFF2-40B4-BE49-F238E27FC236}">
                <a16:creationId xmlns:a16="http://schemas.microsoft.com/office/drawing/2014/main" id="{8263B8F3-EDFE-47A6-845D-D63F38A2A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129" y="3416559"/>
            <a:ext cx="29644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electron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38924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ctron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bll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u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5465</TotalTime>
  <Words>553</Words>
  <Application>Microsoft Office PowerPoint</Application>
  <PresentationFormat>Widescreen</PresentationFormat>
  <Paragraphs>152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PhTimes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175</cp:revision>
  <dcterms:created xsi:type="dcterms:W3CDTF">2020-12-08T03:17:05Z</dcterms:created>
  <dcterms:modified xsi:type="dcterms:W3CDTF">2022-07-15T04:22:23Z</dcterms:modified>
</cp:coreProperties>
</file>