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348" r:id="rId3"/>
    <p:sldId id="302" r:id="rId4"/>
    <p:sldId id="292" r:id="rId5"/>
    <p:sldId id="361" r:id="rId6"/>
    <p:sldId id="364" r:id="rId7"/>
    <p:sldId id="334" r:id="rId8"/>
    <p:sldId id="338" r:id="rId9"/>
    <p:sldId id="363" r:id="rId10"/>
    <p:sldId id="365" r:id="rId11"/>
    <p:sldId id="344" r:id="rId12"/>
    <p:sldId id="374" r:id="rId13"/>
    <p:sldId id="375" r:id="rId14"/>
    <p:sldId id="366" r:id="rId15"/>
    <p:sldId id="337" r:id="rId16"/>
    <p:sldId id="367" r:id="rId17"/>
    <p:sldId id="368" r:id="rId18"/>
    <p:sldId id="369" r:id="rId19"/>
    <p:sldId id="370" r:id="rId20"/>
    <p:sldId id="373" r:id="rId21"/>
    <p:sldId id="372" r:id="rId22"/>
    <p:sldId id="371" r:id="rId23"/>
    <p:sldId id="376" r:id="rId24"/>
    <p:sldId id="377" r:id="rId25"/>
    <p:sldId id="315" r:id="rId26"/>
    <p:sldId id="378" r:id="rId27"/>
    <p:sldId id="331" r:id="rId28"/>
    <p:sldId id="295" r:id="rId29"/>
    <p:sldId id="329" r:id="rId30"/>
    <p:sldId id="34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25"/>
    <p:restoredTop sz="94657"/>
  </p:normalViewPr>
  <p:slideViewPr>
    <p:cSldViewPr snapToGrid="0">
      <p:cViewPr varScale="1">
        <p:scale>
          <a:sx n="75" d="100"/>
          <a:sy n="75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0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0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12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31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133" y="720151"/>
            <a:ext cx="3638550" cy="80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389" y="797036"/>
            <a:ext cx="225188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C.2. Chant.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9065" y="1648428"/>
            <a:ext cx="5759355" cy="446276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</a:rPr>
              <a:t>/pl/, /pl/, /pl/,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4400" b="1" i="1" dirty="0">
                <a:solidFill>
                  <a:schemeClr val="bg1"/>
                </a:solidFill>
              </a:rPr>
              <a:t>/pl/, /pl/, /pl/,</a:t>
            </a:r>
          </a:p>
          <a:p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4400" b="1" i="1" dirty="0">
                <a:solidFill>
                  <a:schemeClr val="bg1"/>
                </a:solidFill>
              </a:rPr>
              <a:t>play, please,</a:t>
            </a:r>
          </a:p>
          <a:p>
            <a:r>
              <a:rPr lang="en-US" sz="4400" b="1" i="1" dirty="0">
                <a:solidFill>
                  <a:schemeClr val="bg1"/>
                </a:solidFill>
              </a:rPr>
              <a:t>/pl/, /pl/, /pl/.</a:t>
            </a:r>
            <a:r>
              <a:rPr lang="en-US" sz="8000" b="1" dirty="0">
                <a:solidFill>
                  <a:schemeClr val="bg1"/>
                </a:solidFill>
              </a:rPr>
              <a:t> 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CD1-TRACK 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7415" y="833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637" y="4631038"/>
            <a:ext cx="5281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2. Does Mom look happy?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510" y="763328"/>
            <a:ext cx="4533434" cy="51734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7583" y="1274537"/>
            <a:ext cx="4218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1. Who can you see?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35099" y="2432077"/>
            <a:ext cx="3641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Mom/Mrs. Brown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9157761" y="1266180"/>
            <a:ext cx="104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Lucy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8245144" y="3782296"/>
            <a:ext cx="997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Tom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9594958" y="3640890"/>
            <a:ext cx="1071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Alfie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1126449" y="5442877"/>
            <a:ext cx="73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764" y="462698"/>
            <a:ext cx="2601532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Pre-Listening</a:t>
            </a:r>
          </a:p>
        </p:txBody>
      </p:sp>
    </p:spTree>
    <p:extLst>
      <p:ext uri="{BB962C8B-B14F-4D97-AF65-F5344CB8AC3E}">
        <p14:creationId xmlns:p14="http://schemas.microsoft.com/office/powerpoint/2010/main" val="24462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173" y="732672"/>
            <a:ext cx="3772182" cy="50890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5638" y="3092555"/>
            <a:ext cx="542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3. What are the kids doing?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63097" y="1429181"/>
            <a:ext cx="1633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reading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5085780" y="4390747"/>
            <a:ext cx="1382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eating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4764" y="462698"/>
            <a:ext cx="2601532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Pre-Listening</a:t>
            </a:r>
          </a:p>
        </p:txBody>
      </p:sp>
    </p:spTree>
    <p:extLst>
      <p:ext uri="{BB962C8B-B14F-4D97-AF65-F5344CB8AC3E}">
        <p14:creationId xmlns:p14="http://schemas.microsoft.com/office/powerpoint/2010/main" val="37272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120" y="4563369"/>
            <a:ext cx="2180816" cy="1616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244" y="3481590"/>
            <a:ext cx="2697183" cy="1399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805" y="2260775"/>
            <a:ext cx="2792960" cy="1535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08698" y="463640"/>
            <a:ext cx="4164131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/>
              <a:t>D.1</a:t>
            </a:r>
            <a:r>
              <a:rPr lang="en-US" sz="3600" b="1" dirty="0"/>
              <a:t>.  Look and listen</a:t>
            </a:r>
          </a:p>
        </p:txBody>
      </p:sp>
      <p:pic>
        <p:nvPicPr>
          <p:cNvPr id="15" name="CD1-TRACK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0394" y="4640665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739" y="463640"/>
            <a:ext cx="3078051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While Listening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77" y="1551627"/>
            <a:ext cx="2814573" cy="1591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0736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31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943208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chemeClr val="bg1"/>
                </a:solidFill>
              </a:rPr>
              <a:t>Clean your room.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chemeClr val="bg1"/>
                </a:solidFill>
              </a:rPr>
              <a:t>Wake up.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3600">
                <a:solidFill>
                  <a:schemeClr val="bg1"/>
                </a:solidFill>
              </a:rPr>
              <a:t>Do your homework.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910" y="514659"/>
            <a:ext cx="1944727" cy="1099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133" y="641759"/>
            <a:ext cx="4628819" cy="820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77" y="1867451"/>
            <a:ext cx="2029250" cy="1115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713" y="1522913"/>
            <a:ext cx="4099899" cy="1914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14" y="3437587"/>
            <a:ext cx="2066677" cy="1072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877" y="4964598"/>
            <a:ext cx="1490824" cy="1105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7544" y="3479570"/>
            <a:ext cx="3743325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492" y="4603520"/>
            <a:ext cx="3638642" cy="1727436"/>
          </a:xfrm>
          <a:prstGeom prst="rect">
            <a:avLst/>
          </a:prstGeom>
        </p:spPr>
      </p:pic>
      <p:pic>
        <p:nvPicPr>
          <p:cNvPr id="3" name="CD1-TRACK 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6761" y="496459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2206" y="2683281"/>
            <a:ext cx="1417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do your 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6091" y="3842948"/>
            <a:ext cx="1247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clean your room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70869" y="4964598"/>
            <a:ext cx="923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Go to bed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14634"/>
            <a:ext cx="27813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0" y="423079"/>
            <a:ext cx="8731155" cy="5820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7079" y="3673197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9376" y="3209511"/>
            <a:ext cx="28625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words?</a:t>
            </a:r>
          </a:p>
        </p:txBody>
      </p:sp>
    </p:spTree>
    <p:extLst>
      <p:ext uri="{BB962C8B-B14F-4D97-AF65-F5344CB8AC3E}">
        <p14:creationId xmlns:p14="http://schemas.microsoft.com/office/powerpoint/2010/main" val="388637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376" y="649238"/>
            <a:ext cx="6837528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Practice: Which words are missing?</a:t>
            </a:r>
            <a:r>
              <a:rPr lang="en-US" sz="4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010" y="695650"/>
            <a:ext cx="1771419" cy="72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50" y="1744280"/>
            <a:ext cx="2558418" cy="1389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266208" y="2209214"/>
            <a:ext cx="4762073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/>
              <a:t>Mrs. Brown: </a:t>
            </a:r>
            <a:r>
              <a:rPr lang="en-US" sz="3200" dirty="0" err="1"/>
              <a:t>L____w</a:t>
            </a:r>
            <a:r>
              <a:rPr lang="en-US" sz="3200" dirty="0"/>
              <a:t>_____!</a:t>
            </a:r>
          </a:p>
        </p:txBody>
      </p:sp>
      <p:sp>
        <p:nvSpPr>
          <p:cNvPr id="9" name="Rectangle 8"/>
          <p:cNvSpPr/>
          <p:nvPr/>
        </p:nvSpPr>
        <p:spPr>
          <a:xfrm>
            <a:off x="4226510" y="3639131"/>
            <a:ext cx="7014947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Mrs. Brown: Tom! </a:t>
            </a:r>
            <a:r>
              <a:rPr lang="en-US" sz="3200" dirty="0" err="1"/>
              <a:t>Wh</a:t>
            </a:r>
            <a:r>
              <a:rPr lang="en-US" sz="3200" dirty="0"/>
              <a:t>_____</a:t>
            </a:r>
            <a:r>
              <a:rPr lang="en-US" sz="3200" dirty="0" err="1"/>
              <a:t>y___d</a:t>
            </a:r>
            <a:r>
              <a:rPr lang="en-US" sz="3200" dirty="0"/>
              <a:t>____? </a:t>
            </a:r>
          </a:p>
          <a:p>
            <a:r>
              <a:rPr lang="en-US" sz="3200" dirty="0"/>
              <a:t>             Tom: Pl_____ </a:t>
            </a:r>
          </a:p>
          <a:p>
            <a:r>
              <a:rPr lang="en-US" sz="3200" dirty="0"/>
              <a:t>Mrs. Brown: ____</a:t>
            </a:r>
            <a:r>
              <a:rPr lang="en-US" sz="3200" dirty="0" err="1"/>
              <a:t>playing_____do</a:t>
            </a:r>
            <a:r>
              <a:rPr lang="en-US" sz="3200" dirty="0"/>
              <a:t>__</a:t>
            </a:r>
          </a:p>
          <a:p>
            <a:r>
              <a:rPr lang="en-US" sz="3200" dirty="0"/>
              <a:t>                   ___________, please, ____! </a:t>
            </a:r>
          </a:p>
          <a:p>
            <a:r>
              <a:rPr lang="en-US" sz="3200" dirty="0"/>
              <a:t>             Tom: ___, M______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50" y="4143805"/>
            <a:ext cx="2558418" cy="1437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46716" y="2254154"/>
            <a:ext cx="3957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716" y="4731737"/>
            <a:ext cx="3957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33965" y="2204728"/>
            <a:ext cx="2398780" cy="58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</a:rPr>
              <a:t>ucy</a:t>
            </a:r>
            <a:r>
              <a:rPr lang="en-US" sz="3200" dirty="0">
                <a:solidFill>
                  <a:srgbClr val="FF0000"/>
                </a:solidFill>
              </a:rPr>
              <a:t>,     </a:t>
            </a:r>
            <a:r>
              <a:rPr lang="en-US" sz="3200" dirty="0" err="1">
                <a:solidFill>
                  <a:srgbClr val="FF0000"/>
                </a:solidFill>
              </a:rPr>
              <a:t>ake</a:t>
            </a:r>
            <a:r>
              <a:rPr lang="en-US" sz="3200" dirty="0">
                <a:solidFill>
                  <a:srgbClr val="FF0000"/>
                </a:solidFill>
              </a:rPr>
              <a:t> 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0886" y="3648293"/>
            <a:ext cx="3342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at are   </a:t>
            </a:r>
            <a:r>
              <a:rPr lang="en-US" sz="3200" dirty="0" err="1">
                <a:solidFill>
                  <a:srgbClr val="FF0000"/>
                </a:solidFill>
              </a:rPr>
              <a:t>ou</a:t>
            </a:r>
            <a:r>
              <a:rPr lang="en-US" sz="3200" dirty="0">
                <a:solidFill>
                  <a:srgbClr val="FF0000"/>
                </a:solidFill>
              </a:rPr>
              <a:t>    </a:t>
            </a:r>
            <a:r>
              <a:rPr lang="en-US" sz="3200" dirty="0" err="1">
                <a:solidFill>
                  <a:srgbClr val="FF0000"/>
                </a:solidFill>
              </a:rPr>
              <a:t>oing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51613" y="4122089"/>
            <a:ext cx="116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aying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3331" y="4619830"/>
            <a:ext cx="48835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Stop                 and        your 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homework                 Tom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56798" y="5608901"/>
            <a:ext cx="2046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OK      </a:t>
            </a:r>
            <a:r>
              <a:rPr lang="en-US" sz="3200" dirty="0" err="1">
                <a:solidFill>
                  <a:srgbClr val="FF0000"/>
                </a:solidFill>
              </a:rPr>
              <a:t>om.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2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376" y="512758"/>
            <a:ext cx="6848971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Practice: Which words are missing? </a:t>
            </a:r>
            <a:r>
              <a:rPr lang="en-US" sz="4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277" y="572859"/>
            <a:ext cx="1737882" cy="709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23" y="1675565"/>
            <a:ext cx="2406349" cy="1310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78" y="4153697"/>
            <a:ext cx="2275308" cy="1443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935104" y="1609050"/>
            <a:ext cx="7665492" cy="15696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dirty="0"/>
              <a:t>Mrs. Brown: Ben,____ place____________</a:t>
            </a:r>
          </a:p>
          <a:p>
            <a:r>
              <a:rPr lang="en-US" sz="3200" dirty="0"/>
              <a:t>                       Clean _____________ now. </a:t>
            </a:r>
          </a:p>
          <a:p>
            <a:r>
              <a:rPr lang="en-US" sz="3200" dirty="0"/>
              <a:t>              Ben: 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5104" y="3739393"/>
            <a:ext cx="7665492" cy="206210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dirty="0"/>
              <a:t>Mrs. Brown: ___ look ____, Ben. ___to bed.</a:t>
            </a:r>
          </a:p>
          <a:p>
            <a:r>
              <a:rPr lang="en-US" sz="3200" dirty="0"/>
              <a:t>              Ben: OK,_____</a:t>
            </a:r>
          </a:p>
          <a:p>
            <a:r>
              <a:rPr lang="en-US" sz="3200" dirty="0"/>
              <a:t>             Alfie: _____</a:t>
            </a:r>
          </a:p>
          <a:p>
            <a:r>
              <a:rPr lang="en-US" sz="3200" dirty="0"/>
              <a:t>Mrs. Brown: ___ no! ______ bed, Alfie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86" y="2209214"/>
            <a:ext cx="3957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5456" y="4942609"/>
            <a:ext cx="3957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3203" y="1609050"/>
            <a:ext cx="48267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       this              is so messy!          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</a:rPr>
              <a:t>         your room right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95907" y="2593935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OK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75941" y="3723758"/>
            <a:ext cx="3912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You          tired          Go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31095" y="4220685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  Mom.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0512" y="4669685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Zzzzz.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3970" y="5197852"/>
            <a:ext cx="2522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Oh         Go to</a:t>
            </a:r>
          </a:p>
        </p:txBody>
      </p:sp>
    </p:spTree>
    <p:extLst>
      <p:ext uri="{BB962C8B-B14F-4D97-AF65-F5344CB8AC3E}">
        <p14:creationId xmlns:p14="http://schemas.microsoft.com/office/powerpoint/2010/main" val="181715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982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99" y="368488"/>
            <a:ext cx="8731155" cy="5820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0728" y="3673197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Practice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7268" y="3572367"/>
            <a:ext cx="3698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Role-play</a:t>
            </a:r>
          </a:p>
        </p:txBody>
      </p:sp>
    </p:spTree>
    <p:extLst>
      <p:ext uri="{BB962C8B-B14F-4D97-AF65-F5344CB8AC3E}">
        <p14:creationId xmlns:p14="http://schemas.microsoft.com/office/powerpoint/2010/main" val="85173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376" y="649238"/>
            <a:ext cx="3776134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Practice: Role-plays</a:t>
            </a:r>
            <a:r>
              <a:rPr lang="en-US" sz="4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021" y="765929"/>
            <a:ext cx="2396959" cy="978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50" y="1744280"/>
            <a:ext cx="2558418" cy="1389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266208" y="2209214"/>
            <a:ext cx="4778103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/>
              <a:t>Mrs. Brown: ____________</a:t>
            </a:r>
          </a:p>
        </p:txBody>
      </p:sp>
      <p:sp>
        <p:nvSpPr>
          <p:cNvPr id="9" name="Rectangle 8"/>
          <p:cNvSpPr/>
          <p:nvPr/>
        </p:nvSpPr>
        <p:spPr>
          <a:xfrm>
            <a:off x="4226510" y="3639131"/>
            <a:ext cx="7014947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Mrs. Brown: ______________________ </a:t>
            </a:r>
          </a:p>
          <a:p>
            <a:r>
              <a:rPr lang="en-US" sz="3200" dirty="0"/>
              <a:t>             Tom: _______ </a:t>
            </a:r>
          </a:p>
          <a:p>
            <a:r>
              <a:rPr lang="en-US" sz="3200" dirty="0"/>
              <a:t>Mrs. Brown: ______________________</a:t>
            </a:r>
          </a:p>
          <a:p>
            <a:r>
              <a:rPr lang="en-US" sz="3200" dirty="0"/>
              <a:t>                       ______________________ </a:t>
            </a:r>
          </a:p>
          <a:p>
            <a:r>
              <a:rPr lang="en-US" sz="3200" dirty="0"/>
              <a:t>             Tom: _________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50" y="4143805"/>
            <a:ext cx="2558418" cy="1437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46716" y="2254154"/>
            <a:ext cx="3957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716" y="4731737"/>
            <a:ext cx="3957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3657" y="2214391"/>
            <a:ext cx="2620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Lucy, wake up!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10009" y="3636202"/>
            <a:ext cx="4592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Tom! What are you doing?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23657" y="4146963"/>
            <a:ext cx="1475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Playing.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23657" y="4595885"/>
            <a:ext cx="481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Stop playing and do your homework, please, Tom!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23657" y="5581010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OK, Mom.</a:t>
            </a:r>
          </a:p>
        </p:txBody>
      </p:sp>
    </p:spTree>
    <p:extLst>
      <p:ext uri="{BB962C8B-B14F-4D97-AF65-F5344CB8AC3E}">
        <p14:creationId xmlns:p14="http://schemas.microsoft.com/office/powerpoint/2010/main" val="23751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330" y="512758"/>
            <a:ext cx="3868942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Practice: Role-plays</a:t>
            </a:r>
            <a:r>
              <a:rPr lang="en-US" sz="4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272" y="619369"/>
            <a:ext cx="1737882" cy="709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23" y="1675565"/>
            <a:ext cx="2406349" cy="1310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78" y="4153697"/>
            <a:ext cx="2275308" cy="1443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935104" y="1609050"/>
            <a:ext cx="7665492" cy="15696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dirty="0"/>
              <a:t>Mrs. Brown: _______________________</a:t>
            </a:r>
          </a:p>
          <a:p>
            <a:r>
              <a:rPr lang="en-US" sz="3200" dirty="0"/>
              <a:t>                       _______________________ </a:t>
            </a:r>
          </a:p>
          <a:p>
            <a:r>
              <a:rPr lang="en-US" sz="3200" dirty="0"/>
              <a:t>              Ben: 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5104" y="3739393"/>
            <a:ext cx="7665492" cy="206210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dirty="0"/>
              <a:t>Mrs. Brown: __________________________</a:t>
            </a:r>
          </a:p>
          <a:p>
            <a:r>
              <a:rPr lang="en-US" sz="3200" dirty="0"/>
              <a:t>              Ben: _________ </a:t>
            </a:r>
          </a:p>
          <a:p>
            <a:r>
              <a:rPr lang="en-US" sz="3200" dirty="0"/>
              <a:t>             Alfie: _____</a:t>
            </a:r>
          </a:p>
          <a:p>
            <a:r>
              <a:rPr lang="en-US" sz="3200" dirty="0"/>
              <a:t>Mrs. Brown: 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86" y="2209214"/>
            <a:ext cx="3957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5456" y="4942609"/>
            <a:ext cx="3957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27928" y="1595402"/>
            <a:ext cx="5031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Ben, this place is so messy!       Clean your room right now.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95907" y="2593935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OK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1373" y="3712479"/>
            <a:ext cx="5264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You look tired, Ben. Go to bed.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65965" y="4204539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OK, Mom.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0512" y="4669685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Zzzzz.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111373" y="5150466"/>
            <a:ext cx="4024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Oh no! Go to bed, Alfie</a:t>
            </a:r>
          </a:p>
        </p:txBody>
      </p:sp>
    </p:spTree>
    <p:extLst>
      <p:ext uri="{BB962C8B-B14F-4D97-AF65-F5344CB8AC3E}">
        <p14:creationId xmlns:p14="http://schemas.microsoft.com/office/powerpoint/2010/main" val="35412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2890" y="360609"/>
            <a:ext cx="2859110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Extra Practice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61" y="1840198"/>
            <a:ext cx="2467319" cy="2476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313" y="1893124"/>
            <a:ext cx="2457793" cy="2476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941" y="1825908"/>
            <a:ext cx="2476846" cy="250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838" y="1878835"/>
            <a:ext cx="2467319" cy="2476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16" y="916788"/>
            <a:ext cx="3284113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Look and write.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29" y="4357874"/>
            <a:ext cx="277949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Clean your room!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7158" y="4347616"/>
            <a:ext cx="162273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Wake up!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7071" y="4344995"/>
            <a:ext cx="330987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Do your homework!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08523" y="4369970"/>
            <a:ext cx="186743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Go to bed!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610635"/>
            <a:ext cx="290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_______________________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4176" y="4600553"/>
            <a:ext cx="192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_______________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8289" y="4592613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___________________________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57703" y="4618371"/>
            <a:ext cx="226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677515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2890" y="360609"/>
            <a:ext cx="2859110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Extra Practice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30" y="421474"/>
            <a:ext cx="4552950" cy="638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5" y="1307537"/>
            <a:ext cx="2994229" cy="40469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335" y="1268900"/>
            <a:ext cx="3007692" cy="40855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018" y="1313644"/>
            <a:ext cx="2972480" cy="4040849"/>
          </a:xfrm>
          <a:prstGeom prst="rect">
            <a:avLst/>
          </a:prstGeom>
        </p:spPr>
      </p:pic>
      <p:pic>
        <p:nvPicPr>
          <p:cNvPr id="23" name="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70590" y="5013305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930" y="2205372"/>
            <a:ext cx="563586" cy="5635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45251" y="2205372"/>
            <a:ext cx="561759" cy="5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81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125731" y="2566475"/>
            <a:ext cx="1737360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Click here to play the game. 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5467350" y="423418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160" y="1878265"/>
            <a:ext cx="9457756" cy="41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78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433129" cy="29238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Vocabularies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do your homework,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clean your room,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wake up,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go to bed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492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</a:t>
            </a:r>
            <a:r>
              <a:rPr lang="en-US" sz="3600" i="1">
                <a:solidFill>
                  <a:srgbClr val="FF0000"/>
                </a:solidFill>
              </a:rPr>
              <a:t>Sentence patterns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prstClr val="black"/>
                </a:solidFill>
              </a:rPr>
              <a:t>Do your homework!  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prstClr val="black"/>
                </a:solidFill>
              </a:rPr>
              <a:t>Clean </a:t>
            </a:r>
            <a:r>
              <a:rPr lang="en-US" sz="2400" dirty="0">
                <a:solidFill>
                  <a:prstClr val="black"/>
                </a:solidFill>
              </a:rPr>
              <a:t>your </a:t>
            </a:r>
            <a:r>
              <a:rPr lang="en-US" sz="2400">
                <a:solidFill>
                  <a:prstClr val="black"/>
                </a:solidFill>
              </a:rPr>
              <a:t>room!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prstClr val="black"/>
                </a:solidFill>
              </a:rPr>
              <a:t>Wake up!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prstClr val="black"/>
                </a:solidFill>
              </a:rPr>
              <a:t>Go to bed!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042212" y="13648"/>
            <a:ext cx="104868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vocabularies, structures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</a:t>
            </a: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3600" i="1" dirty="0">
                <a:solidFill>
                  <a:srgbClr val="0070C0"/>
                </a:solidFill>
              </a:rPr>
              <a:t>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18.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</a:t>
            </a: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442" y="570193"/>
            <a:ext cx="3181739" cy="662473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353" y="1381472"/>
            <a:ext cx="11104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</a:t>
            </a:r>
            <a:r>
              <a:rPr lang="en-US" sz="3600">
                <a:solidFill>
                  <a:srgbClr val="FF0000"/>
                </a:solidFill>
                <a:ea typeface="Times New Roman" panose="02020603050405020304" pitchFamily="18" charset="0"/>
              </a:rPr>
              <a:t>able to learn &amp; use …</a:t>
            </a:r>
            <a:endParaRPr lang="en-US" sz="5400" baseline="-25000" dirty="0"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353" y="2875930"/>
            <a:ext cx="3338688" cy="2857829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Vocabulary: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your homework,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clean your room,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wake up,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 to bed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82524" y="2879412"/>
            <a:ext cx="3118657" cy="2857829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Structure: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Clean your room!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Imperative for giving command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02664" y="2875931"/>
            <a:ext cx="2961564" cy="285782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Phonics: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/</a:t>
            </a:r>
            <a:r>
              <a:rPr lang="en-US" sz="2400" b="1" dirty="0">
                <a:solidFill>
                  <a:srgbClr val="FF0000"/>
                </a:solidFill>
              </a:rPr>
              <a:t>pl</a:t>
            </a:r>
            <a:r>
              <a:rPr lang="en-US" sz="2400" dirty="0"/>
              <a:t>/ sound: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please 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7" y="1300353"/>
            <a:ext cx="2337388" cy="1867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82" y="3900918"/>
            <a:ext cx="2337388" cy="1919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239" y="1377251"/>
            <a:ext cx="2373924" cy="1896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9239" y="3957693"/>
            <a:ext cx="2373924" cy="1924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4129" y="4489476"/>
            <a:ext cx="373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 your homework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8640" y="3577753"/>
            <a:ext cx="327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clean your room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4203" y="1881670"/>
            <a:ext cx="187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wake 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1093" y="2748566"/>
            <a:ext cx="203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 to bed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7985" y="504153"/>
            <a:ext cx="4289919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Look, match and say.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024" y="3274119"/>
            <a:ext cx="358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024" y="5875104"/>
            <a:ext cx="331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69111" y="3451541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9111" y="5950423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201806" y="400470"/>
            <a:ext cx="2432212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B0F0"/>
                </a:solidFill>
              </a:rPr>
              <a:t>WARM UP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6 -0.20556 L -0.3306 -0.2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04 0.30648 L -0.32904 0.3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34453 0.2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416 L 0.34297 0.439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5" y="475157"/>
            <a:ext cx="2947916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Fill in the gaps.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2282" y="1742867"/>
            <a:ext cx="170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058" y="2833177"/>
            <a:ext cx="129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Wake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411" y="5130380"/>
            <a:ext cx="805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2258" y="3947576"/>
            <a:ext cx="221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homework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805" y="1757186"/>
            <a:ext cx="551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Clean your _____!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509" y="2852381"/>
            <a:ext cx="544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/>
              <a:t>. _____up</a:t>
            </a:r>
            <a:r>
              <a:rPr lang="en-US" sz="3600" dirty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740" y="3954997"/>
            <a:ext cx="496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 Do your _________!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740" y="5143711"/>
            <a:ext cx="31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 ___ to bed!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0794" y="1610435"/>
            <a:ext cx="2982032" cy="39703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homework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Wake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room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Go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028598" y="1528547"/>
            <a:ext cx="1" cy="4380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201806" y="400470"/>
            <a:ext cx="2432212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B0F0"/>
                </a:solidFill>
              </a:rPr>
              <a:t>WARM UP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marL="285750" lvl="0" indent="-285750" algn="ctr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prstClr val="black"/>
                </a:solidFill>
              </a:rPr>
              <a:t>/</a:t>
            </a:r>
            <a:r>
              <a:rPr lang="en-US" sz="4400" dirty="0">
                <a:solidFill>
                  <a:srgbClr val="FF0000"/>
                </a:solidFill>
              </a:rPr>
              <a:t>pl</a:t>
            </a:r>
            <a:r>
              <a:rPr lang="en-US" sz="4400" dirty="0">
                <a:solidFill>
                  <a:prstClr val="black"/>
                </a:solidFill>
              </a:rPr>
              <a:t>/ </a:t>
            </a:r>
            <a:r>
              <a:rPr lang="en-US" sz="4400" dirty="0">
                <a:solidFill>
                  <a:schemeClr val="bg1"/>
                </a:solidFill>
              </a:rPr>
              <a:t>sound: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play,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please</a:t>
            </a:r>
            <a:endParaRPr lang="en-US" sz="11500" i="1" dirty="0">
              <a:solidFill>
                <a:schemeClr val="bg1"/>
              </a:solidFill>
            </a:endParaRPr>
          </a:p>
          <a:p>
            <a:pPr algn="ctr"/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344" y="1755180"/>
            <a:ext cx="4343529" cy="247876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646422" y="711734"/>
            <a:ext cx="3966521" cy="646331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C. Listen and repeat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2565" y="1614336"/>
            <a:ext cx="2388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</a:t>
            </a:r>
            <a:r>
              <a:rPr lang="en-US" sz="3600" i="1" dirty="0"/>
              <a:t>ay </a:t>
            </a:r>
            <a:r>
              <a:rPr lang="en-US" sz="3600" i="1" dirty="0">
                <a:latin typeface="Lingoes Unicode" panose="020B0604020202020204" pitchFamily="34" charset="-128"/>
                <a:ea typeface="Lingoes Unicode" panose="020B0604020202020204" pitchFamily="34" charset="-128"/>
              </a:rPr>
              <a:t>/pleɪ/</a:t>
            </a:r>
            <a:endParaRPr lang="en-US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85925" y="2985581"/>
            <a:ext cx="909423" cy="40011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Sound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896" y="2705203"/>
            <a:ext cx="1000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6371" y="3809601"/>
            <a:ext cx="3119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</a:t>
            </a:r>
            <a:r>
              <a:rPr lang="en-US" sz="3600" i="1" dirty="0">
                <a:solidFill>
                  <a:srgbClr val="000000"/>
                </a:solidFill>
              </a:rPr>
              <a:t>ease </a:t>
            </a:r>
            <a:r>
              <a:rPr lang="en-US" sz="3600" dirty="0">
                <a:latin typeface="Lingoes Unicode" panose="020B0604020202020204" pitchFamily="34" charset="-128"/>
                <a:ea typeface="Lingoes Unicode" panose="020B0604020202020204" pitchFamily="34" charset="-128"/>
              </a:rPr>
              <a:t>/pliːz/</a:t>
            </a:r>
            <a:endParaRPr lang="en-US" sz="3600" dirty="0"/>
          </a:p>
        </p:txBody>
      </p:sp>
      <p:pic>
        <p:nvPicPr>
          <p:cNvPr id="11" name="CD1-TRACK 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0948" y="4578538"/>
            <a:ext cx="609600" cy="609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518568" y="2260667"/>
            <a:ext cx="1336585" cy="860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25732" y="3385691"/>
            <a:ext cx="1244854" cy="9031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7170</TotalTime>
  <Words>700</Words>
  <Application>Microsoft Office PowerPoint</Application>
  <PresentationFormat>Màn hình rộng</PresentationFormat>
  <Paragraphs>193</Paragraphs>
  <Slides>30</Slides>
  <Notes>3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6" baseType="lpstr">
      <vt:lpstr>Arial</vt:lpstr>
      <vt:lpstr>Calibri</vt:lpstr>
      <vt:lpstr>Lingoes Unicode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225</cp:revision>
  <dcterms:created xsi:type="dcterms:W3CDTF">2020-12-08T03:17:05Z</dcterms:created>
  <dcterms:modified xsi:type="dcterms:W3CDTF">2022-08-02T01:38:05Z</dcterms:modified>
</cp:coreProperties>
</file>