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2" r:id="rId5"/>
    <p:sldId id="258" r:id="rId6"/>
    <p:sldId id="261" r:id="rId7"/>
    <p:sldId id="262" r:id="rId8"/>
    <p:sldId id="264" r:id="rId9"/>
    <p:sldId id="260" r:id="rId10"/>
    <p:sldId id="273" r:id="rId11"/>
    <p:sldId id="265" r:id="rId12"/>
    <p:sldId id="267" r:id="rId13"/>
    <p:sldId id="263" r:id="rId14"/>
    <p:sldId id="275" r:id="rId15"/>
    <p:sldId id="274" r:id="rId16"/>
    <p:sldId id="276" r:id="rId17"/>
    <p:sldId id="266" r:id="rId18"/>
    <p:sldId id="277" r:id="rId19"/>
    <p:sldId id="279" r:id="rId20"/>
    <p:sldId id="278" r:id="rId21"/>
    <p:sldId id="269" r:id="rId22"/>
    <p:sldId id="268" r:id="rId23"/>
    <p:sldId id="270" r:id="rId24"/>
    <p:sldId id="271"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4A3D-B1F1-20AB-4F2C-5D1AF3886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0FC37EA-8BB7-A30F-39B0-C54596EC9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CCCECC9-7177-6F26-571D-DEA40F495369}"/>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1C3DB62D-6301-764F-72EE-42FD903297F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C682965-70DA-9E49-47AE-6D296EF5700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52729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EE7F-B6EC-8F9E-B165-8C881A84C5E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6CDBBAF-D02B-ADF0-BCED-8CADFEAFE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25FE632-E702-0F55-2115-A869BB631FA2}"/>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9A84582E-00D6-1044-59B8-5CB5989E615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B619E94-45C9-F15B-27BA-A977CC1FC031}"/>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9904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3B783-51D3-34C5-3942-88A642F17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D662D30-2557-2B74-1E6C-18B981995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9DBE1E-4271-F569-7112-42601291DC94}"/>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7D10D6EB-774A-FBE8-F024-F07C131A724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BE706FF-B25D-89C6-3D67-A1C68499D7AD}"/>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76476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7E5C-4FD1-F73C-94D8-7B62E409FA8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2BDAE4E-27C3-8EC0-B07F-7EC1933F4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85BE0FA-FD8B-5EE8-74EF-8005771AAA2E}"/>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502C0A3F-1DA9-5FFF-8A80-95BF02FA46B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89DEACC-1FC2-675D-F8B2-3DF5236AA217}"/>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60389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3C58-2B7F-1999-014F-63A21DBF3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6C6D563-C7B0-AD14-9BC7-19B99A3F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EB6E-9597-09FB-A6B7-04AE680C3F44}"/>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B8948109-1A54-DDEA-D73B-DDE6AD9DED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4A73C86-E7A7-D314-7A5D-4ECDEF2BDAF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31827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DE1D-C949-2629-C3EB-9F999A931A1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FCF9AFD-37B7-E9EB-A89A-42BB5BDF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EB89B62-E208-9205-A9F9-B910BFACF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B3E85BF-9DA9-0439-D0CC-EE2D4F7FD4C5}"/>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6" name="Footer Placeholder 5">
            <a:extLst>
              <a:ext uri="{FF2B5EF4-FFF2-40B4-BE49-F238E27FC236}">
                <a16:creationId xmlns:a16="http://schemas.microsoft.com/office/drawing/2014/main" id="{DCEED397-16AD-F379-D471-954BA384BFF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9A5ABCB-3CFE-D41D-F525-93466C77A0E6}"/>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583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963-1534-7F1A-F951-46783845E48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224D562-D6D0-055C-5231-07D5D4B7D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FBD782-DED6-B02C-4A60-2825FCC5F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637416B-CB68-AD75-6E6D-4F09FE14C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C3EAD-2867-F68C-3148-04E58B75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570ED7F-29EB-7411-73BA-1BDB6314B96C}"/>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8" name="Footer Placeholder 7">
            <a:extLst>
              <a:ext uri="{FF2B5EF4-FFF2-40B4-BE49-F238E27FC236}">
                <a16:creationId xmlns:a16="http://schemas.microsoft.com/office/drawing/2014/main" id="{05F620F9-280B-BFF6-E2B4-CBFFF14DCAFD}"/>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B6E6D49-D3DD-D109-681A-68E3E7F7D932}"/>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4301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A8D0-5587-B41B-3EC4-6F28613FD2F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4071B6B-BF67-A065-602B-8F34441F71EF}"/>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4" name="Footer Placeholder 3">
            <a:extLst>
              <a:ext uri="{FF2B5EF4-FFF2-40B4-BE49-F238E27FC236}">
                <a16:creationId xmlns:a16="http://schemas.microsoft.com/office/drawing/2014/main" id="{B24F15EA-A63A-15E8-1FEA-31BF6A83821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897AAF4B-314B-7C88-22BA-1FC70AB5BA1C}"/>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79606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99B67-6880-4BA8-5633-8E619C652EF2}"/>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3" name="Footer Placeholder 2">
            <a:extLst>
              <a:ext uri="{FF2B5EF4-FFF2-40B4-BE49-F238E27FC236}">
                <a16:creationId xmlns:a16="http://schemas.microsoft.com/office/drawing/2014/main" id="{9F675981-DACE-22CA-1DC4-C0EA7228A7F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ED2C57A-C6E0-3770-3F88-61212793360F}"/>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9767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E74F-E119-79D5-09B1-27F9DAAD5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F863CE6-3B24-0998-EE68-C0270069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8708E3D-19F3-3910-BB82-912B7136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1859-A723-D027-F590-0628D1698C0E}"/>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6" name="Footer Placeholder 5">
            <a:extLst>
              <a:ext uri="{FF2B5EF4-FFF2-40B4-BE49-F238E27FC236}">
                <a16:creationId xmlns:a16="http://schemas.microsoft.com/office/drawing/2014/main" id="{CEC9B29D-1ED9-51F9-058C-EA15D395CA9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2DEEBB6-FF62-B0EF-91D4-C9C766FF407B}"/>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21818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0E21-D7A9-D1AF-3C54-D7342C8BF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913896C1-4783-F9ED-9AB6-6DEA32BB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843735C0-FB42-0D54-0A0D-BCB37468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9464D-285C-D15F-2CDC-A4290008B154}"/>
              </a:ext>
            </a:extLst>
          </p:cNvPr>
          <p:cNvSpPr>
            <a:spLocks noGrp="1"/>
          </p:cNvSpPr>
          <p:nvPr>
            <p:ph type="dt" sz="half" idx="10"/>
          </p:nvPr>
        </p:nvSpPr>
        <p:spPr/>
        <p:txBody>
          <a:bodyPr/>
          <a:lstStyle/>
          <a:p>
            <a:fld id="{F83C9A16-D79C-4743-9223-621ECD9B1EE1}" type="datetimeFigureOut">
              <a:rPr lang="en-SG" smtClean="0"/>
              <a:t>18/6/2022</a:t>
            </a:fld>
            <a:endParaRPr lang="en-SG"/>
          </a:p>
        </p:txBody>
      </p:sp>
      <p:sp>
        <p:nvSpPr>
          <p:cNvPr id="6" name="Footer Placeholder 5">
            <a:extLst>
              <a:ext uri="{FF2B5EF4-FFF2-40B4-BE49-F238E27FC236}">
                <a16:creationId xmlns:a16="http://schemas.microsoft.com/office/drawing/2014/main" id="{8541AE81-CA9D-E0F4-9352-979BBF2F25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96F2258-9375-A2C6-5889-BB00F2259C7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6660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1C0-E5DA-8E8A-7D31-C40A51F03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2BE413-AB32-97B2-4045-F7B2E6FF4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5D9A172-6A0E-E482-8611-6C130F0B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9A16-D79C-4743-9223-621ECD9B1EE1}" type="datetimeFigureOut">
              <a:rPr lang="en-SG" smtClean="0"/>
              <a:t>18/6/2022</a:t>
            </a:fld>
            <a:endParaRPr lang="en-SG"/>
          </a:p>
        </p:txBody>
      </p:sp>
      <p:sp>
        <p:nvSpPr>
          <p:cNvPr id="5" name="Footer Placeholder 4">
            <a:extLst>
              <a:ext uri="{FF2B5EF4-FFF2-40B4-BE49-F238E27FC236}">
                <a16:creationId xmlns:a16="http://schemas.microsoft.com/office/drawing/2014/main" id="{1652F9B4-501F-FB7D-A263-8FF8B92A7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6E0AD50E-C0E3-F1BA-E4D0-453B54E84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5DE1-4AFA-46E7-ADFE-359F1A4D601A}" type="slidenum">
              <a:rPr lang="en-SG" smtClean="0"/>
              <a:t>‹#›</a:t>
            </a:fld>
            <a:endParaRPr lang="en-SG"/>
          </a:p>
        </p:txBody>
      </p:sp>
    </p:spTree>
    <p:extLst>
      <p:ext uri="{BB962C8B-B14F-4D97-AF65-F5344CB8AC3E}">
        <p14:creationId xmlns:p14="http://schemas.microsoft.com/office/powerpoint/2010/main" val="112733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16703C-961D-A020-4056-D69DAB8B6A42}"/>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10956132" y="-178594"/>
            <a:ext cx="1366837" cy="1366837"/>
          </a:xfrm>
          <a:prstGeom prst="rect">
            <a:avLst/>
          </a:prstGeom>
        </p:spPr>
      </p:pic>
    </p:spTree>
    <p:extLst>
      <p:ext uri="{BB962C8B-B14F-4D97-AF65-F5344CB8AC3E}">
        <p14:creationId xmlns:p14="http://schemas.microsoft.com/office/powerpoint/2010/main" val="60275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CB7F-2175-2B31-F761-93EEA836A0DC}"/>
              </a:ext>
            </a:extLst>
          </p:cNvPr>
          <p:cNvPicPr>
            <a:picLocks noChangeAspect="1"/>
          </p:cNvPicPr>
          <p:nvPr/>
        </p:nvPicPr>
        <p:blipFill>
          <a:blip r:embed="rId2"/>
          <a:stretch>
            <a:fillRect/>
          </a:stretch>
        </p:blipFill>
        <p:spPr>
          <a:xfrm>
            <a:off x="3976391" y="118600"/>
            <a:ext cx="4239217" cy="6620799"/>
          </a:xfrm>
          <a:prstGeom prst="rect">
            <a:avLst/>
          </a:prstGeom>
        </p:spPr>
      </p:pic>
    </p:spTree>
    <p:extLst>
      <p:ext uri="{BB962C8B-B14F-4D97-AF65-F5344CB8AC3E}">
        <p14:creationId xmlns:p14="http://schemas.microsoft.com/office/powerpoint/2010/main" val="363949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1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trang 86, 87 và hoàn thành phiếu học tập sau trong 5p</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id="{A61B831C-D9CF-6A45-6558-45BF22E5CC66}"/>
              </a:ext>
            </a:extLst>
          </p:cNvPr>
          <p:cNvGraphicFramePr>
            <a:graphicFrameLocks noGrp="1"/>
          </p:cNvGraphicFramePr>
          <p:nvPr>
            <p:extLst>
              <p:ext uri="{D42A27DB-BD31-4B8C-83A1-F6EECF244321}">
                <p14:modId xmlns:p14="http://schemas.microsoft.com/office/powerpoint/2010/main" val="1478827861"/>
              </p:ext>
            </p:extLst>
          </p:nvPr>
        </p:nvGraphicFramePr>
        <p:xfrm>
          <a:off x="2032000" y="2100791"/>
          <a:ext cx="8128000" cy="2897318"/>
        </p:xfrm>
        <a:graphic>
          <a:graphicData uri="http://schemas.openxmlformats.org/drawingml/2006/table">
            <a:tbl>
              <a:tblPr firstRow="1" bandRow="1">
                <a:tableStyleId>{073A0DAA-6AF3-43AB-8588-CEC1D06C72B9}</a:tableStyleId>
              </a:tblPr>
              <a:tblGrid>
                <a:gridCol w="3121025">
                  <a:extLst>
                    <a:ext uri="{9D8B030D-6E8A-4147-A177-3AD203B41FA5}">
                      <a16:colId xmlns:a16="http://schemas.microsoft.com/office/drawing/2014/main" val="2306422284"/>
                    </a:ext>
                  </a:extLst>
                </a:gridCol>
                <a:gridCol w="5006975">
                  <a:extLst>
                    <a:ext uri="{9D8B030D-6E8A-4147-A177-3AD203B41FA5}">
                      <a16:colId xmlns:a16="http://schemas.microsoft.com/office/drawing/2014/main" val="3801601306"/>
                    </a:ext>
                  </a:extLst>
                </a:gridCol>
              </a:tblGrid>
              <a:tr h="370840">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079997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Tôn giáo</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924751059"/>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Văn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99331885"/>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Sử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88945286"/>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Toán học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0508672"/>
                  </a:ext>
                </a:extLst>
              </a:tr>
              <a:tr h="370840">
                <a:tc>
                  <a:txBody>
                    <a:bodyPr/>
                    <a:lstStyle/>
                    <a:p>
                      <a:pPr marL="0" marR="0" algn="just">
                        <a:lnSpc>
                          <a:spcPct val="150000"/>
                        </a:lnSpc>
                        <a:spcBef>
                          <a:spcPts val="0"/>
                        </a:spcBef>
                        <a:spcAft>
                          <a:spcPts val="0"/>
                        </a:spcAft>
                      </a:pPr>
                      <a:r>
                        <a:rPr lang="vi-VN" sz="2000">
                          <a:solidFill>
                            <a:srgbClr val="000000"/>
                          </a:solidFill>
                          <a:effectLst/>
                          <a:latin typeface="Times New Roman" panose="02020603050405020304" pitchFamily="18" charset="0"/>
                          <a:ea typeface="Times New Roman" panose="02020603050405020304" pitchFamily="18" charset="0"/>
                        </a:rPr>
                        <a:t>Kiến trúc – điêu khắc</a:t>
                      </a:r>
                      <a:endParaRPr lang="en-SG" sz="20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990353105"/>
                  </a:ext>
                </a:extLst>
              </a:tr>
              <a:tr h="370840">
                <a:tc>
                  <a:txBody>
                    <a:bodyPr/>
                    <a:lstStyle/>
                    <a:p>
                      <a:pPr marL="0" marR="0" algn="just">
                        <a:lnSpc>
                          <a:spcPct val="150000"/>
                        </a:lnSpc>
                        <a:spcBef>
                          <a:spcPts val="0"/>
                        </a:spcBef>
                        <a:spcAft>
                          <a:spcPts val="0"/>
                        </a:spcAft>
                      </a:pPr>
                      <a:r>
                        <a:rPr lang="vi-VN" sz="2000" dirty="0">
                          <a:solidFill>
                            <a:srgbClr val="000000"/>
                          </a:solidFill>
                          <a:effectLst/>
                          <a:latin typeface="Times New Roman" panose="02020603050405020304" pitchFamily="18" charset="0"/>
                          <a:ea typeface="Times New Roman" panose="02020603050405020304" pitchFamily="18" charset="0"/>
                        </a:rPr>
                        <a:t>Y học</a:t>
                      </a:r>
                      <a:endParaRPr lang="en-SG" sz="20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2B117FC-DB89-5580-7982-E5EBCDCDE05B}"/>
              </a:ext>
            </a:extLst>
          </p:cNvPr>
          <p:cNvSpPr txBox="1"/>
          <p:nvPr/>
        </p:nvSpPr>
        <p:spPr>
          <a:xfrm>
            <a:off x="733425" y="1805151"/>
            <a:ext cx="4838699" cy="2246769"/>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-&gt; Văn hóa đạt được nhiều thành tựu</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Giáo dục rất phát triển: </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Nội dung học tập, thi cử: đạo nho</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solidFill>
                <a:schemeClr val="bg1"/>
              </a:solidFill>
            </a:endParaRPr>
          </a:p>
        </p:txBody>
      </p:sp>
      <p:sp>
        <p:nvSpPr>
          <p:cNvPr id="10" name="TextBox 9">
            <a:extLst>
              <a:ext uri="{FF2B5EF4-FFF2-40B4-BE49-F238E27FC236}">
                <a16:creationId xmlns:a16="http://schemas.microsoft.com/office/drawing/2014/main" id="{CCB48247-BA2D-B100-FEC0-B6D8140B5BB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2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6188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98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8C5CA9-88F3-F15B-EAB5-30EB7BBBA22E}"/>
              </a:ext>
            </a:extLst>
          </p:cNvPr>
          <p:cNvSpPr txBox="1"/>
          <p:nvPr/>
        </p:nvSpPr>
        <p:spPr>
          <a:xfrm>
            <a:off x="4206240" y="701040"/>
            <a:ext cx="2733040" cy="369332"/>
          </a:xfrm>
          <a:prstGeom prst="rect">
            <a:avLst/>
          </a:prstGeom>
          <a:noFill/>
        </p:spPr>
        <p:txBody>
          <a:bodyPr wrap="square" rtlCol="0">
            <a:spAutoFit/>
          </a:bodyPr>
          <a:lstStyle/>
          <a:p>
            <a:r>
              <a:rPr lang="vi-VN" dirty="0">
                <a:latin typeface="Times New Roman" panose="02020603050405020304" pitchFamily="18" charset="0"/>
                <a:cs typeface="Times New Roman" panose="02020603050405020304" pitchFamily="18" charset="0"/>
              </a:rPr>
              <a:t>Giao việc từ tiết trước</a:t>
            </a:r>
            <a:endParaRPr lang="en-SG"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93BBE85-1856-BDEB-7D20-D6AC2C0C1A87}"/>
              </a:ext>
            </a:extLst>
          </p:cNvPr>
          <p:cNvSpPr txBox="1"/>
          <p:nvPr/>
        </p:nvSpPr>
        <p:spPr>
          <a:xfrm>
            <a:off x="2362200" y="1307515"/>
            <a:ext cx="71882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a:t>
            </a:r>
            <a:r>
              <a:rPr lang="vi-VN" sz="2400" b="1">
                <a:solidFill>
                  <a:srgbClr val="FF0000"/>
                </a:solidFill>
                <a:effectLst/>
                <a:latin typeface="Times New Roman" panose="02020603050405020304" pitchFamily="18" charset="0"/>
                <a:ea typeface="Times New Roman" panose="02020603050405020304" pitchFamily="18" charset="0"/>
              </a:rPr>
              <a:t>mục 4 </a:t>
            </a:r>
            <a:r>
              <a:rPr lang="vi-VN" sz="2400" b="1" dirty="0">
                <a:solidFill>
                  <a:srgbClr val="FF0000"/>
                </a:solidFill>
                <a:effectLst/>
                <a:latin typeface="Times New Roman" panose="02020603050405020304" pitchFamily="18" charset="0"/>
                <a:ea typeface="Times New Roman" panose="02020603050405020304" pitchFamily="18" charset="0"/>
              </a:rPr>
              <a:t>SGK trang 87, 88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id="{EE4D1607-B1F2-C542-B291-62BA0EC2BCC5}"/>
              </a:ext>
            </a:extLst>
          </p:cNvPr>
          <p:cNvGraphicFramePr>
            <a:graphicFrameLocks noGrp="1"/>
          </p:cNvGraphicFramePr>
          <p:nvPr>
            <p:extLst>
              <p:ext uri="{D42A27DB-BD31-4B8C-83A1-F6EECF244321}">
                <p14:modId xmlns:p14="http://schemas.microsoft.com/office/powerpoint/2010/main" val="4184354415"/>
              </p:ext>
            </p:extLst>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val="1280540400"/>
                    </a:ext>
                  </a:extLst>
                </a:gridCol>
                <a:gridCol w="2312086">
                  <a:extLst>
                    <a:ext uri="{9D8B030D-6E8A-4147-A177-3AD203B41FA5}">
                      <a16:colId xmlns:a16="http://schemas.microsoft.com/office/drawing/2014/main" val="550108901"/>
                    </a:ext>
                  </a:extLst>
                </a:gridCol>
                <a:gridCol w="2210232">
                  <a:extLst>
                    <a:ext uri="{9D8B030D-6E8A-4147-A177-3AD203B41FA5}">
                      <a16:colId xmlns:a16="http://schemas.microsoft.com/office/drawing/2014/main" val="1595068197"/>
                    </a:ext>
                  </a:extLst>
                </a:gridCol>
                <a:gridCol w="2495423">
                  <a:extLst>
                    <a:ext uri="{9D8B030D-6E8A-4147-A177-3AD203B41FA5}">
                      <a16:colId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86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Trò chơi: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1275" y="100012"/>
            <a:ext cx="6858000" cy="665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24EC63-130B-1BF9-3DD5-C5A5B0556032}"/>
              </a:ext>
            </a:extLst>
          </p:cNvPr>
          <p:cNvSpPr txBox="1"/>
          <p:nvPr/>
        </p:nvSpPr>
        <p:spPr>
          <a:xfrm>
            <a:off x="715567" y="1366837"/>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F0CCFFD-7C9C-B4AA-4E50-4D6B736D7FF1}"/>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a. Nguyễn Trãi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b. Lê thánh Tông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c. Lương Thế Vinh</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d. Ngô Sỹ Liêm</a:t>
            </a:r>
            <a:endParaRPr lang="en-SG" sz="2000" dirty="0">
              <a:solidFill>
                <a:schemeClr val="bg1"/>
              </a:solidFill>
            </a:endParaRPr>
          </a:p>
        </p:txBody>
      </p:sp>
    </p:spTree>
    <p:extLst>
      <p:ext uri="{BB962C8B-B14F-4D97-AF65-F5344CB8AC3E}">
        <p14:creationId xmlns:p14="http://schemas.microsoft.com/office/powerpoint/2010/main" val="3105121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E1448ED-F091-63BC-3B21-170E95886DFF}"/>
              </a:ext>
            </a:extLst>
          </p:cNvPr>
          <p:cNvPicPr>
            <a:picLocks noChangeAspect="1"/>
          </p:cNvPicPr>
          <p:nvPr/>
        </p:nvPicPr>
        <p:blipFill>
          <a:blip r:embed="rId2"/>
          <a:stretch>
            <a:fillRect/>
          </a:stretch>
        </p:blipFill>
        <p:spPr>
          <a:xfrm>
            <a:off x="1085532" y="732790"/>
            <a:ext cx="10599251" cy="2081530"/>
          </a:xfrm>
          <a:prstGeom prst="rect">
            <a:avLst/>
          </a:prstGeom>
        </p:spPr>
      </p:pic>
    </p:spTree>
    <p:extLst>
      <p:ext uri="{BB962C8B-B14F-4D97-AF65-F5344CB8AC3E}">
        <p14:creationId xmlns:p14="http://schemas.microsoft.com/office/powerpoint/2010/main" val="428907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5A1A2-3720-D84F-3043-E63B6406F755}"/>
              </a:ext>
            </a:extLst>
          </p:cNvPr>
          <p:cNvPicPr>
            <a:picLocks noChangeAspect="1"/>
          </p:cNvPicPr>
          <p:nvPr/>
        </p:nvPicPr>
        <p:blipFill>
          <a:blip r:embed="rId2"/>
          <a:stretch>
            <a:fillRect/>
          </a:stretch>
        </p:blipFill>
        <p:spPr>
          <a:xfrm>
            <a:off x="1713888" y="1128391"/>
            <a:ext cx="8764223" cy="4601217"/>
          </a:xfrm>
          <a:prstGeom prst="rect">
            <a:avLst/>
          </a:prstGeom>
        </p:spPr>
      </p:pic>
    </p:spTree>
    <p:extLst>
      <p:ext uri="{BB962C8B-B14F-4D97-AF65-F5344CB8AC3E}">
        <p14:creationId xmlns:p14="http://schemas.microsoft.com/office/powerpoint/2010/main" val="1985751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38904"/>
            <a:ext cx="8993014" cy="6414304"/>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407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trong thời gian 5p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extLst>
              <p:ext uri="{D42A27DB-BD31-4B8C-83A1-F6EECF244321}">
                <p14:modId xmlns:p14="http://schemas.microsoft.com/office/powerpoint/2010/main" val="4163532825"/>
              </p:ext>
            </p:extLst>
          </p:nvPr>
        </p:nvGraphicFramePr>
        <p:xfrm>
          <a:off x="1851743" y="2781039"/>
          <a:ext cx="8114890" cy="3703320"/>
        </p:xfrm>
        <a:graphic>
          <a:graphicData uri="http://schemas.openxmlformats.org/drawingml/2006/table">
            <a:tbl>
              <a:tblPr firstRow="1" bandRow="1">
                <a:tableStyleId>{5940675A-B579-460E-94D1-54222C63F5DA}</a:tableStyleId>
              </a:tblPr>
              <a:tblGrid>
                <a:gridCol w="4050890">
                  <a:extLst>
                    <a:ext uri="{9D8B030D-6E8A-4147-A177-3AD203B41FA5}">
                      <a16:colId xmlns:a16="http://schemas.microsoft.com/office/drawing/2014/main" val="1941376792"/>
                    </a:ext>
                  </a:extLst>
                </a:gridCol>
                <a:gridCol w="4064000">
                  <a:extLst>
                    <a:ext uri="{9D8B030D-6E8A-4147-A177-3AD203B41FA5}">
                      <a16:colId xmlns:a16="http://schemas.microsoft.com/office/drawing/2014/main" val="3434498917"/>
                    </a:ext>
                  </a:extLst>
                </a:gridCol>
              </a:tblGrid>
              <a:tr h="264596">
                <a:tc>
                  <a:txBody>
                    <a:bodyPr/>
                    <a:lstStyle/>
                    <a:p>
                      <a:endParaRPr lang="en-SG" dirty="0"/>
                    </a:p>
                  </a:txBody>
                  <a:tcPr/>
                </a:tc>
                <a:tc>
                  <a:txBody>
                    <a:bodyPr/>
                    <a:lstStyle/>
                    <a:p>
                      <a:endParaRPr lang="en-SG" dirty="0"/>
                    </a:p>
                  </a:txBody>
                  <a:tcPr/>
                </a:tc>
                <a:extLst>
                  <a:ext uri="{0D108BD9-81ED-4DB2-BD59-A6C34878D82A}">
                    <a16:rowId xmlns:a16="http://schemas.microsoft.com/office/drawing/2014/main" val="754620622"/>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1.Nhà Lê Sơ được thành lập vào năm:</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2.Quốc hiệu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3.Kinh đô đóng ở</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42178114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4.Đứng đầu nhà nước là</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391027785"/>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5.Cả nước được chia thành các</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659966716"/>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6. Quân đội bao gồm </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58837317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7. Quân được tổ chức theo lối</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843566801"/>
                  </a:ext>
                </a:extLst>
              </a:tr>
              <a:tr h="370840">
                <a:tc>
                  <a:txBody>
                    <a:bodyPr/>
                    <a:lstStyle/>
                    <a:p>
                      <a:pPr marL="0" marR="0">
                        <a:lnSpc>
                          <a:spcPct val="150000"/>
                        </a:lnSpc>
                        <a:spcBef>
                          <a:spcPts val="0"/>
                        </a:spcBef>
                        <a:spcAft>
                          <a:spcPts val="0"/>
                        </a:spcAft>
                      </a:pPr>
                      <a:r>
                        <a:rPr lang="vi-VN" sz="1400">
                          <a:effectLst/>
                          <a:latin typeface="Times New Roman" panose="02020603050405020304" pitchFamily="18" charset="0"/>
                          <a:cs typeface="Times New Roman" panose="02020603050405020304" pitchFamily="18" charset="0"/>
                        </a:rPr>
                        <a:t>8. Ban hành bộ luật</a:t>
                      </a:r>
                      <a:endParaRPr lang="en-SG"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937523129"/>
                  </a:ext>
                </a:extLst>
              </a:tr>
              <a:tr h="370840">
                <a:tc>
                  <a:txBody>
                    <a:bodyPr/>
                    <a:lstStyle/>
                    <a:p>
                      <a:pPr marL="0" marR="0">
                        <a:lnSpc>
                          <a:spcPct val="150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9. Đến năm 1471 lãnh thổ Đại  Việt được mở rộng tới</a:t>
                      </a:r>
                      <a:endParaRPr lang="en-SG"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1C966-0694-AB51-2114-D6181A770767}"/>
              </a:ext>
            </a:extLst>
          </p:cNvPr>
          <p:cNvPicPr>
            <a:picLocks noChangeAspect="1"/>
          </p:cNvPicPr>
          <p:nvPr/>
        </p:nvPicPr>
        <p:blipFill>
          <a:blip r:embed="rId2"/>
          <a:stretch>
            <a:fillRect/>
          </a:stretch>
        </p:blipFill>
        <p:spPr>
          <a:xfrm>
            <a:off x="3245768" y="859816"/>
            <a:ext cx="5860079" cy="4850103"/>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18BF2E-62E0-EEF6-4058-0D6478FEF236}"/>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solidFill>
                  <a:schemeClr val="bg1"/>
                </a:solidFill>
                <a:effectLst/>
                <a:latin typeface="Times New Roman" panose="02020603050405020304" pitchFamily="18" charset="0"/>
                <a:ea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i="1" dirty="0">
                <a:solidFill>
                  <a:schemeClr val="bg1"/>
                </a:solidFill>
                <a:effectLst/>
                <a:latin typeface="Times New Roman" panose="02020603050405020304" pitchFamily="18" charset="0"/>
                <a:ea typeface="Times New Roman" panose="02020603050405020304" pitchFamily="18" charset="0"/>
              </a:rPr>
              <a:t>-Coi trọng việc bảo vệ lãnh thổ</a:t>
            </a:r>
            <a:endParaRPr lang="en-SG" sz="2000" dirty="0">
              <a:solidFill>
                <a:schemeClr val="bg1"/>
              </a:solidFill>
            </a:endParaRPr>
          </a:p>
        </p:txBody>
      </p:sp>
      <p:sp>
        <p:nvSpPr>
          <p:cNvPr id="10" name="TextBox 9">
            <a:extLst>
              <a:ext uri="{FF2B5EF4-FFF2-40B4-BE49-F238E27FC236}">
                <a16:creationId xmlns:a16="http://schemas.microsoft.com/office/drawing/2014/main" id="{1677D841-A5FB-AB09-933E-25013ADEB940}"/>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79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6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560CF-D9A2-8EF6-DF4B-1165D4507715}"/>
              </a:ext>
            </a:extLst>
          </p:cNvPr>
          <p:cNvSpPr txBox="1"/>
          <p:nvPr/>
        </p:nvSpPr>
        <p:spPr>
          <a:xfrm>
            <a:off x="2895600" y="1449164"/>
            <a:ext cx="6096000" cy="1566070"/>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trang 85, 86 và vẽ sơ đồ tư duy tóm tắt hoạt động kinh tế thời Lê Sơ?</a:t>
            </a:r>
          </a:p>
          <a:p>
            <a:pPr marL="0" marR="0" algn="ctr">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 HS được giao việc từ trước và làm việc ở nhà)</a:t>
            </a:r>
            <a:endParaRPr lang="en-SG" sz="1600" dirty="0">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51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62776C-1371-0BF6-E3ED-FCA09B8A3583}"/>
              </a:ext>
            </a:extLst>
          </p:cNvPr>
          <p:cNvSpPr txBox="1"/>
          <p:nvPr/>
        </p:nvSpPr>
        <p:spPr>
          <a:xfrm>
            <a:off x="619125" y="1549837"/>
            <a:ext cx="5572124" cy="3477875"/>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a.Kinh tế</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b. Xã hội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Gồm:</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Tầng lớp quý tộc có nhiều đặc quyền đặc lợi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Thợ thủ công và thương nhân: không được coi trọng</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 Nô tì có xu hướng giảm</a:t>
            </a:r>
            <a:endParaRPr lang="en-SG" sz="2000" dirty="0">
              <a:solidFill>
                <a:schemeClr val="bg1"/>
              </a:solidFill>
            </a:endParaRPr>
          </a:p>
        </p:txBody>
      </p:sp>
      <p:sp>
        <p:nvSpPr>
          <p:cNvPr id="10" name="TextBox 9">
            <a:extLst>
              <a:ext uri="{FF2B5EF4-FFF2-40B4-BE49-F238E27FC236}">
                <a16:creationId xmlns:a16="http://schemas.microsoft.com/office/drawing/2014/main" id="{796D8E40-1C68-4B77-0D42-539ACCAA1FE1}"/>
              </a:ext>
            </a:extLst>
          </p:cNvPr>
          <p:cNvSpPr txBox="1"/>
          <p:nvPr/>
        </p:nvSpPr>
        <p:spPr>
          <a:xfrm>
            <a:off x="6410325" y="1836727"/>
            <a:ext cx="4772022" cy="163121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552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444</TotalTime>
  <Words>934</Words>
  <PresentationFormat>Widescreen</PresentationFormat>
  <Paragraphs>93</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2022-06-04T14:45:12Z</dcterms:created>
  <dcterms:modified xsi:type="dcterms:W3CDTF">2022-06-18T05:21:09Z</dcterms:modified>
</cp:coreProperties>
</file>