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9"/>
  </p:notesMasterIdLst>
  <p:sldIdLst>
    <p:sldId id="256" r:id="rId3"/>
    <p:sldId id="310" r:id="rId4"/>
    <p:sldId id="448" r:id="rId5"/>
    <p:sldId id="457" r:id="rId6"/>
    <p:sldId id="458" r:id="rId7"/>
    <p:sldId id="459" r:id="rId8"/>
    <p:sldId id="460" r:id="rId9"/>
    <p:sldId id="461" r:id="rId10"/>
    <p:sldId id="407" r:id="rId11"/>
    <p:sldId id="449" r:id="rId12"/>
    <p:sldId id="266" r:id="rId13"/>
    <p:sldId id="436" r:id="rId14"/>
    <p:sldId id="451" r:id="rId15"/>
    <p:sldId id="343" r:id="rId16"/>
    <p:sldId id="350" r:id="rId17"/>
    <p:sldId id="345" r:id="rId18"/>
    <p:sldId id="408" r:id="rId19"/>
    <p:sldId id="410" r:id="rId20"/>
    <p:sldId id="462" r:id="rId21"/>
    <p:sldId id="260" r:id="rId22"/>
    <p:sldId id="454" r:id="rId23"/>
    <p:sldId id="463" r:id="rId24"/>
    <p:sldId id="464" r:id="rId25"/>
    <p:sldId id="465" r:id="rId26"/>
    <p:sldId id="466" r:id="rId27"/>
    <p:sldId id="467" r:id="rId28"/>
    <p:sldId id="258" r:id="rId29"/>
    <p:sldId id="455" r:id="rId30"/>
    <p:sldId id="468" r:id="rId31"/>
    <p:sldId id="469" r:id="rId32"/>
    <p:sldId id="470" r:id="rId33"/>
    <p:sldId id="471" r:id="rId34"/>
    <p:sldId id="472" r:id="rId35"/>
    <p:sldId id="414" r:id="rId36"/>
    <p:sldId id="473" r:id="rId37"/>
    <p:sldId id="474" r:id="rId38"/>
    <p:sldId id="475" r:id="rId39"/>
    <p:sldId id="417" r:id="rId40"/>
    <p:sldId id="366" r:id="rId41"/>
    <p:sldId id="476" r:id="rId42"/>
    <p:sldId id="445" r:id="rId43"/>
    <p:sldId id="447" r:id="rId44"/>
    <p:sldId id="477" r:id="rId45"/>
    <p:sldId id="263" r:id="rId46"/>
    <p:sldId id="478" r:id="rId47"/>
    <p:sldId id="420" r:id="rId48"/>
    <p:sldId id="456" r:id="rId49"/>
    <p:sldId id="479" r:id="rId50"/>
    <p:sldId id="480" r:id="rId51"/>
    <p:sldId id="483" r:id="rId52"/>
    <p:sldId id="481" r:id="rId53"/>
    <p:sldId id="482" r:id="rId54"/>
    <p:sldId id="484" r:id="rId55"/>
    <p:sldId id="485" r:id="rId56"/>
    <p:sldId id="264" r:id="rId57"/>
    <p:sldId id="261" r:id="rId58"/>
  </p:sldIdLst>
  <p:sldSz cx="18288000" cy="10287000"/>
  <p:notesSz cx="6858000" cy="9144000"/>
  <p:embeddedFontLst>
    <p:embeddedFont>
      <p:font typeface="Cambria Math" panose="02040503050406030204" pitchFamily="18"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0" autoAdjust="0"/>
    <p:restoredTop sz="93023" autoAdjust="0"/>
  </p:normalViewPr>
  <p:slideViewPr>
    <p:cSldViewPr>
      <p:cViewPr varScale="1">
        <p:scale>
          <a:sx n="37" d="100"/>
          <a:sy n="37" d="100"/>
        </p:scale>
        <p:origin x="43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9EDF2-19B2-49A8-8CFA-940DE9BCA7D0}" type="datetimeFigureOut">
              <a:rPr lang="en-US" smtClean="0"/>
              <a:t>03/07/2024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A7274-2722-4ED5-82D1-3F365BFF4E5B}" type="slidenum">
              <a:rPr lang="en-US" smtClean="0"/>
              <a:t>‹#›</a:t>
            </a:fld>
            <a:endParaRPr lang="en-US"/>
          </a:p>
        </p:txBody>
      </p:sp>
    </p:spTree>
    <p:extLst>
      <p:ext uri="{BB962C8B-B14F-4D97-AF65-F5344CB8AC3E}">
        <p14:creationId xmlns:p14="http://schemas.microsoft.com/office/powerpoint/2010/main" val="176054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420245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358788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133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26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6995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431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914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0068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94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831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105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0007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193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1426450" y="1079000"/>
            <a:ext cx="15435000" cy="1414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1426450" y="2493900"/>
            <a:ext cx="15435000" cy="6714000"/>
          </a:xfrm>
          <a:prstGeom prst="rect">
            <a:avLst/>
          </a:prstGeom>
        </p:spPr>
        <p:txBody>
          <a:bodyPr spcFirstLastPara="1" wrap="square" lIns="91425" tIns="91425" rIns="91425" bIns="91425" anchor="t" anchorCtr="0">
            <a:noAutofit/>
          </a:bodyPr>
          <a:lstStyle>
            <a:lvl1pPr marL="914400" lvl="0" indent="-660400">
              <a:spcBef>
                <a:spcPts val="0"/>
              </a:spcBef>
              <a:spcAft>
                <a:spcPts val="0"/>
              </a:spcAft>
              <a:buSzPts val="1600"/>
              <a:buChar char="●"/>
              <a:defRPr/>
            </a:lvl1pPr>
            <a:lvl2pPr marL="1828800" lvl="1" indent="-660400">
              <a:spcBef>
                <a:spcPts val="0"/>
              </a:spcBef>
              <a:spcAft>
                <a:spcPts val="0"/>
              </a:spcAft>
              <a:buSzPts val="1600"/>
              <a:buChar char="○"/>
              <a:defRPr/>
            </a:lvl2pPr>
            <a:lvl3pPr marL="2743200" lvl="2" indent="-660400">
              <a:spcBef>
                <a:spcPts val="0"/>
              </a:spcBef>
              <a:spcAft>
                <a:spcPts val="0"/>
              </a:spcAft>
              <a:buSzPts val="1600"/>
              <a:buChar char="■"/>
              <a:defRPr/>
            </a:lvl3pPr>
            <a:lvl4pPr marL="3657600" lvl="3" indent="-660400">
              <a:spcBef>
                <a:spcPts val="0"/>
              </a:spcBef>
              <a:spcAft>
                <a:spcPts val="0"/>
              </a:spcAft>
              <a:buSzPts val="1600"/>
              <a:buChar char="●"/>
              <a:defRPr/>
            </a:lvl4pPr>
            <a:lvl5pPr marL="4572000" lvl="4" indent="-660400">
              <a:spcBef>
                <a:spcPts val="0"/>
              </a:spcBef>
              <a:spcAft>
                <a:spcPts val="0"/>
              </a:spcAft>
              <a:buSzPts val="1600"/>
              <a:buChar char="○"/>
              <a:defRPr/>
            </a:lvl5pPr>
            <a:lvl6pPr marL="5486400" lvl="5" indent="-660400">
              <a:spcBef>
                <a:spcPts val="0"/>
              </a:spcBef>
              <a:spcAft>
                <a:spcPts val="0"/>
              </a:spcAft>
              <a:buSzPts val="1600"/>
              <a:buChar char="■"/>
              <a:defRPr/>
            </a:lvl6pPr>
            <a:lvl7pPr marL="6400800" lvl="6" indent="-660400">
              <a:spcBef>
                <a:spcPts val="0"/>
              </a:spcBef>
              <a:spcAft>
                <a:spcPts val="0"/>
              </a:spcAft>
              <a:buSzPts val="1600"/>
              <a:buChar char="●"/>
              <a:defRPr/>
            </a:lvl7pPr>
            <a:lvl8pPr marL="7315200" lvl="7" indent="-660400">
              <a:spcBef>
                <a:spcPts val="0"/>
              </a:spcBef>
              <a:spcAft>
                <a:spcPts val="0"/>
              </a:spcAft>
              <a:buSzPts val="1600"/>
              <a:buChar char="○"/>
              <a:defRPr/>
            </a:lvl8pPr>
            <a:lvl9pPr marL="8229600" lvl="8" indent="-6604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12588"/>
            <a:ext cx="18288000" cy="10312176"/>
          </a:xfrm>
          <a:prstGeom prst="rect">
            <a:avLst/>
          </a:prstGeom>
          <a:noFill/>
          <a:ln>
            <a:noFill/>
          </a:ln>
        </p:spPr>
      </p:pic>
      <p:grpSp>
        <p:nvGrpSpPr>
          <p:cNvPr id="60" name="Google Shape;60;p4"/>
          <p:cNvGrpSpPr/>
          <p:nvPr/>
        </p:nvGrpSpPr>
        <p:grpSpPr>
          <a:xfrm rot="10800000" flipH="1">
            <a:off x="648487" y="292187"/>
            <a:ext cx="16991050" cy="4495934"/>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 name="Google Shape;69;p4"/>
          <p:cNvGrpSpPr/>
          <p:nvPr/>
        </p:nvGrpSpPr>
        <p:grpSpPr>
          <a:xfrm flipH="1">
            <a:off x="648487" y="5486287"/>
            <a:ext cx="16991050" cy="4495934"/>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8" name="Google Shape;78;p4"/>
          <p:cNvPicPr preferRelativeResize="0"/>
          <p:nvPr/>
        </p:nvPicPr>
        <p:blipFill>
          <a:blip r:embed="rId3">
            <a:alphaModFix/>
          </a:blip>
          <a:stretch>
            <a:fillRect/>
          </a:stretch>
        </p:blipFill>
        <p:spPr>
          <a:xfrm>
            <a:off x="16716650" y="760853"/>
            <a:ext cx="2013300" cy="4147398"/>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16044601" y="1082574"/>
            <a:ext cx="816950" cy="1407668"/>
          </a:xfrm>
          <a:prstGeom prst="rect">
            <a:avLst/>
          </a:prstGeom>
          <a:noFill/>
          <a:ln>
            <a:noFill/>
          </a:ln>
        </p:spPr>
      </p:pic>
      <p:pic>
        <p:nvPicPr>
          <p:cNvPr id="80" name="Google Shape;80;p4"/>
          <p:cNvPicPr preferRelativeResize="0"/>
          <p:nvPr/>
        </p:nvPicPr>
        <p:blipFill>
          <a:blip r:embed="rId5">
            <a:alphaModFix/>
          </a:blip>
          <a:stretch>
            <a:fillRect/>
          </a:stretch>
        </p:blipFill>
        <p:spPr>
          <a:xfrm>
            <a:off x="213750" y="3956201"/>
            <a:ext cx="2148200" cy="4016498"/>
          </a:xfrm>
          <a:prstGeom prst="rect">
            <a:avLst/>
          </a:prstGeom>
          <a:noFill/>
          <a:ln>
            <a:noFill/>
          </a:ln>
        </p:spPr>
      </p:pic>
    </p:spTree>
    <p:extLst>
      <p:ext uri="{BB962C8B-B14F-4D97-AF65-F5344CB8AC3E}">
        <p14:creationId xmlns:p14="http://schemas.microsoft.com/office/powerpoint/2010/main" val="54847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7459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microsoft.com/office/2007/relationships/media" Target="../media/media2.mp3"/><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audio" Target="../media/media1.mp3"/><Relationship Id="rId16" Type="http://schemas.openxmlformats.org/officeDocument/2006/relationships/image" Target="../media/image37.png"/><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32.png"/><Relationship Id="rId5" Type="http://schemas.openxmlformats.org/officeDocument/2006/relationships/slideLayout" Target="../slideLayouts/slideLayout23.xml"/><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audio" Target="../media/media2.mp3"/><Relationship Id="rId9" Type="http://schemas.openxmlformats.org/officeDocument/2006/relationships/image" Target="../media/image30.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34.svg"/><Relationship Id="rId3" Type="http://schemas.microsoft.com/office/2007/relationships/media" Target="../media/media2.mp3"/><Relationship Id="rId7" Type="http://schemas.openxmlformats.org/officeDocument/2006/relationships/image" Target="../media/image38.png"/><Relationship Id="rId12" Type="http://schemas.openxmlformats.org/officeDocument/2006/relationships/image" Target="../media/image33.png"/><Relationship Id="rId2" Type="http://schemas.openxmlformats.org/officeDocument/2006/relationships/audio" Target="../media/media1.mp3"/><Relationship Id="rId16" Type="http://schemas.openxmlformats.org/officeDocument/2006/relationships/image" Target="../media/image42.png"/><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32.png"/><Relationship Id="rId5" Type="http://schemas.openxmlformats.org/officeDocument/2006/relationships/slideLayout" Target="../slideLayouts/slideLayout23.xml"/><Relationship Id="rId1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audio" Target="../media/media2.mp3"/><Relationship Id="rId9" Type="http://schemas.openxmlformats.org/officeDocument/2006/relationships/image" Target="../media/image40.pn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46.svg"/><Relationship Id="rId7" Type="http://schemas.openxmlformats.org/officeDocument/2006/relationships/image" Target="../media/image6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png"/><Relationship Id="rId7" Type="http://schemas.openxmlformats.org/officeDocument/2006/relationships/image" Target="../media/image65.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7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20.sv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6.svg"/><Relationship Id="rId7" Type="http://schemas.openxmlformats.org/officeDocument/2006/relationships/image" Target="../media/image7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20.sv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6.svg"/><Relationship Id="rId7" Type="http://schemas.openxmlformats.org/officeDocument/2006/relationships/image" Target="../media/image8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20.sv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6.svg"/><Relationship Id="rId7" Type="http://schemas.openxmlformats.org/officeDocument/2006/relationships/image" Target="../media/image8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20.sv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16.svg"/><Relationship Id="rId7" Type="http://schemas.openxmlformats.org/officeDocument/2006/relationships/image" Target="../media/image8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20.sv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16.svg"/><Relationship Id="rId7" Type="http://schemas.openxmlformats.org/officeDocument/2006/relationships/image" Target="../media/image9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20.sv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6.svg"/><Relationship Id="rId7" Type="http://schemas.openxmlformats.org/officeDocument/2006/relationships/image" Target="../media/image9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20.sv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03.svg"/><Relationship Id="rId7" Type="http://schemas.openxmlformats.org/officeDocument/2006/relationships/image" Target="../media/image105.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6.sv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03.svg"/><Relationship Id="rId7" Type="http://schemas.openxmlformats.org/officeDocument/2006/relationships/image" Target="../media/image106.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6.sv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6.sv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6.sv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sv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11.png"/></Relationships>
</file>

<file path=ppt/slides/_rels/slide41.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13.png"/></Relationships>
</file>

<file path=ppt/slides/_rels/slide42.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117.png"/><Relationship Id="rId4" Type="http://schemas.openxmlformats.org/officeDocument/2006/relationships/image" Target="../media/image15.png"/><Relationship Id="rId9" Type="http://schemas.openxmlformats.org/officeDocument/2006/relationships/image" Target="../media/image116.png"/></Relationships>
</file>

<file path=ppt/slides/_rels/slide44.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6.svg"/><Relationship Id="rId7" Type="http://schemas.openxmlformats.org/officeDocument/2006/relationships/image" Target="../media/image1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svg"/><Relationship Id="rId4" Type="http://schemas.openxmlformats.org/officeDocument/2006/relationships/image" Target="../media/image118.png"/></Relationships>
</file>

<file path=ppt/slides/_rels/slide45.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6.svg"/><Relationship Id="rId7" Type="http://schemas.openxmlformats.org/officeDocument/2006/relationships/image" Target="../media/image1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svg"/><Relationship Id="rId4" Type="http://schemas.openxmlformats.org/officeDocument/2006/relationships/image" Target="../media/image118.png"/></Relationships>
</file>

<file path=ppt/slides/_rels/slide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49.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0.sv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6.sv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28.png"/><Relationship Id="rId5" Type="http://schemas.openxmlformats.org/officeDocument/2006/relationships/image" Target="../media/image20.svg"/><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20.sv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20.svg"/><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1.png"/></Relationships>
</file>

<file path=ppt/slides/_rels/slide5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24600" y="2351748"/>
            <a:ext cx="6110056" cy="611005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78396">
            <a:off x="14958560" y="6953277"/>
            <a:ext cx="2636567" cy="15724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54568" y="-2115728"/>
            <a:ext cx="5236901" cy="628885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06400" y="6113872"/>
            <a:ext cx="5236901" cy="628885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2079" y="926724"/>
            <a:ext cx="2211353" cy="29236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508484">
            <a:off x="54008" y="9067800"/>
            <a:ext cx="4455000" cy="411480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flipH="1">
            <a:off x="15456051" y="4564240"/>
            <a:ext cx="802895" cy="1193897"/>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089724" flipH="1" flipV="1">
            <a:off x="2545038" y="6630170"/>
            <a:ext cx="802895" cy="1193897"/>
          </a:xfrm>
          <a:prstGeom prst="rect">
            <a:avLst/>
          </a:prstGeom>
        </p:spPr>
      </p:pic>
      <p:sp>
        <p:nvSpPr>
          <p:cNvPr id="12" name="Rectangle 11"/>
          <p:cNvSpPr/>
          <p:nvPr/>
        </p:nvSpPr>
        <p:spPr>
          <a:xfrm>
            <a:off x="3962400" y="2318130"/>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572189" y="8474184"/>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pic>
        <p:nvPicPr>
          <p:cNvPr id="2" name="Picture 1">
            <a:extLst>
              <a:ext uri="{FF2B5EF4-FFF2-40B4-BE49-F238E27FC236}">
                <a16:creationId xmlns:a16="http://schemas.microsoft.com/office/drawing/2014/main" id="{5C6E0B8E-4EEB-60CB-80F7-0C01E07888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1028" y="257147"/>
            <a:ext cx="12105944" cy="9772705"/>
          </a:xfrm>
          <a:prstGeom prst="rect">
            <a:avLst/>
          </a:prstGeom>
        </p:spPr>
      </p:pic>
    </p:spTree>
    <p:extLst>
      <p:ext uri="{BB962C8B-B14F-4D97-AF65-F5344CB8AC3E}">
        <p14:creationId xmlns:p14="http://schemas.microsoft.com/office/powerpoint/2010/main" val="1788779151"/>
      </p:ext>
    </p:extLst>
  </p:cSld>
  <p:clrMapOvr>
    <a:masterClrMapping/>
  </p:clrMapOvr>
  <p:transition spd="med">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355561" y="2552700"/>
            <a:ext cx="15188458" cy="276582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Đáp án đúng">
                <a:extLst>
                  <a:ext uri="{FF2B5EF4-FFF2-40B4-BE49-F238E27FC236}">
                    <a16:creationId xmlns:a16="http://schemas.microsoft.com/office/drawing/2014/main" id="{8B66CBE4-2DB9-BCF7-D1C4-281B894BFE17}"/>
                  </a:ext>
                </a:extLst>
              </p:cNvPr>
              <p:cNvSpPr/>
              <p:nvPr/>
            </p:nvSpPr>
            <p:spPr>
              <a:xfrm>
                <a:off x="5315016"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oMath>
                </a14:m>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5315016" y="6486757"/>
                <a:ext cx="2931445" cy="1392529"/>
              </a:xfrm>
              <a:prstGeom prst="roundRect">
                <a:avLst/>
              </a:prstGeom>
              <a:blipFill>
                <a:blip r:embed="rId7"/>
                <a:stretch>
                  <a:fillRect b="-87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Đáp án sai 1">
                <a:extLst>
                  <a:ext uri="{FF2B5EF4-FFF2-40B4-BE49-F238E27FC236}">
                    <a16:creationId xmlns:a16="http://schemas.microsoft.com/office/drawing/2014/main" id="{3FCD9830-5FD1-BD44-878B-228BD96CE996}"/>
                  </a:ext>
                </a:extLst>
              </p:cNvPr>
              <p:cNvSpPr/>
              <p:nvPr/>
            </p:nvSpPr>
            <p:spPr>
              <a:xfrm>
                <a:off x="9448800"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=6</m:t>
                    </m:r>
                  </m:oMath>
                </a14:m>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9448800" y="6486757"/>
                <a:ext cx="2931445" cy="1392529"/>
              </a:xfrm>
              <a:prstGeom prst="roundRect">
                <a:avLst/>
              </a:prstGeom>
              <a:blipFill>
                <a:blip r:embed="rId8"/>
                <a:stretch>
                  <a:fillRect b="-87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sai 2">
                <a:extLst>
                  <a:ext uri="{FF2B5EF4-FFF2-40B4-BE49-F238E27FC236}">
                    <a16:creationId xmlns:a16="http://schemas.microsoft.com/office/drawing/2014/main" id="{6A919885-0285-0403-1E09-FA94D8BC080B}"/>
                  </a:ext>
                </a:extLst>
              </p:cNvPr>
              <p:cNvSpPr/>
              <p:nvPr/>
            </p:nvSpPr>
            <p:spPr>
              <a:xfrm>
                <a:off x="13254230"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=−6</m:t>
                    </m:r>
                  </m:oMath>
                </a14:m>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3254230" y="6486757"/>
                <a:ext cx="2931445" cy="1392529"/>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3">
                <a:extLst>
                  <a:ext uri="{FF2B5EF4-FFF2-40B4-BE49-F238E27FC236}">
                    <a16:creationId xmlns:a16="http://schemas.microsoft.com/office/drawing/2014/main" id="{2E7D83A4-3758-8699-4DD0-010A80780539}"/>
                  </a:ext>
                </a:extLst>
              </p:cNvPr>
              <p:cNvSpPr/>
              <p:nvPr/>
            </p:nvSpPr>
            <p:spPr>
              <a:xfrm>
                <a:off x="1355561"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=3</m:t>
                    </m:r>
                  </m:oMath>
                </a14:m>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355561" y="6486757"/>
                <a:ext cx="2931445" cy="1392529"/>
              </a:xfrm>
              <a:prstGeom prst="roundRect">
                <a:avLst/>
              </a:prstGeom>
              <a:blipFill>
                <a:blip r:embed="rId10"/>
                <a:stretch>
                  <a:fillRect b="-873"/>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85487" y="6668593"/>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19146" y="6645845"/>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597030" y="6653380"/>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624127" y="6653380"/>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538451" y="-1274532"/>
            <a:ext cx="974726" cy="974726"/>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3715877" y="3173887"/>
                <a:ext cx="10856245" cy="1294585"/>
              </a:xfrm>
              <a:prstGeom prst="rect">
                <a:avLst/>
              </a:prstGeom>
            </p:spPr>
            <p:txBody>
              <a:bodyPr wrap="square">
                <a:spAutoFit/>
              </a:bodyPr>
              <a:lstStyle/>
              <a:p>
                <a:pPr algn="just">
                  <a:lnSpc>
                    <a:spcPct val="150000"/>
                  </a:lnSpc>
                </a:pPr>
                <a:r>
                  <a:rPr lang="pt-BR" sz="4000" b="1" dirty="0">
                    <a:latin typeface="Arial" panose="020B0604020202020204" pitchFamily="34" charset="0"/>
                    <a:ea typeface="Times New Roman" panose="02020603050405020304" pitchFamily="18" charset="0"/>
                  </a:rPr>
                  <a:t>Bài 1: </a:t>
                </a:r>
                <a:r>
                  <a:rPr lang="pt-BR" sz="4000" dirty="0">
                    <a:latin typeface="Arial" panose="020B0604020202020204" pitchFamily="34" charset="0"/>
                    <a:ea typeface="Times New Roman" panose="02020603050405020304" pitchFamily="18" charset="0"/>
                  </a:rPr>
                  <a:t>Nghiệm của phương trình </a:t>
                </a:r>
                <a14:m>
                  <m:oMath xmlns:m="http://schemas.openxmlformats.org/officeDocument/2006/math">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pt-BR" sz="4000" i="1">
                            <a:latin typeface="Cambria Math" panose="02040503050406030204" pitchFamily="18" charset="0"/>
                            <a:ea typeface="Times New Roman" panose="02020603050405020304" pitchFamily="18" charset="0"/>
                            <a:cs typeface="Arial" panose="020B0604020202020204" pitchFamily="34" charset="0"/>
                          </a:rPr>
                          <m:t>1</m:t>
                        </m:r>
                      </m:num>
                      <m:den>
                        <m:r>
                          <a:rPr lang="pt-BR" sz="4000" i="1">
                            <a:latin typeface="Cambria Math" panose="02040503050406030204" pitchFamily="18" charset="0"/>
                            <a:ea typeface="Times New Roman" panose="02020603050405020304" pitchFamily="18" charset="0"/>
                            <a:cs typeface="Arial" panose="020B0604020202020204" pitchFamily="34" charset="0"/>
                          </a:rPr>
                          <m:t>𝑥</m:t>
                        </m:r>
                      </m:den>
                    </m:f>
                    <m:r>
                      <a:rPr lang="pt-BR"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pt-BR" sz="4000" i="1">
                            <a:latin typeface="Cambria Math" panose="02040503050406030204" pitchFamily="18" charset="0"/>
                            <a:ea typeface="Times New Roman" panose="02020603050405020304" pitchFamily="18" charset="0"/>
                            <a:cs typeface="Arial" panose="020B0604020202020204" pitchFamily="34" charset="0"/>
                          </a:rPr>
                          <m:t>3</m:t>
                        </m:r>
                      </m:num>
                      <m:den>
                        <m:r>
                          <a:rPr lang="pt-BR" sz="4000" i="1">
                            <a:latin typeface="Cambria Math" panose="02040503050406030204" pitchFamily="18" charset="0"/>
                            <a:ea typeface="Times New Roman" panose="02020603050405020304" pitchFamily="18" charset="0"/>
                            <a:cs typeface="Arial" panose="020B0604020202020204" pitchFamily="34" charset="0"/>
                          </a:rPr>
                          <m:t>2</m:t>
                        </m:r>
                        <m:r>
                          <a:rPr lang="pt-BR" sz="4000" i="1">
                            <a:latin typeface="Cambria Math" panose="02040503050406030204" pitchFamily="18" charset="0"/>
                            <a:ea typeface="Times New Roman" panose="02020603050405020304" pitchFamily="18" charset="0"/>
                            <a:cs typeface="Arial" panose="020B0604020202020204" pitchFamily="34" charset="0"/>
                          </a:rPr>
                          <m:t>𝑥</m:t>
                        </m:r>
                      </m:den>
                    </m:f>
                    <m:r>
                      <a:rPr lang="pt-BR"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pt-BR" sz="4000" i="1">
                            <a:latin typeface="Cambria Math" panose="02040503050406030204" pitchFamily="18" charset="0"/>
                            <a:ea typeface="Times New Roman" panose="02020603050405020304" pitchFamily="18" charset="0"/>
                            <a:cs typeface="Arial" panose="020B0604020202020204" pitchFamily="34" charset="0"/>
                          </a:rPr>
                          <m:t>1</m:t>
                        </m:r>
                      </m:num>
                      <m:den>
                        <m:r>
                          <a:rPr lang="pt-BR" sz="4000" i="1">
                            <a:latin typeface="Cambria Math" panose="02040503050406030204" pitchFamily="18" charset="0"/>
                            <a:ea typeface="Times New Roman" panose="02020603050405020304" pitchFamily="18" charset="0"/>
                            <a:cs typeface="Arial" panose="020B0604020202020204" pitchFamily="34" charset="0"/>
                          </a:rPr>
                          <m:t>6</m:t>
                        </m:r>
                      </m:den>
                    </m:f>
                  </m:oMath>
                </a14:m>
                <a:r>
                  <a:rPr lang="pt-BR" sz="4000" dirty="0">
                    <a:latin typeface="Arial" panose="020B0604020202020204" pitchFamily="34" charset="0"/>
                    <a:ea typeface="Times New Roman" panose="02020603050405020304" pitchFamily="18" charset="0"/>
                  </a:rPr>
                  <a:t> là</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715877" y="3173887"/>
                <a:ext cx="10856245" cy="1294585"/>
              </a:xfrm>
              <a:prstGeom prst="rect">
                <a:avLst/>
              </a:prstGeom>
              <a:blipFill>
                <a:blip r:embed="rId16"/>
                <a:stretch>
                  <a:fillRect l="-2022" b="-8491"/>
                </a:stretch>
              </a:blipFill>
            </p:spPr>
            <p:txBody>
              <a:bodyPr/>
              <a:lstStyle/>
              <a:p>
                <a:r>
                  <a:rPr lang="en-US">
                    <a:noFill/>
                  </a:rPr>
                  <a:t> </a:t>
                </a:r>
              </a:p>
            </p:txBody>
          </p:sp>
        </mc:Fallback>
      </mc:AlternateContent>
    </p:spTree>
    <p:extLst>
      <p:ext uri="{BB962C8B-B14F-4D97-AF65-F5344CB8AC3E}">
        <p14:creationId xmlns:p14="http://schemas.microsoft.com/office/powerpoint/2010/main" val="51148093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Left)">
                                      <p:cBhvr>
                                        <p:cTn id="18" dur="500"/>
                                        <p:tgtEl>
                                          <p:spTgt spid="11"/>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Left)">
                                      <p:cBhvr>
                                        <p:cTn id="24" dur="500"/>
                                        <p:tgtEl>
                                          <p:spTgt spid="12"/>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9"/>
                                        </p:tgtEl>
                                        <p:attrNameLst>
                                          <p:attrName>fillcolor</p:attrName>
                                        </p:attrNameLst>
                                      </p:cBhvr>
                                      <p:to>
                                        <a:srgbClr val="92D050"/>
                                      </p:to>
                                    </p:animClr>
                                    <p:set>
                                      <p:cBhvr>
                                        <p:cTn id="33" dur="500" fill="hold"/>
                                        <p:tgtEl>
                                          <p:spTgt spid="9"/>
                                        </p:tgtEl>
                                        <p:attrNameLst>
                                          <p:attrName>fill.type</p:attrName>
                                        </p:attrNameLst>
                                      </p:cBhvr>
                                      <p:to>
                                        <p:strVal val="solid"/>
                                      </p:to>
                                    </p:set>
                                    <p:set>
                                      <p:cBhvr>
                                        <p:cTn id="34" dur="500" fill="hold"/>
                                        <p:tgtEl>
                                          <p:spTgt spid="9"/>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835" fill="hold"/>
                                        <p:tgtEl>
                                          <p:spTgt spid="13"/>
                                        </p:tgtEl>
                                      </p:cBhvr>
                                    </p:cmd>
                                  </p:childTnLst>
                                </p:cTn>
                              </p:par>
                              <p:par>
                                <p:cTn id="37" presetID="1" presetClass="entr" presetSubtype="0" fill="hold" nodeType="withEffect">
                                  <p:stCondLst>
                                    <p:cond delay="0"/>
                                  </p:stCondLst>
                                  <p:childTnLst>
                                    <p:set>
                                      <p:cBhvr>
                                        <p:cTn id="38" dur="1" fill="hold">
                                          <p:stCondLst>
                                            <p:cond delay="9"/>
                                          </p:stCondLst>
                                        </p:cTn>
                                        <p:tgtEl>
                                          <p:spTgt spid="14"/>
                                        </p:tgtEl>
                                        <p:attrNameLst>
                                          <p:attrName>style.visibility</p:attrName>
                                        </p:attrNameLst>
                                      </p:cBhvr>
                                      <p:to>
                                        <p:strVal val="visible"/>
                                      </p:to>
                                    </p:set>
                                  </p:childTnLst>
                                </p:cTn>
                              </p:par>
                              <p:par>
                                <p:cTn id="39" presetID="26" presetClass="emph" presetSubtype="0" repeatCount="4000" fill="hold" grpId="1" nodeType="withEffect">
                                  <p:stCondLst>
                                    <p:cond delay="0"/>
                                  </p:stCondLst>
                                  <p:childTnLst>
                                    <p:animEffect transition="out" filter="fade">
                                      <p:cBhvr>
                                        <p:cTn id="40" dur="500" tmFilter="0, 0; .2, .5; .8, .5; 1, 0"/>
                                        <p:tgtEl>
                                          <p:spTgt spid="9"/>
                                        </p:tgtEl>
                                      </p:cBhvr>
                                    </p:animEffect>
                                    <p:animScale>
                                      <p:cBhvr>
                                        <p:cTn id="41"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10"/>
                                        </p:tgtEl>
                                        <p:attrNameLst>
                                          <p:attrName>fillcolor</p:attrName>
                                        </p:attrNameLst>
                                      </p:cBhvr>
                                      <p:to>
                                        <a:srgbClr val="D99694"/>
                                      </p:to>
                                    </p:animClr>
                                    <p:set>
                                      <p:cBhvr>
                                        <p:cTn id="47" dur="500" fill="hold"/>
                                        <p:tgtEl>
                                          <p:spTgt spid="10"/>
                                        </p:tgtEl>
                                        <p:attrNameLst>
                                          <p:attrName>fill.type</p:attrName>
                                        </p:attrNameLst>
                                      </p:cBhvr>
                                      <p:to>
                                        <p:strVal val="solid"/>
                                      </p:to>
                                    </p:set>
                                    <p:set>
                                      <p:cBhvr>
                                        <p:cTn id="48" dur="500" fill="hold"/>
                                        <p:tgtEl>
                                          <p:spTgt spid="10"/>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862" fill="hold"/>
                                        <p:tgtEl>
                                          <p:spTgt spid="18"/>
                                        </p:tgtEl>
                                      </p:cBhvr>
                                    </p:cmd>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26" presetClass="emph" presetSubtype="0" repeatCount="4000" fill="hold" grpId="1" nodeType="withEffect">
                                  <p:stCondLst>
                                    <p:cond delay="0"/>
                                  </p:stCondLst>
                                  <p:childTnLst>
                                    <p:animEffect transition="out" filter="fade">
                                      <p:cBhvr>
                                        <p:cTn id="54" dur="500" tmFilter="0, 0; .2, .5; .8, .5; 1, 0"/>
                                        <p:tgtEl>
                                          <p:spTgt spid="10"/>
                                        </p:tgtEl>
                                      </p:cBhvr>
                                    </p:animEffect>
                                    <p:animScale>
                                      <p:cBhvr>
                                        <p:cTn id="5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11"/>
                                        </p:tgtEl>
                                        <p:attrNameLst>
                                          <p:attrName>fillcolor</p:attrName>
                                        </p:attrNameLst>
                                      </p:cBhvr>
                                      <p:to>
                                        <a:srgbClr val="D99694"/>
                                      </p:to>
                                    </p:animClr>
                                    <p:set>
                                      <p:cBhvr>
                                        <p:cTn id="61" dur="500" fill="hold"/>
                                        <p:tgtEl>
                                          <p:spTgt spid="11"/>
                                        </p:tgtEl>
                                        <p:attrNameLst>
                                          <p:attrName>fill.type</p:attrName>
                                        </p:attrNameLst>
                                      </p:cBhvr>
                                      <p:to>
                                        <p:strVal val="solid"/>
                                      </p:to>
                                    </p:set>
                                    <p:set>
                                      <p:cBhvr>
                                        <p:cTn id="62" dur="500" fill="hold"/>
                                        <p:tgtEl>
                                          <p:spTgt spid="11"/>
                                        </p:tgtEl>
                                        <p:attrNameLst>
                                          <p:attrName>fill.on</p:attrName>
                                        </p:attrNameLst>
                                      </p:cBhvr>
                                      <p:to>
                                        <p:strVal val="true"/>
                                      </p:to>
                                    </p:set>
                                  </p:childTnLst>
                                </p:cTn>
                              </p:par>
                              <p:par>
                                <p:cTn id="63" presetID="1" presetClass="mediacall" presetSubtype="0" fill="hold" nodeType="withEffect">
                                  <p:stCondLst>
                                    <p:cond delay="0"/>
                                  </p:stCondLst>
                                  <p:childTnLst>
                                    <p:cmd type="call" cmd="playFrom(0.0)">
                                      <p:cBhvr>
                                        <p:cTn id="64" dur="862" fill="hold"/>
                                        <p:tgtEl>
                                          <p:spTgt spid="18"/>
                                        </p:tgtEl>
                                      </p:cBhvr>
                                    </p:cmd>
                                  </p:childTnLst>
                                </p:cTn>
                              </p:par>
                              <p:par>
                                <p:cTn id="65" presetID="1" presetClass="entr" presetSubtype="0" fill="hold" nodeType="withEffect">
                                  <p:stCondLst>
                                    <p:cond delay="0"/>
                                  </p:stCondLst>
                                  <p:childTnLst>
                                    <p:set>
                                      <p:cBhvr>
                                        <p:cTn id="66" dur="1" fill="hold">
                                          <p:stCondLst>
                                            <p:cond delay="9"/>
                                          </p:stCondLst>
                                        </p:cTn>
                                        <p:tgtEl>
                                          <p:spTgt spid="15"/>
                                        </p:tgtEl>
                                        <p:attrNameLst>
                                          <p:attrName>style.visibility</p:attrName>
                                        </p:attrNameLst>
                                      </p:cBhvr>
                                      <p:to>
                                        <p:strVal val="visible"/>
                                      </p:to>
                                    </p:set>
                                  </p:childTnLst>
                                </p:cTn>
                              </p:par>
                              <p:par>
                                <p:cTn id="67" presetID="26" presetClass="emph" presetSubtype="0" repeatCount="4000" fill="hold" grpId="1" nodeType="withEffect">
                                  <p:stCondLst>
                                    <p:cond delay="0"/>
                                  </p:stCondLst>
                                  <p:childTnLst>
                                    <p:animEffect transition="out" filter="fade">
                                      <p:cBhvr>
                                        <p:cTn id="68" dur="500" tmFilter="0, 0; .2, .5; .8, .5; 1, 0"/>
                                        <p:tgtEl>
                                          <p:spTgt spid="11"/>
                                        </p:tgtEl>
                                      </p:cBhvr>
                                    </p:animEffect>
                                    <p:animScale>
                                      <p:cBhvr>
                                        <p:cTn id="6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500" fill="hold"/>
                                        <p:tgtEl>
                                          <p:spTgt spid="12"/>
                                        </p:tgtEl>
                                        <p:attrNameLst>
                                          <p:attrName>fillcolor</p:attrName>
                                        </p:attrNameLst>
                                      </p:cBhvr>
                                      <p:to>
                                        <a:srgbClr val="D99694"/>
                                      </p:to>
                                    </p:animClr>
                                    <p:set>
                                      <p:cBhvr>
                                        <p:cTn id="75" dur="500" fill="hold"/>
                                        <p:tgtEl>
                                          <p:spTgt spid="12"/>
                                        </p:tgtEl>
                                        <p:attrNameLst>
                                          <p:attrName>fill.type</p:attrName>
                                        </p:attrNameLst>
                                      </p:cBhvr>
                                      <p:to>
                                        <p:strVal val="solid"/>
                                      </p:to>
                                    </p:set>
                                    <p:set>
                                      <p:cBhvr>
                                        <p:cTn id="76" dur="500" fill="hold"/>
                                        <p:tgtEl>
                                          <p:spTgt spid="12"/>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862" fill="hold"/>
                                        <p:tgtEl>
                                          <p:spTgt spid="18"/>
                                        </p:tgtEl>
                                      </p:cBhvr>
                                    </p:cmd>
                                  </p:childTnLst>
                                </p:cTn>
                              </p:par>
                              <p:par>
                                <p:cTn id="79" presetID="1" presetClass="entr" presetSubtype="0" fill="hold" nodeType="withEffect">
                                  <p:stCondLst>
                                    <p:cond delay="0"/>
                                  </p:stCondLst>
                                  <p:childTnLst>
                                    <p:set>
                                      <p:cBhvr>
                                        <p:cTn id="80" dur="1" fill="hold">
                                          <p:stCondLst>
                                            <p:cond delay="9"/>
                                          </p:stCondLst>
                                        </p:cTn>
                                        <p:tgtEl>
                                          <p:spTgt spid="16"/>
                                        </p:tgtEl>
                                        <p:attrNameLst>
                                          <p:attrName>style.visibility</p:attrName>
                                        </p:attrNameLst>
                                      </p:cBhvr>
                                      <p:to>
                                        <p:strVal val="visible"/>
                                      </p:to>
                                    </p:set>
                                  </p:childTnLst>
                                </p:cTn>
                              </p:par>
                              <p:par>
                                <p:cTn id="81" presetID="26" presetClass="emph" presetSubtype="0" repeatCount="4000" fill="hold" grpId="1" nodeType="withEffect">
                                  <p:stCondLst>
                                    <p:cond delay="0"/>
                                  </p:stCondLst>
                                  <p:childTnLst>
                                    <p:animEffect transition="out" filter="fade">
                                      <p:cBhvr>
                                        <p:cTn id="82" dur="500" tmFilter="0, 0; .2, .5; .8, .5; 1, 0"/>
                                        <p:tgtEl>
                                          <p:spTgt spid="12"/>
                                        </p:tgtEl>
                                      </p:cBhvr>
                                    </p:animEffect>
                                    <p:animScale>
                                      <p:cBhvr>
                                        <p:cTn id="83"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4" fill="hold" display="0">
                  <p:stCondLst>
                    <p:cond delay="indefinite"/>
                  </p:stCondLst>
                  <p:endCondLst>
                    <p:cond evt="onStopAudio" delay="0">
                      <p:tgtEl>
                        <p:sldTgt/>
                      </p:tgtEl>
                    </p:cond>
                  </p:endCondLst>
                </p:cTn>
                <p:tgtEl>
                  <p:spTgt spid="13"/>
                </p:tgtEl>
              </p:cMediaNode>
            </p:audio>
            <p:audio>
              <p:cMediaNode vol="80000">
                <p:cTn id="85" fill="hold" display="0">
                  <p:stCondLst>
                    <p:cond delay="indefinite"/>
                  </p:stCondLst>
                  <p:endCondLst>
                    <p:cond evt="onStopAudio" delay="0">
                      <p:tgtEl>
                        <p:sldTgt/>
                      </p:tgtEl>
                    </p:cond>
                  </p:endCondLst>
                </p:cTn>
                <p:tgtEl>
                  <p:spTgt spid="18"/>
                </p:tgtEl>
              </p:cMediaNode>
            </p:audio>
          </p:childTnLst>
        </p:cTn>
      </p:par>
    </p:tnLst>
    <p:bldLst>
      <p:bldP spid="2" grpId="0"/>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739658" y="2144138"/>
            <a:ext cx="14602987" cy="274825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Đáp án đúng">
                <a:extLst>
                  <a:ext uri="{FF2B5EF4-FFF2-40B4-BE49-F238E27FC236}">
                    <a16:creationId xmlns:a16="http://schemas.microsoft.com/office/drawing/2014/main" id="{8B66CBE4-2DB9-BCF7-D1C4-281B894BFE17}"/>
                  </a:ext>
                </a:extLst>
              </p:cNvPr>
              <p:cNvSpPr/>
              <p:nvPr/>
            </p:nvSpPr>
            <p:spPr>
              <a:xfrm>
                <a:off x="2348319" y="5486657"/>
                <a:ext cx="5733594"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pt-BR" sz="4000">
                    <a:solidFill>
                      <a:schemeClr val="tx1"/>
                    </a:solidFill>
                    <a:latin typeface="Arial" panose="020B0604020202020204" pitchFamily="34" charset="0"/>
                    <a:ea typeface="Times New Roman" panose="02020603050405020304" pitchFamily="18" charset="0"/>
                  </a:rPr>
                  <a:t>A. </a:t>
                </a:r>
                <a14:m>
                  <m:oMath xmlns:m="http://schemas.openxmlformats.org/officeDocument/2006/math">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𝑦</m:t>
                        </m:r>
                      </m:e>
                    </m:d>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4;5</m:t>
                        </m:r>
                      </m:e>
                    </m:d>
                  </m:oMath>
                </a14:m>
                <a:endParaRPr kumimoji="0" lang="vi-VN" sz="4000" b="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2348319" y="5486657"/>
                <a:ext cx="5733594" cy="1392529"/>
              </a:xfrm>
              <a:prstGeom prst="roundRect">
                <a:avLst/>
              </a:prstGeom>
              <a:blipFill>
                <a:blip r:embed="rId7"/>
                <a:stretch>
                  <a:fillRect b="-131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Đáp án sai 1">
                <a:extLst>
                  <a:ext uri="{FF2B5EF4-FFF2-40B4-BE49-F238E27FC236}">
                    <a16:creationId xmlns:a16="http://schemas.microsoft.com/office/drawing/2014/main" id="{3FCD9830-5FD1-BD44-878B-228BD96CE996}"/>
                  </a:ext>
                </a:extLst>
              </p:cNvPr>
              <p:cNvSpPr/>
              <p:nvPr/>
            </p:nvSpPr>
            <p:spPr>
              <a:xfrm>
                <a:off x="2348319" y="7373100"/>
                <a:ext cx="5733594"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pt-BR" sz="4000">
                    <a:solidFill>
                      <a:schemeClr val="tx1"/>
                    </a:solidFill>
                    <a:latin typeface="Arial" panose="020B0604020202020204" pitchFamily="34" charset="0"/>
                    <a:ea typeface="Times New Roman" panose="02020603050405020304" pitchFamily="18" charset="0"/>
                  </a:rPr>
                  <a:t>C. </a:t>
                </a:r>
                <a14:m>
                  <m:oMath xmlns:m="http://schemas.openxmlformats.org/officeDocument/2006/math">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𝑦</m:t>
                        </m:r>
                      </m:e>
                    </m:d>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−5;−4</m:t>
                        </m:r>
                      </m:e>
                    </m:d>
                  </m:oMath>
                </a14:m>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2348319" y="7373100"/>
                <a:ext cx="5733594" cy="1392529"/>
              </a:xfrm>
              <a:prstGeom prst="roundRect">
                <a:avLst/>
              </a:prstGeom>
              <a:blipFill>
                <a:blip r:embed="rId8"/>
                <a:stretch>
                  <a:fillRect b="-87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sai 2">
                <a:extLst>
                  <a:ext uri="{FF2B5EF4-FFF2-40B4-BE49-F238E27FC236}">
                    <a16:creationId xmlns:a16="http://schemas.microsoft.com/office/drawing/2014/main" id="{6A919885-0285-0403-1E09-FA94D8BC080B}"/>
                  </a:ext>
                </a:extLst>
              </p:cNvPr>
              <p:cNvSpPr/>
              <p:nvPr/>
            </p:nvSpPr>
            <p:spPr>
              <a:xfrm>
                <a:off x="9867228" y="7373100"/>
                <a:ext cx="5733594"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4000">
                    <a:solidFill>
                      <a:schemeClr val="tx1"/>
                    </a:solidFill>
                    <a:latin typeface="Arial" panose="020B0604020202020204" pitchFamily="34" charset="0"/>
                    <a:ea typeface="Times New Roman" panose="02020603050405020304" pitchFamily="18" charset="0"/>
                  </a:rPr>
                  <a:t>D. </a:t>
                </a:r>
                <a14:m>
                  <m:oMath xmlns:m="http://schemas.openxmlformats.org/officeDocument/2006/math">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𝑦</m:t>
                        </m:r>
                      </m:e>
                    </m:d>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−4;−5</m:t>
                        </m:r>
                      </m:e>
                    </m:d>
                  </m:oMath>
                </a14:m>
                <a:endParaRPr kumimoji="0" lang="vi-VN" sz="4000" b="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9867228" y="7373100"/>
                <a:ext cx="5733594" cy="1392529"/>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3">
                <a:extLst>
                  <a:ext uri="{FF2B5EF4-FFF2-40B4-BE49-F238E27FC236}">
                    <a16:creationId xmlns:a16="http://schemas.microsoft.com/office/drawing/2014/main" id="{2E7D83A4-3758-8699-4DD0-010A80780539}"/>
                  </a:ext>
                </a:extLst>
              </p:cNvPr>
              <p:cNvSpPr/>
              <p:nvPr/>
            </p:nvSpPr>
            <p:spPr>
              <a:xfrm>
                <a:off x="9865873" y="5427371"/>
                <a:ext cx="5733594"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1200"/>
                  </a:spcAft>
                </a:pPr>
                <a:r>
                  <a:rPr lang="pt-BR" sz="4000">
                    <a:solidFill>
                      <a:schemeClr val="tx1"/>
                    </a:solidFill>
                    <a:latin typeface="Arial" panose="020B0604020202020204" pitchFamily="34" charset="0"/>
                    <a:ea typeface="Times New Roman" panose="02020603050405020304" pitchFamily="18" charset="0"/>
                  </a:rPr>
                  <a:t>B. </a:t>
                </a:r>
                <a14:m>
                  <m:oMath xmlns:m="http://schemas.openxmlformats.org/officeDocument/2006/math">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𝑦</m:t>
                        </m:r>
                      </m:e>
                    </m:d>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5;4</m:t>
                        </m:r>
                      </m:e>
                    </m:d>
                  </m:oMath>
                </a14:m>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865873" y="5427371"/>
                <a:ext cx="5733594" cy="1392529"/>
              </a:xfrm>
              <a:prstGeom prst="roundRect">
                <a:avLst/>
              </a:prstGeom>
              <a:blipFill>
                <a:blip r:embed="rId10"/>
                <a:stretch>
                  <a:fillRect/>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975068" y="5799942"/>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535357" y="7747321"/>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891310" y="5801592"/>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08062" y="7747321"/>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538451" y="-1274532"/>
            <a:ext cx="974726" cy="974726"/>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842506" y="2355073"/>
                <a:ext cx="14397290" cy="1980350"/>
              </a:xfrm>
              <a:prstGeom prst="rect">
                <a:avLst/>
              </a:prstGeom>
            </p:spPr>
            <p:txBody>
              <a:bodyPr wrap="square">
                <a:spAutoFit/>
              </a:bodyPr>
              <a:lstStyle/>
              <a:p>
                <a:pPr algn="ctr">
                  <a:lnSpc>
                    <a:spcPct val="150000"/>
                  </a:lnSpc>
                  <a:spcAft>
                    <a:spcPts val="800"/>
                  </a:spcAft>
                </a:pPr>
                <a:r>
                  <a:rPr lang="pt-BR" sz="4000" b="1" kern="100" dirty="0">
                    <a:latin typeface="Arial" panose="020B0604020202020204" pitchFamily="34" charset="0"/>
                    <a:ea typeface="Times New Roman" panose="02020603050405020304" pitchFamily="18" charset="0"/>
                    <a:cs typeface="Times New Roman" panose="02020603050405020304" pitchFamily="18" charset="0"/>
                  </a:rPr>
                  <a:t>Bài 2: </a:t>
                </a:r>
                <a:r>
                  <a:rPr lang="pt-BR" sz="4000" kern="100" dirty="0">
                    <a:latin typeface="Arial" panose="020B0604020202020204" pitchFamily="34" charset="0"/>
                    <a:ea typeface="Times New Roman" panose="02020603050405020304" pitchFamily="18" charset="0"/>
                    <a:cs typeface="Times New Roman" panose="02020603050405020304" pitchFamily="18" charset="0"/>
                  </a:rPr>
                  <a:t>Nghiệm của hệ phương trình </a:t>
                </a:r>
                <a14:m>
                  <m:oMath xmlns:m="http://schemas.openxmlformats.org/officeDocument/2006/math">
                    <m:d>
                      <m:dPr>
                        <m:begChr m:val="{"/>
                        <m:end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eqArr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=9</m:t>
                            </m:r>
                          </m:e>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e>
                        </m:eqArr>
                      </m:e>
                    </m:d>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là</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842506" y="2355073"/>
                <a:ext cx="14397290" cy="1980350"/>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727964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Left)">
                                      <p:cBhvr>
                                        <p:cTn id="16" dur="500"/>
                                        <p:tgtEl>
                                          <p:spTgt spid="1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50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9"/>
                                        </p:tgtEl>
                                        <p:attrNameLst>
                                          <p:attrName>fillcolor</p:attrName>
                                        </p:attrNameLst>
                                      </p:cBhvr>
                                      <p:to>
                                        <a:srgbClr val="92D050"/>
                                      </p:to>
                                    </p:animClr>
                                    <p:set>
                                      <p:cBhvr>
                                        <p:cTn id="28" dur="500" fill="hold"/>
                                        <p:tgtEl>
                                          <p:spTgt spid="9"/>
                                        </p:tgtEl>
                                        <p:attrNameLst>
                                          <p:attrName>fill.type</p:attrName>
                                        </p:attrNameLst>
                                      </p:cBhvr>
                                      <p:to>
                                        <p:strVal val="solid"/>
                                      </p:to>
                                    </p:set>
                                    <p:set>
                                      <p:cBhvr>
                                        <p:cTn id="29" dur="500" fill="hold"/>
                                        <p:tgtEl>
                                          <p:spTgt spid="9"/>
                                        </p:tgtEl>
                                        <p:attrNameLst>
                                          <p:attrName>fill.on</p:attrName>
                                        </p:attrNameLst>
                                      </p:cBhvr>
                                      <p:to>
                                        <p:strVal val="true"/>
                                      </p:to>
                                    </p:set>
                                  </p:childTnLst>
                                </p:cTn>
                              </p:par>
                              <p:par>
                                <p:cTn id="30" presetID="1" presetClass="mediacall" presetSubtype="0" fill="hold" nodeType="withEffect">
                                  <p:stCondLst>
                                    <p:cond delay="0"/>
                                  </p:stCondLst>
                                  <p:childTnLst>
                                    <p:cmd type="call" cmd="playFrom(0.0)">
                                      <p:cBhvr>
                                        <p:cTn id="31" dur="835" fill="hold"/>
                                        <p:tgtEl>
                                          <p:spTgt spid="13"/>
                                        </p:tgtEl>
                                      </p:cBhvr>
                                    </p:cmd>
                                  </p:childTnLst>
                                </p:cTn>
                              </p:par>
                              <p:par>
                                <p:cTn id="32" presetID="1" presetClass="entr" presetSubtype="0" fill="hold" nodeType="withEffect">
                                  <p:stCondLst>
                                    <p:cond delay="0"/>
                                  </p:stCondLst>
                                  <p:childTnLst>
                                    <p:set>
                                      <p:cBhvr>
                                        <p:cTn id="33" dur="1" fill="hold">
                                          <p:stCondLst>
                                            <p:cond delay="9"/>
                                          </p:stCondLst>
                                        </p:cTn>
                                        <p:tgtEl>
                                          <p:spTgt spid="14"/>
                                        </p:tgtEl>
                                        <p:attrNameLst>
                                          <p:attrName>style.visibility</p:attrName>
                                        </p:attrNameLst>
                                      </p:cBhvr>
                                      <p:to>
                                        <p:strVal val="visible"/>
                                      </p:to>
                                    </p:set>
                                  </p:childTnLst>
                                </p:cTn>
                              </p:par>
                              <p:par>
                                <p:cTn id="34" presetID="26" presetClass="emph" presetSubtype="0" repeatCount="4000" fill="hold" grpId="1" nodeType="with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0"/>
                                        </p:tgtEl>
                                        <p:attrNameLst>
                                          <p:attrName>fillcolor</p:attrName>
                                        </p:attrNameLst>
                                      </p:cBhvr>
                                      <p:to>
                                        <a:srgbClr val="D99694"/>
                                      </p:to>
                                    </p:animClr>
                                    <p:set>
                                      <p:cBhvr>
                                        <p:cTn id="42" dur="500" fill="hold"/>
                                        <p:tgtEl>
                                          <p:spTgt spid="10"/>
                                        </p:tgtEl>
                                        <p:attrNameLst>
                                          <p:attrName>fill.type</p:attrName>
                                        </p:attrNameLst>
                                      </p:cBhvr>
                                      <p:to>
                                        <p:strVal val="solid"/>
                                      </p:to>
                                    </p:set>
                                    <p:set>
                                      <p:cBhvr>
                                        <p:cTn id="43" dur="500" fill="hold"/>
                                        <p:tgtEl>
                                          <p:spTgt spid="10"/>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18"/>
                                        </p:tgtEl>
                                      </p:cBhvr>
                                    </p:cmd>
                                  </p:childTnLst>
                                </p:cTn>
                              </p:par>
                              <p:par>
                                <p:cTn id="46" presetID="1"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26" presetClass="emph" presetSubtype="0" repeatCount="4000" fill="hold" grpId="1" nodeType="withEffect">
                                  <p:stCondLst>
                                    <p:cond delay="0"/>
                                  </p:stCondLst>
                                  <p:childTnLst>
                                    <p:animEffect transition="out" filter="fade">
                                      <p:cBhvr>
                                        <p:cTn id="49" dur="500" tmFilter="0, 0; .2, .5; .8, .5; 1, 0"/>
                                        <p:tgtEl>
                                          <p:spTgt spid="10"/>
                                        </p:tgtEl>
                                      </p:cBhvr>
                                    </p:animEffect>
                                    <p:animScale>
                                      <p:cBhvr>
                                        <p:cTn id="50"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11"/>
                                        </p:tgtEl>
                                        <p:attrNameLst>
                                          <p:attrName>fillcolor</p:attrName>
                                        </p:attrNameLst>
                                      </p:cBhvr>
                                      <p:to>
                                        <a:srgbClr val="D99694"/>
                                      </p:to>
                                    </p:animClr>
                                    <p:set>
                                      <p:cBhvr>
                                        <p:cTn id="56" dur="500" fill="hold"/>
                                        <p:tgtEl>
                                          <p:spTgt spid="11"/>
                                        </p:tgtEl>
                                        <p:attrNameLst>
                                          <p:attrName>fill.type</p:attrName>
                                        </p:attrNameLst>
                                      </p:cBhvr>
                                      <p:to>
                                        <p:strVal val="solid"/>
                                      </p:to>
                                    </p:set>
                                    <p:set>
                                      <p:cBhvr>
                                        <p:cTn id="57" dur="500" fill="hold"/>
                                        <p:tgtEl>
                                          <p:spTgt spid="11"/>
                                        </p:tgtEl>
                                        <p:attrNameLst>
                                          <p:attrName>fill.on</p:attrName>
                                        </p:attrNameLst>
                                      </p:cBhvr>
                                      <p:to>
                                        <p:strVal val="true"/>
                                      </p:to>
                                    </p:set>
                                  </p:childTnLst>
                                </p:cTn>
                              </p:par>
                              <p:par>
                                <p:cTn id="58" presetID="1" presetClass="mediacall" presetSubtype="0" fill="hold" nodeType="withEffect">
                                  <p:stCondLst>
                                    <p:cond delay="0"/>
                                  </p:stCondLst>
                                  <p:childTnLst>
                                    <p:cmd type="call" cmd="playFrom(0.0)">
                                      <p:cBhvr>
                                        <p:cTn id="59" dur="862" fill="hold"/>
                                        <p:tgtEl>
                                          <p:spTgt spid="18"/>
                                        </p:tgtEl>
                                      </p:cBhvr>
                                    </p:cmd>
                                  </p:childTnLst>
                                </p:cTn>
                              </p:par>
                              <p:par>
                                <p:cTn id="60" presetID="1" presetClass="entr" presetSubtype="0" fill="hold" nodeType="withEffect">
                                  <p:stCondLst>
                                    <p:cond delay="0"/>
                                  </p:stCondLst>
                                  <p:childTnLst>
                                    <p:set>
                                      <p:cBhvr>
                                        <p:cTn id="61" dur="1" fill="hold">
                                          <p:stCondLst>
                                            <p:cond delay="9"/>
                                          </p:stCondLst>
                                        </p:cTn>
                                        <p:tgtEl>
                                          <p:spTgt spid="15"/>
                                        </p:tgtEl>
                                        <p:attrNameLst>
                                          <p:attrName>style.visibility</p:attrName>
                                        </p:attrNameLst>
                                      </p:cBhvr>
                                      <p:to>
                                        <p:strVal val="visible"/>
                                      </p:to>
                                    </p:set>
                                  </p:childTnLst>
                                </p:cTn>
                              </p:par>
                              <p:par>
                                <p:cTn id="62" presetID="26" presetClass="emph" presetSubtype="0" repeatCount="4000" fill="hold" grpId="1" nodeType="withEffect">
                                  <p:stCondLst>
                                    <p:cond delay="0"/>
                                  </p:stCondLst>
                                  <p:childTnLst>
                                    <p:animEffect transition="out" filter="fade">
                                      <p:cBhvr>
                                        <p:cTn id="63" dur="500" tmFilter="0, 0; .2, .5; .8, .5; 1, 0"/>
                                        <p:tgtEl>
                                          <p:spTgt spid="11"/>
                                        </p:tgtEl>
                                      </p:cBhvr>
                                    </p:animEffect>
                                    <p:animScale>
                                      <p:cBhvr>
                                        <p:cTn id="64"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2"/>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12"/>
                                        </p:tgtEl>
                                        <p:attrNameLst>
                                          <p:attrName>fillcolor</p:attrName>
                                        </p:attrNameLst>
                                      </p:cBhvr>
                                      <p:to>
                                        <a:srgbClr val="D99694"/>
                                      </p:to>
                                    </p:animClr>
                                    <p:set>
                                      <p:cBhvr>
                                        <p:cTn id="70" dur="500" fill="hold"/>
                                        <p:tgtEl>
                                          <p:spTgt spid="12"/>
                                        </p:tgtEl>
                                        <p:attrNameLst>
                                          <p:attrName>fill.type</p:attrName>
                                        </p:attrNameLst>
                                      </p:cBhvr>
                                      <p:to>
                                        <p:strVal val="solid"/>
                                      </p:to>
                                    </p:set>
                                    <p:set>
                                      <p:cBhvr>
                                        <p:cTn id="71" dur="500" fill="hold"/>
                                        <p:tgtEl>
                                          <p:spTgt spid="12"/>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862" fill="hold"/>
                                        <p:tgtEl>
                                          <p:spTgt spid="18"/>
                                        </p:tgtEl>
                                      </p:cBhvr>
                                    </p:cmd>
                                  </p:childTnLst>
                                </p:cTn>
                              </p:par>
                              <p:par>
                                <p:cTn id="74" presetID="1" presetClass="entr" presetSubtype="0" fill="hold" nodeType="withEffect">
                                  <p:stCondLst>
                                    <p:cond delay="0"/>
                                  </p:stCondLst>
                                  <p:childTnLst>
                                    <p:set>
                                      <p:cBhvr>
                                        <p:cTn id="75" dur="1" fill="hold">
                                          <p:stCondLst>
                                            <p:cond delay="9"/>
                                          </p:stCondLst>
                                        </p:cTn>
                                        <p:tgtEl>
                                          <p:spTgt spid="16"/>
                                        </p:tgtEl>
                                        <p:attrNameLst>
                                          <p:attrName>style.visibility</p:attrName>
                                        </p:attrNameLst>
                                      </p:cBhvr>
                                      <p:to>
                                        <p:strVal val="visible"/>
                                      </p:to>
                                    </p:set>
                                  </p:childTnLst>
                                </p:cTn>
                              </p:par>
                              <p:par>
                                <p:cTn id="76" presetID="26" presetClass="emph" presetSubtype="0" repeatCount="4000" fill="hold" grpId="1" nodeType="withEffect">
                                  <p:stCondLst>
                                    <p:cond delay="0"/>
                                  </p:stCondLst>
                                  <p:childTnLst>
                                    <p:animEffect transition="out" filter="fade">
                                      <p:cBhvr>
                                        <p:cTn id="77" dur="500" tmFilter="0, 0; .2, .5; .8, .5; 1, 0"/>
                                        <p:tgtEl>
                                          <p:spTgt spid="12"/>
                                        </p:tgtEl>
                                      </p:cBhvr>
                                    </p:animEffect>
                                    <p:animScale>
                                      <p:cBhvr>
                                        <p:cTn id="78"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79" fill="hold" display="0">
                  <p:stCondLst>
                    <p:cond delay="indefinite"/>
                  </p:stCondLst>
                  <p:endCondLst>
                    <p:cond evt="onStopAudio" delay="0">
                      <p:tgtEl>
                        <p:sldTgt/>
                      </p:tgtEl>
                    </p:cond>
                  </p:endCondLst>
                </p:cTn>
                <p:tgtEl>
                  <p:spTgt spid="13"/>
                </p:tgtEl>
              </p:cMediaNode>
            </p:audio>
            <p:audio>
              <p:cMediaNode vol="80000">
                <p:cTn id="80"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4648200" y="2857500"/>
            <a:ext cx="8839200" cy="207749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9000" b="1" i="0" u="none" strike="noStrike" kern="1200" cap="none" spc="0" normalizeH="0" baseline="0" noProof="0">
                <a:ln>
                  <a:noFill/>
                </a:ln>
                <a:solidFill>
                  <a:srgbClr val="C45C67"/>
                </a:solidFill>
                <a:effectLst/>
                <a:uLnTx/>
                <a:uFillTx/>
                <a:latin typeface="Arial" panose="020B0604020202020204" pitchFamily="34" charset="0"/>
                <a:ea typeface="+mn-ea"/>
                <a:cs typeface="Arial" panose="020B0604020202020204" pitchFamily="34" charset="0"/>
              </a:rPr>
              <a:t>LUYỆN</a:t>
            </a:r>
            <a:r>
              <a:rPr kumimoji="0" lang="en-US" sz="9000" b="1" i="0" u="none" strike="noStrike" kern="1200" cap="none" spc="0" normalizeH="0" noProof="0">
                <a:ln>
                  <a:noFill/>
                </a:ln>
                <a:solidFill>
                  <a:srgbClr val="C45C67"/>
                </a:solidFill>
                <a:effectLst/>
                <a:uLnTx/>
                <a:uFillTx/>
                <a:latin typeface="Arial" panose="020B0604020202020204" pitchFamily="34" charset="0"/>
                <a:ea typeface="+mn-ea"/>
                <a:cs typeface="Arial" panose="020B0604020202020204" pitchFamily="34" charset="0"/>
              </a:rPr>
              <a:t> TẬP</a:t>
            </a:r>
            <a:endParaRPr kumimoji="0" lang="vi-VN"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2100598691"/>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grpSp>
        <p:nvGrpSpPr>
          <p:cNvPr id="42" name="Group 41"/>
          <p:cNvGrpSpPr/>
          <p:nvPr/>
        </p:nvGrpSpPr>
        <p:grpSpPr>
          <a:xfrm>
            <a:off x="3962400" y="5349296"/>
            <a:ext cx="4944860" cy="2033354"/>
            <a:chOff x="558969" y="2865239"/>
            <a:chExt cx="8212232" cy="3230759"/>
          </a:xfrm>
        </p:grpSpPr>
        <p:grpSp>
          <p:nvGrpSpPr>
            <p:cNvPr id="8" name="Group 8"/>
            <p:cNvGrpSpPr/>
            <p:nvPr/>
          </p:nvGrpSpPr>
          <p:grpSpPr>
            <a:xfrm>
              <a:off x="1186877" y="2865239"/>
              <a:ext cx="7584324" cy="3230759"/>
              <a:chOff x="-8513" y="-38100"/>
              <a:chExt cx="1997518" cy="850900"/>
            </a:xfrm>
          </p:grpSpPr>
          <p:sp>
            <p:nvSpPr>
              <p:cNvPr id="9"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1" name="TextBox 31"/>
                <p:cNvSpPr txBox="1"/>
                <p:nvPr/>
              </p:nvSpPr>
              <p:spPr>
                <a:xfrm>
                  <a:off x="1882607" y="3424606"/>
                  <a:ext cx="6192863" cy="1650445"/>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500" i="1" kern="0">
                            <a:latin typeface="Cambria Math" panose="02040503050406030204" pitchFamily="18" charset="0"/>
                            <a:ea typeface="Calibri" panose="020F0502020204030204" pitchFamily="34" charset="0"/>
                            <a:cs typeface="Arial" panose="020B0604020202020204" pitchFamily="34" charset="0"/>
                          </a:rPr>
                          <m:t>(1;−5)</m:t>
                        </m:r>
                        <m:r>
                          <m:rPr>
                            <m:nor/>
                          </m:rPr>
                          <a:rPr lang="vi-VN" sz="4500" kern="0">
                            <a:ea typeface="Calibri" panose="020F0502020204030204" pitchFamily="34" charset="0"/>
                          </a:rPr>
                          <m:t>.</m:t>
                        </m:r>
                      </m:oMath>
                    </m:oMathPara>
                  </a14:m>
                  <a:endParaRPr kumimoji="0" lang="en-US" sz="4500" b="0" i="0" u="none" strike="noStrike" kern="1200" cap="none" spc="0" normalizeH="0" baseline="0" noProof="0" dirty="0">
                    <a:ln>
                      <a:noFill/>
                    </a:ln>
                    <a:solidFill>
                      <a:srgbClr val="623933"/>
                    </a:solidFill>
                    <a:effectLst/>
                    <a:uLnTx/>
                    <a:uFillTx/>
                    <a:latin typeface="Arial" panose="020B0604020202020204" pitchFamily="34" charset="0"/>
                    <a:ea typeface="+mn-ea"/>
                    <a:cs typeface="Arial" panose="020B0604020202020204" pitchFamily="34" charset="0"/>
                  </a:endParaRPr>
                </a:p>
              </p:txBody>
            </p:sp>
          </mc:Choice>
          <mc:Fallback>
            <p:sp>
              <p:nvSpPr>
                <p:cNvPr id="31" name="TextBox 31"/>
                <p:cNvSpPr txBox="1">
                  <a:spLocks noRot="1" noChangeAspect="1" noMove="1" noResize="1" noEditPoints="1" noAdjustHandles="1" noChangeArrowheads="1" noChangeShapeType="1" noTextEdit="1"/>
                </p:cNvSpPr>
                <p:nvPr/>
              </p:nvSpPr>
              <p:spPr>
                <a:xfrm>
                  <a:off x="1882607" y="3424606"/>
                  <a:ext cx="6192863" cy="1650445"/>
                </a:xfrm>
                <a:prstGeom prst="rect">
                  <a:avLst/>
                </a:prstGeom>
                <a:blipFill>
                  <a:blip r:embed="rId2"/>
                  <a:stretch>
                    <a:fillRect/>
                  </a:stretch>
                </a:blipFill>
              </p:spPr>
              <p:txBody>
                <a:bodyPr/>
                <a:lstStyle/>
                <a:p>
                  <a:r>
                    <a:rPr lang="en-US">
                      <a:noFill/>
                    </a:rPr>
                    <a:t> </a:t>
                  </a:r>
                </a:p>
              </p:txBody>
            </p:sp>
          </mc:Fallback>
        </mc:AlternateContent>
        <p:sp>
          <p:nvSpPr>
            <p:cNvPr id="32" name="TextBox 32"/>
            <p:cNvSpPr txBox="1"/>
            <p:nvPr/>
          </p:nvSpPr>
          <p:spPr>
            <a:xfrm>
              <a:off x="953382" y="3574362"/>
              <a:ext cx="740025" cy="117140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41" name="Picture 40"/>
          <p:cNvPicPr>
            <a:picLocks noChangeAspect="1"/>
          </p:cNvPicPr>
          <p:nvPr/>
        </p:nvPicPr>
        <p:blipFill>
          <a:blip r:embed="rId3"/>
          <a:stretch>
            <a:fillRect/>
          </a:stretch>
        </p:blipFill>
        <p:spPr>
          <a:xfrm>
            <a:off x="-189630" y="8329892"/>
            <a:ext cx="2407518" cy="2124280"/>
          </a:xfrm>
          <a:prstGeom prst="rect">
            <a:avLst/>
          </a:prstGeom>
        </p:spPr>
      </p:pic>
      <p:grpSp>
        <p:nvGrpSpPr>
          <p:cNvPr id="40" name="Group 36"/>
          <p:cNvGrpSpPr/>
          <p:nvPr/>
        </p:nvGrpSpPr>
        <p:grpSpPr>
          <a:xfrm>
            <a:off x="-133843" y="1994625"/>
            <a:ext cx="3386223" cy="2754355"/>
            <a:chOff x="815006" y="-547723"/>
            <a:chExt cx="4244565" cy="5767471"/>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7" name="TextBox 38"/>
            <p:cNvSpPr txBox="1"/>
            <p:nvPr/>
          </p:nvSpPr>
          <p:spPr>
            <a:xfrm rot="20550000">
              <a:off x="815006" y="-547723"/>
              <a:ext cx="4244565" cy="461868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Câu 1</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27" name="Rectangle 26"/>
              <p:cNvSpPr/>
              <p:nvPr/>
            </p:nvSpPr>
            <p:spPr>
              <a:xfrm>
                <a:off x="3276600" y="1378431"/>
                <a:ext cx="13563339" cy="2171428"/>
              </a:xfrm>
              <a:prstGeom prst="rect">
                <a:avLst/>
              </a:prstGeom>
            </p:spPr>
            <p:txBody>
              <a:bodyPr wrap="square">
                <a:spAutoFit/>
              </a:bodyPr>
              <a:lstStyle/>
              <a:p>
                <a:pPr lvl="0" algn="just">
                  <a:lnSpc>
                    <a:spcPct val="150000"/>
                  </a:lnSpc>
                  <a:spcBef>
                    <a:spcPts val="300"/>
                  </a:spcBef>
                  <a:spcAft>
                    <a:spcPts val="300"/>
                  </a:spcAft>
                </a:pPr>
                <a:r>
                  <a:rPr lang="fr-FR" sz="4800" kern="0">
                    <a:solidFill>
                      <a:schemeClr val="bg1"/>
                    </a:solidFill>
                    <a:latin typeface="Arial" panose="020B0604020202020204" pitchFamily="34" charset="0"/>
                    <a:ea typeface="Calibri" panose="020F0502020204030204" pitchFamily="34" charset="0"/>
                  </a:rPr>
                  <a:t>Phương trình </a:t>
                </a:r>
                <a14:m>
                  <m:oMath xmlns:m="http://schemas.openxmlformats.org/officeDocument/2006/math">
                    <m:r>
                      <a:rPr lang="fr-FR" sz="4800" i="1" kern="0">
                        <a:solidFill>
                          <a:schemeClr val="bg1"/>
                        </a:solidFill>
                        <a:latin typeface="Cambria Math" panose="02040503050406030204" pitchFamily="18" charset="0"/>
                        <a:ea typeface="Calibri" panose="020F0502020204030204" pitchFamily="34" charset="0"/>
                        <a:cs typeface="Arial" panose="020B0604020202020204" pitchFamily="34" charset="0"/>
                      </a:rPr>
                      <m:t>3</m:t>
                    </m:r>
                    <m:r>
                      <a:rPr lang="fr-FR" sz="4800" i="1" kern="0">
                        <a:solidFill>
                          <a:schemeClr val="bg1"/>
                        </a:solidFill>
                        <a:latin typeface="Cambria Math" panose="02040503050406030204" pitchFamily="18" charset="0"/>
                        <a:ea typeface="Calibri" panose="020F0502020204030204" pitchFamily="34" charset="0"/>
                        <a:cs typeface="Arial" panose="020B0604020202020204" pitchFamily="34" charset="0"/>
                      </a:rPr>
                      <m:t>𝑥</m:t>
                    </m:r>
                    <m:r>
                      <a:rPr lang="fr-FR" sz="48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4800" i="1" kern="0">
                        <a:solidFill>
                          <a:schemeClr val="bg1"/>
                        </a:solidFill>
                        <a:latin typeface="Cambria Math" panose="02040503050406030204" pitchFamily="18" charset="0"/>
                        <a:ea typeface="Calibri" panose="020F0502020204030204" pitchFamily="34" charset="0"/>
                        <a:cs typeface="Arial" panose="020B0604020202020204" pitchFamily="34" charset="0"/>
                      </a:rPr>
                      <m:t>𝑦</m:t>
                    </m:r>
                    <m:r>
                      <a:rPr lang="fr-FR" sz="4800" i="1" kern="0">
                        <a:solidFill>
                          <a:schemeClr val="bg1"/>
                        </a:solidFill>
                        <a:latin typeface="Cambria Math" panose="02040503050406030204" pitchFamily="18" charset="0"/>
                        <a:ea typeface="Calibri" panose="020F0502020204030204" pitchFamily="34" charset="0"/>
                        <a:cs typeface="Arial" panose="020B0604020202020204" pitchFamily="34" charset="0"/>
                      </a:rPr>
                      <m:t>=−2</m:t>
                    </m:r>
                  </m:oMath>
                </a14:m>
                <a:r>
                  <a:rPr lang="fr-FR" sz="4800" kern="0">
                    <a:solidFill>
                      <a:schemeClr val="bg1"/>
                    </a:solidFill>
                    <a:latin typeface="Arial" panose="020B0604020202020204" pitchFamily="34" charset="0"/>
                    <a:ea typeface="Calibri" panose="020F0502020204030204" pitchFamily="34" charset="0"/>
                  </a:rPr>
                  <a:t> có nghiệm là cặp số nào sau đây ?</a:t>
                </a:r>
                <a:endParaRPr kumimoji="0" lang="en-US" sz="4500" b="0" i="0" u="none" strike="noStrike" kern="1200" cap="none" spc="0" normalizeH="0" baseline="0" noProof="0" dirty="0">
                  <a:ln>
                    <a:noFill/>
                  </a:ln>
                  <a:solidFill>
                    <a:schemeClr val="bg1"/>
                  </a:solidFill>
                  <a:effectLst/>
                  <a:uLnTx/>
                  <a:uFillTx/>
                  <a:latin typeface="Arial (Body)"/>
                  <a:ea typeface="Arial" panose="020B0604020202020204" pitchFamily="34" charset="0"/>
                  <a:cs typeface="Times New Roman" panose="02020603050405020304" pitchFamily="18"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3276600" y="1378431"/>
                <a:ext cx="13563339" cy="2171428"/>
              </a:xfrm>
              <a:prstGeom prst="rect">
                <a:avLst/>
              </a:prstGeom>
              <a:blipFill>
                <a:blip r:embed="rId6"/>
                <a:stretch>
                  <a:fillRect l="-2068" r="-2068" b="-13764"/>
                </a:stretch>
              </a:blipFill>
            </p:spPr>
            <p:txBody>
              <a:bodyPr/>
              <a:lstStyle/>
              <a:p>
                <a:r>
                  <a:rPr lang="en-US">
                    <a:noFill/>
                  </a:rPr>
                  <a:t> </a:t>
                </a:r>
              </a:p>
            </p:txBody>
          </p:sp>
        </mc:Fallback>
      </mc:AlternateContent>
      <p:grpSp>
        <p:nvGrpSpPr>
          <p:cNvPr id="57" name="Group 56"/>
          <p:cNvGrpSpPr/>
          <p:nvPr/>
        </p:nvGrpSpPr>
        <p:grpSpPr>
          <a:xfrm>
            <a:off x="3951377" y="7877069"/>
            <a:ext cx="4944860" cy="2033354"/>
            <a:chOff x="558969" y="2865239"/>
            <a:chExt cx="8212232" cy="3230759"/>
          </a:xfrm>
        </p:grpSpPr>
        <p:grpSp>
          <p:nvGrpSpPr>
            <p:cNvPr id="58" name="Group 8"/>
            <p:cNvGrpSpPr/>
            <p:nvPr/>
          </p:nvGrpSpPr>
          <p:grpSpPr>
            <a:xfrm>
              <a:off x="1186877" y="2865239"/>
              <a:ext cx="7584324" cy="3230759"/>
              <a:chOff x="-8513" y="-38100"/>
              <a:chExt cx="1997518" cy="850900"/>
            </a:xfrm>
          </p:grpSpPr>
          <p:sp>
            <p:nvSpPr>
              <p:cNvPr id="64"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TextBox 31"/>
                <p:cNvSpPr txBox="1"/>
                <p:nvPr/>
              </p:nvSpPr>
              <p:spPr>
                <a:xfrm>
                  <a:off x="2000487" y="3456929"/>
                  <a:ext cx="6192863" cy="1650445"/>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500" i="1" kern="0">
                            <a:latin typeface="Cambria Math" panose="02040503050406030204" pitchFamily="18" charset="0"/>
                            <a:ea typeface="Calibri" panose="020F0502020204030204" pitchFamily="34" charset="0"/>
                            <a:cs typeface="Arial" panose="020B0604020202020204" pitchFamily="34" charset="0"/>
                          </a:rPr>
                          <m:t>(0;2)</m:t>
                        </m:r>
                        <m:r>
                          <m:rPr>
                            <m:nor/>
                          </m:rPr>
                          <a:rPr lang="fr-FR" sz="4500" kern="0">
                            <a:latin typeface="Arial" panose="020B0604020202020204" pitchFamily="34" charset="0"/>
                            <a:ea typeface="Calibri" panose="020F0502020204030204" pitchFamily="34" charset="0"/>
                          </a:rPr>
                          <m:t>.</m:t>
                        </m:r>
                      </m:oMath>
                    </m:oMathPara>
                  </a14:m>
                  <a:endParaRPr kumimoji="0" lang="en-US" sz="4500" b="1" i="0" u="none" strike="noStrike" kern="1200" cap="none" spc="0" normalizeH="0" baseline="0" noProof="0" dirty="0">
                    <a:ln>
                      <a:noFill/>
                    </a:ln>
                    <a:solidFill>
                      <a:srgbClr val="623933"/>
                    </a:solidFill>
                    <a:effectLst/>
                    <a:uLnTx/>
                    <a:uFillTx/>
                    <a:latin typeface="Arial" panose="020B0604020202020204" pitchFamily="34" charset="0"/>
                    <a:ea typeface="+mn-ea"/>
                    <a:cs typeface="Arial" panose="020B0604020202020204" pitchFamily="34" charset="0"/>
                  </a:endParaRPr>
                </a:p>
              </p:txBody>
            </p:sp>
          </mc:Choice>
          <mc:Fallback>
            <p:sp>
              <p:nvSpPr>
                <p:cNvPr id="60" name="TextBox 31"/>
                <p:cNvSpPr txBox="1">
                  <a:spLocks noRot="1" noChangeAspect="1" noMove="1" noResize="1" noEditPoints="1" noAdjustHandles="1" noChangeArrowheads="1" noChangeShapeType="1" noTextEdit="1"/>
                </p:cNvSpPr>
                <p:nvPr/>
              </p:nvSpPr>
              <p:spPr>
                <a:xfrm>
                  <a:off x="2000487" y="3456929"/>
                  <a:ext cx="6192863" cy="1650445"/>
                </a:xfrm>
                <a:prstGeom prst="rect">
                  <a:avLst/>
                </a:prstGeom>
                <a:blipFill>
                  <a:blip r:embed="rId7"/>
                  <a:stretch>
                    <a:fillRect/>
                  </a:stretch>
                </a:blipFill>
              </p:spPr>
              <p:txBody>
                <a:bodyPr/>
                <a:lstStyle/>
                <a:p>
                  <a:r>
                    <a:rPr lang="en-US">
                      <a:noFill/>
                    </a:rPr>
                    <a:t> </a:t>
                  </a:r>
                </a:p>
              </p:txBody>
            </p:sp>
          </mc:Fallback>
        </mc:AlternateContent>
        <p:sp>
          <p:nvSpPr>
            <p:cNvPr id="61" name="TextBox 32"/>
            <p:cNvSpPr txBox="1"/>
            <p:nvPr/>
          </p:nvSpPr>
          <p:spPr>
            <a:xfrm>
              <a:off x="953382" y="3574362"/>
              <a:ext cx="740025" cy="117140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5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10918112" y="5372417"/>
            <a:ext cx="4944860" cy="2033354"/>
            <a:chOff x="558969" y="2865239"/>
            <a:chExt cx="8212232" cy="3230759"/>
          </a:xfrm>
        </p:grpSpPr>
        <p:grpSp>
          <p:nvGrpSpPr>
            <p:cNvPr id="67" name="Group 8"/>
            <p:cNvGrpSpPr/>
            <p:nvPr/>
          </p:nvGrpSpPr>
          <p:grpSpPr>
            <a:xfrm>
              <a:off x="1186877" y="2865239"/>
              <a:ext cx="7584324" cy="3230759"/>
              <a:chOff x="-8513" y="-38100"/>
              <a:chExt cx="1997518" cy="850900"/>
            </a:xfrm>
          </p:grpSpPr>
          <p:sp>
            <p:nvSpPr>
              <p:cNvPr id="73"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9" name="TextBox 31"/>
                <p:cNvSpPr txBox="1"/>
                <p:nvPr/>
              </p:nvSpPr>
              <p:spPr>
                <a:xfrm>
                  <a:off x="1785476" y="3418702"/>
                  <a:ext cx="6192863" cy="1650445"/>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500" i="1" kern="0">
                            <a:latin typeface="Cambria Math" panose="02040503050406030204" pitchFamily="18" charset="0"/>
                            <a:ea typeface="Calibri" panose="020F0502020204030204" pitchFamily="34" charset="0"/>
                            <a:cs typeface="Arial" panose="020B0604020202020204" pitchFamily="34" charset="0"/>
                          </a:rPr>
                          <m:t>(−1;−1)</m:t>
                        </m:r>
                        <m:r>
                          <m:rPr>
                            <m:nor/>
                          </m:rPr>
                          <a:rPr lang="fr-FR" sz="4500" kern="0">
                            <a:latin typeface="Arial" panose="020B0604020202020204" pitchFamily="34" charset="0"/>
                            <a:ea typeface="Calibri" panose="020F0502020204030204" pitchFamily="34" charset="0"/>
                          </a:rPr>
                          <m:t>.</m:t>
                        </m:r>
                      </m:oMath>
                    </m:oMathPara>
                  </a14:m>
                  <a:endParaRPr kumimoji="0" lang="en-US" sz="4500" b="0" i="0" u="none" strike="noStrike" kern="1200" cap="none" spc="0" normalizeH="0" baseline="0" noProof="0" dirty="0">
                    <a:ln>
                      <a:noFill/>
                    </a:ln>
                    <a:solidFill>
                      <a:srgbClr val="623933"/>
                    </a:solidFill>
                    <a:effectLst/>
                    <a:uLnTx/>
                    <a:uFillTx/>
                    <a:latin typeface="Arial" panose="020B0604020202020204" pitchFamily="34" charset="0"/>
                    <a:ea typeface="+mn-ea"/>
                    <a:cs typeface="Arial" panose="020B0604020202020204" pitchFamily="34" charset="0"/>
                  </a:endParaRPr>
                </a:p>
              </p:txBody>
            </p:sp>
          </mc:Choice>
          <mc:Fallback>
            <p:sp>
              <p:nvSpPr>
                <p:cNvPr id="69" name="TextBox 31"/>
                <p:cNvSpPr txBox="1">
                  <a:spLocks noRot="1" noChangeAspect="1" noMove="1" noResize="1" noEditPoints="1" noAdjustHandles="1" noChangeArrowheads="1" noChangeShapeType="1" noTextEdit="1"/>
                </p:cNvSpPr>
                <p:nvPr/>
              </p:nvSpPr>
              <p:spPr>
                <a:xfrm>
                  <a:off x="1785476" y="3418702"/>
                  <a:ext cx="6192863" cy="1650445"/>
                </a:xfrm>
                <a:prstGeom prst="rect">
                  <a:avLst/>
                </a:prstGeom>
                <a:blipFill>
                  <a:blip r:embed="rId8"/>
                  <a:stretch>
                    <a:fillRect/>
                  </a:stretch>
                </a:blipFill>
              </p:spPr>
              <p:txBody>
                <a:bodyPr/>
                <a:lstStyle/>
                <a:p>
                  <a:r>
                    <a:rPr lang="en-US">
                      <a:noFill/>
                    </a:rPr>
                    <a:t> </a:t>
                  </a:r>
                </a:p>
              </p:txBody>
            </p:sp>
          </mc:Fallback>
        </mc:AlternateContent>
        <p:sp>
          <p:nvSpPr>
            <p:cNvPr id="70" name="TextBox 32"/>
            <p:cNvSpPr txBox="1"/>
            <p:nvPr/>
          </p:nvSpPr>
          <p:spPr>
            <a:xfrm>
              <a:off x="953382" y="3574362"/>
              <a:ext cx="740025" cy="117140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5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10932875" y="7877069"/>
            <a:ext cx="4944860" cy="2033354"/>
            <a:chOff x="558969" y="2865239"/>
            <a:chExt cx="8212232" cy="3230759"/>
          </a:xfrm>
        </p:grpSpPr>
        <p:grpSp>
          <p:nvGrpSpPr>
            <p:cNvPr id="76" name="Group 8"/>
            <p:cNvGrpSpPr/>
            <p:nvPr/>
          </p:nvGrpSpPr>
          <p:grpSpPr>
            <a:xfrm>
              <a:off x="1186877" y="2865239"/>
              <a:ext cx="7584324" cy="3230759"/>
              <a:chOff x="-8513" y="-38100"/>
              <a:chExt cx="1997518" cy="850900"/>
            </a:xfrm>
          </p:grpSpPr>
          <p:sp>
            <p:nvSpPr>
              <p:cNvPr id="82"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78" name="TextBox 31"/>
                <p:cNvSpPr txBox="1"/>
                <p:nvPr/>
              </p:nvSpPr>
              <p:spPr>
                <a:xfrm>
                  <a:off x="1836775" y="3418171"/>
                  <a:ext cx="6192863" cy="1760475"/>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800" i="1" kern="0">
                            <a:latin typeface="Cambria Math" panose="02040503050406030204" pitchFamily="18" charset="0"/>
                            <a:ea typeface="Calibri" panose="020F0502020204030204" pitchFamily="34" charset="0"/>
                            <a:cs typeface="Arial" panose="020B0604020202020204" pitchFamily="34" charset="0"/>
                          </a:rPr>
                          <m:t>(2;4)</m:t>
                        </m:r>
                        <m:r>
                          <m:rPr>
                            <m:nor/>
                          </m:rPr>
                          <a:rPr lang="fr-FR" sz="4800" kern="0">
                            <a:latin typeface="Arial" panose="020B0604020202020204" pitchFamily="34" charset="0"/>
                            <a:ea typeface="Calibri" panose="020F0502020204030204" pitchFamily="34" charset="0"/>
                          </a:rPr>
                          <m:t>.</m:t>
                        </m:r>
                      </m:oMath>
                    </m:oMathPara>
                  </a14:m>
                  <a:endParaRPr kumimoji="0" lang="en-US" sz="4500" b="0" i="0" u="none" strike="noStrike" kern="1200" cap="none" spc="0" normalizeH="0" baseline="0" noProof="0" dirty="0">
                    <a:ln>
                      <a:noFill/>
                    </a:ln>
                    <a:solidFill>
                      <a:srgbClr val="623933"/>
                    </a:solidFill>
                    <a:effectLst/>
                    <a:uLnTx/>
                    <a:uFillTx/>
                    <a:latin typeface="Arial" panose="020B0604020202020204" pitchFamily="34" charset="0"/>
                    <a:ea typeface="+mn-ea"/>
                    <a:cs typeface="Arial" panose="020B0604020202020204" pitchFamily="34" charset="0"/>
                  </a:endParaRPr>
                </a:p>
              </p:txBody>
            </p:sp>
          </mc:Choice>
          <mc:Fallback>
            <p:sp>
              <p:nvSpPr>
                <p:cNvPr id="78" name="TextBox 31"/>
                <p:cNvSpPr txBox="1">
                  <a:spLocks noRot="1" noChangeAspect="1" noMove="1" noResize="1" noEditPoints="1" noAdjustHandles="1" noChangeArrowheads="1" noChangeShapeType="1" noTextEdit="1"/>
                </p:cNvSpPr>
                <p:nvPr/>
              </p:nvSpPr>
              <p:spPr>
                <a:xfrm>
                  <a:off x="1836775" y="3418171"/>
                  <a:ext cx="6192863" cy="1760475"/>
                </a:xfrm>
                <a:prstGeom prst="rect">
                  <a:avLst/>
                </a:prstGeom>
                <a:blipFill>
                  <a:blip r:embed="rId9"/>
                  <a:stretch>
                    <a:fillRect/>
                  </a:stretch>
                </a:blipFill>
              </p:spPr>
              <p:txBody>
                <a:bodyPr/>
                <a:lstStyle/>
                <a:p>
                  <a:r>
                    <a:rPr lang="en-US">
                      <a:noFill/>
                    </a:rPr>
                    <a:t> </a:t>
                  </a:r>
                </a:p>
              </p:txBody>
            </p:sp>
          </mc:Fallback>
        </mc:AlternateContent>
        <p:sp>
          <p:nvSpPr>
            <p:cNvPr id="79" name="TextBox 32"/>
            <p:cNvSpPr txBox="1"/>
            <p:nvPr/>
          </p:nvSpPr>
          <p:spPr>
            <a:xfrm>
              <a:off x="953382" y="3574362"/>
              <a:ext cx="740025" cy="117140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5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55543" y="5620789"/>
            <a:ext cx="1621756" cy="16365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55106991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anim calcmode="lin" valueType="num">
                                      <p:cBhvr>
                                        <p:cTn id="23" dur="500" fill="hold"/>
                                        <p:tgtEl>
                                          <p:spTgt spid="57"/>
                                        </p:tgtEl>
                                        <p:attrNameLst>
                                          <p:attrName>ppt_x</p:attrName>
                                        </p:attrNameLst>
                                      </p:cBhvr>
                                      <p:tavLst>
                                        <p:tav tm="0">
                                          <p:val>
                                            <p:strVal val="#ppt_x"/>
                                          </p:val>
                                        </p:tav>
                                        <p:tav tm="100000">
                                          <p:val>
                                            <p:strVal val="#ppt_x"/>
                                          </p:val>
                                        </p:tav>
                                      </p:tavLst>
                                    </p:anim>
                                    <p:anim calcmode="lin" valueType="num">
                                      <p:cBhvr>
                                        <p:cTn id="24" dur="500" fill="hold"/>
                                        <p:tgtEl>
                                          <p:spTgt spid="5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anim calcmode="lin" valueType="num">
                                      <p:cBhvr>
                                        <p:cTn id="28" dur="500" fill="hold"/>
                                        <p:tgtEl>
                                          <p:spTgt spid="66"/>
                                        </p:tgtEl>
                                        <p:attrNameLst>
                                          <p:attrName>ppt_x</p:attrName>
                                        </p:attrNameLst>
                                      </p:cBhvr>
                                      <p:tavLst>
                                        <p:tav tm="0">
                                          <p:val>
                                            <p:strVal val="#ppt_x"/>
                                          </p:val>
                                        </p:tav>
                                        <p:tav tm="100000">
                                          <p:val>
                                            <p:strVal val="#ppt_x"/>
                                          </p:val>
                                        </p:tav>
                                      </p:tavLst>
                                    </p:anim>
                                    <p:anim calcmode="lin" valueType="num">
                                      <p:cBhvr>
                                        <p:cTn id="29" dur="500" fill="hold"/>
                                        <p:tgtEl>
                                          <p:spTgt spid="6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anim calcmode="lin" valueType="num">
                                      <p:cBhvr>
                                        <p:cTn id="33" dur="500" fill="hold"/>
                                        <p:tgtEl>
                                          <p:spTgt spid="75"/>
                                        </p:tgtEl>
                                        <p:attrNameLst>
                                          <p:attrName>ppt_x</p:attrName>
                                        </p:attrNameLst>
                                      </p:cBhvr>
                                      <p:tavLst>
                                        <p:tav tm="0">
                                          <p:val>
                                            <p:strVal val="#ppt_x"/>
                                          </p:val>
                                        </p:tav>
                                        <p:tav tm="100000">
                                          <p:val>
                                            <p:strVal val="#ppt_x"/>
                                          </p:val>
                                        </p:tav>
                                      </p:tavLst>
                                    </p:anim>
                                    <p:anim calcmode="lin" valueType="num">
                                      <p:cBhvr>
                                        <p:cTn id="34"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7" name="Rectangle 26"/>
              <p:cNvSpPr/>
              <p:nvPr/>
            </p:nvSpPr>
            <p:spPr>
              <a:xfrm>
                <a:off x="2721125" y="883749"/>
                <a:ext cx="15062366" cy="2961195"/>
              </a:xfrm>
              <a:prstGeom prst="rect">
                <a:avLst/>
              </a:prstGeom>
            </p:spPr>
            <p:txBody>
              <a:bodyPr wrap="square">
                <a:spAutoFit/>
              </a:bodyPr>
              <a:lstStyle/>
              <a:p>
                <a:pPr marR="30480" lvl="0" algn="just">
                  <a:lnSpc>
                    <a:spcPct val="150000"/>
                  </a:lnSpc>
                </a:pPr>
                <a:r>
                  <a:rPr lang="en-US" sz="4000" kern="0">
                    <a:latin typeface="Arial" panose="020B0604020202020204" pitchFamily="34" charset="0"/>
                    <a:ea typeface="Calibri" panose="020F0502020204030204" pitchFamily="34" charset="0"/>
                  </a:rPr>
                  <a:t> </a:t>
                </a:r>
                <a:r>
                  <a:rPr lang="fr-FR" sz="4000" kern="0">
                    <a:latin typeface="Arial" panose="020B0604020202020204" pitchFamily="34" charset="0"/>
                    <a:ea typeface="Calibri" panose="020F0502020204030204" pitchFamily="34" charset="0"/>
                  </a:rPr>
                  <a:t>Biết rằng nghiệm của hệ phương trình </a:t>
                </a:r>
                <a14:m>
                  <m:oMath xmlns:m="http://schemas.openxmlformats.org/officeDocument/2006/math">
                    <m:d>
                      <m:dPr>
                        <m:begChr m:val="{"/>
                        <m:endChr m:val=""/>
                        <m:ctrlPr>
                          <a:rPr lang="en-US" sz="4000" i="1">
                            <a:latin typeface="Cambria Math" panose="02040503050406030204" pitchFamily="18" charset="0"/>
                            <a:cs typeface="Arial" panose="020B0604020202020204" pitchFamily="34" charset="0"/>
                          </a:rPr>
                        </m:ctrlPr>
                      </m:dPr>
                      <m:e>
                        <m:eqArr>
                          <m:eqArrPr>
                            <m:ctrlPr>
                              <a:rPr lang="en-US" sz="4000" i="1">
                                <a:latin typeface="Cambria Math" panose="02040503050406030204" pitchFamily="18" charset="0"/>
                                <a:cs typeface="Arial" panose="020B0604020202020204" pitchFamily="34" charset="0"/>
                              </a:rPr>
                            </m:ctrlPr>
                          </m:eqArrPr>
                          <m:e>
                            <m:r>
                              <a:rPr lang="fr-FR" sz="4000" i="1" kern="0">
                                <a:latin typeface="Cambria Math" panose="02040503050406030204" pitchFamily="18" charset="0"/>
                                <a:ea typeface="Calibri" panose="020F0502020204030204" pitchFamily="34" charset="0"/>
                                <a:cs typeface="Arial" panose="020B0604020202020204" pitchFamily="34" charset="0"/>
                              </a:rPr>
                              <m:t>2</m:t>
                            </m:r>
                            <m:r>
                              <a:rPr lang="fr-FR" sz="4000" i="1" kern="0">
                                <a:latin typeface="Cambria Math" panose="02040503050406030204" pitchFamily="18" charset="0"/>
                                <a:ea typeface="Calibri" panose="020F0502020204030204" pitchFamily="34" charset="0"/>
                                <a:cs typeface="Arial" panose="020B0604020202020204" pitchFamily="34" charset="0"/>
                              </a:rPr>
                              <m:t>𝑥</m:t>
                            </m:r>
                            <m:r>
                              <a:rPr lang="fr-FR" sz="4000" i="1" kern="0">
                                <a:latin typeface="Cambria Math" panose="02040503050406030204" pitchFamily="18" charset="0"/>
                                <a:ea typeface="Calibri" panose="020F0502020204030204" pitchFamily="34" charset="0"/>
                                <a:cs typeface="Arial" panose="020B0604020202020204" pitchFamily="34" charset="0"/>
                              </a:rPr>
                              <m:t>+</m:t>
                            </m:r>
                            <m:r>
                              <a:rPr lang="fr-FR" sz="4000" i="1" kern="0">
                                <a:latin typeface="Cambria Math" panose="02040503050406030204" pitchFamily="18" charset="0"/>
                                <a:ea typeface="Calibri" panose="020F0502020204030204" pitchFamily="34" charset="0"/>
                                <a:cs typeface="Arial" panose="020B0604020202020204" pitchFamily="34" charset="0"/>
                              </a:rPr>
                              <m:t>𝑦</m:t>
                            </m:r>
                            <m:r>
                              <a:rPr lang="fr-FR" sz="4000" i="1" kern="0">
                                <a:latin typeface="Cambria Math" panose="02040503050406030204" pitchFamily="18" charset="0"/>
                                <a:ea typeface="Calibri" panose="020F0502020204030204" pitchFamily="34" charset="0"/>
                                <a:cs typeface="Arial" panose="020B0604020202020204" pitchFamily="34" charset="0"/>
                              </a:rPr>
                              <m:t>=4</m:t>
                            </m:r>
                          </m:e>
                          <m:e>
                            <m:r>
                              <a:rPr lang="fr-FR" sz="4000" i="1" kern="0">
                                <a:latin typeface="Cambria Math" panose="02040503050406030204" pitchFamily="18" charset="0"/>
                                <a:ea typeface="Calibri" panose="020F0502020204030204" pitchFamily="34" charset="0"/>
                                <a:cs typeface="Arial" panose="020B0604020202020204" pitchFamily="34" charset="0"/>
                              </a:rPr>
                              <m:t>6</m:t>
                            </m:r>
                            <m:r>
                              <a:rPr lang="fr-FR" sz="4000" i="1" kern="0">
                                <a:latin typeface="Cambria Math" panose="02040503050406030204" pitchFamily="18" charset="0"/>
                                <a:ea typeface="Calibri" panose="020F0502020204030204" pitchFamily="34" charset="0"/>
                                <a:cs typeface="Arial" panose="020B0604020202020204" pitchFamily="34" charset="0"/>
                              </a:rPr>
                              <m:t>𝑥</m:t>
                            </m:r>
                            <m:r>
                              <a:rPr lang="fr-FR" sz="4000" i="1" kern="0">
                                <a:latin typeface="Cambria Math" panose="02040503050406030204" pitchFamily="18" charset="0"/>
                                <a:ea typeface="Calibri" panose="020F0502020204030204" pitchFamily="34" charset="0"/>
                                <a:cs typeface="Arial" panose="020B0604020202020204" pitchFamily="34" charset="0"/>
                              </a:rPr>
                              <m:t>−5</m:t>
                            </m:r>
                            <m:r>
                              <a:rPr lang="fr-FR" sz="4000" i="1" kern="0">
                                <a:latin typeface="Cambria Math" panose="02040503050406030204" pitchFamily="18" charset="0"/>
                                <a:ea typeface="Calibri" panose="020F0502020204030204" pitchFamily="34" charset="0"/>
                                <a:cs typeface="Arial" panose="020B0604020202020204" pitchFamily="34" charset="0"/>
                              </a:rPr>
                              <m:t>𝑦</m:t>
                            </m:r>
                            <m:r>
                              <a:rPr lang="fr-FR" sz="4000" i="1" kern="0">
                                <a:latin typeface="Cambria Math" panose="02040503050406030204" pitchFamily="18" charset="0"/>
                                <a:ea typeface="Calibri" panose="020F0502020204030204" pitchFamily="34" charset="0"/>
                                <a:cs typeface="Arial" panose="020B0604020202020204" pitchFamily="34" charset="0"/>
                              </a:rPr>
                              <m:t>=−12</m:t>
                            </m:r>
                          </m:e>
                        </m:eqArr>
                      </m:e>
                    </m:d>
                  </m:oMath>
                </a14:m>
                <a:r>
                  <a:rPr lang="fr-FR" sz="4000" kern="0">
                    <a:latin typeface="Arial" panose="020B0604020202020204" pitchFamily="34" charset="0"/>
                    <a:ea typeface="Calibri" panose="020F0502020204030204" pitchFamily="34" charset="0"/>
                  </a:rPr>
                  <a:t> là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m:t>
                    </m:r>
                    <m:r>
                      <a:rPr lang="fr-FR" sz="4000" i="1" kern="0">
                        <a:latin typeface="Cambria Math" panose="02040503050406030204" pitchFamily="18" charset="0"/>
                        <a:ea typeface="Calibri" panose="020F0502020204030204" pitchFamily="34" charset="0"/>
                        <a:cs typeface="Arial" panose="020B0604020202020204" pitchFamily="34" charset="0"/>
                      </a:rPr>
                      <m:t>𝑎</m:t>
                    </m:r>
                    <m:r>
                      <a:rPr lang="fr-FR" sz="4000" i="1" kern="0">
                        <a:latin typeface="Cambria Math" panose="02040503050406030204" pitchFamily="18" charset="0"/>
                        <a:ea typeface="Calibri" panose="020F0502020204030204" pitchFamily="34" charset="0"/>
                        <a:cs typeface="Arial" panose="020B0604020202020204" pitchFamily="34" charset="0"/>
                      </a:rPr>
                      <m:t>;</m:t>
                    </m:r>
                    <m:r>
                      <a:rPr lang="fr-FR" sz="4000" i="1" kern="0">
                        <a:latin typeface="Cambria Math" panose="02040503050406030204" pitchFamily="18" charset="0"/>
                        <a:ea typeface="Calibri" panose="020F0502020204030204" pitchFamily="34" charset="0"/>
                        <a:cs typeface="Arial" panose="020B0604020202020204" pitchFamily="34" charset="0"/>
                      </a:rPr>
                      <m:t>𝑏</m:t>
                    </m:r>
                    <m:r>
                      <a:rPr lang="fr-FR" sz="4000" i="1" kern="0">
                        <a:latin typeface="Cambria Math" panose="02040503050406030204" pitchFamily="18" charset="0"/>
                        <a:ea typeface="Calibri" panose="020F0502020204030204" pitchFamily="34" charset="0"/>
                        <a:cs typeface="Arial" panose="020B0604020202020204" pitchFamily="34" charset="0"/>
                      </a:rPr>
                      <m:t>)</m:t>
                    </m:r>
                  </m:oMath>
                </a14:m>
                <a:r>
                  <a:rPr lang="fr-FR" sz="4000" kern="0">
                    <a:latin typeface="Arial" panose="020B0604020202020204" pitchFamily="34" charset="0"/>
                    <a:ea typeface="Calibri" panose="020F0502020204030204" pitchFamily="34" charset="0"/>
                  </a:rPr>
                  <a:t>. Giá trị của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𝑇</m:t>
                    </m:r>
                    <m:r>
                      <a:rPr lang="fr-FR" sz="4000" i="1" kern="0">
                        <a:latin typeface="Cambria Math" panose="02040503050406030204" pitchFamily="18" charset="0"/>
                        <a:ea typeface="Calibri" panose="020F0502020204030204" pitchFamily="34" charset="0"/>
                        <a:cs typeface="Arial" panose="020B0604020202020204" pitchFamily="34" charset="0"/>
                      </a:rPr>
                      <m:t>=2</m:t>
                    </m:r>
                    <m:r>
                      <a:rPr lang="fr-FR" sz="4000" i="1" kern="0">
                        <a:latin typeface="Cambria Math" panose="02040503050406030204" pitchFamily="18" charset="0"/>
                        <a:ea typeface="Calibri" panose="020F0502020204030204" pitchFamily="34" charset="0"/>
                        <a:cs typeface="Arial" panose="020B0604020202020204" pitchFamily="34" charset="0"/>
                      </a:rPr>
                      <m:t>𝑎</m:t>
                    </m:r>
                    <m:r>
                      <a:rPr lang="fr-FR" sz="4000" i="1" kern="0">
                        <a:latin typeface="Cambria Math" panose="02040503050406030204" pitchFamily="18" charset="0"/>
                        <a:ea typeface="Calibri" panose="020F0502020204030204" pitchFamily="34" charset="0"/>
                        <a:cs typeface="Arial" panose="020B0604020202020204" pitchFamily="34" charset="0"/>
                      </a:rPr>
                      <m:t>+3</m:t>
                    </m:r>
                    <m:r>
                      <a:rPr lang="fr-FR" sz="4000" i="1" kern="0">
                        <a:latin typeface="Cambria Math" panose="02040503050406030204" pitchFamily="18" charset="0"/>
                        <a:ea typeface="Calibri" panose="020F0502020204030204" pitchFamily="34" charset="0"/>
                        <a:cs typeface="Arial" panose="020B0604020202020204" pitchFamily="34" charset="0"/>
                      </a:rPr>
                      <m:t>𝑏</m:t>
                    </m:r>
                  </m:oMath>
                </a14:m>
                <a:r>
                  <a:rPr lang="fr-FR" sz="4000" kern="0">
                    <a:latin typeface="Arial" panose="020B0604020202020204" pitchFamily="34" charset="0"/>
                    <a:ea typeface="Calibri" panose="020F0502020204030204" pitchFamily="34" charset="0"/>
                  </a:rPr>
                  <a:t> là</a:t>
                </a:r>
                <a:endPar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2721125" y="883749"/>
                <a:ext cx="15062366" cy="2961195"/>
              </a:xfrm>
              <a:prstGeom prst="rect">
                <a:avLst/>
              </a:prstGeom>
              <a:blipFill>
                <a:blip r:embed="rId2"/>
                <a:stretch>
                  <a:fillRect l="-1416" r="-1255" b="-7819"/>
                </a:stretch>
              </a:blipFill>
            </p:spPr>
            <p:txBody>
              <a:bodyPr/>
              <a:lstStyle/>
              <a:p>
                <a:r>
                  <a:rPr lang="en-US">
                    <a:noFill/>
                  </a:rPr>
                  <a:t> </a:t>
                </a:r>
              </a:p>
            </p:txBody>
          </p:sp>
        </mc:Fallback>
      </mc:AlternateContent>
      <p:grpSp>
        <p:nvGrpSpPr>
          <p:cNvPr id="42" name="Group 41"/>
          <p:cNvGrpSpPr/>
          <p:nvPr/>
        </p:nvGrpSpPr>
        <p:grpSpPr>
          <a:xfrm>
            <a:off x="1996652" y="6176037"/>
            <a:ext cx="4692593" cy="2033354"/>
            <a:chOff x="558969" y="2865239"/>
            <a:chExt cx="7793278" cy="3230759"/>
          </a:xfrm>
        </p:grpSpPr>
        <p:grpSp>
          <p:nvGrpSpPr>
            <p:cNvPr id="8" name="Group 8"/>
            <p:cNvGrpSpPr/>
            <p:nvPr/>
          </p:nvGrpSpPr>
          <p:grpSpPr>
            <a:xfrm>
              <a:off x="1186877" y="2865239"/>
              <a:ext cx="7165370" cy="3230759"/>
              <a:chOff x="-8513" y="-38100"/>
              <a:chExt cx="1887176" cy="850900"/>
            </a:xfrm>
          </p:grpSpPr>
          <p:sp>
            <p:nvSpPr>
              <p:cNvPr id="9" name="Freeform 9"/>
              <p:cNvSpPr/>
              <p:nvPr/>
            </p:nvSpPr>
            <p:spPr>
              <a:xfrm>
                <a:off x="-8513" y="4911"/>
                <a:ext cx="1887176"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1" name="TextBox 31"/>
                <p:cNvSpPr txBox="1"/>
                <p:nvPr/>
              </p:nvSpPr>
              <p:spPr>
                <a:xfrm>
                  <a:off x="1702392" y="3561029"/>
                  <a:ext cx="6192864" cy="1320356"/>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8</m:t>
                        </m:r>
                      </m:oMath>
                    </m:oMathPara>
                  </a14:m>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31" name="TextBox 31"/>
                <p:cNvSpPr txBox="1">
                  <a:spLocks noRot="1" noChangeAspect="1" noMove="1" noResize="1" noEditPoints="1" noAdjustHandles="1" noChangeArrowheads="1" noChangeShapeType="1" noTextEdit="1"/>
                </p:cNvSpPr>
                <p:nvPr/>
              </p:nvSpPr>
              <p:spPr>
                <a:xfrm>
                  <a:off x="1702392" y="3561029"/>
                  <a:ext cx="6192864" cy="1320356"/>
                </a:xfrm>
                <a:prstGeom prst="rect">
                  <a:avLst/>
                </a:prstGeom>
                <a:blipFill>
                  <a:blip r:embed="rId3"/>
                  <a:stretch>
                    <a:fillRect/>
                  </a:stretch>
                </a:blipFill>
              </p:spPr>
              <p:txBody>
                <a:bodyPr/>
                <a:lstStyle/>
                <a:p>
                  <a:r>
                    <a:rPr lang="en-US">
                      <a:noFill/>
                    </a:rPr>
                    <a:t> </a:t>
                  </a:r>
                </a:p>
              </p:txBody>
            </p:sp>
          </mc:Fallback>
        </mc:AlternateContent>
        <p:sp>
          <p:nvSpPr>
            <p:cNvPr id="32" name="TextBox 32"/>
            <p:cNvSpPr txBox="1"/>
            <p:nvPr/>
          </p:nvSpPr>
          <p:spPr>
            <a:xfrm>
              <a:off x="953382" y="3574362"/>
              <a:ext cx="740025" cy="1078844"/>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0" name="Group 36"/>
          <p:cNvGrpSpPr/>
          <p:nvPr/>
        </p:nvGrpSpPr>
        <p:grpSpPr>
          <a:xfrm>
            <a:off x="-425961" y="1366772"/>
            <a:ext cx="3386223" cy="2606598"/>
            <a:chOff x="753603" y="-238327"/>
            <a:chExt cx="4244565" cy="5458075"/>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7" name="TextBox 38"/>
            <p:cNvSpPr txBox="1"/>
            <p:nvPr/>
          </p:nvSpPr>
          <p:spPr>
            <a:xfrm rot="20550000">
              <a:off x="753603" y="-238327"/>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 2</a:t>
              </a:r>
            </a:p>
          </p:txBody>
        </p:sp>
      </p:grpSp>
      <p:grpSp>
        <p:nvGrpSpPr>
          <p:cNvPr id="57" name="Group 56"/>
          <p:cNvGrpSpPr/>
          <p:nvPr/>
        </p:nvGrpSpPr>
        <p:grpSpPr>
          <a:xfrm>
            <a:off x="1974757" y="8073675"/>
            <a:ext cx="4709045" cy="2033354"/>
            <a:chOff x="558969" y="2865239"/>
            <a:chExt cx="7820600" cy="3230759"/>
          </a:xfrm>
        </p:grpSpPr>
        <p:grpSp>
          <p:nvGrpSpPr>
            <p:cNvPr id="58" name="Group 8"/>
            <p:cNvGrpSpPr/>
            <p:nvPr/>
          </p:nvGrpSpPr>
          <p:grpSpPr>
            <a:xfrm>
              <a:off x="1186877" y="2865239"/>
              <a:ext cx="7192692" cy="3230759"/>
              <a:chOff x="-8513" y="-38100"/>
              <a:chExt cx="1894372" cy="850900"/>
            </a:xfrm>
          </p:grpSpPr>
          <p:sp>
            <p:nvSpPr>
              <p:cNvPr id="64" name="Freeform 9"/>
              <p:cNvSpPr/>
              <p:nvPr/>
            </p:nvSpPr>
            <p:spPr>
              <a:xfrm>
                <a:off x="-8513" y="4911"/>
                <a:ext cx="1894372"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TextBox 31"/>
                <p:cNvSpPr txBox="1"/>
                <p:nvPr/>
              </p:nvSpPr>
              <p:spPr>
                <a:xfrm>
                  <a:off x="1971666" y="3671110"/>
                  <a:ext cx="5428894" cy="1320356"/>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−8</m:t>
                        </m:r>
                      </m:oMath>
                    </m:oMathPara>
                  </a14:m>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60" name="TextBox 31"/>
                <p:cNvSpPr txBox="1">
                  <a:spLocks noRot="1" noChangeAspect="1" noMove="1" noResize="1" noEditPoints="1" noAdjustHandles="1" noChangeArrowheads="1" noChangeShapeType="1" noTextEdit="1"/>
                </p:cNvSpPr>
                <p:nvPr/>
              </p:nvSpPr>
              <p:spPr>
                <a:xfrm>
                  <a:off x="1971666" y="3671110"/>
                  <a:ext cx="5428894" cy="1320356"/>
                </a:xfrm>
                <a:prstGeom prst="rect">
                  <a:avLst/>
                </a:prstGeom>
                <a:blipFill>
                  <a:blip r:embed="rId6"/>
                  <a:stretch>
                    <a:fillRect/>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11309914" y="6176037"/>
            <a:ext cx="4493381" cy="2033354"/>
            <a:chOff x="558969" y="2865239"/>
            <a:chExt cx="7462433" cy="3230759"/>
          </a:xfrm>
        </p:grpSpPr>
        <p:grpSp>
          <p:nvGrpSpPr>
            <p:cNvPr id="67" name="Group 8"/>
            <p:cNvGrpSpPr/>
            <p:nvPr/>
          </p:nvGrpSpPr>
          <p:grpSpPr>
            <a:xfrm>
              <a:off x="1186877" y="2865239"/>
              <a:ext cx="6834525" cy="3230759"/>
              <a:chOff x="-8513" y="-38100"/>
              <a:chExt cx="1800040" cy="850900"/>
            </a:xfrm>
          </p:grpSpPr>
          <p:sp>
            <p:nvSpPr>
              <p:cNvPr id="73" name="Freeform 9"/>
              <p:cNvSpPr/>
              <p:nvPr/>
            </p:nvSpPr>
            <p:spPr>
              <a:xfrm>
                <a:off x="-8513" y="4911"/>
                <a:ext cx="1800040"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9" name="TextBox 31"/>
                <p:cNvSpPr txBox="1"/>
                <p:nvPr/>
              </p:nvSpPr>
              <p:spPr>
                <a:xfrm>
                  <a:off x="2298369" y="3618234"/>
                  <a:ext cx="5228835" cy="1320356"/>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11</m:t>
                        </m:r>
                      </m:oMath>
                    </m:oMathPara>
                  </a14:m>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69" name="TextBox 31"/>
                <p:cNvSpPr txBox="1">
                  <a:spLocks noRot="1" noChangeAspect="1" noMove="1" noResize="1" noEditPoints="1" noAdjustHandles="1" noChangeArrowheads="1" noChangeShapeType="1" noTextEdit="1"/>
                </p:cNvSpPr>
                <p:nvPr/>
              </p:nvSpPr>
              <p:spPr>
                <a:xfrm>
                  <a:off x="2298369" y="3618234"/>
                  <a:ext cx="5228835" cy="1320356"/>
                </a:xfrm>
                <a:prstGeom prst="rect">
                  <a:avLst/>
                </a:prstGeom>
                <a:blipFill>
                  <a:blip r:embed="rId7"/>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11347605" y="8215546"/>
            <a:ext cx="4455690" cy="2033354"/>
            <a:chOff x="558969" y="2865239"/>
            <a:chExt cx="7399838" cy="3230759"/>
          </a:xfrm>
        </p:grpSpPr>
        <p:grpSp>
          <p:nvGrpSpPr>
            <p:cNvPr id="76" name="Group 8"/>
            <p:cNvGrpSpPr/>
            <p:nvPr/>
          </p:nvGrpSpPr>
          <p:grpSpPr>
            <a:xfrm>
              <a:off x="1186877" y="2865239"/>
              <a:ext cx="6771930" cy="3230759"/>
              <a:chOff x="-8513" y="-38100"/>
              <a:chExt cx="1783554" cy="850900"/>
            </a:xfrm>
          </p:grpSpPr>
          <p:sp>
            <p:nvSpPr>
              <p:cNvPr id="82" name="Freeform 9"/>
              <p:cNvSpPr/>
              <p:nvPr/>
            </p:nvSpPr>
            <p:spPr>
              <a:xfrm>
                <a:off x="-8513" y="4911"/>
                <a:ext cx="1783554"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78" name="TextBox 31"/>
                <p:cNvSpPr txBox="1"/>
                <p:nvPr/>
              </p:nvSpPr>
              <p:spPr>
                <a:xfrm>
                  <a:off x="2475760" y="3595023"/>
                  <a:ext cx="4278023" cy="1320356"/>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10</m:t>
                        </m:r>
                      </m:oMath>
                    </m:oMathPara>
                  </a14:m>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78" name="TextBox 31"/>
                <p:cNvSpPr txBox="1">
                  <a:spLocks noRot="1" noChangeAspect="1" noMove="1" noResize="1" noEditPoints="1" noAdjustHandles="1" noChangeArrowheads="1" noChangeShapeType="1" noTextEdit="1"/>
                </p:cNvSpPr>
                <p:nvPr/>
              </p:nvSpPr>
              <p:spPr>
                <a:xfrm>
                  <a:off x="2475760" y="3595023"/>
                  <a:ext cx="4278023" cy="1320356"/>
                </a:xfrm>
                <a:prstGeom prst="rect">
                  <a:avLst/>
                </a:prstGeom>
                <a:blipFill>
                  <a:blip r:embed="rId8"/>
                  <a:stretch>
                    <a:fillRect/>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14694844" y="8468017"/>
            <a:ext cx="1621756" cy="16365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7950873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42"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anim calcmode="lin" valueType="num">
                                      <p:cBhvr>
                                        <p:cTn id="14" dur="500" fill="hold"/>
                                        <p:tgtEl>
                                          <p:spTgt spid="42"/>
                                        </p:tgtEl>
                                        <p:attrNameLst>
                                          <p:attrName>ppt_x</p:attrName>
                                        </p:attrNameLst>
                                      </p:cBhvr>
                                      <p:tavLst>
                                        <p:tav tm="0">
                                          <p:val>
                                            <p:strVal val="#ppt_x"/>
                                          </p:val>
                                        </p:tav>
                                        <p:tav tm="100000">
                                          <p:val>
                                            <p:strVal val="#ppt_x"/>
                                          </p:val>
                                        </p:tav>
                                      </p:tavLst>
                                    </p:anim>
                                    <p:anim calcmode="lin" valueType="num">
                                      <p:cBhvr>
                                        <p:cTn id="15" dur="500" fill="hold"/>
                                        <p:tgtEl>
                                          <p:spTgt spid="4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anim calcmode="lin" valueType="num">
                                      <p:cBhvr>
                                        <p:cTn id="19" dur="500" fill="hold"/>
                                        <p:tgtEl>
                                          <p:spTgt spid="57"/>
                                        </p:tgtEl>
                                        <p:attrNameLst>
                                          <p:attrName>ppt_x</p:attrName>
                                        </p:attrNameLst>
                                      </p:cBhvr>
                                      <p:tavLst>
                                        <p:tav tm="0">
                                          <p:val>
                                            <p:strVal val="#ppt_x"/>
                                          </p:val>
                                        </p:tav>
                                        <p:tav tm="100000">
                                          <p:val>
                                            <p:strVal val="#ppt_x"/>
                                          </p:val>
                                        </p:tav>
                                      </p:tavLst>
                                    </p:anim>
                                    <p:anim calcmode="lin" valueType="num">
                                      <p:cBhvr>
                                        <p:cTn id="20" dur="500" fill="hold"/>
                                        <p:tgtEl>
                                          <p:spTgt spid="5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anim calcmode="lin" valueType="num">
                                      <p:cBhvr>
                                        <p:cTn id="24" dur="500" fill="hold"/>
                                        <p:tgtEl>
                                          <p:spTgt spid="66"/>
                                        </p:tgtEl>
                                        <p:attrNameLst>
                                          <p:attrName>ppt_x</p:attrName>
                                        </p:attrNameLst>
                                      </p:cBhvr>
                                      <p:tavLst>
                                        <p:tav tm="0">
                                          <p:val>
                                            <p:strVal val="#ppt_x"/>
                                          </p:val>
                                        </p:tav>
                                        <p:tav tm="100000">
                                          <p:val>
                                            <p:strVal val="#ppt_x"/>
                                          </p:val>
                                        </p:tav>
                                      </p:tavLst>
                                    </p:anim>
                                    <p:anim calcmode="lin" valueType="num">
                                      <p:cBhvr>
                                        <p:cTn id="25" dur="500" fill="hold"/>
                                        <p:tgtEl>
                                          <p:spTgt spid="6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anim calcmode="lin" valueType="num">
                                      <p:cBhvr>
                                        <p:cTn id="29" dur="500" fill="hold"/>
                                        <p:tgtEl>
                                          <p:spTgt spid="75"/>
                                        </p:tgtEl>
                                        <p:attrNameLst>
                                          <p:attrName>ppt_x</p:attrName>
                                        </p:attrNameLst>
                                      </p:cBhvr>
                                      <p:tavLst>
                                        <p:tav tm="0">
                                          <p:val>
                                            <p:strVal val="#ppt_x"/>
                                          </p:val>
                                        </p:tav>
                                        <p:tav tm="100000">
                                          <p:val>
                                            <p:strVal val="#ppt_x"/>
                                          </p:val>
                                        </p:tav>
                                      </p:tavLst>
                                    </p:anim>
                                    <p:anim calcmode="lin" valueType="num">
                                      <p:cBhvr>
                                        <p:cTn id="3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7" name="Freeform 37"/>
          <p:cNvSpPr/>
          <p:nvPr/>
        </p:nvSpPr>
        <p:spPr>
          <a:xfrm rot="20551586">
            <a:off x="621711" y="1124064"/>
            <a:ext cx="2223276" cy="2857013"/>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mc:AlternateContent xmlns:mc="http://schemas.openxmlformats.org/markup-compatibility/2006">
        <mc:Choice xmlns:a14="http://schemas.microsoft.com/office/drawing/2010/main" Requires="a14">
          <p:sp>
            <p:nvSpPr>
              <p:cNvPr id="39" name="Rectangle 38"/>
              <p:cNvSpPr/>
              <p:nvPr/>
            </p:nvSpPr>
            <p:spPr>
              <a:xfrm>
                <a:off x="3609956" y="1636485"/>
                <a:ext cx="13798393" cy="916085"/>
              </a:xfrm>
              <a:prstGeom prst="rect">
                <a:avLst/>
              </a:prstGeom>
            </p:spPr>
            <p:txBody>
              <a:bodyPr wrap="square">
                <a:spAutoFit/>
              </a:bodyPr>
              <a:lstStyle/>
              <a:p>
                <a:pPr lvl="0" algn="just">
                  <a:lnSpc>
                    <a:spcPct val="150000"/>
                  </a:lnSpc>
                  <a:spcBef>
                    <a:spcPts val="300"/>
                  </a:spcBef>
                  <a:spcAft>
                    <a:spcPts val="300"/>
                  </a:spcAft>
                </a:pPr>
                <a:r>
                  <a:rPr lang="vi-VN" sz="4000" kern="0">
                    <a:solidFill>
                      <a:schemeClr val="bg1"/>
                    </a:solidFill>
                    <a:ea typeface="Calibri" panose="020F0502020204030204" pitchFamily="34" charset="0"/>
                  </a:rPr>
                  <a:t>Tập nghiệm của phương trình </a:t>
                </a:r>
                <a14:m>
                  <m:oMath xmlns:m="http://schemas.openxmlformats.org/officeDocument/2006/math">
                    <m:d>
                      <m:dPr>
                        <m:ctrlPr>
                          <a:rPr lang="en-US" sz="4000" i="1">
                            <a:solidFill>
                              <a:schemeClr val="bg1"/>
                            </a:solidFill>
                            <a:latin typeface="Cambria Math" panose="02040503050406030204" pitchFamily="18" charset="0"/>
                            <a:cs typeface="Arial" panose="020B0604020202020204" pitchFamily="34" charset="0"/>
                          </a:rPr>
                        </m:ctrlPr>
                      </m:dPr>
                      <m:e>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𝑥</m:t>
                        </m:r>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+2</m:t>
                        </m:r>
                      </m:e>
                    </m:d>
                    <m:d>
                      <m:dPr>
                        <m:ctrlPr>
                          <a:rPr lang="en-US" sz="4000" i="1">
                            <a:solidFill>
                              <a:schemeClr val="bg1"/>
                            </a:solidFill>
                            <a:latin typeface="Cambria Math" panose="02040503050406030204" pitchFamily="18" charset="0"/>
                            <a:cs typeface="Arial" panose="020B0604020202020204" pitchFamily="34" charset="0"/>
                          </a:rPr>
                        </m:ctrlPr>
                      </m:dPr>
                      <m:e>
                        <m:sSup>
                          <m:sSupPr>
                            <m:ctrlPr>
                              <a:rPr lang="en-US" sz="4000" i="1">
                                <a:solidFill>
                                  <a:schemeClr val="bg1"/>
                                </a:solidFill>
                                <a:latin typeface="Cambria Math" panose="02040503050406030204" pitchFamily="18" charset="0"/>
                                <a:cs typeface="Arial" panose="020B0604020202020204" pitchFamily="34" charset="0"/>
                              </a:rPr>
                            </m:ctrlPr>
                          </m:sSupPr>
                          <m:e>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𝑥</m:t>
                            </m:r>
                          </m:e>
                          <m:sup>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2</m:t>
                            </m:r>
                          </m:sup>
                        </m:sSup>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+1</m:t>
                        </m:r>
                      </m:e>
                    </m:d>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=0</m:t>
                    </m:r>
                  </m:oMath>
                </a14:m>
                <a:r>
                  <a:rPr lang="vi-VN" sz="4000" kern="0">
                    <a:solidFill>
                      <a:schemeClr val="bg1"/>
                    </a:solidFill>
                    <a:ea typeface="Calibri" panose="020F0502020204030204" pitchFamily="34" charset="0"/>
                  </a:rPr>
                  <a:t> là</a:t>
                </a:r>
                <a:endParaRPr kumimoji="0" lang="en-US" sz="4000" b="0" i="0" u="none" strike="noStrike" kern="1200" cap="none" spc="0" normalizeH="0" baseline="0" noProof="0" dirty="0">
                  <a:ln>
                    <a:noFill/>
                  </a:ln>
                  <a:solidFill>
                    <a:schemeClr val="bg1"/>
                  </a:solidFill>
                  <a:effectLst/>
                  <a:uLnTx/>
                  <a:uFillTx/>
                  <a:ea typeface="Arial" panose="020B0604020202020204" pitchFamily="34" charset="0"/>
                  <a:cs typeface="Times New Roman" panose="02020603050405020304" pitchFamily="18" charset="0"/>
                </a:endParaRPr>
              </a:p>
            </p:txBody>
          </p:sp>
        </mc:Choice>
        <mc:Fallback>
          <p:sp>
            <p:nvSpPr>
              <p:cNvPr id="39" name="Rectangle 38"/>
              <p:cNvSpPr>
                <a:spLocks noRot="1" noChangeAspect="1" noMove="1" noResize="1" noEditPoints="1" noAdjustHandles="1" noChangeArrowheads="1" noChangeShapeType="1" noTextEdit="1"/>
              </p:cNvSpPr>
              <p:nvPr/>
            </p:nvSpPr>
            <p:spPr>
              <a:xfrm>
                <a:off x="3609956" y="1636485"/>
                <a:ext cx="13798393" cy="916085"/>
              </a:xfrm>
              <a:prstGeom prst="rect">
                <a:avLst/>
              </a:prstGeom>
              <a:blipFill>
                <a:blip r:embed="rId4"/>
                <a:stretch>
                  <a:fillRect l="-1546" b="-25828"/>
                </a:stretch>
              </a:blipFill>
            </p:spPr>
            <p:txBody>
              <a:bodyPr/>
              <a:lstStyle/>
              <a:p>
                <a:r>
                  <a:rPr lang="en-US">
                    <a:noFill/>
                  </a:rPr>
                  <a:t> </a:t>
                </a:r>
              </a:p>
            </p:txBody>
          </p:sp>
        </mc:Fallback>
      </mc:AlternateContent>
      <p:grpSp>
        <p:nvGrpSpPr>
          <p:cNvPr id="44" name="Group 43"/>
          <p:cNvGrpSpPr/>
          <p:nvPr/>
        </p:nvGrpSpPr>
        <p:grpSpPr>
          <a:xfrm>
            <a:off x="1143000" y="4966558"/>
            <a:ext cx="7163528" cy="1587253"/>
            <a:chOff x="507541" y="3413410"/>
            <a:chExt cx="6149546" cy="3230759"/>
          </a:xfrm>
        </p:grpSpPr>
        <p:grpSp>
          <p:nvGrpSpPr>
            <p:cNvPr id="8" name="Group 8"/>
            <p:cNvGrpSpPr/>
            <p:nvPr/>
          </p:nvGrpSpPr>
          <p:grpSpPr>
            <a:xfrm>
              <a:off x="1028700" y="3413410"/>
              <a:ext cx="5628387" cy="3230759"/>
              <a:chOff x="0" y="-38100"/>
              <a:chExt cx="1482374" cy="850900"/>
            </a:xfrm>
          </p:grpSpPr>
          <p:sp>
            <p:nvSpPr>
              <p:cNvPr id="9" name="Freeform 9"/>
              <p:cNvSpPr/>
              <p:nvPr/>
            </p:nvSpPr>
            <p:spPr>
              <a:xfrm>
                <a:off x="0" y="0"/>
                <a:ext cx="1482374"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07541" y="4098292"/>
              <a:ext cx="1042316" cy="1839687"/>
              <a:chOff x="76200" y="-106875"/>
              <a:chExt cx="660400" cy="1165605"/>
            </a:xfrm>
          </p:grpSpPr>
          <p:sp>
            <p:nvSpPr>
              <p:cNvPr id="15"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2" name="TextBox 32"/>
            <p:cNvSpPr txBox="1"/>
            <p:nvPr/>
          </p:nvSpPr>
          <p:spPr>
            <a:xfrm>
              <a:off x="658687" y="4076770"/>
              <a:ext cx="740026" cy="147100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0" name="Rectangle 39"/>
                <p:cNvSpPr/>
                <p:nvPr/>
              </p:nvSpPr>
              <p:spPr>
                <a:xfrm>
                  <a:off x="1283885" y="3951318"/>
                  <a:ext cx="4575978" cy="181673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vi-VN" sz="4000" i="1" kern="0" smtClean="0">
                            <a:effectLst/>
                            <a:latin typeface="Cambria Math" panose="02040503050406030204" pitchFamily="18" charset="0"/>
                            <a:ea typeface="Calibri" panose="020F0502020204030204" pitchFamily="34" charset="0"/>
                            <a:cs typeface="Arial" panose="020B0604020202020204" pitchFamily="34" charset="0"/>
                          </a:rPr>
                          <m:t>{−2;1}</m:t>
                        </m:r>
                      </m:oMath>
                    </m:oMathPara>
                  </a14:m>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p:sp>
              <p:nvSpPr>
                <p:cNvPr id="40" name="Rectangle 39"/>
                <p:cNvSpPr>
                  <a:spLocks noRot="1" noChangeAspect="1" noMove="1" noResize="1" noEditPoints="1" noAdjustHandles="1" noChangeArrowheads="1" noChangeShapeType="1" noTextEdit="1"/>
                </p:cNvSpPr>
                <p:nvPr/>
              </p:nvSpPr>
              <p:spPr>
                <a:xfrm>
                  <a:off x="1283885" y="3951318"/>
                  <a:ext cx="4575978" cy="1816736"/>
                </a:xfrm>
                <a:prstGeom prst="rect">
                  <a:avLst/>
                </a:prstGeom>
                <a:blipFill>
                  <a:blip r:embed="rId5"/>
                  <a:stretch>
                    <a:fillRect/>
                  </a:stretch>
                </a:blipFill>
              </p:spPr>
              <p:txBody>
                <a:bodyPr/>
                <a:lstStyle/>
                <a:p>
                  <a:r>
                    <a:rPr lang="en-US">
                      <a:noFill/>
                    </a:rPr>
                    <a:t> </a:t>
                  </a:r>
                </a:p>
              </p:txBody>
            </p:sp>
          </mc:Fallback>
        </mc:AlternateContent>
      </p:grpSp>
      <p:sp>
        <p:nvSpPr>
          <p:cNvPr id="49" name="TextBox 38"/>
          <p:cNvSpPr txBox="1"/>
          <p:nvPr/>
        </p:nvSpPr>
        <p:spPr>
          <a:xfrm rot="20550000">
            <a:off x="-1025627" y="869358"/>
            <a:ext cx="5517952" cy="1800236"/>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 3</a:t>
            </a:r>
          </a:p>
        </p:txBody>
      </p:sp>
      <p:grpSp>
        <p:nvGrpSpPr>
          <p:cNvPr id="50" name="Group 49"/>
          <p:cNvGrpSpPr/>
          <p:nvPr/>
        </p:nvGrpSpPr>
        <p:grpSpPr>
          <a:xfrm>
            <a:off x="1148317" y="7406220"/>
            <a:ext cx="8131470" cy="1587253"/>
            <a:chOff x="507541" y="3413410"/>
            <a:chExt cx="6980478" cy="3230759"/>
          </a:xfrm>
        </p:grpSpPr>
        <p:grpSp>
          <p:nvGrpSpPr>
            <p:cNvPr id="51" name="Group 8"/>
            <p:cNvGrpSpPr/>
            <p:nvPr/>
          </p:nvGrpSpPr>
          <p:grpSpPr>
            <a:xfrm>
              <a:off x="1028700" y="3413410"/>
              <a:ext cx="5628387" cy="3230759"/>
              <a:chOff x="0" y="-38100"/>
              <a:chExt cx="1482374" cy="850900"/>
            </a:xfrm>
          </p:grpSpPr>
          <p:sp>
            <p:nvSpPr>
              <p:cNvPr id="57" name="Freeform 9"/>
              <p:cNvSpPr/>
              <p:nvPr/>
            </p:nvSpPr>
            <p:spPr>
              <a:xfrm>
                <a:off x="0" y="0"/>
                <a:ext cx="1482374"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58"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2" name="Group 14"/>
            <p:cNvGrpSpPr/>
            <p:nvPr/>
          </p:nvGrpSpPr>
          <p:grpSpPr>
            <a:xfrm>
              <a:off x="507541" y="4098292"/>
              <a:ext cx="1042316" cy="1839687"/>
              <a:chOff x="76200" y="-106875"/>
              <a:chExt cx="660400" cy="1165605"/>
            </a:xfrm>
          </p:grpSpPr>
          <p:sp>
            <p:nvSpPr>
              <p:cNvPr id="55"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5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3" name="TextBox 32"/>
            <p:cNvSpPr txBox="1"/>
            <p:nvPr/>
          </p:nvSpPr>
          <p:spPr>
            <a:xfrm>
              <a:off x="658687" y="4076770"/>
              <a:ext cx="740026" cy="147100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4" name="Rectangle 53"/>
                <p:cNvSpPr/>
                <p:nvPr/>
              </p:nvSpPr>
              <p:spPr>
                <a:xfrm>
                  <a:off x="2912041" y="4109482"/>
                  <a:ext cx="4575978" cy="164720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4000" kern="0" dirty="0">
                      <a:effectLst/>
                      <a:latin typeface="Arial" panose="020B0604020202020204" pitchFamily="34" charset="0"/>
                      <a:ea typeface="Calibri" panose="020F0502020204030204" pitchFamily="34" charset="0"/>
                    </a:rPr>
                    <a:t> </a:t>
                  </a:r>
                  <a14:m>
                    <m:oMath xmlns:m="http://schemas.openxmlformats.org/officeDocument/2006/math">
                      <m:r>
                        <a:rPr lang="vi-VN" sz="4000" i="1" kern="0">
                          <a:effectLst/>
                          <a:latin typeface="Cambria Math" panose="02040503050406030204" pitchFamily="18" charset="0"/>
                          <a:ea typeface="Calibri" panose="020F0502020204030204" pitchFamily="34" charset="0"/>
                          <a:cs typeface="Arial" panose="020B0604020202020204" pitchFamily="34" charset="0"/>
                        </a:rPr>
                        <m:t>{2;1}</m:t>
                      </m:r>
                    </m:oMath>
                  </a14:m>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p:sp>
              <p:nvSpPr>
                <p:cNvPr id="54" name="Rectangle 53"/>
                <p:cNvSpPr>
                  <a:spLocks noRot="1" noChangeAspect="1" noMove="1" noResize="1" noEditPoints="1" noAdjustHandles="1" noChangeArrowheads="1" noChangeShapeType="1" noTextEdit="1"/>
                </p:cNvSpPr>
                <p:nvPr/>
              </p:nvSpPr>
              <p:spPr>
                <a:xfrm>
                  <a:off x="2912041" y="4109482"/>
                  <a:ext cx="4575978" cy="1647203"/>
                </a:xfrm>
                <a:prstGeom prst="rect">
                  <a:avLst/>
                </a:prstGeom>
                <a:blipFill>
                  <a:blip r:embed="rId6"/>
                  <a:stretch>
                    <a:fillRect/>
                  </a:stretch>
                </a:blipFill>
              </p:spPr>
              <p:txBody>
                <a:bodyPr/>
                <a:lstStyle/>
                <a:p>
                  <a:r>
                    <a:rPr lang="en-US">
                      <a:noFill/>
                    </a:rPr>
                    <a:t> </a:t>
                  </a:r>
                </a:p>
              </p:txBody>
            </p:sp>
          </mc:Fallback>
        </mc:AlternateContent>
      </p:grpSp>
      <p:grpSp>
        <p:nvGrpSpPr>
          <p:cNvPr id="59" name="Group 58"/>
          <p:cNvGrpSpPr/>
          <p:nvPr/>
        </p:nvGrpSpPr>
        <p:grpSpPr>
          <a:xfrm>
            <a:off x="9448800" y="4945675"/>
            <a:ext cx="8001727" cy="1587253"/>
            <a:chOff x="507541" y="3413410"/>
            <a:chExt cx="6869099" cy="3230759"/>
          </a:xfrm>
        </p:grpSpPr>
        <p:grpSp>
          <p:nvGrpSpPr>
            <p:cNvPr id="60" name="Group 8"/>
            <p:cNvGrpSpPr/>
            <p:nvPr/>
          </p:nvGrpSpPr>
          <p:grpSpPr>
            <a:xfrm>
              <a:off x="1028700" y="3413410"/>
              <a:ext cx="6347940" cy="3230759"/>
              <a:chOff x="0" y="-38100"/>
              <a:chExt cx="1671886" cy="850900"/>
            </a:xfrm>
          </p:grpSpPr>
          <p:sp>
            <p:nvSpPr>
              <p:cNvPr id="66" name="Freeform 9"/>
              <p:cNvSpPr/>
              <p:nvPr/>
            </p:nvSpPr>
            <p:spPr>
              <a:xfrm>
                <a:off x="0" y="0"/>
                <a:ext cx="1671886"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7"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1" name="Group 14"/>
            <p:cNvGrpSpPr/>
            <p:nvPr/>
          </p:nvGrpSpPr>
          <p:grpSpPr>
            <a:xfrm>
              <a:off x="507541" y="4098292"/>
              <a:ext cx="1042316" cy="1839687"/>
              <a:chOff x="76200" y="-106875"/>
              <a:chExt cx="660400" cy="1165605"/>
            </a:xfrm>
          </p:grpSpPr>
          <p:sp>
            <p:nvSpPr>
              <p:cNvPr id="64"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5"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2" name="TextBox 32"/>
            <p:cNvSpPr txBox="1"/>
            <p:nvPr/>
          </p:nvSpPr>
          <p:spPr>
            <a:xfrm>
              <a:off x="658687" y="4076770"/>
              <a:ext cx="740026" cy="147100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3" name="Rectangle 62"/>
                <p:cNvSpPr/>
                <p:nvPr/>
              </p:nvSpPr>
              <p:spPr>
                <a:xfrm>
                  <a:off x="1264627" y="3924279"/>
                  <a:ext cx="5849732" cy="181673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vi-VN" sz="4000" i="1" kern="0" smtClean="0">
                            <a:effectLst/>
                            <a:latin typeface="Cambria Math" panose="02040503050406030204" pitchFamily="18" charset="0"/>
                            <a:ea typeface="Calibri" panose="020F0502020204030204" pitchFamily="34" charset="0"/>
                            <a:cs typeface="Arial" panose="020B0604020202020204" pitchFamily="34" charset="0"/>
                          </a:rPr>
                          <m:t>{−2}</m:t>
                        </m:r>
                      </m:oMath>
                    </m:oMathPara>
                  </a14:m>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p:sp>
              <p:nvSpPr>
                <p:cNvPr id="63" name="Rectangle 62"/>
                <p:cNvSpPr>
                  <a:spLocks noRot="1" noChangeAspect="1" noMove="1" noResize="1" noEditPoints="1" noAdjustHandles="1" noChangeArrowheads="1" noChangeShapeType="1" noTextEdit="1"/>
                </p:cNvSpPr>
                <p:nvPr/>
              </p:nvSpPr>
              <p:spPr>
                <a:xfrm>
                  <a:off x="1264627" y="3924279"/>
                  <a:ext cx="5849732" cy="1816736"/>
                </a:xfrm>
                <a:prstGeom prst="rect">
                  <a:avLst/>
                </a:prstGeom>
                <a:blipFill>
                  <a:blip r:embed="rId7"/>
                  <a:stretch>
                    <a:fillRect/>
                  </a:stretch>
                </a:blipFill>
              </p:spPr>
              <p:txBody>
                <a:bodyPr/>
                <a:lstStyle/>
                <a:p>
                  <a:r>
                    <a:rPr lang="en-US">
                      <a:noFill/>
                    </a:rPr>
                    <a:t> </a:t>
                  </a:r>
                </a:p>
              </p:txBody>
            </p:sp>
          </mc:Fallback>
        </mc:AlternateContent>
      </p:grpSp>
      <p:grpSp>
        <p:nvGrpSpPr>
          <p:cNvPr id="68" name="Group 67"/>
          <p:cNvGrpSpPr/>
          <p:nvPr/>
        </p:nvGrpSpPr>
        <p:grpSpPr>
          <a:xfrm>
            <a:off x="9448801" y="7374620"/>
            <a:ext cx="9901564" cy="1587253"/>
            <a:chOff x="507541" y="3413410"/>
            <a:chExt cx="8500019" cy="3230759"/>
          </a:xfrm>
        </p:grpSpPr>
        <p:grpSp>
          <p:nvGrpSpPr>
            <p:cNvPr id="69" name="Group 8"/>
            <p:cNvGrpSpPr/>
            <p:nvPr/>
          </p:nvGrpSpPr>
          <p:grpSpPr>
            <a:xfrm>
              <a:off x="1028700" y="3413410"/>
              <a:ext cx="6347940" cy="3230759"/>
              <a:chOff x="0" y="-38100"/>
              <a:chExt cx="1671886" cy="850900"/>
            </a:xfrm>
          </p:grpSpPr>
          <p:sp>
            <p:nvSpPr>
              <p:cNvPr id="75" name="Freeform 9"/>
              <p:cNvSpPr/>
              <p:nvPr/>
            </p:nvSpPr>
            <p:spPr>
              <a:xfrm>
                <a:off x="0" y="0"/>
                <a:ext cx="1671886"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6"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0" name="Group 14"/>
            <p:cNvGrpSpPr/>
            <p:nvPr/>
          </p:nvGrpSpPr>
          <p:grpSpPr>
            <a:xfrm>
              <a:off x="507541" y="4098292"/>
              <a:ext cx="1042316" cy="1839687"/>
              <a:chOff x="76200" y="-106875"/>
              <a:chExt cx="660400" cy="1165605"/>
            </a:xfrm>
          </p:grpSpPr>
          <p:sp>
            <p:nvSpPr>
              <p:cNvPr id="73"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4"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71" name="TextBox 32"/>
            <p:cNvSpPr txBox="1"/>
            <p:nvPr/>
          </p:nvSpPr>
          <p:spPr>
            <a:xfrm>
              <a:off x="658687" y="4076770"/>
              <a:ext cx="740026" cy="147100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72" name="Rectangle 71"/>
                <p:cNvSpPr/>
                <p:nvPr/>
              </p:nvSpPr>
              <p:spPr>
                <a:xfrm>
                  <a:off x="3235202" y="4027338"/>
                  <a:ext cx="5772358" cy="164720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4000" kern="0" dirty="0">
                      <a:effectLst/>
                      <a:latin typeface="Arial" panose="020B0604020202020204" pitchFamily="34" charset="0"/>
                      <a:ea typeface="Calibri" panose="020F0502020204030204" pitchFamily="34" charset="0"/>
                    </a:rPr>
                    <a:t> </a:t>
                  </a:r>
                  <a14:m>
                    <m:oMath xmlns:m="http://schemas.openxmlformats.org/officeDocument/2006/math">
                      <m:r>
                        <a:rPr lang="vi-VN" sz="4000" i="1" kern="0">
                          <a:effectLst/>
                          <a:latin typeface="Cambria Math" panose="02040503050406030204" pitchFamily="18" charset="0"/>
                          <a:ea typeface="Calibri" panose="020F0502020204030204" pitchFamily="34" charset="0"/>
                          <a:cs typeface="Arial" panose="020B0604020202020204" pitchFamily="34" charset="0"/>
                        </a:rPr>
                        <m:t>{−2;0}</m:t>
                      </m:r>
                    </m:oMath>
                  </a14:m>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p:sp>
              <p:nvSpPr>
                <p:cNvPr id="72" name="Rectangle 71"/>
                <p:cNvSpPr>
                  <a:spLocks noRot="1" noChangeAspect="1" noMove="1" noResize="1" noEditPoints="1" noAdjustHandles="1" noChangeArrowheads="1" noChangeShapeType="1" noTextEdit="1"/>
                </p:cNvSpPr>
                <p:nvPr/>
              </p:nvSpPr>
              <p:spPr>
                <a:xfrm>
                  <a:off x="3235202" y="4027338"/>
                  <a:ext cx="5772358" cy="1647203"/>
                </a:xfrm>
                <a:prstGeom prst="rect">
                  <a:avLst/>
                </a:prstGeom>
                <a:blipFill>
                  <a:blip r:embed="rId8"/>
                  <a:stretch>
                    <a:fillRect/>
                  </a:stretch>
                </a:blipFill>
              </p:spPr>
              <p:txBody>
                <a:bodyPr/>
                <a:lstStyle/>
                <a:p>
                  <a:r>
                    <a:rPr lang="en-US">
                      <a:noFill/>
                    </a:rPr>
                    <a:t> </a:t>
                  </a:r>
                </a:p>
              </p:txBody>
            </p:sp>
          </mc:Fallback>
        </mc:AlternateContent>
      </p:grpSp>
      <p:pic>
        <p:nvPicPr>
          <p:cNvPr id="77" name="Picture 7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77329" y="5085914"/>
            <a:ext cx="1325962" cy="133807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414592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par>
                                <p:cTn id="11" presetID="14"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par>
                                <p:cTn id="14" presetID="42"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anim calcmode="lin" valueType="num">
                                      <p:cBhvr>
                                        <p:cTn id="17" dur="500" fill="hold"/>
                                        <p:tgtEl>
                                          <p:spTgt spid="44"/>
                                        </p:tgtEl>
                                        <p:attrNameLst>
                                          <p:attrName>ppt_x</p:attrName>
                                        </p:attrNameLst>
                                      </p:cBhvr>
                                      <p:tavLst>
                                        <p:tav tm="0">
                                          <p:val>
                                            <p:strVal val="#ppt_x"/>
                                          </p:val>
                                        </p:tav>
                                        <p:tav tm="100000">
                                          <p:val>
                                            <p:strVal val="#ppt_x"/>
                                          </p:val>
                                        </p:tav>
                                      </p:tavLst>
                                    </p:anim>
                                    <p:anim calcmode="lin" valueType="num">
                                      <p:cBhvr>
                                        <p:cTn id="18" dur="500" fill="hold"/>
                                        <p:tgtEl>
                                          <p:spTgt spid="4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anim calcmode="lin" valueType="num">
                                      <p:cBhvr>
                                        <p:cTn id="22" dur="500" fill="hold"/>
                                        <p:tgtEl>
                                          <p:spTgt spid="50"/>
                                        </p:tgtEl>
                                        <p:attrNameLst>
                                          <p:attrName>ppt_x</p:attrName>
                                        </p:attrNameLst>
                                      </p:cBhvr>
                                      <p:tavLst>
                                        <p:tav tm="0">
                                          <p:val>
                                            <p:strVal val="#ppt_x"/>
                                          </p:val>
                                        </p:tav>
                                        <p:tav tm="100000">
                                          <p:val>
                                            <p:strVal val="#ppt_x"/>
                                          </p:val>
                                        </p:tav>
                                      </p:tavLst>
                                    </p:anim>
                                    <p:anim calcmode="lin" valueType="num">
                                      <p:cBhvr>
                                        <p:cTn id="23" dur="500" fill="hold"/>
                                        <p:tgtEl>
                                          <p:spTgt spid="5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anim calcmode="lin" valueType="num">
                                      <p:cBhvr>
                                        <p:cTn id="27" dur="500" fill="hold"/>
                                        <p:tgtEl>
                                          <p:spTgt spid="59"/>
                                        </p:tgtEl>
                                        <p:attrNameLst>
                                          <p:attrName>ppt_x</p:attrName>
                                        </p:attrNameLst>
                                      </p:cBhvr>
                                      <p:tavLst>
                                        <p:tav tm="0">
                                          <p:val>
                                            <p:strVal val="#ppt_x"/>
                                          </p:val>
                                        </p:tav>
                                        <p:tav tm="100000">
                                          <p:val>
                                            <p:strVal val="#ppt_x"/>
                                          </p:val>
                                        </p:tav>
                                      </p:tavLst>
                                    </p:anim>
                                    <p:anim calcmode="lin" valueType="num">
                                      <p:cBhvr>
                                        <p:cTn id="28" dur="500" fill="hold"/>
                                        <p:tgtEl>
                                          <p:spTgt spid="5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anim calcmode="lin" valueType="num">
                                      <p:cBhvr>
                                        <p:cTn id="32" dur="500" fill="hold"/>
                                        <p:tgtEl>
                                          <p:spTgt spid="68"/>
                                        </p:tgtEl>
                                        <p:attrNameLst>
                                          <p:attrName>ppt_x</p:attrName>
                                        </p:attrNameLst>
                                      </p:cBhvr>
                                      <p:tavLst>
                                        <p:tav tm="0">
                                          <p:val>
                                            <p:strVal val="#ppt_x"/>
                                          </p:val>
                                        </p:tav>
                                        <p:tav tm="100000">
                                          <p:val>
                                            <p:strVal val="#ppt_x"/>
                                          </p:val>
                                        </p:tav>
                                      </p:tavLst>
                                    </p:anim>
                                    <p:anim calcmode="lin" valueType="num">
                                      <p:cBhvr>
                                        <p:cTn id="33" dur="5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p:cTn id="38" dur="500" fill="hold"/>
                                        <p:tgtEl>
                                          <p:spTgt spid="77"/>
                                        </p:tgtEl>
                                        <p:attrNameLst>
                                          <p:attrName>ppt_w</p:attrName>
                                        </p:attrNameLst>
                                      </p:cBhvr>
                                      <p:tavLst>
                                        <p:tav tm="0">
                                          <p:val>
                                            <p:fltVal val="0"/>
                                          </p:val>
                                        </p:tav>
                                        <p:tav tm="100000">
                                          <p:val>
                                            <p:strVal val="#ppt_w"/>
                                          </p:val>
                                        </p:tav>
                                      </p:tavLst>
                                    </p:anim>
                                    <p:anim calcmode="lin" valueType="num">
                                      <p:cBhvr>
                                        <p:cTn id="39" dur="500" fill="hold"/>
                                        <p:tgtEl>
                                          <p:spTgt spid="77"/>
                                        </p:tgtEl>
                                        <p:attrNameLst>
                                          <p:attrName>ppt_h</p:attrName>
                                        </p:attrNameLst>
                                      </p:cBhvr>
                                      <p:tavLst>
                                        <p:tav tm="0">
                                          <p:val>
                                            <p:fltVal val="0"/>
                                          </p:val>
                                        </p:tav>
                                        <p:tav tm="100000">
                                          <p:val>
                                            <p:strVal val="#ppt_h"/>
                                          </p:val>
                                        </p:tav>
                                      </p:tavLst>
                                    </p:anim>
                                    <p:animEffect transition="in" filter="fade">
                                      <p:cBhvr>
                                        <p:cTn id="4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7" name="Rectangle 26"/>
              <p:cNvSpPr/>
              <p:nvPr/>
            </p:nvSpPr>
            <p:spPr>
              <a:xfrm>
                <a:off x="3610973" y="1667068"/>
                <a:ext cx="14047374" cy="1621534"/>
              </a:xfrm>
              <a:prstGeom prst="rect">
                <a:avLst/>
              </a:prstGeom>
            </p:spPr>
            <p:txBody>
              <a:bodyPr wrap="square">
                <a:spAutoFit/>
              </a:bodyPr>
              <a:lstStyle/>
              <a:p>
                <a:pPr marR="30480" lvl="0" algn="just">
                  <a:lnSpc>
                    <a:spcPct val="200000"/>
                  </a:lnSpc>
                </a:pPr>
                <a:r>
                  <a:rPr lang="fr-FR" sz="4000" kern="0">
                    <a:latin typeface="Arial" panose="020B0604020202020204" pitchFamily="34" charset="0"/>
                    <a:ea typeface="Calibri" panose="020F0502020204030204" pitchFamily="34" charset="0"/>
                  </a:rPr>
                  <a:t>Điều kiện xác định của phương trình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fr-FR" sz="4000" i="1" kern="0">
                            <a:latin typeface="Cambria Math" panose="02040503050406030204" pitchFamily="18" charset="0"/>
                            <a:ea typeface="Calibri" panose="020F0502020204030204" pitchFamily="34" charset="0"/>
                            <a:cs typeface="Arial" panose="020B0604020202020204" pitchFamily="34" charset="0"/>
                          </a:rPr>
                          <m:t>𝑥</m:t>
                        </m:r>
                        <m:r>
                          <a:rPr lang="fr-FR" sz="4000" i="1" kern="0">
                            <a:latin typeface="Cambria Math" panose="02040503050406030204" pitchFamily="18" charset="0"/>
                            <a:ea typeface="Calibri" panose="020F0502020204030204" pitchFamily="34" charset="0"/>
                            <a:cs typeface="Arial" panose="020B0604020202020204" pitchFamily="34" charset="0"/>
                          </a:rPr>
                          <m:t>−2</m:t>
                        </m:r>
                      </m:num>
                      <m:den>
                        <m:r>
                          <a:rPr lang="fr-FR" sz="4000" i="1" kern="0">
                            <a:latin typeface="Cambria Math" panose="02040503050406030204" pitchFamily="18" charset="0"/>
                            <a:ea typeface="Calibri" panose="020F0502020204030204" pitchFamily="34" charset="0"/>
                            <a:cs typeface="Arial" panose="020B0604020202020204" pitchFamily="34" charset="0"/>
                          </a:rPr>
                          <m:t>𝑥</m:t>
                        </m:r>
                      </m:den>
                    </m:f>
                    <m:r>
                      <a:rPr lang="fr-FR" sz="4000" i="1" kern="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cs typeface="Arial" panose="020B0604020202020204" pitchFamily="34" charset="0"/>
                          </a:rPr>
                        </m:ctrlPr>
                      </m:fPr>
                      <m:num>
                        <m:r>
                          <a:rPr lang="fr-FR" sz="4000" i="1" kern="0">
                            <a:latin typeface="Cambria Math" panose="02040503050406030204" pitchFamily="18" charset="0"/>
                            <a:ea typeface="Calibri" panose="020F0502020204030204" pitchFamily="34" charset="0"/>
                            <a:cs typeface="Arial" panose="020B0604020202020204" pitchFamily="34" charset="0"/>
                          </a:rPr>
                          <m:t>3</m:t>
                        </m:r>
                      </m:num>
                      <m:den>
                        <m:r>
                          <a:rPr lang="fr-FR" sz="4000" i="1" kern="0">
                            <a:latin typeface="Cambria Math" panose="02040503050406030204" pitchFamily="18" charset="0"/>
                            <a:ea typeface="Calibri" panose="020F0502020204030204" pitchFamily="34" charset="0"/>
                            <a:cs typeface="Arial" panose="020B0604020202020204" pitchFamily="34" charset="0"/>
                          </a:rPr>
                          <m:t>2</m:t>
                        </m:r>
                        <m:r>
                          <a:rPr lang="fr-FR" sz="4000" i="1" kern="0">
                            <a:latin typeface="Cambria Math" panose="02040503050406030204" pitchFamily="18" charset="0"/>
                            <a:ea typeface="Calibri" panose="020F0502020204030204" pitchFamily="34" charset="0"/>
                            <a:cs typeface="Arial" panose="020B0604020202020204" pitchFamily="34" charset="0"/>
                          </a:rPr>
                          <m:t>𝑥</m:t>
                        </m:r>
                        <m:r>
                          <a:rPr lang="fr-FR" sz="4000" i="1" kern="0">
                            <a:latin typeface="Cambria Math" panose="02040503050406030204" pitchFamily="18" charset="0"/>
                            <a:ea typeface="Calibri" panose="020F0502020204030204" pitchFamily="34" charset="0"/>
                            <a:cs typeface="Arial" panose="020B0604020202020204" pitchFamily="34" charset="0"/>
                          </a:rPr>
                          <m:t>−1</m:t>
                        </m:r>
                      </m:den>
                    </m:f>
                    <m:r>
                      <a:rPr lang="fr-FR" sz="4000" i="1" kern="0">
                        <a:latin typeface="Cambria Math" panose="02040503050406030204" pitchFamily="18" charset="0"/>
                        <a:ea typeface="Calibri" panose="020F0502020204030204" pitchFamily="34" charset="0"/>
                        <a:cs typeface="Arial" panose="020B0604020202020204" pitchFamily="34" charset="0"/>
                      </a:rPr>
                      <m:t>=0</m:t>
                    </m:r>
                  </m:oMath>
                </a14:m>
                <a:endPar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3610973" y="1667068"/>
                <a:ext cx="14047374" cy="1621534"/>
              </a:xfrm>
              <a:prstGeom prst="rect">
                <a:avLst/>
              </a:prstGeom>
              <a:blipFill>
                <a:blip r:embed="rId2"/>
                <a:stretch>
                  <a:fillRect l="-1518" b="-6391"/>
                </a:stretch>
              </a:blipFill>
            </p:spPr>
            <p:txBody>
              <a:bodyPr/>
              <a:lstStyle/>
              <a:p>
                <a:r>
                  <a:rPr lang="en-US">
                    <a:noFill/>
                  </a:rPr>
                  <a:t> </a:t>
                </a:r>
              </a:p>
            </p:txBody>
          </p:sp>
        </mc:Fallback>
      </mc:AlternateContent>
      <p:grpSp>
        <p:nvGrpSpPr>
          <p:cNvPr id="42" name="Group 41"/>
          <p:cNvGrpSpPr/>
          <p:nvPr/>
        </p:nvGrpSpPr>
        <p:grpSpPr>
          <a:xfrm>
            <a:off x="1890694" y="5584330"/>
            <a:ext cx="4692593" cy="2033354"/>
            <a:chOff x="558969" y="2865239"/>
            <a:chExt cx="7793278" cy="3230759"/>
          </a:xfrm>
        </p:grpSpPr>
        <p:grpSp>
          <p:nvGrpSpPr>
            <p:cNvPr id="8" name="Group 8"/>
            <p:cNvGrpSpPr/>
            <p:nvPr/>
          </p:nvGrpSpPr>
          <p:grpSpPr>
            <a:xfrm>
              <a:off x="1186877" y="2865239"/>
              <a:ext cx="7165370" cy="3230759"/>
              <a:chOff x="-8513" y="-38100"/>
              <a:chExt cx="1887176" cy="850900"/>
            </a:xfrm>
          </p:grpSpPr>
          <p:sp>
            <p:nvSpPr>
              <p:cNvPr id="9" name="Freeform 9"/>
              <p:cNvSpPr/>
              <p:nvPr/>
            </p:nvSpPr>
            <p:spPr>
              <a:xfrm>
                <a:off x="-8513" y="4911"/>
                <a:ext cx="1887176"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1" name="TextBox 31"/>
                <p:cNvSpPr txBox="1"/>
                <p:nvPr/>
              </p:nvSpPr>
              <p:spPr>
                <a:xfrm>
                  <a:off x="1811746" y="3505595"/>
                  <a:ext cx="6192864" cy="1320356"/>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≠0</m:t>
                        </m:r>
                      </m:oMath>
                    </m:oMathPara>
                  </a14:m>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31" name="TextBox 31"/>
                <p:cNvSpPr txBox="1">
                  <a:spLocks noRot="1" noChangeAspect="1" noMove="1" noResize="1" noEditPoints="1" noAdjustHandles="1" noChangeArrowheads="1" noChangeShapeType="1" noTextEdit="1"/>
                </p:cNvSpPr>
                <p:nvPr/>
              </p:nvSpPr>
              <p:spPr>
                <a:xfrm>
                  <a:off x="1811746" y="3505595"/>
                  <a:ext cx="6192864" cy="1320356"/>
                </a:xfrm>
                <a:prstGeom prst="rect">
                  <a:avLst/>
                </a:prstGeom>
                <a:blipFill>
                  <a:blip r:embed="rId3"/>
                  <a:stretch>
                    <a:fillRect/>
                  </a:stretch>
                </a:blipFill>
              </p:spPr>
              <p:txBody>
                <a:bodyPr/>
                <a:lstStyle/>
                <a:p>
                  <a:r>
                    <a:rPr lang="en-US">
                      <a:noFill/>
                    </a:rPr>
                    <a:t> </a:t>
                  </a:r>
                </a:p>
              </p:txBody>
            </p:sp>
          </mc:Fallback>
        </mc:AlternateContent>
        <p:sp>
          <p:nvSpPr>
            <p:cNvPr id="32" name="TextBox 32"/>
            <p:cNvSpPr txBox="1"/>
            <p:nvPr/>
          </p:nvSpPr>
          <p:spPr>
            <a:xfrm>
              <a:off x="953382" y="3574362"/>
              <a:ext cx="740025" cy="1078844"/>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0" name="Group 36"/>
          <p:cNvGrpSpPr/>
          <p:nvPr/>
        </p:nvGrpSpPr>
        <p:grpSpPr>
          <a:xfrm>
            <a:off x="-62902" y="1586469"/>
            <a:ext cx="3386223" cy="2606598"/>
            <a:chOff x="753603" y="-238327"/>
            <a:chExt cx="4244565" cy="5458075"/>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7" name="TextBox 38"/>
            <p:cNvSpPr txBox="1"/>
            <p:nvPr/>
          </p:nvSpPr>
          <p:spPr>
            <a:xfrm rot="20550000">
              <a:off x="753603" y="-238327"/>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 4</a:t>
              </a:r>
            </a:p>
          </p:txBody>
        </p:sp>
      </p:grpSp>
      <p:grpSp>
        <p:nvGrpSpPr>
          <p:cNvPr id="57" name="Group 56"/>
          <p:cNvGrpSpPr/>
          <p:nvPr/>
        </p:nvGrpSpPr>
        <p:grpSpPr>
          <a:xfrm>
            <a:off x="1981200" y="7617684"/>
            <a:ext cx="4709045" cy="2033354"/>
            <a:chOff x="558969" y="2865239"/>
            <a:chExt cx="7820600" cy="3230759"/>
          </a:xfrm>
        </p:grpSpPr>
        <p:grpSp>
          <p:nvGrpSpPr>
            <p:cNvPr id="58" name="Group 8"/>
            <p:cNvGrpSpPr/>
            <p:nvPr/>
          </p:nvGrpSpPr>
          <p:grpSpPr>
            <a:xfrm>
              <a:off x="1186877" y="2865239"/>
              <a:ext cx="7192692" cy="3230759"/>
              <a:chOff x="-8513" y="-38100"/>
              <a:chExt cx="1894372" cy="850900"/>
            </a:xfrm>
          </p:grpSpPr>
          <p:sp>
            <p:nvSpPr>
              <p:cNvPr id="64" name="Freeform 9"/>
              <p:cNvSpPr/>
              <p:nvPr/>
            </p:nvSpPr>
            <p:spPr>
              <a:xfrm>
                <a:off x="-8513" y="4911"/>
                <a:ext cx="1894372"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TextBox 31"/>
                <p:cNvSpPr txBox="1"/>
                <p:nvPr/>
              </p:nvSpPr>
              <p:spPr>
                <a:xfrm>
                  <a:off x="2535341" y="3260346"/>
                  <a:ext cx="5428894" cy="1709230"/>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f>
                        <m:fPr>
                          <m:ctrlP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1</m:t>
                          </m:r>
                        </m:num>
                        <m:den>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2</m:t>
                          </m:r>
                        </m:den>
                      </m:f>
                    </m:oMath>
                  </a14:m>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và</a:t>
                  </a:r>
                  <a:r>
                    <a:rPr kumimoji="0" lang="en-US" sz="36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600" b="0" i="1" u="none" strike="noStrike" kern="1200" cap="none" spc="0" normalizeH="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3600" b="0" i="1" u="none" strike="noStrike" kern="1200" cap="none" spc="0" normalizeH="0" noProof="0" smtClean="0">
                          <a:ln>
                            <a:noFill/>
                          </a:ln>
                          <a:solidFill>
                            <a:prstClr val="white"/>
                          </a:solidFill>
                          <a:effectLst/>
                          <a:uLnTx/>
                          <a:uFillTx/>
                          <a:latin typeface="Cambria Math" panose="02040503050406030204" pitchFamily="18" charset="0"/>
                          <a:ea typeface="+mn-ea"/>
                          <a:cs typeface="Arial" panose="020B0604020202020204" pitchFamily="34" charset="0"/>
                        </a:rPr>
                        <m:t>≠0</m:t>
                      </m:r>
                    </m:oMath>
                  </a14:m>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60" name="TextBox 31"/>
                <p:cNvSpPr txBox="1">
                  <a:spLocks noRot="1" noChangeAspect="1" noMove="1" noResize="1" noEditPoints="1" noAdjustHandles="1" noChangeArrowheads="1" noChangeShapeType="1" noTextEdit="1"/>
                </p:cNvSpPr>
                <p:nvPr/>
              </p:nvSpPr>
              <p:spPr>
                <a:xfrm>
                  <a:off x="2535341" y="3260346"/>
                  <a:ext cx="5428894" cy="1709230"/>
                </a:xfrm>
                <a:prstGeom prst="rect">
                  <a:avLst/>
                </a:prstGeom>
                <a:blipFill>
                  <a:blip r:embed="rId6"/>
                  <a:stretch>
                    <a:fillRect b="-12994"/>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11203956" y="5584330"/>
            <a:ext cx="4493381" cy="2033354"/>
            <a:chOff x="558969" y="2865239"/>
            <a:chExt cx="7462433" cy="3230759"/>
          </a:xfrm>
        </p:grpSpPr>
        <p:grpSp>
          <p:nvGrpSpPr>
            <p:cNvPr id="67" name="Group 8"/>
            <p:cNvGrpSpPr/>
            <p:nvPr/>
          </p:nvGrpSpPr>
          <p:grpSpPr>
            <a:xfrm>
              <a:off x="1186877" y="2865239"/>
              <a:ext cx="6834525" cy="3230759"/>
              <a:chOff x="-8513" y="-38100"/>
              <a:chExt cx="1800040" cy="850900"/>
            </a:xfrm>
          </p:grpSpPr>
          <p:sp>
            <p:nvSpPr>
              <p:cNvPr id="73" name="Freeform 9"/>
              <p:cNvSpPr/>
              <p:nvPr/>
            </p:nvSpPr>
            <p:spPr>
              <a:xfrm>
                <a:off x="-8513" y="4911"/>
                <a:ext cx="1800040"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9" name="TextBox 31"/>
                <p:cNvSpPr txBox="1"/>
                <p:nvPr/>
              </p:nvSpPr>
              <p:spPr>
                <a:xfrm>
                  <a:off x="2368265" y="2873555"/>
                  <a:ext cx="5228835" cy="2471898"/>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f>
                          <m:fPr>
                            <m:ctrlP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1</m:t>
                            </m:r>
                          </m:num>
                          <m:den>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2</m:t>
                            </m:r>
                          </m:den>
                        </m:f>
                      </m:oMath>
                    </m:oMathPara>
                  </a14:m>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69" name="TextBox 31"/>
                <p:cNvSpPr txBox="1">
                  <a:spLocks noRot="1" noChangeAspect="1" noMove="1" noResize="1" noEditPoints="1" noAdjustHandles="1" noChangeArrowheads="1" noChangeShapeType="1" noTextEdit="1"/>
                </p:cNvSpPr>
                <p:nvPr/>
              </p:nvSpPr>
              <p:spPr>
                <a:xfrm>
                  <a:off x="2368265" y="2873555"/>
                  <a:ext cx="5228835" cy="2471898"/>
                </a:xfrm>
                <a:prstGeom prst="rect">
                  <a:avLst/>
                </a:prstGeom>
                <a:blipFill>
                  <a:blip r:embed="rId7"/>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11241647" y="7623839"/>
            <a:ext cx="4530422" cy="2033354"/>
            <a:chOff x="558969" y="2865239"/>
            <a:chExt cx="7523950" cy="3230759"/>
          </a:xfrm>
        </p:grpSpPr>
        <p:grpSp>
          <p:nvGrpSpPr>
            <p:cNvPr id="76" name="Group 8"/>
            <p:cNvGrpSpPr/>
            <p:nvPr/>
          </p:nvGrpSpPr>
          <p:grpSpPr>
            <a:xfrm>
              <a:off x="1186877" y="2865239"/>
              <a:ext cx="6771930" cy="3230759"/>
              <a:chOff x="-8513" y="-38100"/>
              <a:chExt cx="1783554" cy="850900"/>
            </a:xfrm>
          </p:grpSpPr>
          <p:sp>
            <p:nvSpPr>
              <p:cNvPr id="82" name="Freeform 9"/>
              <p:cNvSpPr/>
              <p:nvPr/>
            </p:nvSpPr>
            <p:spPr>
              <a:xfrm>
                <a:off x="-8513" y="4911"/>
                <a:ext cx="1783554"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78" name="TextBox 31"/>
                <p:cNvSpPr txBox="1"/>
                <p:nvPr/>
              </p:nvSpPr>
              <p:spPr>
                <a:xfrm>
                  <a:off x="2182242" y="3159018"/>
                  <a:ext cx="5900677" cy="1709230"/>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≠0</m:t>
                      </m:r>
                    </m:oMath>
                  </a14:m>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hoặc</a:t>
                  </a:r>
                  <a:r>
                    <a:rPr kumimoji="0" lang="en-US" sz="36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600" b="0" i="1" u="none" strike="noStrike" kern="1200" cap="none" spc="0" normalizeH="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3600" b="0" i="1" u="none" strike="noStrike" kern="1200" cap="none" spc="0" normalizeH="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f>
                        <m:fPr>
                          <m:ctrlPr>
                            <a:rPr kumimoji="0" lang="en-US" sz="3600" b="0" i="1" u="none" strike="noStrike" kern="1200" cap="none" spc="0" normalizeH="0" noProof="0" smtClean="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sz="3600" b="0" i="1" u="none" strike="noStrike" kern="1200" cap="none" spc="0" normalizeH="0" noProof="0" smtClean="0">
                              <a:ln>
                                <a:noFill/>
                              </a:ln>
                              <a:solidFill>
                                <a:prstClr val="white"/>
                              </a:solidFill>
                              <a:effectLst/>
                              <a:uLnTx/>
                              <a:uFillTx/>
                              <a:latin typeface="Cambria Math" panose="02040503050406030204" pitchFamily="18" charset="0"/>
                              <a:ea typeface="+mn-ea"/>
                              <a:cs typeface="Arial" panose="020B0604020202020204" pitchFamily="34" charset="0"/>
                            </a:rPr>
                            <m:t>1</m:t>
                          </m:r>
                        </m:num>
                        <m:den>
                          <m:r>
                            <a:rPr kumimoji="0" lang="en-US" sz="3600" b="0" i="1" u="none" strike="noStrike" kern="1200" cap="none" spc="0" normalizeH="0" noProof="0" smtClean="0">
                              <a:ln>
                                <a:noFill/>
                              </a:ln>
                              <a:solidFill>
                                <a:prstClr val="white"/>
                              </a:solidFill>
                              <a:effectLst/>
                              <a:uLnTx/>
                              <a:uFillTx/>
                              <a:latin typeface="Cambria Math" panose="02040503050406030204" pitchFamily="18" charset="0"/>
                              <a:ea typeface="+mn-ea"/>
                              <a:cs typeface="Arial" panose="020B0604020202020204" pitchFamily="34" charset="0"/>
                            </a:rPr>
                            <m:t>2</m:t>
                          </m:r>
                        </m:den>
                      </m:f>
                    </m:oMath>
                  </a14:m>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78" name="TextBox 31"/>
                <p:cNvSpPr txBox="1">
                  <a:spLocks noRot="1" noChangeAspect="1" noMove="1" noResize="1" noEditPoints="1" noAdjustHandles="1" noChangeArrowheads="1" noChangeShapeType="1" noTextEdit="1"/>
                </p:cNvSpPr>
                <p:nvPr/>
              </p:nvSpPr>
              <p:spPr>
                <a:xfrm>
                  <a:off x="2182242" y="3159018"/>
                  <a:ext cx="5900677" cy="1709230"/>
                </a:xfrm>
                <a:prstGeom prst="rect">
                  <a:avLst/>
                </a:prstGeom>
                <a:blipFill>
                  <a:blip r:embed="rId8"/>
                  <a:stretch>
                    <a:fillRect b="-13068"/>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5886276" y="7665261"/>
            <a:ext cx="1621756" cy="16365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1007172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42"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anim calcmode="lin" valueType="num">
                                      <p:cBhvr>
                                        <p:cTn id="14" dur="500" fill="hold"/>
                                        <p:tgtEl>
                                          <p:spTgt spid="42"/>
                                        </p:tgtEl>
                                        <p:attrNameLst>
                                          <p:attrName>ppt_x</p:attrName>
                                        </p:attrNameLst>
                                      </p:cBhvr>
                                      <p:tavLst>
                                        <p:tav tm="0">
                                          <p:val>
                                            <p:strVal val="#ppt_x"/>
                                          </p:val>
                                        </p:tav>
                                        <p:tav tm="100000">
                                          <p:val>
                                            <p:strVal val="#ppt_x"/>
                                          </p:val>
                                        </p:tav>
                                      </p:tavLst>
                                    </p:anim>
                                    <p:anim calcmode="lin" valueType="num">
                                      <p:cBhvr>
                                        <p:cTn id="15" dur="500" fill="hold"/>
                                        <p:tgtEl>
                                          <p:spTgt spid="4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anim calcmode="lin" valueType="num">
                                      <p:cBhvr>
                                        <p:cTn id="19" dur="500" fill="hold"/>
                                        <p:tgtEl>
                                          <p:spTgt spid="57"/>
                                        </p:tgtEl>
                                        <p:attrNameLst>
                                          <p:attrName>ppt_x</p:attrName>
                                        </p:attrNameLst>
                                      </p:cBhvr>
                                      <p:tavLst>
                                        <p:tav tm="0">
                                          <p:val>
                                            <p:strVal val="#ppt_x"/>
                                          </p:val>
                                        </p:tav>
                                        <p:tav tm="100000">
                                          <p:val>
                                            <p:strVal val="#ppt_x"/>
                                          </p:val>
                                        </p:tav>
                                      </p:tavLst>
                                    </p:anim>
                                    <p:anim calcmode="lin" valueType="num">
                                      <p:cBhvr>
                                        <p:cTn id="20" dur="500" fill="hold"/>
                                        <p:tgtEl>
                                          <p:spTgt spid="5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anim calcmode="lin" valueType="num">
                                      <p:cBhvr>
                                        <p:cTn id="24" dur="500" fill="hold"/>
                                        <p:tgtEl>
                                          <p:spTgt spid="66"/>
                                        </p:tgtEl>
                                        <p:attrNameLst>
                                          <p:attrName>ppt_x</p:attrName>
                                        </p:attrNameLst>
                                      </p:cBhvr>
                                      <p:tavLst>
                                        <p:tav tm="0">
                                          <p:val>
                                            <p:strVal val="#ppt_x"/>
                                          </p:val>
                                        </p:tav>
                                        <p:tav tm="100000">
                                          <p:val>
                                            <p:strVal val="#ppt_x"/>
                                          </p:val>
                                        </p:tav>
                                      </p:tavLst>
                                    </p:anim>
                                    <p:anim calcmode="lin" valueType="num">
                                      <p:cBhvr>
                                        <p:cTn id="25" dur="500" fill="hold"/>
                                        <p:tgtEl>
                                          <p:spTgt spid="6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anim calcmode="lin" valueType="num">
                                      <p:cBhvr>
                                        <p:cTn id="29" dur="500" fill="hold"/>
                                        <p:tgtEl>
                                          <p:spTgt spid="75"/>
                                        </p:tgtEl>
                                        <p:attrNameLst>
                                          <p:attrName>ppt_x</p:attrName>
                                        </p:attrNameLst>
                                      </p:cBhvr>
                                      <p:tavLst>
                                        <p:tav tm="0">
                                          <p:val>
                                            <p:strVal val="#ppt_x"/>
                                          </p:val>
                                        </p:tav>
                                        <p:tav tm="100000">
                                          <p:val>
                                            <p:strVal val="#ppt_x"/>
                                          </p:val>
                                        </p:tav>
                                      </p:tavLst>
                                    </p:anim>
                                    <p:anim calcmode="lin" valueType="num">
                                      <p:cBhvr>
                                        <p:cTn id="3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grpSp>
        <p:nvGrpSpPr>
          <p:cNvPr id="50" name="Group 36"/>
          <p:cNvGrpSpPr/>
          <p:nvPr/>
        </p:nvGrpSpPr>
        <p:grpSpPr>
          <a:xfrm rot="674540">
            <a:off x="-750181" y="1454408"/>
            <a:ext cx="4027636" cy="3112870"/>
            <a:chOff x="818619" y="24800"/>
            <a:chExt cx="4244565" cy="5194948"/>
          </a:xfrm>
        </p:grpSpPr>
        <p:sp>
          <p:nvSpPr>
            <p:cNvPr id="51"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2" name="TextBox 38"/>
            <p:cNvSpPr txBox="1"/>
            <p:nvPr/>
          </p:nvSpPr>
          <p:spPr>
            <a:xfrm rot="20550000">
              <a:off x="818619" y="24800"/>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Câu 5</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sp>
        <p:nvSpPr>
          <p:cNvPr id="14" name="Rectangle 13">
            <a:extLst>
              <a:ext uri="{FF2B5EF4-FFF2-40B4-BE49-F238E27FC236}">
                <a16:creationId xmlns:a16="http://schemas.microsoft.com/office/drawing/2014/main" id="{B074197E-0894-770D-1E7D-D7F69BCD6EB0}"/>
              </a:ext>
            </a:extLst>
          </p:cNvPr>
          <p:cNvSpPr/>
          <p:nvPr/>
        </p:nvSpPr>
        <p:spPr>
          <a:xfrm>
            <a:off x="2844760" y="1173514"/>
            <a:ext cx="14600450" cy="3686266"/>
          </a:xfrm>
          <a:prstGeom prst="rect">
            <a:avLst/>
          </a:prstGeom>
        </p:spPr>
        <p:txBody>
          <a:bodyPr wrap="square">
            <a:spAutoFit/>
          </a:bodyPr>
          <a:lstStyle/>
          <a:p>
            <a:pPr marR="30480" algn="just">
              <a:lnSpc>
                <a:spcPct val="150000"/>
              </a:lnSpc>
              <a:spcBef>
                <a:spcPts val="300"/>
              </a:spcBef>
              <a:spcAft>
                <a:spcPts val="300"/>
              </a:spcAft>
            </a:pPr>
            <a:r>
              <a:rPr lang="fr-FR" sz="4000" kern="0">
                <a:solidFill>
                  <a:schemeClr val="bg1"/>
                </a:solidFill>
                <a:latin typeface="Arial" panose="020B0604020202020204" pitchFamily="34" charset="0"/>
                <a:ea typeface="Calibri" panose="020F0502020204030204" pitchFamily="34" charset="0"/>
              </a:rPr>
              <a:t>Một số học sinh hùn tiền nhau mua một món quà sinh nhật. Nếu có thêm 4 học sinh thì mỗi học sinh tốn ít hơn 20 ngàn đồng, nhưng nếu bớt đi 2 học sinh thì mỗi học sinh phải tốn thêm 20 ngàn đồng so với dự định. Vậy số học sinh lúc đầu là :</a:t>
            </a:r>
            <a:endParaRPr lang="en-US" sz="4000" dirty="0">
              <a:solidFill>
                <a:schemeClr val="bg1"/>
              </a:solidFill>
              <a:ea typeface="Times New Roman" panose="02020603050405020304" pitchFamily="18" charset="0"/>
            </a:endParaRPr>
          </a:p>
        </p:txBody>
      </p:sp>
      <p:grpSp>
        <p:nvGrpSpPr>
          <p:cNvPr id="19" name="Group 18">
            <a:extLst>
              <a:ext uri="{FF2B5EF4-FFF2-40B4-BE49-F238E27FC236}">
                <a16:creationId xmlns:a16="http://schemas.microsoft.com/office/drawing/2014/main" id="{C629A082-D522-F39C-9AC6-66591E924C7B}"/>
              </a:ext>
            </a:extLst>
          </p:cNvPr>
          <p:cNvGrpSpPr/>
          <p:nvPr/>
        </p:nvGrpSpPr>
        <p:grpSpPr>
          <a:xfrm>
            <a:off x="1137684" y="6211475"/>
            <a:ext cx="7163528" cy="1587253"/>
            <a:chOff x="507541" y="3413410"/>
            <a:chExt cx="6149546" cy="3230759"/>
          </a:xfrm>
        </p:grpSpPr>
        <p:grpSp>
          <p:nvGrpSpPr>
            <p:cNvPr id="20" name="Group 8">
              <a:extLst>
                <a:ext uri="{FF2B5EF4-FFF2-40B4-BE49-F238E27FC236}">
                  <a16:creationId xmlns:a16="http://schemas.microsoft.com/office/drawing/2014/main" id="{8D761247-7397-97B1-82F3-C2E86F8B20C2}"/>
                </a:ext>
              </a:extLst>
            </p:cNvPr>
            <p:cNvGrpSpPr/>
            <p:nvPr/>
          </p:nvGrpSpPr>
          <p:grpSpPr>
            <a:xfrm>
              <a:off x="1028700" y="3413410"/>
              <a:ext cx="5628387" cy="3230759"/>
              <a:chOff x="0" y="-38100"/>
              <a:chExt cx="1482374" cy="850900"/>
            </a:xfrm>
          </p:grpSpPr>
          <p:sp>
            <p:nvSpPr>
              <p:cNvPr id="49" name="Freeform 9">
                <a:extLst>
                  <a:ext uri="{FF2B5EF4-FFF2-40B4-BE49-F238E27FC236}">
                    <a16:creationId xmlns:a16="http://schemas.microsoft.com/office/drawing/2014/main" id="{487C56A5-09D2-6EB8-ABF5-59D549A9F2ED}"/>
                  </a:ext>
                </a:extLst>
              </p:cNvPr>
              <p:cNvSpPr/>
              <p:nvPr/>
            </p:nvSpPr>
            <p:spPr>
              <a:xfrm>
                <a:off x="0" y="0"/>
                <a:ext cx="1482374"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53" name="TextBox 10">
                <a:extLst>
                  <a:ext uri="{FF2B5EF4-FFF2-40B4-BE49-F238E27FC236}">
                    <a16:creationId xmlns:a16="http://schemas.microsoft.com/office/drawing/2014/main" id="{4BF4A5BF-F853-294A-428A-E3D3C0F81CC6}"/>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1" name="Group 14">
              <a:extLst>
                <a:ext uri="{FF2B5EF4-FFF2-40B4-BE49-F238E27FC236}">
                  <a16:creationId xmlns:a16="http://schemas.microsoft.com/office/drawing/2014/main" id="{2703B022-E468-FBCB-D8B3-BC72A6D2DA84}"/>
                </a:ext>
              </a:extLst>
            </p:cNvPr>
            <p:cNvGrpSpPr/>
            <p:nvPr/>
          </p:nvGrpSpPr>
          <p:grpSpPr>
            <a:xfrm>
              <a:off x="507541" y="4098292"/>
              <a:ext cx="1042316" cy="1839687"/>
              <a:chOff x="76200" y="-106875"/>
              <a:chExt cx="660400" cy="1165605"/>
            </a:xfrm>
          </p:grpSpPr>
          <p:sp>
            <p:nvSpPr>
              <p:cNvPr id="37" name="Freeform 15">
                <a:extLst>
                  <a:ext uri="{FF2B5EF4-FFF2-40B4-BE49-F238E27FC236}">
                    <a16:creationId xmlns:a16="http://schemas.microsoft.com/office/drawing/2014/main" id="{E86B59C7-A0E7-92A3-F9EC-AED70C47E3B8}"/>
                  </a:ext>
                </a:extLst>
              </p:cNvPr>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8" name="TextBox 16">
                <a:extLst>
                  <a:ext uri="{FF2B5EF4-FFF2-40B4-BE49-F238E27FC236}">
                    <a16:creationId xmlns:a16="http://schemas.microsoft.com/office/drawing/2014/main" id="{AB8B3CEC-DBE8-410A-2EE0-525D7A5F13E3}"/>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2" name="TextBox 32">
              <a:extLst>
                <a:ext uri="{FF2B5EF4-FFF2-40B4-BE49-F238E27FC236}">
                  <a16:creationId xmlns:a16="http://schemas.microsoft.com/office/drawing/2014/main" id="{CF12D6BC-CA48-BAEC-A1C0-AB6650077CF6}"/>
                </a:ext>
              </a:extLst>
            </p:cNvPr>
            <p:cNvSpPr txBox="1"/>
            <p:nvPr/>
          </p:nvSpPr>
          <p:spPr>
            <a:xfrm>
              <a:off x="658687" y="4076770"/>
              <a:ext cx="740026" cy="164445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36" name="Rectangle 35">
                  <a:extLst>
                    <a:ext uri="{FF2B5EF4-FFF2-40B4-BE49-F238E27FC236}">
                      <a16:creationId xmlns:a16="http://schemas.microsoft.com/office/drawing/2014/main" id="{AEAAFC96-71EE-B13D-B664-62F30C277299}"/>
                    </a:ext>
                  </a:extLst>
                </p:cNvPr>
                <p:cNvSpPr/>
                <p:nvPr/>
              </p:nvSpPr>
              <p:spPr>
                <a:xfrm>
                  <a:off x="1398714" y="3892180"/>
                  <a:ext cx="4575978" cy="2067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7</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36" name="Rectangle 35">
                  <a:extLst>
                    <a:ext uri="{FF2B5EF4-FFF2-40B4-BE49-F238E27FC236}">
                      <a16:creationId xmlns:a16="http://schemas.microsoft.com/office/drawing/2014/main" id="{AEAAFC96-71EE-B13D-B664-62F30C277299}"/>
                    </a:ext>
                  </a:extLst>
                </p:cNvPr>
                <p:cNvSpPr>
                  <a:spLocks noRot="1" noChangeAspect="1" noMove="1" noResize="1" noEditPoints="1" noAdjustHandles="1" noChangeArrowheads="1" noChangeShapeType="1" noTextEdit="1"/>
                </p:cNvSpPr>
                <p:nvPr/>
              </p:nvSpPr>
              <p:spPr>
                <a:xfrm>
                  <a:off x="1398714" y="3892180"/>
                  <a:ext cx="4575978" cy="2067322"/>
                </a:xfrm>
                <a:prstGeom prst="rect">
                  <a:avLst/>
                </a:prstGeom>
                <a:blipFill>
                  <a:blip r:embed="rId4"/>
                  <a:stretch>
                    <a:fillRect/>
                  </a:stretch>
                </a:blipFill>
              </p:spPr>
              <p:txBody>
                <a:bodyPr/>
                <a:lstStyle/>
                <a:p>
                  <a:r>
                    <a:rPr lang="en-US">
                      <a:noFill/>
                    </a:rPr>
                    <a:t> </a:t>
                  </a:r>
                </a:p>
              </p:txBody>
            </p:sp>
          </mc:Fallback>
        </mc:AlternateContent>
      </p:grpSp>
      <p:grpSp>
        <p:nvGrpSpPr>
          <p:cNvPr id="54" name="Group 53">
            <a:extLst>
              <a:ext uri="{FF2B5EF4-FFF2-40B4-BE49-F238E27FC236}">
                <a16:creationId xmlns:a16="http://schemas.microsoft.com/office/drawing/2014/main" id="{0C27D161-1499-08EE-A74A-D3342996B702}"/>
              </a:ext>
            </a:extLst>
          </p:cNvPr>
          <p:cNvGrpSpPr/>
          <p:nvPr/>
        </p:nvGrpSpPr>
        <p:grpSpPr>
          <a:xfrm>
            <a:off x="1143000" y="8356847"/>
            <a:ext cx="7163528" cy="1587253"/>
            <a:chOff x="507541" y="3413410"/>
            <a:chExt cx="6149546" cy="3230759"/>
          </a:xfrm>
        </p:grpSpPr>
        <p:grpSp>
          <p:nvGrpSpPr>
            <p:cNvPr id="55" name="Group 8">
              <a:extLst>
                <a:ext uri="{FF2B5EF4-FFF2-40B4-BE49-F238E27FC236}">
                  <a16:creationId xmlns:a16="http://schemas.microsoft.com/office/drawing/2014/main" id="{A4915457-8850-6A5D-7797-BA4E9A03C497}"/>
                </a:ext>
              </a:extLst>
            </p:cNvPr>
            <p:cNvGrpSpPr/>
            <p:nvPr/>
          </p:nvGrpSpPr>
          <p:grpSpPr>
            <a:xfrm>
              <a:off x="1028700" y="3413410"/>
              <a:ext cx="5628387" cy="3230759"/>
              <a:chOff x="0" y="-38100"/>
              <a:chExt cx="1482374" cy="850900"/>
            </a:xfrm>
          </p:grpSpPr>
          <p:sp>
            <p:nvSpPr>
              <p:cNvPr id="61" name="Freeform 9">
                <a:extLst>
                  <a:ext uri="{FF2B5EF4-FFF2-40B4-BE49-F238E27FC236}">
                    <a16:creationId xmlns:a16="http://schemas.microsoft.com/office/drawing/2014/main" id="{9E3ADC4C-F488-8B84-DE58-57D547A3DBCC}"/>
                  </a:ext>
                </a:extLst>
              </p:cNvPr>
              <p:cNvSpPr/>
              <p:nvPr/>
            </p:nvSpPr>
            <p:spPr>
              <a:xfrm>
                <a:off x="0" y="0"/>
                <a:ext cx="1482374"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2" name="TextBox 10">
                <a:extLst>
                  <a:ext uri="{FF2B5EF4-FFF2-40B4-BE49-F238E27FC236}">
                    <a16:creationId xmlns:a16="http://schemas.microsoft.com/office/drawing/2014/main" id="{707823C2-BE9E-8C2B-C43F-AE50DB35E2B3}"/>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6" name="Group 14">
              <a:extLst>
                <a:ext uri="{FF2B5EF4-FFF2-40B4-BE49-F238E27FC236}">
                  <a16:creationId xmlns:a16="http://schemas.microsoft.com/office/drawing/2014/main" id="{19B8464D-4650-30CC-8F06-71B12D50B887}"/>
                </a:ext>
              </a:extLst>
            </p:cNvPr>
            <p:cNvGrpSpPr/>
            <p:nvPr/>
          </p:nvGrpSpPr>
          <p:grpSpPr>
            <a:xfrm>
              <a:off x="507541" y="4098292"/>
              <a:ext cx="1042316" cy="1839687"/>
              <a:chOff x="76200" y="-106875"/>
              <a:chExt cx="660400" cy="1165605"/>
            </a:xfrm>
          </p:grpSpPr>
          <p:sp>
            <p:nvSpPr>
              <p:cNvPr id="59" name="Freeform 15">
                <a:extLst>
                  <a:ext uri="{FF2B5EF4-FFF2-40B4-BE49-F238E27FC236}">
                    <a16:creationId xmlns:a16="http://schemas.microsoft.com/office/drawing/2014/main" id="{ECBBC793-E0A0-7BAD-40B8-F527E50A5A84}"/>
                  </a:ext>
                </a:extLst>
              </p:cNvPr>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0" name="TextBox 16">
                <a:extLst>
                  <a:ext uri="{FF2B5EF4-FFF2-40B4-BE49-F238E27FC236}">
                    <a16:creationId xmlns:a16="http://schemas.microsoft.com/office/drawing/2014/main" id="{4BAB3FE4-E12E-781C-7B6E-86AAC3E62A41}"/>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7" name="TextBox 32">
              <a:extLst>
                <a:ext uri="{FF2B5EF4-FFF2-40B4-BE49-F238E27FC236}">
                  <a16:creationId xmlns:a16="http://schemas.microsoft.com/office/drawing/2014/main" id="{A7E26278-C7EA-29CF-3A49-9AC54F0021B3}"/>
                </a:ext>
              </a:extLst>
            </p:cNvPr>
            <p:cNvSpPr txBox="1"/>
            <p:nvPr/>
          </p:nvSpPr>
          <p:spPr>
            <a:xfrm>
              <a:off x="658687" y="4076770"/>
              <a:ext cx="740026" cy="145312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7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8" name="Rectangle 57">
                  <a:extLst>
                    <a:ext uri="{FF2B5EF4-FFF2-40B4-BE49-F238E27FC236}">
                      <a16:creationId xmlns:a16="http://schemas.microsoft.com/office/drawing/2014/main" id="{2232D0BE-8AD0-27C0-0860-903BB68704F5}"/>
                    </a:ext>
                  </a:extLst>
                </p:cNvPr>
                <p:cNvSpPr/>
                <p:nvPr/>
              </p:nvSpPr>
              <p:spPr>
                <a:xfrm>
                  <a:off x="1394150" y="3919842"/>
                  <a:ext cx="4575978" cy="2067322"/>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000" b="0" i="1" smtClean="0">
                            <a:solidFill>
                              <a:prstClr val="black"/>
                            </a:solidFill>
                            <a:latin typeface="Cambria Math" panose="02040503050406030204" pitchFamily="18" charset="0"/>
                            <a:cs typeface="Arial" panose="020B0604020202020204" pitchFamily="34" charset="0"/>
                          </a:rPr>
                          <m:t>8</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58" name="Rectangle 57">
                  <a:extLst>
                    <a:ext uri="{FF2B5EF4-FFF2-40B4-BE49-F238E27FC236}">
                      <a16:creationId xmlns:a16="http://schemas.microsoft.com/office/drawing/2014/main" id="{2232D0BE-8AD0-27C0-0860-903BB68704F5}"/>
                    </a:ext>
                  </a:extLst>
                </p:cNvPr>
                <p:cNvSpPr>
                  <a:spLocks noRot="1" noChangeAspect="1" noMove="1" noResize="1" noEditPoints="1" noAdjustHandles="1" noChangeArrowheads="1" noChangeShapeType="1" noTextEdit="1"/>
                </p:cNvSpPr>
                <p:nvPr/>
              </p:nvSpPr>
              <p:spPr>
                <a:xfrm>
                  <a:off x="1394150" y="3919842"/>
                  <a:ext cx="4575978" cy="2067322"/>
                </a:xfrm>
                <a:prstGeom prst="rect">
                  <a:avLst/>
                </a:prstGeom>
                <a:blipFill>
                  <a:blip r:embed="rId5"/>
                  <a:stretch>
                    <a:fillRect/>
                  </a:stretch>
                </a:blipFill>
              </p:spPr>
              <p:txBody>
                <a:bodyPr/>
                <a:lstStyle/>
                <a:p>
                  <a:r>
                    <a:rPr lang="en-US">
                      <a:noFill/>
                    </a:rPr>
                    <a:t> </a:t>
                  </a:r>
                </a:p>
              </p:txBody>
            </p:sp>
          </mc:Fallback>
        </mc:AlternateContent>
      </p:grpSp>
      <p:grpSp>
        <p:nvGrpSpPr>
          <p:cNvPr id="63" name="Group 62">
            <a:extLst>
              <a:ext uri="{FF2B5EF4-FFF2-40B4-BE49-F238E27FC236}">
                <a16:creationId xmlns:a16="http://schemas.microsoft.com/office/drawing/2014/main" id="{FF38BDA5-D33D-674E-1C26-3D4AC5D290CE}"/>
              </a:ext>
            </a:extLst>
          </p:cNvPr>
          <p:cNvGrpSpPr/>
          <p:nvPr/>
        </p:nvGrpSpPr>
        <p:grpSpPr>
          <a:xfrm>
            <a:off x="9443484" y="6190592"/>
            <a:ext cx="8001727" cy="1587253"/>
            <a:chOff x="507541" y="3413410"/>
            <a:chExt cx="6869099" cy="3230759"/>
          </a:xfrm>
        </p:grpSpPr>
        <p:grpSp>
          <p:nvGrpSpPr>
            <p:cNvPr id="64" name="Group 8">
              <a:extLst>
                <a:ext uri="{FF2B5EF4-FFF2-40B4-BE49-F238E27FC236}">
                  <a16:creationId xmlns:a16="http://schemas.microsoft.com/office/drawing/2014/main" id="{D4226C74-7749-233A-0F84-619464571944}"/>
                </a:ext>
              </a:extLst>
            </p:cNvPr>
            <p:cNvGrpSpPr/>
            <p:nvPr/>
          </p:nvGrpSpPr>
          <p:grpSpPr>
            <a:xfrm>
              <a:off x="1028700" y="3413410"/>
              <a:ext cx="6347940" cy="3230759"/>
              <a:chOff x="0" y="-38100"/>
              <a:chExt cx="1671886" cy="850900"/>
            </a:xfrm>
          </p:grpSpPr>
          <p:sp>
            <p:nvSpPr>
              <p:cNvPr id="70" name="Freeform 9">
                <a:extLst>
                  <a:ext uri="{FF2B5EF4-FFF2-40B4-BE49-F238E27FC236}">
                    <a16:creationId xmlns:a16="http://schemas.microsoft.com/office/drawing/2014/main" id="{1A45A0BC-2B25-A8F3-A204-34B76D4CF69A}"/>
                  </a:ext>
                </a:extLst>
              </p:cNvPr>
              <p:cNvSpPr/>
              <p:nvPr/>
            </p:nvSpPr>
            <p:spPr>
              <a:xfrm>
                <a:off x="0" y="0"/>
                <a:ext cx="1671886"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1" name="TextBox 10">
                <a:extLst>
                  <a:ext uri="{FF2B5EF4-FFF2-40B4-BE49-F238E27FC236}">
                    <a16:creationId xmlns:a16="http://schemas.microsoft.com/office/drawing/2014/main" id="{B70CAB63-6882-49EC-9286-6C63E17C08A5}"/>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5" name="Group 14">
              <a:extLst>
                <a:ext uri="{FF2B5EF4-FFF2-40B4-BE49-F238E27FC236}">
                  <a16:creationId xmlns:a16="http://schemas.microsoft.com/office/drawing/2014/main" id="{E72AC32F-81EC-33C4-A1D9-1A82875A803B}"/>
                </a:ext>
              </a:extLst>
            </p:cNvPr>
            <p:cNvGrpSpPr/>
            <p:nvPr/>
          </p:nvGrpSpPr>
          <p:grpSpPr>
            <a:xfrm>
              <a:off x="507541" y="4098292"/>
              <a:ext cx="1042316" cy="1839687"/>
              <a:chOff x="76200" y="-106875"/>
              <a:chExt cx="660400" cy="1165605"/>
            </a:xfrm>
          </p:grpSpPr>
          <p:sp>
            <p:nvSpPr>
              <p:cNvPr id="68" name="Freeform 15">
                <a:extLst>
                  <a:ext uri="{FF2B5EF4-FFF2-40B4-BE49-F238E27FC236}">
                    <a16:creationId xmlns:a16="http://schemas.microsoft.com/office/drawing/2014/main" id="{3D7312BA-3091-434E-ABE7-F8DBC165AB5B}"/>
                  </a:ext>
                </a:extLst>
              </p:cNvPr>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9" name="TextBox 16">
                <a:extLst>
                  <a:ext uri="{FF2B5EF4-FFF2-40B4-BE49-F238E27FC236}">
                    <a16:creationId xmlns:a16="http://schemas.microsoft.com/office/drawing/2014/main" id="{03FFC221-AAEC-2E15-C363-80A65591668E}"/>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6" name="TextBox 32">
              <a:extLst>
                <a:ext uri="{FF2B5EF4-FFF2-40B4-BE49-F238E27FC236}">
                  <a16:creationId xmlns:a16="http://schemas.microsoft.com/office/drawing/2014/main" id="{304F390D-C33D-26AA-72EB-6B680ABFE353}"/>
                </a:ext>
              </a:extLst>
            </p:cNvPr>
            <p:cNvSpPr txBox="1"/>
            <p:nvPr/>
          </p:nvSpPr>
          <p:spPr>
            <a:xfrm>
              <a:off x="658687" y="4076770"/>
              <a:ext cx="740026" cy="145312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7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7" name="Rectangle 66">
                  <a:extLst>
                    <a:ext uri="{FF2B5EF4-FFF2-40B4-BE49-F238E27FC236}">
                      <a16:creationId xmlns:a16="http://schemas.microsoft.com/office/drawing/2014/main" id="{8D92A46B-4F79-A760-5EA4-4C001837B2EA}"/>
                    </a:ext>
                  </a:extLst>
                </p:cNvPr>
                <p:cNvSpPr/>
                <p:nvPr/>
              </p:nvSpPr>
              <p:spPr>
                <a:xfrm>
                  <a:off x="1273755" y="3765049"/>
                  <a:ext cx="5849732" cy="2067321"/>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cs typeface="Arial" panose="020B0604020202020204" pitchFamily="34" charset="0"/>
                          </a:rPr>
                          <m:t>9</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67" name="Rectangle 66">
                  <a:extLst>
                    <a:ext uri="{FF2B5EF4-FFF2-40B4-BE49-F238E27FC236}">
                      <a16:creationId xmlns:a16="http://schemas.microsoft.com/office/drawing/2014/main" id="{8D92A46B-4F79-A760-5EA4-4C001837B2EA}"/>
                    </a:ext>
                  </a:extLst>
                </p:cNvPr>
                <p:cNvSpPr>
                  <a:spLocks noRot="1" noChangeAspect="1" noMove="1" noResize="1" noEditPoints="1" noAdjustHandles="1" noChangeArrowheads="1" noChangeShapeType="1" noTextEdit="1"/>
                </p:cNvSpPr>
                <p:nvPr/>
              </p:nvSpPr>
              <p:spPr>
                <a:xfrm>
                  <a:off x="1273755" y="3765049"/>
                  <a:ext cx="5849732" cy="2067321"/>
                </a:xfrm>
                <a:prstGeom prst="rect">
                  <a:avLst/>
                </a:prstGeom>
                <a:blipFill>
                  <a:blip r:embed="rId6"/>
                  <a:stretch>
                    <a:fillRect/>
                  </a:stretch>
                </a:blipFill>
              </p:spPr>
              <p:txBody>
                <a:bodyPr/>
                <a:lstStyle/>
                <a:p>
                  <a:r>
                    <a:rPr lang="en-US">
                      <a:noFill/>
                    </a:rPr>
                    <a:t> </a:t>
                  </a:r>
                </a:p>
              </p:txBody>
            </p:sp>
          </mc:Fallback>
        </mc:AlternateContent>
      </p:grpSp>
      <p:grpSp>
        <p:nvGrpSpPr>
          <p:cNvPr id="72" name="Group 71">
            <a:extLst>
              <a:ext uri="{FF2B5EF4-FFF2-40B4-BE49-F238E27FC236}">
                <a16:creationId xmlns:a16="http://schemas.microsoft.com/office/drawing/2014/main" id="{5B16EB04-649E-399F-F1CE-0ED42F725055}"/>
              </a:ext>
            </a:extLst>
          </p:cNvPr>
          <p:cNvGrpSpPr/>
          <p:nvPr/>
        </p:nvGrpSpPr>
        <p:grpSpPr>
          <a:xfrm>
            <a:off x="9443484" y="8325247"/>
            <a:ext cx="8001726" cy="1587253"/>
            <a:chOff x="507541" y="3413410"/>
            <a:chExt cx="6869099" cy="3230759"/>
          </a:xfrm>
        </p:grpSpPr>
        <p:grpSp>
          <p:nvGrpSpPr>
            <p:cNvPr id="73" name="Group 8">
              <a:extLst>
                <a:ext uri="{FF2B5EF4-FFF2-40B4-BE49-F238E27FC236}">
                  <a16:creationId xmlns:a16="http://schemas.microsoft.com/office/drawing/2014/main" id="{3351F508-B4A5-FA31-DECF-D29951D864B3}"/>
                </a:ext>
              </a:extLst>
            </p:cNvPr>
            <p:cNvGrpSpPr/>
            <p:nvPr/>
          </p:nvGrpSpPr>
          <p:grpSpPr>
            <a:xfrm>
              <a:off x="1028700" y="3413410"/>
              <a:ext cx="6347940" cy="3230759"/>
              <a:chOff x="0" y="-38100"/>
              <a:chExt cx="1671886" cy="850900"/>
            </a:xfrm>
          </p:grpSpPr>
          <p:sp>
            <p:nvSpPr>
              <p:cNvPr id="79" name="Freeform 9">
                <a:extLst>
                  <a:ext uri="{FF2B5EF4-FFF2-40B4-BE49-F238E27FC236}">
                    <a16:creationId xmlns:a16="http://schemas.microsoft.com/office/drawing/2014/main" id="{6866C086-2E28-22EB-7DFF-0DCA7CB344AF}"/>
                  </a:ext>
                </a:extLst>
              </p:cNvPr>
              <p:cNvSpPr/>
              <p:nvPr/>
            </p:nvSpPr>
            <p:spPr>
              <a:xfrm>
                <a:off x="0" y="0"/>
                <a:ext cx="1671886"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80" name="TextBox 10">
                <a:extLst>
                  <a:ext uri="{FF2B5EF4-FFF2-40B4-BE49-F238E27FC236}">
                    <a16:creationId xmlns:a16="http://schemas.microsoft.com/office/drawing/2014/main" id="{360B1A7B-A03F-40CB-928D-14CC6F9C99A7}"/>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4" name="Group 14">
              <a:extLst>
                <a:ext uri="{FF2B5EF4-FFF2-40B4-BE49-F238E27FC236}">
                  <a16:creationId xmlns:a16="http://schemas.microsoft.com/office/drawing/2014/main" id="{7C655AE4-4700-AA55-97A1-1337D7049205}"/>
                </a:ext>
              </a:extLst>
            </p:cNvPr>
            <p:cNvGrpSpPr/>
            <p:nvPr/>
          </p:nvGrpSpPr>
          <p:grpSpPr>
            <a:xfrm>
              <a:off x="507541" y="4098292"/>
              <a:ext cx="1042316" cy="1839687"/>
              <a:chOff x="76200" y="-106875"/>
              <a:chExt cx="660400" cy="1165605"/>
            </a:xfrm>
          </p:grpSpPr>
          <p:sp>
            <p:nvSpPr>
              <p:cNvPr id="77" name="Freeform 15">
                <a:extLst>
                  <a:ext uri="{FF2B5EF4-FFF2-40B4-BE49-F238E27FC236}">
                    <a16:creationId xmlns:a16="http://schemas.microsoft.com/office/drawing/2014/main" id="{674E052E-E317-F1A5-1B83-F6AAC6579AF0}"/>
                  </a:ext>
                </a:extLst>
              </p:cNvPr>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8" name="TextBox 16">
                <a:extLst>
                  <a:ext uri="{FF2B5EF4-FFF2-40B4-BE49-F238E27FC236}">
                    <a16:creationId xmlns:a16="http://schemas.microsoft.com/office/drawing/2014/main" id="{601D08AF-8FE2-5847-B364-3B91B2621E80}"/>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75" name="TextBox 32">
              <a:extLst>
                <a:ext uri="{FF2B5EF4-FFF2-40B4-BE49-F238E27FC236}">
                  <a16:creationId xmlns:a16="http://schemas.microsoft.com/office/drawing/2014/main" id="{E65A5E08-9012-5143-4F5F-9AF7CC846BD6}"/>
                </a:ext>
              </a:extLst>
            </p:cNvPr>
            <p:cNvSpPr txBox="1"/>
            <p:nvPr/>
          </p:nvSpPr>
          <p:spPr>
            <a:xfrm>
              <a:off x="658687" y="4076770"/>
              <a:ext cx="740026" cy="145312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7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76" name="Rectangle 75">
                  <a:extLst>
                    <a:ext uri="{FF2B5EF4-FFF2-40B4-BE49-F238E27FC236}">
                      <a16:creationId xmlns:a16="http://schemas.microsoft.com/office/drawing/2014/main" id="{A94FFCB7-7D7A-FB39-294F-543ECA811319}"/>
                    </a:ext>
                  </a:extLst>
                </p:cNvPr>
                <p:cNvSpPr/>
                <p:nvPr/>
              </p:nvSpPr>
              <p:spPr>
                <a:xfrm>
                  <a:off x="1312442" y="3908991"/>
                  <a:ext cx="5772358" cy="2067321"/>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cs typeface="Arial" panose="020B0604020202020204" pitchFamily="34" charset="0"/>
                          </a:rPr>
                          <m:t>1</m:t>
                        </m:r>
                        <m:r>
                          <a:rPr lang="en-US" sz="4000" b="0" i="1" smtClean="0">
                            <a:solidFill>
                              <a:prstClr val="black"/>
                            </a:solidFill>
                            <a:latin typeface="Cambria Math" panose="02040503050406030204" pitchFamily="18" charset="0"/>
                            <a:cs typeface="Arial" panose="020B0604020202020204" pitchFamily="34" charset="0"/>
                          </a:rPr>
                          <m:t>0</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76" name="Rectangle 75">
                  <a:extLst>
                    <a:ext uri="{FF2B5EF4-FFF2-40B4-BE49-F238E27FC236}">
                      <a16:creationId xmlns:a16="http://schemas.microsoft.com/office/drawing/2014/main" id="{A94FFCB7-7D7A-FB39-294F-543ECA811319}"/>
                    </a:ext>
                  </a:extLst>
                </p:cNvPr>
                <p:cNvSpPr>
                  <a:spLocks noRot="1" noChangeAspect="1" noMove="1" noResize="1" noEditPoints="1" noAdjustHandles="1" noChangeArrowheads="1" noChangeShapeType="1" noTextEdit="1"/>
                </p:cNvSpPr>
                <p:nvPr/>
              </p:nvSpPr>
              <p:spPr>
                <a:xfrm>
                  <a:off x="1312442" y="3908991"/>
                  <a:ext cx="5772358" cy="2067321"/>
                </a:xfrm>
                <a:prstGeom prst="rect">
                  <a:avLst/>
                </a:prstGeom>
                <a:blipFill>
                  <a:blip r:embed="rId7"/>
                  <a:stretch>
                    <a:fillRect/>
                  </a:stretch>
                </a:blipFill>
              </p:spPr>
              <p:txBody>
                <a:bodyPr/>
                <a:lstStyle/>
                <a:p>
                  <a:r>
                    <a:rPr lang="en-US">
                      <a:noFill/>
                    </a:rPr>
                    <a:t> </a:t>
                  </a:r>
                </a:p>
              </p:txBody>
            </p:sp>
          </mc:Fallback>
        </mc:AlternateContent>
      </p:grpSp>
      <p:pic>
        <p:nvPicPr>
          <p:cNvPr id="81" name="Picture 80">
            <a:extLst>
              <a:ext uri="{FF2B5EF4-FFF2-40B4-BE49-F238E27FC236}">
                <a16:creationId xmlns:a16="http://schemas.microsoft.com/office/drawing/2014/main" id="{707B8DA7-953C-8522-E4AB-1C92DA695F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6546" y="8511346"/>
            <a:ext cx="1325962" cy="133807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392113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ppt_x</p:attrName>
                                        </p:attrNameLst>
                                      </p:cBhvr>
                                      <p:tavLst>
                                        <p:tav tm="0">
                                          <p:val>
                                            <p:strVal val="#ppt_x"/>
                                          </p:val>
                                        </p:tav>
                                        <p:tav tm="100000">
                                          <p:val>
                                            <p:strVal val="#ppt_x"/>
                                          </p:val>
                                        </p:tav>
                                      </p:tavLst>
                                    </p:anim>
                                    <p:anim calcmode="lin" valueType="num">
                                      <p:cBhvr>
                                        <p:cTn id="9" dur="500" fill="hold"/>
                                        <p:tgtEl>
                                          <p:spTgt spid="50"/>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42"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anim calcmode="lin" valueType="num">
                                      <p:cBhvr>
                                        <p:cTn id="21" dur="500" fill="hold"/>
                                        <p:tgtEl>
                                          <p:spTgt spid="54"/>
                                        </p:tgtEl>
                                        <p:attrNameLst>
                                          <p:attrName>ppt_x</p:attrName>
                                        </p:attrNameLst>
                                      </p:cBhvr>
                                      <p:tavLst>
                                        <p:tav tm="0">
                                          <p:val>
                                            <p:strVal val="#ppt_x"/>
                                          </p:val>
                                        </p:tav>
                                        <p:tav tm="100000">
                                          <p:val>
                                            <p:strVal val="#ppt_x"/>
                                          </p:val>
                                        </p:tav>
                                      </p:tavLst>
                                    </p:anim>
                                    <p:anim calcmode="lin" valueType="num">
                                      <p:cBhvr>
                                        <p:cTn id="22" dur="500" fill="hold"/>
                                        <p:tgtEl>
                                          <p:spTgt spid="5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strVal val="#ppt_x"/>
                                          </p:val>
                                        </p:tav>
                                        <p:tav tm="100000">
                                          <p:val>
                                            <p:strVal val="#ppt_x"/>
                                          </p:val>
                                        </p:tav>
                                      </p:tavLst>
                                    </p:anim>
                                    <p:anim calcmode="lin" valueType="num">
                                      <p:cBhvr>
                                        <p:cTn id="27" dur="500" fill="hold"/>
                                        <p:tgtEl>
                                          <p:spTgt spid="6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anim calcmode="lin" valueType="num">
                                      <p:cBhvr>
                                        <p:cTn id="31" dur="500" fill="hold"/>
                                        <p:tgtEl>
                                          <p:spTgt spid="72"/>
                                        </p:tgtEl>
                                        <p:attrNameLst>
                                          <p:attrName>ppt_x</p:attrName>
                                        </p:attrNameLst>
                                      </p:cBhvr>
                                      <p:tavLst>
                                        <p:tav tm="0">
                                          <p:val>
                                            <p:strVal val="#ppt_x"/>
                                          </p:val>
                                        </p:tav>
                                        <p:tav tm="100000">
                                          <p:val>
                                            <p:strVal val="#ppt_x"/>
                                          </p:val>
                                        </p:tav>
                                      </p:tavLst>
                                    </p:anim>
                                    <p:anim calcmode="lin" valueType="num">
                                      <p:cBhvr>
                                        <p:cTn id="32" dur="5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p:cTn id="37" dur="500" fill="hold"/>
                                        <p:tgtEl>
                                          <p:spTgt spid="81"/>
                                        </p:tgtEl>
                                        <p:attrNameLst>
                                          <p:attrName>ppt_w</p:attrName>
                                        </p:attrNameLst>
                                      </p:cBhvr>
                                      <p:tavLst>
                                        <p:tav tm="0">
                                          <p:val>
                                            <p:fltVal val="0"/>
                                          </p:val>
                                        </p:tav>
                                        <p:tav tm="100000">
                                          <p:val>
                                            <p:strVal val="#ppt_w"/>
                                          </p:val>
                                        </p:tav>
                                      </p:tavLst>
                                    </p:anim>
                                    <p:anim calcmode="lin" valueType="num">
                                      <p:cBhvr>
                                        <p:cTn id="38" dur="500" fill="hold"/>
                                        <p:tgtEl>
                                          <p:spTgt spid="81"/>
                                        </p:tgtEl>
                                        <p:attrNameLst>
                                          <p:attrName>ppt_h</p:attrName>
                                        </p:attrNameLst>
                                      </p:cBhvr>
                                      <p:tavLst>
                                        <p:tav tm="0">
                                          <p:val>
                                            <p:fltVal val="0"/>
                                          </p:val>
                                        </p:tav>
                                        <p:tav tm="100000">
                                          <p:val>
                                            <p:strVal val="#ppt_h"/>
                                          </p:val>
                                        </p:tav>
                                      </p:tavLst>
                                    </p:anim>
                                    <p:animEffect transition="in" filter="fade">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7" name="Rectangle 26"/>
              <p:cNvSpPr/>
              <p:nvPr/>
            </p:nvSpPr>
            <p:spPr>
              <a:xfrm>
                <a:off x="3610973" y="644732"/>
                <a:ext cx="12244399" cy="3878562"/>
              </a:xfrm>
              <a:prstGeom prst="rect">
                <a:avLst/>
              </a:prstGeom>
            </p:spPr>
            <p:txBody>
              <a:bodyPr wrap="square">
                <a:spAutoFit/>
              </a:bodyPr>
              <a:lstStyle/>
              <a:p>
                <a:pPr marR="30480" lvl="0" algn="just">
                  <a:lnSpc>
                    <a:spcPct val="200000"/>
                  </a:lnSpc>
                </a:pPr>
                <a:r>
                  <a:rPr lang="fr-FR" sz="4000" kern="0">
                    <a:latin typeface="Arial" panose="020B0604020202020204" pitchFamily="34" charset="0"/>
                    <a:ea typeface="Calibri" panose="020F0502020204030204" pitchFamily="34" charset="0"/>
                  </a:rPr>
                  <a:t>Hai hệ phương trình </a:t>
                </a:r>
                <a14:m>
                  <m:oMath xmlns:m="http://schemas.openxmlformats.org/officeDocument/2006/math">
                    <m:d>
                      <m:dPr>
                        <m:begChr m:val="{"/>
                        <m:endChr m:val=""/>
                        <m:ctrlPr>
                          <a:rPr lang="en-US" sz="4000" i="1">
                            <a:latin typeface="Cambria Math" panose="02040503050406030204" pitchFamily="18" charset="0"/>
                            <a:cs typeface="Arial" panose="020B0604020202020204" pitchFamily="34" charset="0"/>
                          </a:rPr>
                        </m:ctrlPr>
                      </m:dPr>
                      <m:e>
                        <m:eqArr>
                          <m:eqArrPr>
                            <m:ctrlPr>
                              <a:rPr lang="en-US" sz="4000" i="1">
                                <a:latin typeface="Cambria Math" panose="02040503050406030204" pitchFamily="18" charset="0"/>
                                <a:cs typeface="Arial" panose="020B0604020202020204" pitchFamily="34" charset="0"/>
                              </a:rPr>
                            </m:ctrlPr>
                          </m:eqArrPr>
                          <m:e>
                            <m:r>
                              <a:rPr lang="fr-FR" sz="4000" i="1" kern="0">
                                <a:latin typeface="Cambria Math" panose="02040503050406030204" pitchFamily="18" charset="0"/>
                                <a:ea typeface="Calibri" panose="020F0502020204030204" pitchFamily="34" charset="0"/>
                                <a:cs typeface="Arial" panose="020B0604020202020204" pitchFamily="34" charset="0"/>
                              </a:rPr>
                              <m:t>𝑥</m:t>
                            </m:r>
                            <m:r>
                              <a:rPr lang="fr-FR" sz="4000" i="1" kern="0">
                                <a:latin typeface="Cambria Math" panose="02040503050406030204" pitchFamily="18" charset="0"/>
                                <a:ea typeface="Calibri" panose="020F0502020204030204" pitchFamily="34" charset="0"/>
                                <a:cs typeface="Arial" panose="020B0604020202020204" pitchFamily="34" charset="0"/>
                              </a:rPr>
                              <m:t>−</m:t>
                            </m:r>
                            <m:r>
                              <a:rPr lang="fr-FR" sz="4000" i="1" kern="0">
                                <a:latin typeface="Cambria Math" panose="02040503050406030204" pitchFamily="18" charset="0"/>
                                <a:ea typeface="Calibri" panose="020F0502020204030204" pitchFamily="34" charset="0"/>
                                <a:cs typeface="Arial" panose="020B0604020202020204" pitchFamily="34" charset="0"/>
                              </a:rPr>
                              <m:t>𝑦</m:t>
                            </m:r>
                            <m:r>
                              <a:rPr lang="fr-FR" sz="4000" i="1" kern="0">
                                <a:latin typeface="Cambria Math" panose="02040503050406030204" pitchFamily="18" charset="0"/>
                                <a:ea typeface="Calibri" panose="020F0502020204030204" pitchFamily="34" charset="0"/>
                                <a:cs typeface="Arial" panose="020B0604020202020204" pitchFamily="34" charset="0"/>
                              </a:rPr>
                              <m:t>=1</m:t>
                            </m:r>
                          </m:e>
                          <m:e>
                            <m:r>
                              <a:rPr lang="fr-FR" sz="4000" i="1" kern="0">
                                <a:latin typeface="Cambria Math" panose="02040503050406030204" pitchFamily="18" charset="0"/>
                                <a:ea typeface="Calibri" panose="020F0502020204030204" pitchFamily="34" charset="0"/>
                                <a:cs typeface="Arial" panose="020B0604020202020204" pitchFamily="34" charset="0"/>
                              </a:rPr>
                              <m:t>3</m:t>
                            </m:r>
                            <m:r>
                              <a:rPr lang="fr-FR" sz="4000" i="1" kern="0">
                                <a:latin typeface="Cambria Math" panose="02040503050406030204" pitchFamily="18" charset="0"/>
                                <a:ea typeface="Calibri" panose="020F0502020204030204" pitchFamily="34" charset="0"/>
                                <a:cs typeface="Arial" panose="020B0604020202020204" pitchFamily="34" charset="0"/>
                              </a:rPr>
                              <m:t>𝑥</m:t>
                            </m:r>
                            <m:r>
                              <a:rPr lang="fr-FR" sz="4000" i="1" kern="0">
                                <a:latin typeface="Cambria Math" panose="02040503050406030204" pitchFamily="18" charset="0"/>
                                <a:ea typeface="Calibri" panose="020F0502020204030204" pitchFamily="34" charset="0"/>
                                <a:cs typeface="Arial" panose="020B0604020202020204" pitchFamily="34" charset="0"/>
                              </a:rPr>
                              <m:t>−2</m:t>
                            </m:r>
                            <m:r>
                              <a:rPr lang="fr-FR" sz="4000" i="1" kern="0">
                                <a:latin typeface="Cambria Math" panose="02040503050406030204" pitchFamily="18" charset="0"/>
                                <a:ea typeface="Calibri" panose="020F0502020204030204" pitchFamily="34" charset="0"/>
                                <a:cs typeface="Arial" panose="020B0604020202020204" pitchFamily="34" charset="0"/>
                              </a:rPr>
                              <m:t>𝑦</m:t>
                            </m:r>
                            <m:r>
                              <a:rPr lang="fr-FR" sz="4000" i="1" kern="0">
                                <a:latin typeface="Cambria Math" panose="02040503050406030204" pitchFamily="18" charset="0"/>
                                <a:ea typeface="Calibri" panose="020F0502020204030204" pitchFamily="34" charset="0"/>
                                <a:cs typeface="Arial" panose="020B0604020202020204" pitchFamily="34" charset="0"/>
                              </a:rPr>
                              <m:t>=0</m:t>
                            </m:r>
                          </m:e>
                        </m:eqArr>
                      </m:e>
                    </m:d>
                  </m:oMath>
                </a14:m>
                <a:r>
                  <a:rPr lang="fr-FR" sz="4000" kern="0">
                    <a:latin typeface="Arial" panose="020B0604020202020204" pitchFamily="34" charset="0"/>
                    <a:ea typeface="Calibri" panose="020F0502020204030204" pitchFamily="34" charset="0"/>
                  </a:rPr>
                  <a:t> và </a:t>
                </a:r>
                <a14:m>
                  <m:oMath xmlns:m="http://schemas.openxmlformats.org/officeDocument/2006/math">
                    <m:d>
                      <m:dPr>
                        <m:begChr m:val="{"/>
                        <m:endChr m:val=""/>
                        <m:ctrlPr>
                          <a:rPr lang="en-US" sz="4000" i="1">
                            <a:latin typeface="Cambria Math" panose="02040503050406030204" pitchFamily="18" charset="0"/>
                            <a:cs typeface="Arial" panose="020B0604020202020204" pitchFamily="34" charset="0"/>
                          </a:rPr>
                        </m:ctrlPr>
                      </m:dPr>
                      <m:e>
                        <m:eqArr>
                          <m:eqArrPr>
                            <m:ctrlPr>
                              <a:rPr lang="en-US" sz="4000" i="1">
                                <a:latin typeface="Cambria Math" panose="02040503050406030204" pitchFamily="18" charset="0"/>
                                <a:cs typeface="Arial" panose="020B0604020202020204" pitchFamily="34" charset="0"/>
                              </a:rPr>
                            </m:ctrlPr>
                          </m:eqArrPr>
                          <m:e>
                            <m:r>
                              <a:rPr lang="fr-FR" sz="4000" i="1" kern="0">
                                <a:latin typeface="Cambria Math" panose="02040503050406030204" pitchFamily="18" charset="0"/>
                                <a:ea typeface="Calibri" panose="020F0502020204030204" pitchFamily="34" charset="0"/>
                                <a:cs typeface="Arial" panose="020B0604020202020204" pitchFamily="34" charset="0"/>
                              </a:rPr>
                              <m:t>𝑎𝑥</m:t>
                            </m:r>
                            <m:r>
                              <a:rPr lang="fr-FR" sz="4000" i="1" kern="0">
                                <a:latin typeface="Cambria Math" panose="02040503050406030204" pitchFamily="18" charset="0"/>
                                <a:ea typeface="Calibri" panose="020F0502020204030204" pitchFamily="34" charset="0"/>
                                <a:cs typeface="Arial" panose="020B0604020202020204" pitchFamily="34" charset="0"/>
                              </a:rPr>
                              <m:t>−2</m:t>
                            </m:r>
                            <m:r>
                              <a:rPr lang="fr-FR" sz="4000" i="1" kern="0">
                                <a:latin typeface="Cambria Math" panose="02040503050406030204" pitchFamily="18" charset="0"/>
                                <a:ea typeface="Calibri" panose="020F0502020204030204" pitchFamily="34" charset="0"/>
                                <a:cs typeface="Arial" panose="020B0604020202020204" pitchFamily="34" charset="0"/>
                              </a:rPr>
                              <m:t>𝑦</m:t>
                            </m:r>
                            <m:r>
                              <a:rPr lang="fr-FR" sz="4000" i="1" kern="0">
                                <a:latin typeface="Cambria Math" panose="02040503050406030204" pitchFamily="18" charset="0"/>
                                <a:ea typeface="Calibri" panose="020F0502020204030204" pitchFamily="34" charset="0"/>
                                <a:cs typeface="Arial" panose="020B0604020202020204" pitchFamily="34" charset="0"/>
                              </a:rPr>
                              <m:t>=2</m:t>
                            </m:r>
                          </m:e>
                          <m:e>
                            <m:r>
                              <a:rPr lang="fr-FR" sz="4000" i="1" kern="0">
                                <a:latin typeface="Cambria Math" panose="02040503050406030204" pitchFamily="18" charset="0"/>
                                <a:ea typeface="Calibri" panose="020F0502020204030204" pitchFamily="34" charset="0"/>
                                <a:cs typeface="Arial" panose="020B0604020202020204" pitchFamily="34" charset="0"/>
                              </a:rPr>
                              <m:t>𝑥</m:t>
                            </m:r>
                            <m:r>
                              <a:rPr lang="fr-FR" sz="4000" i="1" kern="0">
                                <a:latin typeface="Cambria Math" panose="02040503050406030204" pitchFamily="18" charset="0"/>
                                <a:ea typeface="Calibri" panose="020F0502020204030204" pitchFamily="34" charset="0"/>
                                <a:cs typeface="Arial" panose="020B0604020202020204" pitchFamily="34" charset="0"/>
                              </a:rPr>
                              <m:t>+</m:t>
                            </m:r>
                            <m:r>
                              <a:rPr lang="fr-FR" sz="4000" i="1" kern="0">
                                <a:latin typeface="Cambria Math" panose="02040503050406030204" pitchFamily="18" charset="0"/>
                                <a:ea typeface="Calibri" panose="020F0502020204030204" pitchFamily="34" charset="0"/>
                                <a:cs typeface="Arial" panose="020B0604020202020204" pitchFamily="34" charset="0"/>
                              </a:rPr>
                              <m:t>𝑎𝑦</m:t>
                            </m:r>
                            <m:r>
                              <a:rPr lang="fr-FR" sz="4000" i="1" kern="0">
                                <a:latin typeface="Cambria Math" panose="02040503050406030204" pitchFamily="18" charset="0"/>
                                <a:ea typeface="Calibri" panose="020F0502020204030204" pitchFamily="34" charset="0"/>
                                <a:cs typeface="Arial" panose="020B0604020202020204" pitchFamily="34" charset="0"/>
                              </a:rPr>
                              <m:t>=1</m:t>
                            </m:r>
                          </m:e>
                        </m:eqArr>
                      </m:e>
                    </m:d>
                  </m:oMath>
                </a14:m>
                <a:r>
                  <a:rPr lang="fr-FR" sz="4000" kern="0">
                    <a:latin typeface="Arial" panose="020B0604020202020204" pitchFamily="34" charset="0"/>
                    <a:ea typeface="Calibri" panose="020F0502020204030204" pitchFamily="34" charset="0"/>
                  </a:rPr>
                  <a:t> có cùng nghiệm khi </a:t>
                </a:r>
                <a:endPar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3610973" y="644732"/>
                <a:ext cx="12244399" cy="3878562"/>
              </a:xfrm>
              <a:prstGeom prst="rect">
                <a:avLst/>
              </a:prstGeom>
              <a:blipFill>
                <a:blip r:embed="rId2"/>
                <a:stretch>
                  <a:fillRect l="-1742" b="-5818"/>
                </a:stretch>
              </a:blipFill>
            </p:spPr>
            <p:txBody>
              <a:bodyPr/>
              <a:lstStyle/>
              <a:p>
                <a:r>
                  <a:rPr lang="en-US">
                    <a:noFill/>
                  </a:rPr>
                  <a:t> </a:t>
                </a:r>
              </a:p>
            </p:txBody>
          </p:sp>
        </mc:Fallback>
      </mc:AlternateContent>
      <p:grpSp>
        <p:nvGrpSpPr>
          <p:cNvPr id="42" name="Group 41"/>
          <p:cNvGrpSpPr/>
          <p:nvPr/>
        </p:nvGrpSpPr>
        <p:grpSpPr>
          <a:xfrm>
            <a:off x="1890694" y="5584330"/>
            <a:ext cx="4692593" cy="2033354"/>
            <a:chOff x="558969" y="2865239"/>
            <a:chExt cx="7793278" cy="3230759"/>
          </a:xfrm>
        </p:grpSpPr>
        <p:grpSp>
          <p:nvGrpSpPr>
            <p:cNvPr id="8" name="Group 8"/>
            <p:cNvGrpSpPr/>
            <p:nvPr/>
          </p:nvGrpSpPr>
          <p:grpSpPr>
            <a:xfrm>
              <a:off x="1186877" y="2865239"/>
              <a:ext cx="7165370" cy="3230759"/>
              <a:chOff x="-8513" y="-38100"/>
              <a:chExt cx="1887176" cy="850900"/>
            </a:xfrm>
          </p:grpSpPr>
          <p:sp>
            <p:nvSpPr>
              <p:cNvPr id="9" name="Freeform 9"/>
              <p:cNvSpPr/>
              <p:nvPr/>
            </p:nvSpPr>
            <p:spPr>
              <a:xfrm>
                <a:off x="-8513" y="4911"/>
                <a:ext cx="1887176"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1" name="TextBox 31"/>
                <p:cNvSpPr txBox="1"/>
                <p:nvPr/>
              </p:nvSpPr>
              <p:spPr>
                <a:xfrm>
                  <a:off x="1906991" y="3483687"/>
                  <a:ext cx="6192864" cy="1320356"/>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3600" i="1" kern="0" smtClean="0">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=−1;</m:t>
                        </m:r>
                        <m:r>
                          <a:rPr lang="en-US"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fr-FR"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=2</m:t>
                        </m:r>
                      </m:oMath>
                    </m:oMathPara>
                  </a14:m>
                  <a:endPar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p:sp>
              <p:nvSpPr>
                <p:cNvPr id="31" name="TextBox 31"/>
                <p:cNvSpPr txBox="1">
                  <a:spLocks noRot="1" noChangeAspect="1" noMove="1" noResize="1" noEditPoints="1" noAdjustHandles="1" noChangeArrowheads="1" noChangeShapeType="1" noTextEdit="1"/>
                </p:cNvSpPr>
                <p:nvPr/>
              </p:nvSpPr>
              <p:spPr>
                <a:xfrm>
                  <a:off x="1906991" y="3483687"/>
                  <a:ext cx="6192864" cy="1320356"/>
                </a:xfrm>
                <a:prstGeom prst="rect">
                  <a:avLst/>
                </a:prstGeom>
                <a:blipFill>
                  <a:blip r:embed="rId3"/>
                  <a:stretch>
                    <a:fillRect/>
                  </a:stretch>
                </a:blipFill>
              </p:spPr>
              <p:txBody>
                <a:bodyPr/>
                <a:lstStyle/>
                <a:p>
                  <a:r>
                    <a:rPr lang="en-US">
                      <a:noFill/>
                    </a:rPr>
                    <a:t> </a:t>
                  </a:r>
                </a:p>
              </p:txBody>
            </p:sp>
          </mc:Fallback>
        </mc:AlternateContent>
        <p:sp>
          <p:nvSpPr>
            <p:cNvPr id="32" name="TextBox 32"/>
            <p:cNvSpPr txBox="1"/>
            <p:nvPr/>
          </p:nvSpPr>
          <p:spPr>
            <a:xfrm>
              <a:off x="953382" y="3574362"/>
              <a:ext cx="740025" cy="1078844"/>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0" name="Group 36"/>
          <p:cNvGrpSpPr/>
          <p:nvPr/>
        </p:nvGrpSpPr>
        <p:grpSpPr>
          <a:xfrm>
            <a:off x="-62902" y="1586469"/>
            <a:ext cx="3386223" cy="2606598"/>
            <a:chOff x="753603" y="-238327"/>
            <a:chExt cx="4244565" cy="5458075"/>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7" name="TextBox 38"/>
            <p:cNvSpPr txBox="1"/>
            <p:nvPr/>
          </p:nvSpPr>
          <p:spPr>
            <a:xfrm rot="20550000">
              <a:off x="753603" y="-238327"/>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 6</a:t>
              </a:r>
            </a:p>
          </p:txBody>
        </p:sp>
      </p:grpSp>
      <p:grpSp>
        <p:nvGrpSpPr>
          <p:cNvPr id="57" name="Group 56"/>
          <p:cNvGrpSpPr/>
          <p:nvPr/>
        </p:nvGrpSpPr>
        <p:grpSpPr>
          <a:xfrm>
            <a:off x="1981200" y="7617684"/>
            <a:ext cx="4709045" cy="2033354"/>
            <a:chOff x="558969" y="2865239"/>
            <a:chExt cx="7820600" cy="3230759"/>
          </a:xfrm>
        </p:grpSpPr>
        <p:grpSp>
          <p:nvGrpSpPr>
            <p:cNvPr id="58" name="Group 8"/>
            <p:cNvGrpSpPr/>
            <p:nvPr/>
          </p:nvGrpSpPr>
          <p:grpSpPr>
            <a:xfrm>
              <a:off x="1186877" y="2865239"/>
              <a:ext cx="7192692" cy="3230759"/>
              <a:chOff x="-8513" y="-38100"/>
              <a:chExt cx="1894372" cy="850900"/>
            </a:xfrm>
          </p:grpSpPr>
          <p:sp>
            <p:nvSpPr>
              <p:cNvPr id="64" name="Freeform 9"/>
              <p:cNvSpPr/>
              <p:nvPr/>
            </p:nvSpPr>
            <p:spPr>
              <a:xfrm>
                <a:off x="-8513" y="4911"/>
                <a:ext cx="1894372"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TextBox 31"/>
                <p:cNvSpPr txBox="1"/>
                <p:nvPr/>
              </p:nvSpPr>
              <p:spPr>
                <a:xfrm>
                  <a:off x="2042786" y="3512853"/>
                  <a:ext cx="5428894" cy="1320356"/>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3600" i="1" kern="0" smtClean="0">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=1;</m:t>
                        </m:r>
                        <m:r>
                          <a:rPr lang="en-US"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fr-FR"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=2</m:t>
                        </m:r>
                      </m:oMath>
                    </m:oMathPara>
                  </a14:m>
                  <a:endPar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p:sp>
              <p:nvSpPr>
                <p:cNvPr id="60" name="TextBox 31"/>
                <p:cNvSpPr txBox="1">
                  <a:spLocks noRot="1" noChangeAspect="1" noMove="1" noResize="1" noEditPoints="1" noAdjustHandles="1" noChangeArrowheads="1" noChangeShapeType="1" noTextEdit="1"/>
                </p:cNvSpPr>
                <p:nvPr/>
              </p:nvSpPr>
              <p:spPr>
                <a:xfrm>
                  <a:off x="2042786" y="3512853"/>
                  <a:ext cx="5428894" cy="1320356"/>
                </a:xfrm>
                <a:prstGeom prst="rect">
                  <a:avLst/>
                </a:prstGeom>
                <a:blipFill>
                  <a:blip r:embed="rId6"/>
                  <a:stretch>
                    <a:fillRect/>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11203956" y="5584330"/>
            <a:ext cx="4493381" cy="2033354"/>
            <a:chOff x="558969" y="2865239"/>
            <a:chExt cx="7462433" cy="3230759"/>
          </a:xfrm>
        </p:grpSpPr>
        <p:grpSp>
          <p:nvGrpSpPr>
            <p:cNvPr id="67" name="Group 8"/>
            <p:cNvGrpSpPr/>
            <p:nvPr/>
          </p:nvGrpSpPr>
          <p:grpSpPr>
            <a:xfrm>
              <a:off x="1186877" y="2865239"/>
              <a:ext cx="6834525" cy="3230759"/>
              <a:chOff x="-8513" y="-38100"/>
              <a:chExt cx="1800040" cy="850900"/>
            </a:xfrm>
          </p:grpSpPr>
          <p:sp>
            <p:nvSpPr>
              <p:cNvPr id="73" name="Freeform 9"/>
              <p:cNvSpPr/>
              <p:nvPr/>
            </p:nvSpPr>
            <p:spPr>
              <a:xfrm>
                <a:off x="-8513" y="4911"/>
                <a:ext cx="1800040"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9" name="TextBox 31"/>
                <p:cNvSpPr txBox="1"/>
                <p:nvPr/>
              </p:nvSpPr>
              <p:spPr>
                <a:xfrm>
                  <a:off x="2368265" y="3483687"/>
                  <a:ext cx="5228835" cy="1320356"/>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3600" i="1" kern="0" smtClean="0">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=2;</m:t>
                        </m:r>
                        <m:r>
                          <a:rPr lang="en-US"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fr-FR"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=−1</m:t>
                        </m:r>
                      </m:oMath>
                    </m:oMathPara>
                  </a14:m>
                  <a:endPar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p:sp>
              <p:nvSpPr>
                <p:cNvPr id="69" name="TextBox 31"/>
                <p:cNvSpPr txBox="1">
                  <a:spLocks noRot="1" noChangeAspect="1" noMove="1" noResize="1" noEditPoints="1" noAdjustHandles="1" noChangeArrowheads="1" noChangeShapeType="1" noTextEdit="1"/>
                </p:cNvSpPr>
                <p:nvPr/>
              </p:nvSpPr>
              <p:spPr>
                <a:xfrm>
                  <a:off x="2368265" y="3483687"/>
                  <a:ext cx="5228835" cy="1320356"/>
                </a:xfrm>
                <a:prstGeom prst="rect">
                  <a:avLst/>
                </a:prstGeom>
                <a:blipFill>
                  <a:blip r:embed="rId7"/>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11241647" y="7623839"/>
            <a:ext cx="4455690" cy="2033354"/>
            <a:chOff x="558969" y="2865239"/>
            <a:chExt cx="7399838" cy="3230759"/>
          </a:xfrm>
        </p:grpSpPr>
        <p:grpSp>
          <p:nvGrpSpPr>
            <p:cNvPr id="76" name="Group 8"/>
            <p:cNvGrpSpPr/>
            <p:nvPr/>
          </p:nvGrpSpPr>
          <p:grpSpPr>
            <a:xfrm>
              <a:off x="1186877" y="2865239"/>
              <a:ext cx="6771930" cy="3230759"/>
              <a:chOff x="-8513" y="-38100"/>
              <a:chExt cx="1783554" cy="850900"/>
            </a:xfrm>
          </p:grpSpPr>
          <p:sp>
            <p:nvSpPr>
              <p:cNvPr id="82" name="Freeform 9"/>
              <p:cNvSpPr/>
              <p:nvPr/>
            </p:nvSpPr>
            <p:spPr>
              <a:xfrm>
                <a:off x="-8513" y="4911"/>
                <a:ext cx="1783554"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78" name="TextBox 31"/>
                <p:cNvSpPr txBox="1"/>
                <p:nvPr/>
              </p:nvSpPr>
              <p:spPr>
                <a:xfrm>
                  <a:off x="2749595" y="3495436"/>
                  <a:ext cx="4278023" cy="1320356"/>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3600" i="1" kern="0" smtClean="0">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=2;</m:t>
                        </m:r>
                        <m:r>
                          <a:rPr lang="en-US"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fr-FR"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=1</m:t>
                        </m:r>
                      </m:oMath>
                    </m:oMathPara>
                  </a14:m>
                  <a:endPar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p:sp>
              <p:nvSpPr>
                <p:cNvPr id="78" name="TextBox 31"/>
                <p:cNvSpPr txBox="1">
                  <a:spLocks noRot="1" noChangeAspect="1" noMove="1" noResize="1" noEditPoints="1" noAdjustHandles="1" noChangeArrowheads="1" noChangeShapeType="1" noTextEdit="1"/>
                </p:cNvSpPr>
                <p:nvPr/>
              </p:nvSpPr>
              <p:spPr>
                <a:xfrm>
                  <a:off x="2749595" y="3495436"/>
                  <a:ext cx="4278023" cy="1320356"/>
                </a:xfrm>
                <a:prstGeom prst="rect">
                  <a:avLst/>
                </a:prstGeom>
                <a:blipFill>
                  <a:blip r:embed="rId8"/>
                  <a:stretch>
                    <a:fillRect/>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14886459" y="5584330"/>
            <a:ext cx="1621756" cy="16365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0012328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42"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anim calcmode="lin" valueType="num">
                                      <p:cBhvr>
                                        <p:cTn id="14" dur="500" fill="hold"/>
                                        <p:tgtEl>
                                          <p:spTgt spid="42"/>
                                        </p:tgtEl>
                                        <p:attrNameLst>
                                          <p:attrName>ppt_x</p:attrName>
                                        </p:attrNameLst>
                                      </p:cBhvr>
                                      <p:tavLst>
                                        <p:tav tm="0">
                                          <p:val>
                                            <p:strVal val="#ppt_x"/>
                                          </p:val>
                                        </p:tav>
                                        <p:tav tm="100000">
                                          <p:val>
                                            <p:strVal val="#ppt_x"/>
                                          </p:val>
                                        </p:tav>
                                      </p:tavLst>
                                    </p:anim>
                                    <p:anim calcmode="lin" valueType="num">
                                      <p:cBhvr>
                                        <p:cTn id="15" dur="500" fill="hold"/>
                                        <p:tgtEl>
                                          <p:spTgt spid="4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anim calcmode="lin" valueType="num">
                                      <p:cBhvr>
                                        <p:cTn id="19" dur="500" fill="hold"/>
                                        <p:tgtEl>
                                          <p:spTgt spid="57"/>
                                        </p:tgtEl>
                                        <p:attrNameLst>
                                          <p:attrName>ppt_x</p:attrName>
                                        </p:attrNameLst>
                                      </p:cBhvr>
                                      <p:tavLst>
                                        <p:tav tm="0">
                                          <p:val>
                                            <p:strVal val="#ppt_x"/>
                                          </p:val>
                                        </p:tav>
                                        <p:tav tm="100000">
                                          <p:val>
                                            <p:strVal val="#ppt_x"/>
                                          </p:val>
                                        </p:tav>
                                      </p:tavLst>
                                    </p:anim>
                                    <p:anim calcmode="lin" valueType="num">
                                      <p:cBhvr>
                                        <p:cTn id="20" dur="500" fill="hold"/>
                                        <p:tgtEl>
                                          <p:spTgt spid="5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anim calcmode="lin" valueType="num">
                                      <p:cBhvr>
                                        <p:cTn id="24" dur="500" fill="hold"/>
                                        <p:tgtEl>
                                          <p:spTgt spid="66"/>
                                        </p:tgtEl>
                                        <p:attrNameLst>
                                          <p:attrName>ppt_x</p:attrName>
                                        </p:attrNameLst>
                                      </p:cBhvr>
                                      <p:tavLst>
                                        <p:tav tm="0">
                                          <p:val>
                                            <p:strVal val="#ppt_x"/>
                                          </p:val>
                                        </p:tav>
                                        <p:tav tm="100000">
                                          <p:val>
                                            <p:strVal val="#ppt_x"/>
                                          </p:val>
                                        </p:tav>
                                      </p:tavLst>
                                    </p:anim>
                                    <p:anim calcmode="lin" valueType="num">
                                      <p:cBhvr>
                                        <p:cTn id="25" dur="500" fill="hold"/>
                                        <p:tgtEl>
                                          <p:spTgt spid="6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anim calcmode="lin" valueType="num">
                                      <p:cBhvr>
                                        <p:cTn id="29" dur="500" fill="hold"/>
                                        <p:tgtEl>
                                          <p:spTgt spid="75"/>
                                        </p:tgtEl>
                                        <p:attrNameLst>
                                          <p:attrName>ppt_x</p:attrName>
                                        </p:attrNameLst>
                                      </p:cBhvr>
                                      <p:tavLst>
                                        <p:tav tm="0">
                                          <p:val>
                                            <p:strVal val="#ppt_x"/>
                                          </p:val>
                                        </p:tav>
                                        <p:tav tm="100000">
                                          <p:val>
                                            <p:strVal val="#ppt_x"/>
                                          </p:val>
                                        </p:tav>
                                      </p:tavLst>
                                    </p:anim>
                                    <p:anim calcmode="lin" valueType="num">
                                      <p:cBhvr>
                                        <p:cTn id="3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2930269" y="5635599"/>
            <a:ext cx="12427462" cy="1456681"/>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rPr>
              <a:t>BÀI</a:t>
            </a:r>
            <a:r>
              <a:rPr kumimoji="0" lang="en-US" sz="7200" b="1" i="0" u="none" strike="noStrike" kern="1200" cap="none" spc="0" normalizeH="0" noProof="0" dirty="0">
                <a:ln>
                  <a:noFill/>
                </a:ln>
                <a:solidFill>
                  <a:srgbClr val="C45C67"/>
                </a:solidFill>
                <a:effectLst/>
                <a:uLnTx/>
                <a:uFillTx/>
                <a:latin typeface="Arial" panose="020B0604020202020204" pitchFamily="34" charset="0"/>
                <a:ea typeface="+mn-ea"/>
                <a:cs typeface="Arial" panose="020B0604020202020204" pitchFamily="34" charset="0"/>
              </a:rPr>
              <a:t> TẬP CUỐI CHƯƠNG I</a:t>
            </a:r>
            <a:endParaRPr kumimoji="0" lang="en-US" sz="72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
        <p:nvSpPr>
          <p:cNvPr id="9" name="Rectangle 8"/>
          <p:cNvSpPr/>
          <p:nvPr/>
        </p:nvSpPr>
        <p:spPr>
          <a:xfrm>
            <a:off x="1735190" y="1423891"/>
            <a:ext cx="14607342" cy="3211007"/>
          </a:xfrm>
          <a:prstGeom prst="rect">
            <a:avLst/>
          </a:prstGeom>
        </p:spPr>
        <p:txBody>
          <a:bodyPr wrap="square">
            <a:spAutoFit/>
          </a:bodyPr>
          <a:lstStyle/>
          <a:p>
            <a:pPr algn="ctr">
              <a:lnSpc>
                <a:spcPct val="150000"/>
              </a:lnSpc>
              <a:spcAft>
                <a:spcPts val="800"/>
              </a:spcAft>
            </a:pPr>
            <a:r>
              <a:rPr lang="vi-VN" sz="7200" b="1" dirty="0">
                <a:solidFill>
                  <a:schemeClr val="tx2"/>
                </a:solidFill>
                <a:latin typeface="Arial (Body)"/>
                <a:ea typeface="Arial" panose="020B0604020202020204" pitchFamily="34" charset="0"/>
                <a:cs typeface="Arial" panose="020B0604020202020204" pitchFamily="34" charset="0"/>
              </a:rPr>
              <a:t>CHƯƠNG </a:t>
            </a:r>
            <a:r>
              <a:rPr lang="en-US" sz="7200" b="1" dirty="0">
                <a:solidFill>
                  <a:schemeClr val="tx2"/>
                </a:solidFill>
                <a:latin typeface="Arial (Body)"/>
                <a:ea typeface="Arial" panose="020B0604020202020204" pitchFamily="34" charset="0"/>
                <a:cs typeface="Arial" panose="020B0604020202020204" pitchFamily="34" charset="0"/>
              </a:rPr>
              <a:t>I</a:t>
            </a:r>
            <a:r>
              <a:rPr lang="vi-VN" sz="7200" b="1" dirty="0">
                <a:solidFill>
                  <a:schemeClr val="tx2"/>
                </a:solidFill>
                <a:latin typeface="Arial (Body)"/>
                <a:ea typeface="Arial" panose="020B0604020202020204" pitchFamily="34" charset="0"/>
                <a:cs typeface="Arial" panose="020B0604020202020204" pitchFamily="34" charset="0"/>
              </a:rPr>
              <a:t>.</a:t>
            </a:r>
            <a:r>
              <a:rPr lang="en-US" sz="7200" b="1" dirty="0">
                <a:solidFill>
                  <a:schemeClr val="tx2"/>
                </a:solidFill>
                <a:latin typeface="Arial (Body)"/>
                <a:ea typeface="Arial" panose="020B0604020202020204" pitchFamily="34" charset="0"/>
                <a:cs typeface="Arial" panose="020B0604020202020204" pitchFamily="34" charset="0"/>
              </a:rPr>
              <a:t> PHƯƠNG TRÌNH VÀ HỆ PHƯƠNG TRÌNH BẬC NHẤT</a:t>
            </a:r>
            <a:endParaRPr lang="vi-VN" sz="7200" b="1" dirty="0">
              <a:solidFill>
                <a:schemeClr val="tx2"/>
              </a:solidFill>
              <a:latin typeface="Arial (Body)"/>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416672"/>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890861EA-97E8-C070-43DF-3F939704CC41}"/>
              </a:ext>
            </a:extLst>
          </p:cNvPr>
          <p:cNvGrpSpPr/>
          <p:nvPr/>
        </p:nvGrpSpPr>
        <p:grpSpPr>
          <a:xfrm>
            <a:off x="1211090" y="1459123"/>
            <a:ext cx="15865819" cy="6287490"/>
            <a:chOff x="1211090" y="2000567"/>
            <a:chExt cx="15865819" cy="6287490"/>
          </a:xfrm>
        </p:grpSpPr>
        <mc:AlternateContent xmlns:mc="http://schemas.openxmlformats.org/markup-compatibility/2006">
          <mc:Choice xmlns:a14="http://schemas.microsoft.com/office/drawing/2010/main" Requires="a14">
            <p:sp>
              <p:nvSpPr>
                <p:cNvPr id="8" name="Rectangle 7"/>
                <p:cNvSpPr/>
                <p:nvPr/>
              </p:nvSpPr>
              <p:spPr>
                <a:xfrm>
                  <a:off x="1211090" y="2000567"/>
                  <a:ext cx="15865819" cy="6287490"/>
                </a:xfrm>
                <a:prstGeom prst="rect">
                  <a:avLst/>
                </a:prstGeom>
              </p:spPr>
              <p:txBody>
                <a:bodyPr wrap="square">
                  <a:spAutoFit/>
                </a:bodyPr>
                <a:lstStyle/>
                <a:p>
                  <a:pPr algn="just">
                    <a:lnSpc>
                      <a:spcPct val="2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						Giải các phương trình:</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+7</m:t>
                          </m:r>
                        </m:e>
                      </m:d>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4</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−9</m:t>
                          </m:r>
                        </m:e>
                      </m:d>
                      <m:r>
                        <a:rPr lang="pt-BR" sz="4000" i="1" kern="100">
                          <a:latin typeface="Cambria Math" panose="02040503050406030204" pitchFamily="18" charset="0"/>
                          <a:ea typeface="Times New Roman" panose="02020603050405020304" pitchFamily="18" charset="0"/>
                          <a:cs typeface="Arial" panose="020B0604020202020204" pitchFamily="34" charset="0"/>
                        </a:rPr>
                        <m:t>=0</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5</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−0,2</m:t>
                          </m:r>
                        </m:e>
                      </m:d>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+6</m:t>
                          </m:r>
                        </m:e>
                      </m:d>
                      <m:r>
                        <a:rPr lang="pt-BR" sz="4000" i="1" kern="100">
                          <a:latin typeface="Cambria Math" panose="02040503050406030204" pitchFamily="18" charset="0"/>
                          <a:ea typeface="Times New Roman" panose="02020603050405020304" pitchFamily="18" charset="0"/>
                          <a:cs typeface="Arial" panose="020B0604020202020204" pitchFamily="34" charset="0"/>
                        </a:rPr>
                        <m:t>=0</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𝑥</m:t>
                      </m:r>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e>
                      </m:d>
                      <m:r>
                        <a:rPr lang="pt-BR" sz="4000" i="1" kern="100">
                          <a:latin typeface="Cambria Math" panose="02040503050406030204" pitchFamily="18" charset="0"/>
                          <a:ea typeface="Times New Roman" panose="02020603050405020304" pitchFamily="18" charset="0"/>
                          <a:cs typeface="Arial" panose="020B0604020202020204" pitchFamily="34" charset="0"/>
                        </a:rPr>
                        <m:t>+5</m:t>
                      </m:r>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e>
                      </m:d>
                      <m:r>
                        <a:rPr lang="pt-BR" sz="4000" i="1" kern="100">
                          <a:latin typeface="Cambria Math" panose="02040503050406030204" pitchFamily="18" charset="0"/>
                          <a:ea typeface="Times New Roman" panose="02020603050405020304" pitchFamily="18" charset="0"/>
                          <a:cs typeface="Arial" panose="020B0604020202020204" pitchFamily="34" charset="0"/>
                        </a:rPr>
                        <m:t>=0</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4000" i="1" kern="100">
                          <a:latin typeface="Cambria Math" panose="02040503050406030204" pitchFamily="18" charset="0"/>
                          <a:ea typeface="Times New Roman" panose="02020603050405020304" pitchFamily="18" charset="0"/>
                          <a:cs typeface="Arial" panose="020B0604020202020204" pitchFamily="34" charset="0"/>
                        </a:rPr>
                        <m:t>−0−</m:t>
                      </m:r>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e>
                      </m:d>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e>
                      </m:d>
                      <m:r>
                        <a:rPr lang="pt-BR" sz="4000" i="1" kern="100">
                          <a:latin typeface="Cambria Math" panose="02040503050406030204" pitchFamily="18" charset="0"/>
                          <a:ea typeface="Times New Roman" panose="02020603050405020304" pitchFamily="18" charset="0"/>
                          <a:cs typeface="Arial" panose="020B0604020202020204" pitchFamily="34" charset="0"/>
                        </a:rPr>
                        <m:t>=0</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pPr>
                  <a:r>
                    <a:rPr lang="pt-BR" sz="4000" dirty="0">
                      <a:latin typeface="Arial" panose="020B0604020202020204" pitchFamily="34" charset="0"/>
                      <a:ea typeface="Times New Roman" panose="02020603050405020304" pitchFamily="18" charset="0"/>
                    </a:rPr>
                    <a:t>e) </a:t>
                  </a:r>
                  <a14:m>
                    <m:oMath xmlns:m="http://schemas.openxmlformats.org/officeDocument/2006/math">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pt-BR" sz="4000" i="1">
                              <a:latin typeface="Cambria Math" panose="02040503050406030204" pitchFamily="18" charset="0"/>
                              <a:ea typeface="Times New Roman" panose="02020603050405020304" pitchFamily="18" charset="0"/>
                              <a:cs typeface="Arial" panose="020B0604020202020204" pitchFamily="34" charset="0"/>
                            </a:rPr>
                            <m:t>𝑥</m:t>
                          </m:r>
                        </m:e>
                        <m:sup>
                          <m:r>
                            <a:rPr lang="pt-BR" sz="4000" i="1">
                              <a:latin typeface="Cambria Math" panose="02040503050406030204" pitchFamily="18" charset="0"/>
                              <a:ea typeface="Times New Roman" panose="02020603050405020304" pitchFamily="18" charset="0"/>
                              <a:cs typeface="Arial" panose="020B0604020202020204" pitchFamily="34" charset="0"/>
                            </a:rPr>
                            <m:t>2</m:t>
                          </m:r>
                        </m:sup>
                      </m:sSup>
                      <m:r>
                        <a:rPr lang="pt-BR" sz="4000" i="1">
                          <a:latin typeface="Cambria Math" panose="02040503050406030204" pitchFamily="18" charset="0"/>
                          <a:ea typeface="Times New Roman" panose="02020603050405020304" pitchFamily="18" charset="0"/>
                          <a:cs typeface="Arial" panose="020B0604020202020204" pitchFamily="34" charset="0"/>
                        </a:rPr>
                        <m:t>−10</m:t>
                      </m:r>
                      <m:r>
                        <a:rPr lang="pt-BR" sz="4000" i="1">
                          <a:latin typeface="Cambria Math" panose="02040503050406030204" pitchFamily="18" charset="0"/>
                          <a:ea typeface="Times New Roman" panose="02020603050405020304" pitchFamily="18" charset="0"/>
                          <a:cs typeface="Arial" panose="020B0604020202020204" pitchFamily="34" charset="0"/>
                        </a:rPr>
                        <m:t>𝑥</m:t>
                      </m:r>
                      <m:r>
                        <a:rPr lang="pt-BR" sz="4000" i="1">
                          <a:latin typeface="Cambria Math" panose="02040503050406030204" pitchFamily="18" charset="0"/>
                          <a:ea typeface="Times New Roman" panose="02020603050405020304" pitchFamily="18" charset="0"/>
                          <a:cs typeface="Arial" panose="020B0604020202020204" pitchFamily="34" charset="0"/>
                        </a:rPr>
                        <m:t>+25=3(5−</m:t>
                      </m:r>
                      <m:r>
                        <a:rPr lang="pt-BR" sz="4000" i="1">
                          <a:latin typeface="Cambria Math" panose="02040503050406030204" pitchFamily="18" charset="0"/>
                          <a:ea typeface="Times New Roman" panose="02020603050405020304" pitchFamily="18" charset="0"/>
                          <a:cs typeface="Arial" panose="020B0604020202020204" pitchFamily="34" charset="0"/>
                        </a:rPr>
                        <m:t>𝑥</m:t>
                      </m:r>
                      <m:r>
                        <a:rPr lang="pt-BR" sz="4000" i="1">
                          <a:latin typeface="Cambria Math" panose="02040503050406030204" pitchFamily="18" charset="0"/>
                          <a:ea typeface="Times New Roman" panose="02020603050405020304" pitchFamily="18" charset="0"/>
                          <a:cs typeface="Arial" panose="020B0604020202020204" pitchFamily="34" charset="0"/>
                        </a:rPr>
                        <m:t>)</m:t>
                      </m:r>
                    </m:oMath>
                  </a14:m>
                  <a:r>
                    <a:rPr lang="pt-BR" sz="4000" dirty="0">
                      <a:latin typeface="Arial" panose="020B0604020202020204" pitchFamily="34" charset="0"/>
                      <a:ea typeface="Times New Roman" panose="02020603050405020304" pitchFamily="18" charset="0"/>
                    </a:rPr>
                    <a:t>			g)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4</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pt-BR" sz="4000" i="1">
                              <a:latin typeface="Cambria Math" panose="02040503050406030204" pitchFamily="18" charset="0"/>
                              <a:ea typeface="Times New Roman" panose="02020603050405020304" pitchFamily="18" charset="0"/>
                              <a:cs typeface="Arial" panose="020B0604020202020204" pitchFamily="34" charset="0"/>
                            </a:rPr>
                            <m:t>𝑥</m:t>
                          </m:r>
                        </m:e>
                        <m:sup>
                          <m:r>
                            <a:rPr lang="pt-BR" sz="4000" i="1">
                              <a:latin typeface="Cambria Math" panose="02040503050406030204" pitchFamily="18" charset="0"/>
                              <a:ea typeface="Times New Roman" panose="02020603050405020304" pitchFamily="18" charset="0"/>
                              <a:cs typeface="Arial" panose="020B0604020202020204" pitchFamily="34" charset="0"/>
                            </a:rPr>
                            <m:t>2</m:t>
                          </m:r>
                        </m:sup>
                      </m:sSup>
                      <m:r>
                        <a:rPr lang="pt-BR" sz="4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pt-BR" sz="4000" i="1">
                                  <a:latin typeface="Cambria Math" panose="02040503050406030204" pitchFamily="18" charset="0"/>
                                  <a:ea typeface="Times New Roman" panose="02020603050405020304" pitchFamily="18" charset="0"/>
                                  <a:cs typeface="Arial" panose="020B0604020202020204" pitchFamily="34" charset="0"/>
                                </a:rPr>
                                <m:t>𝑥</m:t>
                              </m:r>
                              <m:r>
                                <a:rPr lang="pt-BR" sz="4000" i="1">
                                  <a:latin typeface="Cambria Math" panose="02040503050406030204" pitchFamily="18" charset="0"/>
                                  <a:ea typeface="Times New Roman" panose="02020603050405020304" pitchFamily="18" charset="0"/>
                                  <a:cs typeface="Arial" panose="020B0604020202020204" pitchFamily="34" charset="0"/>
                                </a:rPr>
                                <m:t>−12</m:t>
                              </m:r>
                            </m:e>
                          </m:d>
                        </m:e>
                        <m:sup>
                          <m:r>
                            <a:rPr lang="pt-BR" sz="4000" i="1">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4000" kern="100" dirty="0">
                    <a:latin typeface="Arial (Body)"/>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211090" y="2000567"/>
                  <a:ext cx="15865819" cy="6287490"/>
                </a:xfrm>
                <a:prstGeom prst="rect">
                  <a:avLst/>
                </a:prstGeom>
                <a:blipFill>
                  <a:blip r:embed="rId6"/>
                  <a:stretch>
                    <a:fillRect l="-1384" b="-3198"/>
                  </a:stretch>
                </a:blipFill>
              </p:spPr>
              <p:txBody>
                <a:bodyPr/>
                <a:lstStyle/>
                <a:p>
                  <a:r>
                    <a:rPr lang="en-US">
                      <a:noFill/>
                    </a:rPr>
                    <a:t> </a:t>
                  </a:r>
                </a:p>
              </p:txBody>
            </p:sp>
          </mc:Fallback>
        </mc:AlternateContent>
        <p:sp>
          <p:nvSpPr>
            <p:cNvPr id="12" name="Rectangle 11"/>
            <p:cNvSpPr/>
            <p:nvPr/>
          </p:nvSpPr>
          <p:spPr>
            <a:xfrm>
              <a:off x="1211090" y="2696599"/>
              <a:ext cx="5573962" cy="707886"/>
            </a:xfrm>
            <a:prstGeom prst="rect">
              <a:avLst/>
            </a:prstGeom>
          </p:spPr>
          <p:txBody>
            <a:bodyPr wrap="none">
              <a:spAutoFit/>
            </a:bodyPr>
            <a:lstStyle/>
            <a:p>
              <a:r>
                <a:rPr lang="fr-FR" sz="4000" b="1" dirty="0" err="1">
                  <a:solidFill>
                    <a:srgbClr val="C00000"/>
                  </a:solidFill>
                  <a:latin typeface="Arial" panose="020B0604020202020204" pitchFamily="34" charset="0"/>
                  <a:ea typeface="Calibri" panose="020F0502020204030204" pitchFamily="34" charset="0"/>
                </a:rPr>
                <a:t>Bài</a:t>
              </a:r>
              <a:r>
                <a:rPr lang="fr-FR" sz="4000" b="1" dirty="0">
                  <a:solidFill>
                    <a:srgbClr val="C00000"/>
                  </a:solidFill>
                  <a:latin typeface="Arial" panose="020B0604020202020204" pitchFamily="34" charset="0"/>
                  <a:ea typeface="Calibri" panose="020F0502020204030204" pitchFamily="34" charset="0"/>
                </a:rPr>
                <a:t> 3 (SGK – </a:t>
              </a:r>
              <a:r>
                <a:rPr lang="fr-FR" sz="4000" b="1" dirty="0" err="1">
                  <a:solidFill>
                    <a:srgbClr val="C00000"/>
                  </a:solidFill>
                  <a:latin typeface="Arial" panose="020B0604020202020204" pitchFamily="34" charset="0"/>
                  <a:ea typeface="Calibri" panose="020F0502020204030204" pitchFamily="34" charset="0"/>
                </a:rPr>
                <a:t>trang</a:t>
              </a:r>
              <a:r>
                <a:rPr lang="fr-FR" sz="4000" b="1" dirty="0">
                  <a:solidFill>
                    <a:srgbClr val="C00000"/>
                  </a:solidFill>
                  <a:latin typeface="Arial" panose="020B0604020202020204" pitchFamily="34" charset="0"/>
                  <a:ea typeface="Calibri" panose="020F0502020204030204" pitchFamily="34" charset="0"/>
                </a:rPr>
                <a:t> 26)</a:t>
              </a:r>
              <a:endParaRPr lang="en-US" sz="4000" dirty="0">
                <a:solidFill>
                  <a:srgbClr val="C00000"/>
                </a:solidFill>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06AB367-5F38-05B2-8A2E-A0877FF3A050}"/>
                  </a:ext>
                </a:extLst>
              </p:cNvPr>
              <p:cNvSpPr txBox="1"/>
              <p:nvPr/>
            </p:nvSpPr>
            <p:spPr>
              <a:xfrm>
                <a:off x="2483075" y="1522383"/>
                <a:ext cx="14557226" cy="1981633"/>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a)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+7</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−9</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Để</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giải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được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phương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trình</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trên</a:t>
                </a:r>
                <a:r>
                  <a:rPr lang="fr-FR" sz="4000" dirty="0">
                    <a:solidFill>
                      <a:srgbClr val="000000"/>
                    </a:solidFill>
                    <a:latin typeface="Arial" panose="020B0604020202020204" pitchFamily="34" charset="0"/>
                    <a:ea typeface="Calibri" panose="020F0502020204030204" pitchFamily="34" charset="0"/>
                  </a:rPr>
                  <a:t>, ta </a:t>
                </a:r>
                <a:r>
                  <a:rPr lang="fr-FR" sz="4000" dirty="0" err="1">
                    <a:solidFill>
                      <a:srgbClr val="000000"/>
                    </a:solidFill>
                    <a:latin typeface="Arial" panose="020B0604020202020204" pitchFamily="34" charset="0"/>
                    <a:ea typeface="Calibri" panose="020F0502020204030204" pitchFamily="34" charset="0"/>
                  </a:rPr>
                  <a:t>giải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phương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trình</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sau</a:t>
                </a:r>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806AB367-5F38-05B2-8A2E-A0877FF3A050}"/>
                  </a:ext>
                </a:extLst>
              </p:cNvPr>
              <p:cNvSpPr txBox="1">
                <a:spLocks noRot="1" noChangeAspect="1" noMove="1" noResize="1" noEditPoints="1" noAdjustHandles="1" noChangeArrowheads="1" noChangeShapeType="1" noTextEdit="1"/>
              </p:cNvSpPr>
              <p:nvPr/>
            </p:nvSpPr>
            <p:spPr>
              <a:xfrm>
                <a:off x="2483075" y="1522383"/>
                <a:ext cx="14557226" cy="1981633"/>
              </a:xfrm>
              <a:prstGeom prst="rect">
                <a:avLst/>
              </a:prstGeom>
              <a:blipFill>
                <a:blip r:embed="rId6"/>
                <a:stretch>
                  <a:fillRect l="-1466" b="-123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2448708567"/>
                  </p:ext>
                </p:extLst>
              </p:nvPr>
            </p:nvGraphicFramePr>
            <p:xfrm>
              <a:off x="4427688" y="4188928"/>
              <a:ext cx="10744200" cy="3667854"/>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3667854">
                    <a:tc>
                      <a:txBody>
                        <a:bodyPr/>
                        <a:lstStyle/>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kern="100">
                                    <a:effectLst/>
                                  </a:rPr>
                                  <m:t>3</m:t>
                                </m:r>
                                <m:r>
                                  <a:rPr lang="fr-FR" sz="4000" kern="100">
                                    <a:effectLst/>
                                  </a:rPr>
                                  <m:t>𝑥</m:t>
                                </m:r>
                                <m:r>
                                  <a:rPr lang="fr-FR" sz="4000" kern="100">
                                    <a:effectLst/>
                                  </a:rPr>
                                  <m:t>+7=0</m:t>
                                </m:r>
                              </m:oMath>
                            </m:oMathPara>
                          </a14:m>
                          <a:endParaRPr lang="en-US" sz="4000" kern="100" dirty="0">
                            <a:effectLst/>
                            <a:latin typeface="Arial" panose="020B0604020202020204" pitchFamily="34" charset="0"/>
                            <a:cs typeface="Arial" panose="020B0604020202020204" pitchFamily="34" charset="0"/>
                          </a:endParaRPr>
                        </a:p>
                        <a:p>
                          <a:pPr marR="30480" algn="just">
                            <a:lnSpc>
                              <a:spcPct val="150000"/>
                            </a:lnSpc>
                            <a:spcBef>
                              <a:spcPts val="600"/>
                            </a:spcBef>
                            <a:spcAft>
                              <a:spcPts val="600"/>
                            </a:spcAft>
                            <a:tabLst>
                              <a:tab pos="1207135" algn="l"/>
                            </a:tabLst>
                          </a:pPr>
                          <a:r>
                            <a:rPr lang="fr-FR" sz="4000" kern="100" dirty="0">
                              <a:effectLst/>
                              <a:latin typeface="Arial" panose="020B0604020202020204" pitchFamily="34" charset="0"/>
                              <a:cs typeface="Arial" panose="020B0604020202020204" pitchFamily="34" charset="0"/>
                            </a:rPr>
                            <a:t>       </a:t>
                          </a:r>
                          <a14:m>
                            <m:oMath xmlns:m="http://schemas.openxmlformats.org/officeDocument/2006/math">
                              <m:r>
                                <a:rPr lang="fr-FR" sz="4000" kern="100">
                                  <a:effectLst/>
                                </a:rPr>
                                <m:t>3</m:t>
                              </m:r>
                              <m:r>
                                <a:rPr lang="fr-FR" sz="4000" kern="100">
                                  <a:effectLst/>
                                </a:rPr>
                                <m:t>𝑥</m:t>
                              </m:r>
                              <m:r>
                                <a:rPr lang="fr-FR" sz="4000" kern="100">
                                  <a:effectLst/>
                                </a:rPr>
                                <m:t>=−7</m:t>
                              </m:r>
                            </m:oMath>
                          </a14:m>
                          <a:endParaRPr lang="en-US" sz="4000" kern="100" dirty="0">
                            <a:effectLst/>
                            <a:latin typeface="Arial" panose="020B0604020202020204" pitchFamily="34" charset="0"/>
                            <a:cs typeface="Arial" panose="020B0604020202020204" pitchFamily="34" charset="0"/>
                          </a:endParaRPr>
                        </a:p>
                        <a:p>
                          <a:pPr marR="30480" algn="just">
                            <a:lnSpc>
                              <a:spcPct val="150000"/>
                            </a:lnSpc>
                            <a:spcBef>
                              <a:spcPts val="600"/>
                            </a:spcBef>
                            <a:spcAft>
                              <a:spcPts val="600"/>
                            </a:spcAft>
                            <a:tabLst>
                              <a:tab pos="1207135" algn="l"/>
                            </a:tabLst>
                          </a:pPr>
                          <a:r>
                            <a:rPr lang="fr-FR" sz="4000" kern="100" dirty="0">
                              <a:effectLst/>
                              <a:latin typeface="Arial" panose="020B0604020202020204" pitchFamily="34" charset="0"/>
                              <a:cs typeface="Arial" panose="020B0604020202020204" pitchFamily="34" charset="0"/>
                            </a:rPr>
                            <a:t>         </a:t>
                          </a:r>
                          <a14:m>
                            <m:oMath xmlns:m="http://schemas.openxmlformats.org/officeDocument/2006/math">
                              <m:r>
                                <a:rPr lang="fr-FR" sz="4000" kern="100">
                                  <a:effectLst/>
                                </a:rPr>
                                <m:t>𝑥</m:t>
                              </m:r>
                              <m:r>
                                <a:rPr lang="fr-FR" sz="4000" kern="100">
                                  <a:effectLst/>
                                </a:rPr>
                                <m:t>=−</m:t>
                              </m:r>
                              <m:f>
                                <m:fPr>
                                  <m:ctrlPr>
                                    <a:rPr lang="en-US" sz="4000" kern="100">
                                      <a:effectLst/>
                                    </a:rPr>
                                  </m:ctrlPr>
                                </m:fPr>
                                <m:num>
                                  <m:r>
                                    <a:rPr lang="fr-FR" sz="4000" kern="100">
                                      <a:effectLst/>
                                    </a:rPr>
                                    <m:t>7</m:t>
                                  </m:r>
                                </m:num>
                                <m:den>
                                  <m:r>
                                    <a:rPr lang="fr-FR" sz="4000" kern="100">
                                      <a:effectLst/>
                                    </a:rPr>
                                    <m:t>3</m:t>
                                  </m:r>
                                </m:den>
                              </m:f>
                            </m:oMath>
                          </a14:m>
                          <a:endParaRPr lang="en-US" sz="40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kern="100">
                                    <a:effectLst/>
                                  </a:rPr>
                                  <m:t>4</m:t>
                                </m:r>
                                <m:r>
                                  <a:rPr lang="fr-FR" sz="4000" kern="100">
                                    <a:effectLst/>
                                  </a:rPr>
                                  <m:t>𝑥</m:t>
                                </m:r>
                                <m:r>
                                  <a:rPr lang="fr-FR" sz="4000" kern="100">
                                    <a:effectLst/>
                                  </a:rPr>
                                  <m:t>−9=0</m:t>
                                </m:r>
                              </m:oMath>
                            </m:oMathPara>
                          </a14:m>
                          <a:endParaRPr lang="en-US" sz="4000" kern="100" dirty="0">
                            <a:effectLst/>
                            <a:latin typeface="Arial" panose="020B0604020202020204" pitchFamily="34" charset="0"/>
                            <a:cs typeface="Arial" panose="020B0604020202020204" pitchFamily="34" charset="0"/>
                          </a:endParaRPr>
                        </a:p>
                        <a:p>
                          <a:pPr marR="30480" algn="just">
                            <a:lnSpc>
                              <a:spcPct val="150000"/>
                            </a:lnSpc>
                            <a:spcBef>
                              <a:spcPts val="600"/>
                            </a:spcBef>
                            <a:spcAft>
                              <a:spcPts val="600"/>
                            </a:spcAft>
                            <a:tabLst>
                              <a:tab pos="1207135" algn="l"/>
                            </a:tabLst>
                          </a:pPr>
                          <a:r>
                            <a:rPr lang="fr-FR" sz="4000" kern="100" dirty="0">
                              <a:effectLst/>
                              <a:latin typeface="Arial" panose="020B0604020202020204" pitchFamily="34" charset="0"/>
                              <a:cs typeface="Arial" panose="020B0604020202020204" pitchFamily="34" charset="0"/>
                            </a:rPr>
                            <a:t>                   </a:t>
                          </a:r>
                          <a14:m>
                            <m:oMath xmlns:m="http://schemas.openxmlformats.org/officeDocument/2006/math">
                              <m:r>
                                <a:rPr lang="fr-FR" sz="4000" kern="100">
                                  <a:effectLst/>
                                </a:rPr>
                                <m:t>4</m:t>
                              </m:r>
                              <m:r>
                                <a:rPr lang="fr-FR" sz="4000" kern="100">
                                  <a:effectLst/>
                                </a:rPr>
                                <m:t>𝑥</m:t>
                              </m:r>
                              <m:r>
                                <a:rPr lang="fr-FR" sz="4000" kern="100">
                                  <a:effectLst/>
                                </a:rPr>
                                <m:t>=9</m:t>
                              </m:r>
                            </m:oMath>
                          </a14:m>
                          <a:endParaRPr lang="en-US" sz="4000" kern="100" dirty="0">
                            <a:effectLst/>
                            <a:latin typeface="Arial" panose="020B0604020202020204" pitchFamily="34" charset="0"/>
                            <a:cs typeface="Arial" panose="020B0604020202020204" pitchFamily="34" charset="0"/>
                          </a:endParaRPr>
                        </a:p>
                        <a:p>
                          <a:pPr marR="30480" algn="just">
                            <a:lnSpc>
                              <a:spcPct val="150000"/>
                            </a:lnSpc>
                            <a:spcBef>
                              <a:spcPts val="600"/>
                            </a:spcBef>
                            <a:spcAft>
                              <a:spcPts val="600"/>
                            </a:spcAft>
                            <a:tabLst>
                              <a:tab pos="1207135" algn="l"/>
                            </a:tabLst>
                          </a:pPr>
                          <a:r>
                            <a:rPr lang="fr-FR" sz="4000" kern="100" dirty="0">
                              <a:effectLst/>
                              <a:latin typeface="Arial" panose="020B0604020202020204" pitchFamily="34" charset="0"/>
                              <a:cs typeface="Arial" panose="020B0604020202020204" pitchFamily="34" charset="0"/>
                            </a:rPr>
                            <a:t>                     </a:t>
                          </a:r>
                          <a14:m>
                            <m:oMath xmlns:m="http://schemas.openxmlformats.org/officeDocument/2006/math">
                              <m:r>
                                <a:rPr lang="fr-FR" sz="4000" kern="100">
                                  <a:effectLst/>
                                </a:rPr>
                                <m:t>𝑥</m:t>
                              </m:r>
                              <m:r>
                                <a:rPr lang="fr-FR" sz="4000" kern="100">
                                  <a:effectLst/>
                                </a:rPr>
                                <m:t>=</m:t>
                              </m:r>
                              <m:f>
                                <m:fPr>
                                  <m:ctrlPr>
                                    <a:rPr lang="en-US" sz="4000" kern="100">
                                      <a:effectLst/>
                                    </a:rPr>
                                  </m:ctrlPr>
                                </m:fPr>
                                <m:num>
                                  <m:r>
                                    <a:rPr lang="fr-FR" sz="4000" kern="100">
                                      <a:effectLst/>
                                    </a:rPr>
                                    <m:t>9</m:t>
                                  </m:r>
                                </m:num>
                                <m:den>
                                  <m:r>
                                    <a:rPr lang="fr-FR" sz="4000" kern="100">
                                      <a:effectLst/>
                                    </a:rPr>
                                    <m:t>4</m:t>
                                  </m:r>
                                </m:den>
                              </m:f>
                            </m:oMath>
                          </a14:m>
                          <a:endParaRPr lang="en-US" sz="40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04078941"/>
                      </a:ext>
                    </a:extLst>
                  </a:tr>
                </a:tbl>
              </a:graphicData>
            </a:graphic>
          </p:graphicFrame>
        </mc:Choice>
        <mc:Fallback>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2448708567"/>
                  </p:ext>
                </p:extLst>
              </p:nvPr>
            </p:nvGraphicFramePr>
            <p:xfrm>
              <a:off x="4427688" y="4188928"/>
              <a:ext cx="10744200" cy="3667854"/>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3667854">
                    <a:tc>
                      <a:txBody>
                        <a:bodyPr/>
                        <a:lstStyle/>
                        <a:p>
                          <a:endParaRPr lang="en-US"/>
                        </a:p>
                      </a:txBody>
                      <a:tcPr marL="68580" marR="68580" marT="0" marB="0">
                        <a:blipFill>
                          <a:blip r:embed="rId7"/>
                          <a:stretch>
                            <a:fillRect r="-181180"/>
                          </a:stretch>
                        </a:blipFill>
                      </a:tcPr>
                    </a:tc>
                    <a:tc>
                      <a:txBody>
                        <a:bodyPr/>
                        <a:lstStyle/>
                        <a:p>
                          <a:endParaRPr lang="en-US"/>
                        </a:p>
                      </a:txBody>
                      <a:tcPr marL="68580" marR="68580" marT="0" marB="0">
                        <a:blipFill>
                          <a:blip r:embed="rId7"/>
                          <a:stretch>
                            <a:fillRect l="-55194"/>
                          </a:stretch>
                        </a:blipFill>
                      </a:tcPr>
                    </a:tc>
                    <a:extLst>
                      <a:ext uri="{0D108BD9-81ED-4DB2-BD59-A6C34878D82A}">
                        <a16:rowId xmlns:a16="http://schemas.microsoft.com/office/drawing/2014/main" val="1304078941"/>
                      </a:ext>
                    </a:extLst>
                  </a:tr>
                </a:tbl>
              </a:graphicData>
            </a:graphic>
          </p:graphicFrame>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75A5AA6-F457-F9F3-09FD-6C7606DBCA28}"/>
                  </a:ext>
                </a:extLst>
              </p:cNvPr>
              <p:cNvSpPr txBox="1"/>
              <p:nvPr/>
            </p:nvSpPr>
            <p:spPr>
              <a:xfrm>
                <a:off x="3094188" y="7897062"/>
                <a:ext cx="13411200" cy="1289264"/>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err="1">
                    <a:solidFill>
                      <a:srgbClr val="000000"/>
                    </a:solidFill>
                    <a:effectLst/>
                    <a:latin typeface="Arial" panose="020B0604020202020204" pitchFamily="34" charset="0"/>
                    <a:ea typeface="Calibri" panose="020F0502020204030204" pitchFamily="34" charset="0"/>
                  </a:rPr>
                  <a:t>Vậy</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phương</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trình</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đã</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cho</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có</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nghiệm</a:t>
                </a:r>
                <a:r>
                  <a:rPr lang="fr-FR" sz="4000" dirty="0">
                    <a:solidFill>
                      <a:srgbClr val="000000"/>
                    </a:solidFill>
                    <a:effectLst/>
                    <a:latin typeface="Arial" panose="020B0604020202020204" pitchFamily="34" charset="0"/>
                    <a:ea typeface="Calibri" panose="020F0502020204030204" pitchFamily="34" charset="0"/>
                  </a:rPr>
                  <a:t> là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num>
                      <m:den>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và</a:t>
                </a: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m:t>
                        </m:r>
                      </m:num>
                      <m:den>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den>
                    </m:f>
                  </m:oMath>
                </a14:m>
                <a:r>
                  <a:rPr lang="fr-FR" sz="4000" dirty="0">
                    <a:solidFill>
                      <a:srgbClr val="000000"/>
                    </a:solidFill>
                    <a:effectLst/>
                    <a:latin typeface="Arial" panose="020B0604020202020204" pitchFamily="34" charset="0"/>
                    <a:ea typeface="Calibri" panose="020F0502020204030204" pitchFamily="34" charset="0"/>
                  </a:rPr>
                  <a:t>.</a:t>
                </a:r>
                <a:endParaRPr lang="en-US" sz="4000" dirty="0">
                  <a:effectLst/>
                  <a:latin typeface="Times New Roman" panose="02020603050405020304" pitchFamily="18" charset="0"/>
                  <a:ea typeface="Times New Roman" panose="02020603050405020304" pitchFamily="18" charset="0"/>
                </a:endParaRPr>
              </a:p>
            </p:txBody>
          </p:sp>
        </mc:Choice>
        <mc:Fallback>
          <p:sp>
            <p:nvSpPr>
              <p:cNvPr id="12" name="TextBox 11">
                <a:extLst>
                  <a:ext uri="{FF2B5EF4-FFF2-40B4-BE49-F238E27FC236}">
                    <a16:creationId xmlns:a16="http://schemas.microsoft.com/office/drawing/2014/main" id="{175A5AA6-F457-F9F3-09FD-6C7606DBCA28}"/>
                  </a:ext>
                </a:extLst>
              </p:cNvPr>
              <p:cNvSpPr txBox="1">
                <a:spLocks noRot="1" noChangeAspect="1" noMove="1" noResize="1" noEditPoints="1" noAdjustHandles="1" noChangeArrowheads="1" noChangeShapeType="1" noTextEdit="1"/>
              </p:cNvSpPr>
              <p:nvPr/>
            </p:nvSpPr>
            <p:spPr>
              <a:xfrm>
                <a:off x="3094188" y="7897062"/>
                <a:ext cx="13411200" cy="1289264"/>
              </a:xfrm>
              <a:prstGeom prst="rect">
                <a:avLst/>
              </a:prstGeom>
              <a:blipFill>
                <a:blip r:embed="rId8"/>
                <a:stretch>
                  <a:fillRect l="-1636" b="-8019"/>
                </a:stretch>
              </a:blipFill>
            </p:spPr>
            <p:txBody>
              <a:bodyPr/>
              <a:lstStyle/>
              <a:p>
                <a:r>
                  <a:rPr lang="en-US">
                    <a:noFill/>
                  </a:rPr>
                  <a:t> </a:t>
                </a:r>
              </a:p>
            </p:txBody>
          </p:sp>
        </mc:Fallback>
      </mc:AlternateContent>
    </p:spTree>
    <p:extLst>
      <p:ext uri="{BB962C8B-B14F-4D97-AF65-F5344CB8AC3E}">
        <p14:creationId xmlns:p14="http://schemas.microsoft.com/office/powerpoint/2010/main" val="2574398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06AB367-5F38-05B2-8A2E-A0877FF3A050}"/>
                  </a:ext>
                </a:extLst>
              </p:cNvPr>
              <p:cNvSpPr txBox="1"/>
              <p:nvPr/>
            </p:nvSpPr>
            <p:spPr>
              <a:xfrm>
                <a:off x="2483075" y="1522383"/>
                <a:ext cx="14557226" cy="1981633"/>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b)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−0,2</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+6</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Để</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giải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được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phương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trình</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trên</a:t>
                </a:r>
                <a:r>
                  <a:rPr lang="fr-FR" sz="4000" dirty="0">
                    <a:solidFill>
                      <a:srgbClr val="000000"/>
                    </a:solidFill>
                    <a:latin typeface="Arial" panose="020B0604020202020204" pitchFamily="34" charset="0"/>
                    <a:ea typeface="Calibri" panose="020F0502020204030204" pitchFamily="34" charset="0"/>
                  </a:rPr>
                  <a:t>, ta </a:t>
                </a:r>
                <a:r>
                  <a:rPr lang="fr-FR" sz="4000" dirty="0" err="1">
                    <a:solidFill>
                      <a:srgbClr val="000000"/>
                    </a:solidFill>
                    <a:latin typeface="Arial" panose="020B0604020202020204" pitchFamily="34" charset="0"/>
                    <a:ea typeface="Calibri" panose="020F0502020204030204" pitchFamily="34" charset="0"/>
                  </a:rPr>
                  <a:t>giải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phương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trình</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sau</a:t>
                </a:r>
                <a:r>
                  <a:rPr lang="fr-FR" sz="4000" dirty="0">
                    <a:solidFill>
                      <a:srgbClr val="000000"/>
                    </a:solidFill>
                    <a:latin typeface="Arial" panose="020B0604020202020204" pitchFamily="34" charset="0"/>
                    <a:ea typeface="Calibri" panose="020F0502020204030204" pitchFamily="34" charset="0"/>
                  </a:rPr>
                  <a:t> :</a:t>
                </a:r>
                <a:endParaRPr lang="en-US" sz="3600" dirty="0">
                  <a:latin typeface="Times New Roman" panose="02020603050405020304" pitchFamily="18" charset="0"/>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806AB367-5F38-05B2-8A2E-A0877FF3A050}"/>
                  </a:ext>
                </a:extLst>
              </p:cNvPr>
              <p:cNvSpPr txBox="1">
                <a:spLocks noRot="1" noChangeAspect="1" noMove="1" noResize="1" noEditPoints="1" noAdjustHandles="1" noChangeArrowheads="1" noChangeShapeType="1" noTextEdit="1"/>
              </p:cNvSpPr>
              <p:nvPr/>
            </p:nvSpPr>
            <p:spPr>
              <a:xfrm>
                <a:off x="2483075" y="1522383"/>
                <a:ext cx="14557226" cy="1981633"/>
              </a:xfrm>
              <a:prstGeom prst="rect">
                <a:avLst/>
              </a:prstGeom>
              <a:blipFill>
                <a:blip r:embed="rId6"/>
                <a:stretch>
                  <a:fillRect l="-1466" b="-123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1826869935"/>
                  </p:ext>
                </p:extLst>
              </p:nvPr>
            </p:nvGraphicFramePr>
            <p:xfrm>
              <a:off x="4389588" y="3716984"/>
              <a:ext cx="10744200" cy="4180078"/>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3667854">
                    <a:tc>
                      <a:txBody>
                        <a:bodyPr/>
                        <a:lstStyle/>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−0,2=0</m:t>
                                </m:r>
                              </m:oMath>
                            </m:oMathPara>
                          </a14:m>
                          <a:endParaRPr lang="en-US" sz="36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=0,2</m:t>
                              </m:r>
                            </m:oMath>
                          </a14:m>
                          <a:endParaRPr lang="en-US" sz="3600" dirty="0">
                            <a:effectLst/>
                            <a:latin typeface="Times New Roman" panose="02020603050405020304" pitchFamily="18" charset="0"/>
                            <a:ea typeface="Times New Roman" panose="02020603050405020304" pitchFamily="18" charset="0"/>
                          </a:endParaRPr>
                        </a:p>
                        <a:p>
                          <a:pPr>
                            <a:lnSpc>
                              <a:spcPct val="200000"/>
                            </a:lnSpc>
                          </a:pPr>
                          <a:r>
                            <a:rPr lang="fr-FR" sz="4000" kern="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25</m:t>
                                  </m:r>
                                </m:den>
                              </m:f>
                            </m:oMath>
                          </a14:m>
                          <a:endParaRPr lang="en-US" sz="40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0,3</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oMath>
                            </m:oMathPara>
                          </a14:m>
                          <a:endParaRPr lang="en-US" sz="36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0,3</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oMath>
                          </a14:m>
                          <a:endParaRPr lang="en-US" sz="3600" dirty="0">
                            <a:effectLst/>
                            <a:latin typeface="Times New Roman" panose="02020603050405020304" pitchFamily="18" charset="0"/>
                            <a:ea typeface="Times New Roman" panose="02020603050405020304" pitchFamily="18" charset="0"/>
                          </a:endParaRPr>
                        </a:p>
                        <a:p>
                          <a:pPr>
                            <a:lnSpc>
                              <a:spcPct val="200000"/>
                            </a:lnSpc>
                          </a:pPr>
                          <a:r>
                            <a:rPr lang="fr-FR" sz="4000" kern="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=−20</m:t>
                              </m:r>
                            </m:oMath>
                          </a14:m>
                          <a:endParaRPr lang="en-US" sz="40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04078941"/>
                      </a:ext>
                    </a:extLst>
                  </a:tr>
                </a:tbl>
              </a:graphicData>
            </a:graphic>
          </p:graphicFrame>
        </mc:Choice>
        <mc:Fallback>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1826869935"/>
                  </p:ext>
                </p:extLst>
              </p:nvPr>
            </p:nvGraphicFramePr>
            <p:xfrm>
              <a:off x="4389588" y="3716984"/>
              <a:ext cx="10744200" cy="4180078"/>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4180078">
                    <a:tc>
                      <a:txBody>
                        <a:bodyPr/>
                        <a:lstStyle/>
                        <a:p>
                          <a:endParaRPr lang="en-US"/>
                        </a:p>
                      </a:txBody>
                      <a:tcPr marL="68580" marR="68580" marT="0" marB="0">
                        <a:blipFill>
                          <a:blip r:embed="rId7"/>
                          <a:stretch>
                            <a:fillRect r="-181180"/>
                          </a:stretch>
                        </a:blipFill>
                      </a:tcPr>
                    </a:tc>
                    <a:tc>
                      <a:txBody>
                        <a:bodyPr/>
                        <a:lstStyle/>
                        <a:p>
                          <a:endParaRPr lang="en-US"/>
                        </a:p>
                      </a:txBody>
                      <a:tcPr marL="68580" marR="68580" marT="0" marB="0">
                        <a:blipFill>
                          <a:blip r:embed="rId7"/>
                          <a:stretch>
                            <a:fillRect l="-55194"/>
                          </a:stretch>
                        </a:blipFill>
                      </a:tcPr>
                    </a:tc>
                    <a:extLst>
                      <a:ext uri="{0D108BD9-81ED-4DB2-BD59-A6C34878D82A}">
                        <a16:rowId xmlns:a16="http://schemas.microsoft.com/office/drawing/2014/main" val="1304078941"/>
                      </a:ext>
                    </a:extLst>
                  </a:tr>
                </a:tbl>
              </a:graphicData>
            </a:graphic>
          </p:graphicFrame>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75A5AA6-F457-F9F3-09FD-6C7606DBCA28}"/>
                  </a:ext>
                </a:extLst>
              </p:cNvPr>
              <p:cNvSpPr txBox="1"/>
              <p:nvPr/>
            </p:nvSpPr>
            <p:spPr>
              <a:xfrm>
                <a:off x="3094188" y="7897062"/>
                <a:ext cx="13411200" cy="1292790"/>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a:solidFill>
                      <a:srgbClr val="000000"/>
                    </a:solidFill>
                    <a:latin typeface="Arial" panose="020B0604020202020204" pitchFamily="34" charset="0"/>
                    <a:ea typeface="Calibri" panose="020F0502020204030204" pitchFamily="34" charset="0"/>
                  </a:rPr>
                  <a:t>Vậy phương trình đã cho có nghiệm là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25</m:t>
                        </m:r>
                      </m:den>
                    </m:f>
                  </m:oMath>
                </a14:m>
                <a:r>
                  <a:rPr lang="fr-FR" sz="4000">
                    <a:solidFill>
                      <a:srgbClr val="000000"/>
                    </a:solidFill>
                    <a:latin typeface="Arial" panose="020B0604020202020204" pitchFamily="34" charset="0"/>
                    <a:ea typeface="Calibri" panose="020F0502020204030204" pitchFamily="34" charset="0"/>
                  </a:rPr>
                  <a:t> và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=−20</m:t>
                    </m:r>
                  </m:oMath>
                </a14:m>
                <a:r>
                  <a:rPr lang="fr-FR" sz="4000">
                    <a:solidFill>
                      <a:srgbClr val="000000"/>
                    </a:solidFill>
                    <a:latin typeface="Arial" panose="020B0604020202020204" pitchFamily="34" charset="0"/>
                    <a:ea typeface="Calibri" panose="020F0502020204030204" pitchFamily="34" charset="0"/>
                  </a:rPr>
                  <a:t>.</a:t>
                </a:r>
                <a:endParaRPr lang="en-US" sz="3600">
                  <a:latin typeface="Times New Roman" panose="02020603050405020304" pitchFamily="18" charset="0"/>
                  <a:ea typeface="Times New Roman" panose="02020603050405020304" pitchFamily="18" charset="0"/>
                </a:endParaRPr>
              </a:p>
            </p:txBody>
          </p:sp>
        </mc:Choice>
        <mc:Fallback>
          <p:sp>
            <p:nvSpPr>
              <p:cNvPr id="12" name="TextBox 11">
                <a:extLst>
                  <a:ext uri="{FF2B5EF4-FFF2-40B4-BE49-F238E27FC236}">
                    <a16:creationId xmlns:a16="http://schemas.microsoft.com/office/drawing/2014/main" id="{175A5AA6-F457-F9F3-09FD-6C7606DBCA28}"/>
                  </a:ext>
                </a:extLst>
              </p:cNvPr>
              <p:cNvSpPr txBox="1">
                <a:spLocks noRot="1" noChangeAspect="1" noMove="1" noResize="1" noEditPoints="1" noAdjustHandles="1" noChangeArrowheads="1" noChangeShapeType="1" noTextEdit="1"/>
              </p:cNvSpPr>
              <p:nvPr/>
            </p:nvSpPr>
            <p:spPr>
              <a:xfrm>
                <a:off x="3094188" y="7897062"/>
                <a:ext cx="13411200" cy="1292790"/>
              </a:xfrm>
              <a:prstGeom prst="rect">
                <a:avLst/>
              </a:prstGeom>
              <a:blipFill>
                <a:blip r:embed="rId8"/>
                <a:stretch>
                  <a:fillRect l="-1636" r="-136" b="-7512"/>
                </a:stretch>
              </a:blipFill>
            </p:spPr>
            <p:txBody>
              <a:bodyPr/>
              <a:lstStyle/>
              <a:p>
                <a:r>
                  <a:rPr lang="en-US">
                    <a:noFill/>
                  </a:rPr>
                  <a:t> </a:t>
                </a:r>
              </a:p>
            </p:txBody>
          </p:sp>
        </mc:Fallback>
      </mc:AlternateContent>
    </p:spTree>
    <p:extLst>
      <p:ext uri="{BB962C8B-B14F-4D97-AF65-F5344CB8AC3E}">
        <p14:creationId xmlns:p14="http://schemas.microsoft.com/office/powerpoint/2010/main" val="16788643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06AB367-5F38-05B2-8A2E-A0877FF3A050}"/>
                  </a:ext>
                </a:extLst>
              </p:cNvPr>
              <p:cNvSpPr txBox="1"/>
              <p:nvPr/>
            </p:nvSpPr>
            <p:spPr>
              <a:xfrm>
                <a:off x="2731918" y="611442"/>
                <a:ext cx="14557226" cy="2981907"/>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c)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a:lnSpc>
                    <a:spcPct val="150000"/>
                  </a:lnSpc>
                </a:pPr>
                <a:r>
                  <a:rPr lang="fr-FR" sz="4000" kern="0" dirty="0" err="1">
                    <a:solidFill>
                      <a:srgbClr val="000000"/>
                    </a:solidFill>
                    <a:latin typeface="Arial" panose="020B0604020202020204" pitchFamily="34" charset="0"/>
                    <a:ea typeface="Calibri" panose="020F0502020204030204" pitchFamily="34" charset="0"/>
                  </a:rPr>
                  <a:t>Để</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giải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được</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phương</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trình</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trên</a:t>
                </a:r>
                <a:r>
                  <a:rPr lang="fr-FR" sz="4000" kern="0" dirty="0">
                    <a:solidFill>
                      <a:srgbClr val="000000"/>
                    </a:solidFill>
                    <a:latin typeface="Arial" panose="020B0604020202020204" pitchFamily="34" charset="0"/>
                    <a:ea typeface="Calibri" panose="020F0502020204030204" pitchFamily="34" charset="0"/>
                  </a:rPr>
                  <a:t>, ta </a:t>
                </a:r>
                <a:r>
                  <a:rPr lang="fr-FR" sz="4000" kern="0" dirty="0" err="1">
                    <a:solidFill>
                      <a:srgbClr val="000000"/>
                    </a:solidFill>
                    <a:latin typeface="Arial" panose="020B0604020202020204" pitchFamily="34" charset="0"/>
                    <a:ea typeface="Calibri" panose="020F0502020204030204" pitchFamily="34" charset="0"/>
                  </a:rPr>
                  <a:t>giải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hai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phương</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trình</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sau</a:t>
                </a:r>
                <a:r>
                  <a:rPr lang="fr-FR" sz="4000" kern="0" dirty="0">
                    <a:solidFill>
                      <a:srgbClr val="000000"/>
                    </a:solidFill>
                    <a:latin typeface="Arial" panose="020B0604020202020204" pitchFamily="34" charset="0"/>
                    <a:ea typeface="Calibri" panose="020F0502020204030204" pitchFamily="34" charset="0"/>
                  </a:rPr>
                  <a:t> :</a:t>
                </a:r>
                <a:endParaRPr lang="en-US" sz="3600" dirty="0">
                  <a:latin typeface="Times New Roman" panose="02020603050405020304" pitchFamily="18" charset="0"/>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806AB367-5F38-05B2-8A2E-A0877FF3A050}"/>
                  </a:ext>
                </a:extLst>
              </p:cNvPr>
              <p:cNvSpPr txBox="1">
                <a:spLocks noRot="1" noChangeAspect="1" noMove="1" noResize="1" noEditPoints="1" noAdjustHandles="1" noChangeArrowheads="1" noChangeShapeType="1" noTextEdit="1"/>
              </p:cNvSpPr>
              <p:nvPr/>
            </p:nvSpPr>
            <p:spPr>
              <a:xfrm>
                <a:off x="2731918" y="611442"/>
                <a:ext cx="14557226" cy="2981907"/>
              </a:xfrm>
              <a:prstGeom prst="rect">
                <a:avLst/>
              </a:prstGeom>
              <a:blipFill>
                <a:blip r:embed="rId6"/>
                <a:stretch>
                  <a:fillRect l="-1466" b="-77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2056101802"/>
                  </p:ext>
                </p:extLst>
              </p:nvPr>
            </p:nvGraphicFramePr>
            <p:xfrm>
              <a:off x="4389588" y="3716984"/>
              <a:ext cx="10744200" cy="4173411"/>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3667854">
                    <a:tc>
                      <a:txBody>
                        <a:bodyPr/>
                        <a:lstStyle/>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oMath>
                            </m:oMathPara>
                          </a14:m>
                          <a:endParaRPr lang="en-US" sz="36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oMath>
                          </a14:m>
                          <a:endParaRPr lang="en-US" sz="3600" dirty="0">
                            <a:effectLst/>
                            <a:latin typeface="Times New Roman" panose="02020603050405020304" pitchFamily="18" charset="0"/>
                            <a:ea typeface="Times New Roman" panose="02020603050405020304" pitchFamily="18" charset="0"/>
                          </a:endParaRPr>
                        </a:p>
                        <a:p>
                          <a:pPr>
                            <a:lnSpc>
                              <a:spcPct val="200000"/>
                            </a:lnSpc>
                          </a:pPr>
                          <a:r>
                            <a:rPr lang="fr-FR" sz="4000" kern="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+5=0</m:t>
                                </m:r>
                              </m:oMath>
                            </m:oMathPara>
                          </a14:m>
                          <a:endParaRPr lang="en-US" sz="36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oMath>
                          </a14:m>
                          <a:endParaRPr lang="en-US" sz="3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4078941"/>
                      </a:ext>
                    </a:extLst>
                  </a:tr>
                </a:tbl>
              </a:graphicData>
            </a:graphic>
          </p:graphicFrame>
        </mc:Choice>
        <mc:Fallback>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2056101802"/>
                  </p:ext>
                </p:extLst>
              </p:nvPr>
            </p:nvGraphicFramePr>
            <p:xfrm>
              <a:off x="4389588" y="3716984"/>
              <a:ext cx="10744200" cy="4173411"/>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4173411">
                    <a:tc>
                      <a:txBody>
                        <a:bodyPr/>
                        <a:lstStyle/>
                        <a:p>
                          <a:endParaRPr lang="en-US"/>
                        </a:p>
                      </a:txBody>
                      <a:tcPr marL="68580" marR="68580" marT="0" marB="0">
                        <a:blipFill>
                          <a:blip r:embed="rId7"/>
                          <a:stretch>
                            <a:fillRect r="-181180"/>
                          </a:stretch>
                        </a:blipFill>
                      </a:tcPr>
                    </a:tc>
                    <a:tc>
                      <a:txBody>
                        <a:bodyPr/>
                        <a:lstStyle/>
                        <a:p>
                          <a:endParaRPr lang="en-US"/>
                        </a:p>
                      </a:txBody>
                      <a:tcPr marL="68580" marR="68580" marT="0" marB="0">
                        <a:blipFill>
                          <a:blip r:embed="rId7"/>
                          <a:stretch>
                            <a:fillRect l="-55194"/>
                          </a:stretch>
                        </a:blipFill>
                      </a:tcPr>
                    </a:tc>
                    <a:extLst>
                      <a:ext uri="{0D108BD9-81ED-4DB2-BD59-A6C34878D82A}">
                        <a16:rowId xmlns:a16="http://schemas.microsoft.com/office/drawing/2014/main" val="1304078941"/>
                      </a:ext>
                    </a:extLst>
                  </a:tr>
                </a:tbl>
              </a:graphicData>
            </a:graphic>
          </p:graphicFrame>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75A5AA6-F457-F9F3-09FD-6C7606DBCA28}"/>
                  </a:ext>
                </a:extLst>
              </p:cNvPr>
              <p:cNvSpPr txBox="1"/>
              <p:nvPr/>
            </p:nvSpPr>
            <p:spPr>
              <a:xfrm>
                <a:off x="3094188" y="7897062"/>
                <a:ext cx="13411200" cy="1287532"/>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a:solidFill>
                      <a:srgbClr val="000000"/>
                    </a:solidFill>
                    <a:latin typeface="Arial" panose="020B0604020202020204" pitchFamily="34" charset="0"/>
                    <a:ea typeface="Calibri" panose="020F0502020204030204" pitchFamily="34" charset="0"/>
                  </a:rPr>
                  <a:t>Vậy phương trình đã cho có nghiệm là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oMath>
                </a14:m>
                <a:r>
                  <a:rPr lang="fr-FR" sz="4000">
                    <a:solidFill>
                      <a:srgbClr val="000000"/>
                    </a:solidFill>
                    <a:latin typeface="Arial" panose="020B0604020202020204" pitchFamily="34" charset="0"/>
                    <a:ea typeface="Calibri" panose="020F0502020204030204" pitchFamily="34" charset="0"/>
                  </a:rPr>
                  <a:t> và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oMath>
                </a14:m>
                <a:r>
                  <a:rPr lang="fr-FR" sz="4000">
                    <a:solidFill>
                      <a:srgbClr val="000000"/>
                    </a:solidFill>
                    <a:latin typeface="Arial" panose="020B0604020202020204" pitchFamily="34" charset="0"/>
                    <a:ea typeface="Calibri" panose="020F0502020204030204" pitchFamily="34" charset="0"/>
                  </a:rPr>
                  <a:t>.</a:t>
                </a:r>
                <a:endParaRPr lang="en-US" sz="3600">
                  <a:latin typeface="Times New Roman" panose="02020603050405020304" pitchFamily="18" charset="0"/>
                  <a:ea typeface="Times New Roman" panose="02020603050405020304" pitchFamily="18" charset="0"/>
                </a:endParaRPr>
              </a:p>
            </p:txBody>
          </p:sp>
        </mc:Choice>
        <mc:Fallback>
          <p:sp>
            <p:nvSpPr>
              <p:cNvPr id="12" name="TextBox 11">
                <a:extLst>
                  <a:ext uri="{FF2B5EF4-FFF2-40B4-BE49-F238E27FC236}">
                    <a16:creationId xmlns:a16="http://schemas.microsoft.com/office/drawing/2014/main" id="{175A5AA6-F457-F9F3-09FD-6C7606DBCA28}"/>
                  </a:ext>
                </a:extLst>
              </p:cNvPr>
              <p:cNvSpPr txBox="1">
                <a:spLocks noRot="1" noChangeAspect="1" noMove="1" noResize="1" noEditPoints="1" noAdjustHandles="1" noChangeArrowheads="1" noChangeShapeType="1" noTextEdit="1"/>
              </p:cNvSpPr>
              <p:nvPr/>
            </p:nvSpPr>
            <p:spPr>
              <a:xfrm>
                <a:off x="3094188" y="7897062"/>
                <a:ext cx="13411200" cy="1287532"/>
              </a:xfrm>
              <a:prstGeom prst="rect">
                <a:avLst/>
              </a:prstGeom>
              <a:blipFill>
                <a:blip r:embed="rId8"/>
                <a:stretch>
                  <a:fillRect l="-1636" b="-8019"/>
                </a:stretch>
              </a:blipFill>
            </p:spPr>
            <p:txBody>
              <a:bodyPr/>
              <a:lstStyle/>
              <a:p>
                <a:r>
                  <a:rPr lang="en-US">
                    <a:noFill/>
                  </a:rPr>
                  <a:t> </a:t>
                </a:r>
              </a:p>
            </p:txBody>
          </p:sp>
        </mc:Fallback>
      </mc:AlternateContent>
    </p:spTree>
    <p:extLst>
      <p:ext uri="{BB962C8B-B14F-4D97-AF65-F5344CB8AC3E}">
        <p14:creationId xmlns:p14="http://schemas.microsoft.com/office/powerpoint/2010/main" val="3240219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06AB367-5F38-05B2-8A2E-A0877FF3A050}"/>
                  </a:ext>
                </a:extLst>
              </p:cNvPr>
              <p:cNvSpPr txBox="1"/>
              <p:nvPr/>
            </p:nvSpPr>
            <p:spPr>
              <a:xfrm>
                <a:off x="2621248" y="563756"/>
                <a:ext cx="14557226" cy="4136069"/>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d) </a:t>
                </a:r>
                <a14:m>
                  <m:oMath xmlns:m="http://schemas.openxmlformats.org/officeDocument/2006/math">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−9−</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Để</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giải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được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phương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trình</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trên</a:t>
                </a:r>
                <a:r>
                  <a:rPr lang="fr-FR" sz="4000" dirty="0">
                    <a:solidFill>
                      <a:srgbClr val="000000"/>
                    </a:solidFill>
                    <a:latin typeface="Arial" panose="020B0604020202020204" pitchFamily="34" charset="0"/>
                    <a:ea typeface="Calibri" panose="020F0502020204030204" pitchFamily="34" charset="0"/>
                  </a:rPr>
                  <a:t>, ta </a:t>
                </a:r>
                <a:r>
                  <a:rPr lang="fr-FR" sz="4000" dirty="0" err="1">
                    <a:solidFill>
                      <a:srgbClr val="000000"/>
                    </a:solidFill>
                    <a:latin typeface="Arial" panose="020B0604020202020204" pitchFamily="34" charset="0"/>
                    <a:ea typeface="Calibri" panose="020F0502020204030204" pitchFamily="34" charset="0"/>
                  </a:rPr>
                  <a:t>giải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phương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trình</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sau</a:t>
                </a:r>
                <a:r>
                  <a:rPr lang="fr-FR" sz="4000" dirty="0">
                    <a:solidFill>
                      <a:srgbClr val="000000"/>
                    </a:solidFill>
                    <a:latin typeface="Arial" panose="020B0604020202020204" pitchFamily="34" charset="0"/>
                    <a:ea typeface="Calibri" panose="020F0502020204030204" pitchFamily="34" charset="0"/>
                  </a:rPr>
                  <a:t> :</a:t>
                </a:r>
                <a:endParaRPr lang="en-US" sz="3600" dirty="0">
                  <a:latin typeface="Times New Roman" panose="02020603050405020304" pitchFamily="18" charset="0"/>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806AB367-5F38-05B2-8A2E-A0877FF3A050}"/>
                  </a:ext>
                </a:extLst>
              </p:cNvPr>
              <p:cNvSpPr txBox="1">
                <a:spLocks noRot="1" noChangeAspect="1" noMove="1" noResize="1" noEditPoints="1" noAdjustHandles="1" noChangeArrowheads="1" noChangeShapeType="1" noTextEdit="1"/>
              </p:cNvSpPr>
              <p:nvPr/>
            </p:nvSpPr>
            <p:spPr>
              <a:xfrm>
                <a:off x="2621248" y="563756"/>
                <a:ext cx="14557226" cy="4136069"/>
              </a:xfrm>
              <a:prstGeom prst="rect">
                <a:avLst/>
              </a:prstGeom>
              <a:blipFill>
                <a:blip r:embed="rId6"/>
                <a:stretch>
                  <a:fillRect l="-1508" b="-53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949170157"/>
                  </p:ext>
                </p:extLst>
              </p:nvPr>
            </p:nvGraphicFramePr>
            <p:xfrm>
              <a:off x="3771900" y="4813367"/>
              <a:ext cx="10744200" cy="3699828"/>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2896080">
                    <a:tc>
                      <a:txBody>
                        <a:bodyPr/>
                        <a:lstStyle/>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+3=0</m:t>
                                </m:r>
                              </m:oMath>
                            </m:oMathPara>
                          </a14:m>
                          <a:endParaRPr lang="en-US" sz="36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oMath>
                          </a14:m>
                          <a:endParaRPr lang="en-US"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−4=0</m:t>
                                </m:r>
                              </m:oMath>
                            </m:oMathPara>
                          </a14:m>
                          <a:endParaRPr lang="en-US" sz="36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oMath>
                          </a14:m>
                          <a:endParaRPr lang="en-US" sz="3600" dirty="0">
                            <a:effectLst/>
                            <a:latin typeface="Times New Roman" panose="02020603050405020304" pitchFamily="18" charset="0"/>
                            <a:ea typeface="Times New Roman" panose="02020603050405020304" pitchFamily="18" charset="0"/>
                          </a:endParaRPr>
                        </a:p>
                        <a:p>
                          <a:pPr>
                            <a:lnSpc>
                              <a:spcPct val="200000"/>
                            </a:lnSpc>
                          </a:pPr>
                          <a:r>
                            <a:rPr lang="fr-FR" sz="4000" kern="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endParaRPr lang="en-US" sz="3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4078941"/>
                      </a:ext>
                    </a:extLst>
                  </a:tr>
                </a:tbl>
              </a:graphicData>
            </a:graphic>
          </p:graphicFrame>
        </mc:Choice>
        <mc:Fallback>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949170157"/>
                  </p:ext>
                </p:extLst>
              </p:nvPr>
            </p:nvGraphicFramePr>
            <p:xfrm>
              <a:off x="3771900" y="4813367"/>
              <a:ext cx="10744200" cy="3699828"/>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3699828">
                    <a:tc>
                      <a:txBody>
                        <a:bodyPr/>
                        <a:lstStyle/>
                        <a:p>
                          <a:endParaRPr lang="en-US"/>
                        </a:p>
                      </a:txBody>
                      <a:tcPr marL="68580" marR="68580" marT="0" marB="0">
                        <a:blipFill>
                          <a:blip r:embed="rId7"/>
                          <a:stretch>
                            <a:fillRect r="-181340"/>
                          </a:stretch>
                        </a:blipFill>
                      </a:tcPr>
                    </a:tc>
                    <a:tc>
                      <a:txBody>
                        <a:bodyPr/>
                        <a:lstStyle/>
                        <a:p>
                          <a:endParaRPr lang="en-US"/>
                        </a:p>
                      </a:txBody>
                      <a:tcPr marL="68580" marR="68580" marT="0" marB="0">
                        <a:blipFill>
                          <a:blip r:embed="rId7"/>
                          <a:stretch>
                            <a:fillRect l="-55145"/>
                          </a:stretch>
                        </a:blipFill>
                      </a:tcPr>
                    </a:tc>
                    <a:extLst>
                      <a:ext uri="{0D108BD9-81ED-4DB2-BD59-A6C34878D82A}">
                        <a16:rowId xmlns:a16="http://schemas.microsoft.com/office/drawing/2014/main" val="1304078941"/>
                      </a:ext>
                    </a:extLst>
                  </a:tr>
                </a:tbl>
              </a:graphicData>
            </a:graphic>
          </p:graphicFrame>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75A5AA6-F457-F9F3-09FD-6C7606DBCA28}"/>
                  </a:ext>
                </a:extLst>
              </p:cNvPr>
              <p:cNvSpPr txBox="1"/>
              <p:nvPr/>
            </p:nvSpPr>
            <p:spPr>
              <a:xfrm>
                <a:off x="2621248" y="8729678"/>
                <a:ext cx="13411200" cy="904415"/>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a:solidFill>
                      <a:srgbClr val="000000"/>
                    </a:solidFill>
                    <a:latin typeface="Arial" panose="020B0604020202020204" pitchFamily="34" charset="0"/>
                    <a:ea typeface="Calibri" panose="020F0502020204030204" pitchFamily="34" charset="0"/>
                  </a:rPr>
                  <a:t>Vậy phương trình đã cho có nghiệm là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oMath>
                </a14:m>
                <a:r>
                  <a:rPr lang="fr-FR" sz="4000">
                    <a:solidFill>
                      <a:srgbClr val="000000"/>
                    </a:solidFill>
                    <a:latin typeface="Arial" panose="020B0604020202020204" pitchFamily="34" charset="0"/>
                    <a:ea typeface="Calibri" panose="020F0502020204030204" pitchFamily="34" charset="0"/>
                  </a:rPr>
                  <a:t> và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fr-FR" sz="4000">
                    <a:solidFill>
                      <a:srgbClr val="000000"/>
                    </a:solidFill>
                    <a:latin typeface="Arial" panose="020B0604020202020204" pitchFamily="34" charset="0"/>
                    <a:ea typeface="Calibri" panose="020F0502020204030204" pitchFamily="34" charset="0"/>
                  </a:rPr>
                  <a:t>.</a:t>
                </a:r>
                <a:endParaRPr lang="en-US" sz="3600">
                  <a:latin typeface="Times New Roman" panose="02020603050405020304" pitchFamily="18" charset="0"/>
                  <a:ea typeface="Times New Roman" panose="02020603050405020304" pitchFamily="18" charset="0"/>
                </a:endParaRPr>
              </a:p>
            </p:txBody>
          </p:sp>
        </mc:Choice>
        <mc:Fallback>
          <p:sp>
            <p:nvSpPr>
              <p:cNvPr id="12" name="TextBox 11">
                <a:extLst>
                  <a:ext uri="{FF2B5EF4-FFF2-40B4-BE49-F238E27FC236}">
                    <a16:creationId xmlns:a16="http://schemas.microsoft.com/office/drawing/2014/main" id="{175A5AA6-F457-F9F3-09FD-6C7606DBCA28}"/>
                  </a:ext>
                </a:extLst>
              </p:cNvPr>
              <p:cNvSpPr txBox="1">
                <a:spLocks noRot="1" noChangeAspect="1" noMove="1" noResize="1" noEditPoints="1" noAdjustHandles="1" noChangeArrowheads="1" noChangeShapeType="1" noTextEdit="1"/>
              </p:cNvSpPr>
              <p:nvPr/>
            </p:nvSpPr>
            <p:spPr>
              <a:xfrm>
                <a:off x="2621248" y="8729678"/>
                <a:ext cx="13411200" cy="904415"/>
              </a:xfrm>
              <a:prstGeom prst="rect">
                <a:avLst/>
              </a:prstGeom>
              <a:blipFill>
                <a:blip r:embed="rId8"/>
                <a:stretch>
                  <a:fillRect l="-1636" b="-28378"/>
                </a:stretch>
              </a:blipFill>
            </p:spPr>
            <p:txBody>
              <a:bodyPr/>
              <a:lstStyle/>
              <a:p>
                <a:r>
                  <a:rPr lang="en-US">
                    <a:noFill/>
                  </a:rPr>
                  <a:t> </a:t>
                </a:r>
              </a:p>
            </p:txBody>
          </p:sp>
        </mc:Fallback>
      </mc:AlternateContent>
    </p:spTree>
    <p:extLst>
      <p:ext uri="{BB962C8B-B14F-4D97-AF65-F5344CB8AC3E}">
        <p14:creationId xmlns:p14="http://schemas.microsoft.com/office/powerpoint/2010/main" val="22180919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06AB367-5F38-05B2-8A2E-A0877FF3A050}"/>
                  </a:ext>
                </a:extLst>
              </p:cNvPr>
              <p:cNvSpPr txBox="1"/>
              <p:nvPr/>
            </p:nvSpPr>
            <p:spPr>
              <a:xfrm>
                <a:off x="2621248" y="563756"/>
                <a:ext cx="14557226" cy="5136342"/>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e) </a:t>
                </a:r>
                <a14:m>
                  <m:oMath xmlns:m="http://schemas.openxmlformats.org/officeDocument/2006/math">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−10</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+25=3(5−</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e>
                        </m:d>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−5+3</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a:lnSpc>
                    <a:spcPct val="150000"/>
                  </a:lnSpc>
                </a:pPr>
                <a:r>
                  <a:rPr lang="fr-FR" sz="4000" kern="0" dirty="0" err="1">
                    <a:solidFill>
                      <a:srgbClr val="000000"/>
                    </a:solidFill>
                    <a:latin typeface="Arial" panose="020B0604020202020204" pitchFamily="34" charset="0"/>
                    <a:ea typeface="Calibri" panose="020F0502020204030204" pitchFamily="34" charset="0"/>
                  </a:rPr>
                  <a:t>Để</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giải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được</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phương</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trình</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trên</a:t>
                </a:r>
                <a:r>
                  <a:rPr lang="fr-FR" sz="4000" kern="0" dirty="0">
                    <a:solidFill>
                      <a:srgbClr val="000000"/>
                    </a:solidFill>
                    <a:latin typeface="Arial" panose="020B0604020202020204" pitchFamily="34" charset="0"/>
                    <a:ea typeface="Calibri" panose="020F0502020204030204" pitchFamily="34" charset="0"/>
                  </a:rPr>
                  <a:t>, ta </a:t>
                </a:r>
                <a:r>
                  <a:rPr lang="fr-FR" sz="4000" kern="0" dirty="0" err="1">
                    <a:solidFill>
                      <a:srgbClr val="000000"/>
                    </a:solidFill>
                    <a:latin typeface="Arial" panose="020B0604020202020204" pitchFamily="34" charset="0"/>
                    <a:ea typeface="Calibri" panose="020F0502020204030204" pitchFamily="34" charset="0"/>
                  </a:rPr>
                  <a:t>giải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hai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phương</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trình</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sau</a:t>
                </a:r>
                <a:r>
                  <a:rPr lang="fr-FR" sz="4000" kern="0" dirty="0">
                    <a:solidFill>
                      <a:srgbClr val="000000"/>
                    </a:solidFill>
                    <a:latin typeface="Arial" panose="020B0604020202020204" pitchFamily="34" charset="0"/>
                    <a:ea typeface="Calibri" panose="020F0502020204030204" pitchFamily="34" charset="0"/>
                  </a:rPr>
                  <a:t> :</a:t>
                </a:r>
                <a:endParaRPr lang="en-US" sz="3600" dirty="0">
                  <a:latin typeface="Times New Roman" panose="02020603050405020304" pitchFamily="18" charset="0"/>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806AB367-5F38-05B2-8A2E-A0877FF3A050}"/>
                  </a:ext>
                </a:extLst>
              </p:cNvPr>
              <p:cNvSpPr txBox="1">
                <a:spLocks noRot="1" noChangeAspect="1" noMove="1" noResize="1" noEditPoints="1" noAdjustHandles="1" noChangeArrowheads="1" noChangeShapeType="1" noTextEdit="1"/>
              </p:cNvSpPr>
              <p:nvPr/>
            </p:nvSpPr>
            <p:spPr>
              <a:xfrm>
                <a:off x="2621248" y="563756"/>
                <a:ext cx="14557226" cy="5136342"/>
              </a:xfrm>
              <a:prstGeom prst="rect">
                <a:avLst/>
              </a:prstGeom>
              <a:blipFill>
                <a:blip r:embed="rId6"/>
                <a:stretch>
                  <a:fillRect l="-1508" b="-40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2643247798"/>
                  </p:ext>
                </p:extLst>
              </p:nvPr>
            </p:nvGraphicFramePr>
            <p:xfrm>
              <a:off x="3733800" y="6134100"/>
              <a:ext cx="10744200" cy="2298092"/>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2298092">
                    <a:tc>
                      <a:txBody>
                        <a:bodyPr/>
                        <a:lstStyle/>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−5=0</m:t>
                                </m:r>
                              </m:oMath>
                            </m:oMathPara>
                          </a14:m>
                          <a:endParaRPr lang="en-US" sz="3600" dirty="0">
                            <a:effectLst/>
                            <a:latin typeface="Times New Roman" panose="02020603050405020304" pitchFamily="18" charset="0"/>
                            <a:ea typeface="Times New Roman" panose="02020603050405020304" pitchFamily="18" charset="0"/>
                          </a:endParaRPr>
                        </a:p>
                        <a:p>
                          <a:r>
                            <a:rPr lang="fr-FR" sz="4000" kern="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oMath>
                          </a14:m>
                          <a:endParaRPr lang="en-US"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−2=0</m:t>
                                </m:r>
                              </m:oMath>
                            </m:oMathPara>
                          </a14:m>
                          <a:endParaRPr lang="en-US" sz="3600" dirty="0">
                            <a:effectLst/>
                            <a:latin typeface="Times New Roman" panose="02020603050405020304" pitchFamily="18" charset="0"/>
                            <a:ea typeface="Times New Roman" panose="02020603050405020304" pitchFamily="18" charset="0"/>
                          </a:endParaRPr>
                        </a:p>
                        <a:p>
                          <a:pPr>
                            <a:lnSpc>
                              <a:spcPct val="200000"/>
                            </a:lnSpc>
                          </a:pPr>
                          <a:r>
                            <a:rPr lang="fr-FR" sz="4000" kern="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endParaRPr lang="en-US" sz="3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4078941"/>
                      </a:ext>
                    </a:extLst>
                  </a:tr>
                </a:tbl>
              </a:graphicData>
            </a:graphic>
          </p:graphicFrame>
        </mc:Choice>
        <mc:Fallback>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2643247798"/>
                  </p:ext>
                </p:extLst>
              </p:nvPr>
            </p:nvGraphicFramePr>
            <p:xfrm>
              <a:off x="3733800" y="6134100"/>
              <a:ext cx="10744200" cy="2298092"/>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2298092">
                    <a:tc>
                      <a:txBody>
                        <a:bodyPr/>
                        <a:lstStyle/>
                        <a:p>
                          <a:endParaRPr lang="en-US"/>
                        </a:p>
                      </a:txBody>
                      <a:tcPr marL="68580" marR="68580" marT="0" marB="0">
                        <a:blipFill>
                          <a:blip r:embed="rId7"/>
                          <a:stretch>
                            <a:fillRect r="-181180"/>
                          </a:stretch>
                        </a:blipFill>
                      </a:tcPr>
                    </a:tc>
                    <a:tc>
                      <a:txBody>
                        <a:bodyPr/>
                        <a:lstStyle/>
                        <a:p>
                          <a:endParaRPr lang="en-US"/>
                        </a:p>
                      </a:txBody>
                      <a:tcPr marL="68580" marR="68580" marT="0" marB="0">
                        <a:blipFill>
                          <a:blip r:embed="rId7"/>
                          <a:stretch>
                            <a:fillRect l="-55194"/>
                          </a:stretch>
                        </a:blipFill>
                      </a:tcPr>
                    </a:tc>
                    <a:extLst>
                      <a:ext uri="{0D108BD9-81ED-4DB2-BD59-A6C34878D82A}">
                        <a16:rowId xmlns:a16="http://schemas.microsoft.com/office/drawing/2014/main" val="1304078941"/>
                      </a:ext>
                    </a:extLst>
                  </a:tr>
                </a:tbl>
              </a:graphicData>
            </a:graphic>
          </p:graphicFrame>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75A5AA6-F457-F9F3-09FD-6C7606DBCA28}"/>
                  </a:ext>
                </a:extLst>
              </p:cNvPr>
              <p:cNvSpPr txBox="1"/>
              <p:nvPr/>
            </p:nvSpPr>
            <p:spPr>
              <a:xfrm>
                <a:off x="2621248" y="8729678"/>
                <a:ext cx="13411200" cy="904415"/>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a:solidFill>
                      <a:srgbClr val="000000"/>
                    </a:solidFill>
                    <a:latin typeface="Arial" panose="020B0604020202020204" pitchFamily="34" charset="0"/>
                    <a:ea typeface="Calibri" panose="020F0502020204030204" pitchFamily="34" charset="0"/>
                  </a:rPr>
                  <a:t>Vậy phương trình đã cho có nghiệm là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oMath>
                </a14:m>
                <a:r>
                  <a:rPr lang="fr-FR" sz="4000">
                    <a:solidFill>
                      <a:srgbClr val="000000"/>
                    </a:solidFill>
                    <a:latin typeface="Arial" panose="020B0604020202020204" pitchFamily="34" charset="0"/>
                    <a:ea typeface="Calibri" panose="020F0502020204030204" pitchFamily="34" charset="0"/>
                  </a:rPr>
                  <a:t> và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fr-FR" sz="4000">
                    <a:solidFill>
                      <a:srgbClr val="000000"/>
                    </a:solidFill>
                    <a:latin typeface="Arial" panose="020B0604020202020204" pitchFamily="34" charset="0"/>
                    <a:ea typeface="Calibri" panose="020F0502020204030204" pitchFamily="34" charset="0"/>
                  </a:rPr>
                  <a:t>.</a:t>
                </a:r>
                <a:endParaRPr lang="en-US" sz="3600">
                  <a:latin typeface="Times New Roman" panose="02020603050405020304" pitchFamily="18" charset="0"/>
                  <a:ea typeface="Times New Roman" panose="02020603050405020304" pitchFamily="18" charset="0"/>
                </a:endParaRPr>
              </a:p>
            </p:txBody>
          </p:sp>
        </mc:Choice>
        <mc:Fallback>
          <p:sp>
            <p:nvSpPr>
              <p:cNvPr id="12" name="TextBox 11">
                <a:extLst>
                  <a:ext uri="{FF2B5EF4-FFF2-40B4-BE49-F238E27FC236}">
                    <a16:creationId xmlns:a16="http://schemas.microsoft.com/office/drawing/2014/main" id="{175A5AA6-F457-F9F3-09FD-6C7606DBCA28}"/>
                  </a:ext>
                </a:extLst>
              </p:cNvPr>
              <p:cNvSpPr txBox="1">
                <a:spLocks noRot="1" noChangeAspect="1" noMove="1" noResize="1" noEditPoints="1" noAdjustHandles="1" noChangeArrowheads="1" noChangeShapeType="1" noTextEdit="1"/>
              </p:cNvSpPr>
              <p:nvPr/>
            </p:nvSpPr>
            <p:spPr>
              <a:xfrm>
                <a:off x="2621248" y="8729678"/>
                <a:ext cx="13411200" cy="904415"/>
              </a:xfrm>
              <a:prstGeom prst="rect">
                <a:avLst/>
              </a:prstGeom>
              <a:blipFill>
                <a:blip r:embed="rId8"/>
                <a:stretch>
                  <a:fillRect l="-1636" b="-28378"/>
                </a:stretch>
              </a:blipFill>
            </p:spPr>
            <p:txBody>
              <a:bodyPr/>
              <a:lstStyle/>
              <a:p>
                <a:r>
                  <a:rPr lang="en-US">
                    <a:noFill/>
                  </a:rPr>
                  <a:t> </a:t>
                </a:r>
              </a:p>
            </p:txBody>
          </p:sp>
        </mc:Fallback>
      </mc:AlternateContent>
    </p:spTree>
    <p:extLst>
      <p:ext uri="{BB962C8B-B14F-4D97-AF65-F5344CB8AC3E}">
        <p14:creationId xmlns:p14="http://schemas.microsoft.com/office/powerpoint/2010/main" val="37024662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06AB367-5F38-05B2-8A2E-A0877FF3A050}"/>
                  </a:ext>
                </a:extLst>
              </p:cNvPr>
              <p:cNvSpPr txBox="1"/>
              <p:nvPr/>
            </p:nvSpPr>
            <p:spPr>
              <a:xfrm>
                <a:off x="2621248" y="563756"/>
                <a:ext cx="14557226" cy="5136342"/>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g)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m:t>
                            </m:r>
                          </m:e>
                        </m:d>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m:t>
                            </m:r>
                          </m:e>
                        </m:d>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a:lnSpc>
                    <a:spcPct val="150000"/>
                  </a:lnSpc>
                </a:pPr>
                <a:r>
                  <a:rPr lang="fr-FR" sz="4000" kern="0" dirty="0" err="1">
                    <a:solidFill>
                      <a:srgbClr val="000000"/>
                    </a:solidFill>
                    <a:latin typeface="Arial" panose="020B0604020202020204" pitchFamily="34" charset="0"/>
                    <a:ea typeface="Calibri" panose="020F0502020204030204" pitchFamily="34" charset="0"/>
                  </a:rPr>
                  <a:t>Để</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giải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được</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phương</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trình</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trên</a:t>
                </a:r>
                <a:r>
                  <a:rPr lang="fr-FR" sz="4000" kern="0" dirty="0">
                    <a:solidFill>
                      <a:srgbClr val="000000"/>
                    </a:solidFill>
                    <a:latin typeface="Arial" panose="020B0604020202020204" pitchFamily="34" charset="0"/>
                    <a:ea typeface="Calibri" panose="020F0502020204030204" pitchFamily="34" charset="0"/>
                  </a:rPr>
                  <a:t>, ta </a:t>
                </a:r>
                <a:r>
                  <a:rPr lang="fr-FR" sz="4000" kern="0" dirty="0" err="1">
                    <a:solidFill>
                      <a:srgbClr val="000000"/>
                    </a:solidFill>
                    <a:latin typeface="Arial" panose="020B0604020202020204" pitchFamily="34" charset="0"/>
                    <a:ea typeface="Calibri" panose="020F0502020204030204" pitchFamily="34" charset="0"/>
                  </a:rPr>
                  <a:t>giải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hai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phương</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trình</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sau</a:t>
                </a:r>
                <a:r>
                  <a:rPr lang="fr-FR" sz="4000" kern="0" dirty="0">
                    <a:solidFill>
                      <a:srgbClr val="000000"/>
                    </a:solidFill>
                    <a:latin typeface="Arial" panose="020B0604020202020204" pitchFamily="34" charset="0"/>
                    <a:ea typeface="Calibri" panose="020F0502020204030204" pitchFamily="34" charset="0"/>
                  </a:rPr>
                  <a:t> :</a:t>
                </a:r>
                <a:endParaRPr lang="en-US" sz="3600" dirty="0">
                  <a:latin typeface="Times New Roman" panose="02020603050405020304" pitchFamily="18" charset="0"/>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806AB367-5F38-05B2-8A2E-A0877FF3A050}"/>
                  </a:ext>
                </a:extLst>
              </p:cNvPr>
              <p:cNvSpPr txBox="1">
                <a:spLocks noRot="1" noChangeAspect="1" noMove="1" noResize="1" noEditPoints="1" noAdjustHandles="1" noChangeArrowheads="1" noChangeShapeType="1" noTextEdit="1"/>
              </p:cNvSpPr>
              <p:nvPr/>
            </p:nvSpPr>
            <p:spPr>
              <a:xfrm>
                <a:off x="2621248" y="563756"/>
                <a:ext cx="14557226" cy="5136342"/>
              </a:xfrm>
              <a:prstGeom prst="rect">
                <a:avLst/>
              </a:prstGeom>
              <a:blipFill>
                <a:blip r:embed="rId6"/>
                <a:stretch>
                  <a:fillRect l="-1508" b="-40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11308978"/>
                  </p:ext>
                </p:extLst>
              </p:nvPr>
            </p:nvGraphicFramePr>
            <p:xfrm>
              <a:off x="3771900" y="6039818"/>
              <a:ext cx="10744200" cy="2667000"/>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2298092">
                    <a:tc>
                      <a:txBody>
                        <a:bodyPr/>
                        <a:lstStyle/>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+12=0</m:t>
                                </m:r>
                              </m:oMath>
                            </m:oMathPara>
                          </a14:m>
                          <a:endParaRPr lang="en-US" sz="3600" dirty="0">
                            <a:effectLst/>
                            <a:latin typeface="Times New Roman" panose="02020603050405020304" pitchFamily="18" charset="0"/>
                            <a:ea typeface="Times New Roman" panose="02020603050405020304" pitchFamily="18" charset="0"/>
                          </a:endParaRPr>
                        </a:p>
                        <a:p>
                          <a:r>
                            <a:rPr lang="fr-FR" sz="4000" kern="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=−12</m:t>
                              </m:r>
                            </m:oMath>
                          </a14:m>
                          <a:endParaRPr lang="en-US"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−12=0</m:t>
                                </m:r>
                              </m:oMath>
                            </m:oMathPara>
                          </a14:m>
                          <a:endParaRPr lang="en-US" sz="36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=12</m:t>
                              </m:r>
                            </m:oMath>
                          </a14:m>
                          <a:endParaRPr lang="en-US" sz="3600" dirty="0">
                            <a:effectLst/>
                            <a:latin typeface="Times New Roman" panose="02020603050405020304" pitchFamily="18" charset="0"/>
                            <a:ea typeface="Times New Roman" panose="02020603050405020304" pitchFamily="18" charset="0"/>
                          </a:endParaRPr>
                        </a:p>
                        <a:p>
                          <a:r>
                            <a:rPr lang="fr-FR" sz="4000" kern="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oMath>
                          </a14:m>
                          <a:endParaRPr lang="en-US" sz="3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4078941"/>
                      </a:ext>
                    </a:extLst>
                  </a:tr>
                </a:tbl>
              </a:graphicData>
            </a:graphic>
          </p:graphicFrame>
        </mc:Choice>
        <mc:Fallback>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11308978"/>
                  </p:ext>
                </p:extLst>
              </p:nvPr>
            </p:nvGraphicFramePr>
            <p:xfrm>
              <a:off x="3771900" y="6039818"/>
              <a:ext cx="10744200" cy="2667000"/>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2667000">
                    <a:tc>
                      <a:txBody>
                        <a:bodyPr/>
                        <a:lstStyle/>
                        <a:p>
                          <a:endParaRPr lang="en-US"/>
                        </a:p>
                      </a:txBody>
                      <a:tcPr marL="68580" marR="68580" marT="0" marB="0">
                        <a:blipFill>
                          <a:blip r:embed="rId7"/>
                          <a:stretch>
                            <a:fillRect r="-181340"/>
                          </a:stretch>
                        </a:blipFill>
                      </a:tcPr>
                    </a:tc>
                    <a:tc>
                      <a:txBody>
                        <a:bodyPr/>
                        <a:lstStyle/>
                        <a:p>
                          <a:endParaRPr lang="en-US"/>
                        </a:p>
                      </a:txBody>
                      <a:tcPr marL="68580" marR="68580" marT="0" marB="0">
                        <a:blipFill>
                          <a:blip r:embed="rId7"/>
                          <a:stretch>
                            <a:fillRect l="-55145"/>
                          </a:stretch>
                        </a:blipFill>
                      </a:tcPr>
                    </a:tc>
                    <a:extLst>
                      <a:ext uri="{0D108BD9-81ED-4DB2-BD59-A6C34878D82A}">
                        <a16:rowId xmlns:a16="http://schemas.microsoft.com/office/drawing/2014/main" val="1304078941"/>
                      </a:ext>
                    </a:extLst>
                  </a:tr>
                </a:tbl>
              </a:graphicData>
            </a:graphic>
          </p:graphicFrame>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75A5AA6-F457-F9F3-09FD-6C7606DBCA28}"/>
                  </a:ext>
                </a:extLst>
              </p:cNvPr>
              <p:cNvSpPr txBox="1"/>
              <p:nvPr/>
            </p:nvSpPr>
            <p:spPr>
              <a:xfrm>
                <a:off x="2621248" y="8729678"/>
                <a:ext cx="13411200" cy="904415"/>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a:solidFill>
                      <a:srgbClr val="000000"/>
                    </a:solidFill>
                    <a:latin typeface="Arial" panose="020B0604020202020204" pitchFamily="34" charset="0"/>
                    <a:ea typeface="Calibri" panose="020F0502020204030204" pitchFamily="34" charset="0"/>
                  </a:rPr>
                  <a:t>Vậy phương trình đã cho có nghiệm là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m:t>
                    </m:r>
                  </m:oMath>
                </a14:m>
                <a:r>
                  <a:rPr lang="fr-FR" sz="4000">
                    <a:solidFill>
                      <a:srgbClr val="000000"/>
                    </a:solidFill>
                    <a:latin typeface="Arial" panose="020B0604020202020204" pitchFamily="34" charset="0"/>
                    <a:ea typeface="Calibri" panose="020F0502020204030204" pitchFamily="34" charset="0"/>
                  </a:rPr>
                  <a:t> và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sz="4000">
                    <a:solidFill>
                      <a:srgbClr val="000000"/>
                    </a:solidFill>
                    <a:latin typeface="Arial" panose="020B0604020202020204" pitchFamily="34" charset="0"/>
                    <a:ea typeface="Calibri" panose="020F0502020204030204" pitchFamily="34" charset="0"/>
                  </a:rPr>
                  <a:t>.</a:t>
                </a:r>
                <a:endParaRPr lang="en-US" sz="3600">
                  <a:latin typeface="Times New Roman" panose="02020603050405020304" pitchFamily="18" charset="0"/>
                  <a:ea typeface="Times New Roman" panose="02020603050405020304" pitchFamily="18" charset="0"/>
                </a:endParaRPr>
              </a:p>
            </p:txBody>
          </p:sp>
        </mc:Choice>
        <mc:Fallback>
          <p:sp>
            <p:nvSpPr>
              <p:cNvPr id="12" name="TextBox 11">
                <a:extLst>
                  <a:ext uri="{FF2B5EF4-FFF2-40B4-BE49-F238E27FC236}">
                    <a16:creationId xmlns:a16="http://schemas.microsoft.com/office/drawing/2014/main" id="{175A5AA6-F457-F9F3-09FD-6C7606DBCA28}"/>
                  </a:ext>
                </a:extLst>
              </p:cNvPr>
              <p:cNvSpPr txBox="1">
                <a:spLocks noRot="1" noChangeAspect="1" noMove="1" noResize="1" noEditPoints="1" noAdjustHandles="1" noChangeArrowheads="1" noChangeShapeType="1" noTextEdit="1"/>
              </p:cNvSpPr>
              <p:nvPr/>
            </p:nvSpPr>
            <p:spPr>
              <a:xfrm>
                <a:off x="2621248" y="8729678"/>
                <a:ext cx="13411200" cy="904415"/>
              </a:xfrm>
              <a:prstGeom prst="rect">
                <a:avLst/>
              </a:prstGeom>
              <a:blipFill>
                <a:blip r:embed="rId8"/>
                <a:stretch>
                  <a:fillRect l="-1636" b="-28378"/>
                </a:stretch>
              </a:blipFill>
            </p:spPr>
            <p:txBody>
              <a:bodyPr/>
              <a:lstStyle/>
              <a:p>
                <a:r>
                  <a:rPr lang="en-US">
                    <a:noFill/>
                  </a:rPr>
                  <a:t> </a:t>
                </a:r>
              </a:p>
            </p:txBody>
          </p:sp>
        </mc:Fallback>
      </mc:AlternateContent>
    </p:spTree>
    <p:extLst>
      <p:ext uri="{BB962C8B-B14F-4D97-AF65-F5344CB8AC3E}">
        <p14:creationId xmlns:p14="http://schemas.microsoft.com/office/powerpoint/2010/main" val="39370321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572189" y="8474184"/>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grpSp>
        <p:nvGrpSpPr>
          <p:cNvPr id="3" name="Group 2">
            <a:extLst>
              <a:ext uri="{FF2B5EF4-FFF2-40B4-BE49-F238E27FC236}">
                <a16:creationId xmlns:a16="http://schemas.microsoft.com/office/drawing/2014/main" id="{04A693FA-1A6D-69B2-0A90-A7C410BD4E91}"/>
              </a:ext>
            </a:extLst>
          </p:cNvPr>
          <p:cNvGrpSpPr/>
          <p:nvPr/>
        </p:nvGrpSpPr>
        <p:grpSpPr>
          <a:xfrm>
            <a:off x="2635109" y="1621574"/>
            <a:ext cx="14418362" cy="7129433"/>
            <a:chOff x="996856" y="1104900"/>
            <a:chExt cx="14418362" cy="7129433"/>
          </a:xfrm>
        </p:grpSpPr>
        <p:sp>
          <p:nvSpPr>
            <p:cNvPr id="16" name="Rectangle 15"/>
            <p:cNvSpPr/>
            <p:nvPr/>
          </p:nvSpPr>
          <p:spPr>
            <a:xfrm>
              <a:off x="996856" y="1104900"/>
              <a:ext cx="5573962" cy="1147109"/>
            </a:xfrm>
            <a:prstGeom prst="rect">
              <a:avLst/>
            </a:prstGeom>
          </p:spPr>
          <p:txBody>
            <a:bodyPr wrap="none">
              <a:spAutoFit/>
            </a:bodyPr>
            <a:lstStyle/>
            <a:p>
              <a:pPr>
                <a:lnSpc>
                  <a:spcPct val="200000"/>
                </a:lnSpc>
              </a:pPr>
              <a:r>
                <a:rPr lang="fr-FR" sz="4000" b="1" dirty="0" err="1">
                  <a:solidFill>
                    <a:srgbClr val="C00000"/>
                  </a:solidFill>
                  <a:latin typeface="Arial" panose="020B0604020202020204" pitchFamily="34" charset="0"/>
                  <a:ea typeface="Calibri" panose="020F0502020204030204" pitchFamily="34" charset="0"/>
                </a:rPr>
                <a:t>Bài</a:t>
              </a:r>
              <a:r>
                <a:rPr lang="fr-FR" sz="4000" b="1" dirty="0">
                  <a:solidFill>
                    <a:srgbClr val="C00000"/>
                  </a:solidFill>
                  <a:latin typeface="Arial" panose="020B0604020202020204" pitchFamily="34" charset="0"/>
                  <a:ea typeface="Calibri" panose="020F0502020204030204" pitchFamily="34" charset="0"/>
                </a:rPr>
                <a:t> 4 (SGK – </a:t>
              </a:r>
              <a:r>
                <a:rPr lang="fr-FR" sz="4000" b="1" dirty="0" err="1">
                  <a:solidFill>
                    <a:srgbClr val="C00000"/>
                  </a:solidFill>
                  <a:latin typeface="Arial" panose="020B0604020202020204" pitchFamily="34" charset="0"/>
                  <a:ea typeface="Calibri" panose="020F0502020204030204" pitchFamily="34" charset="0"/>
                </a:rPr>
                <a:t>trang</a:t>
              </a:r>
              <a:r>
                <a:rPr lang="fr-FR" sz="4000" b="1" dirty="0">
                  <a:solidFill>
                    <a:srgbClr val="C00000"/>
                  </a:solidFill>
                  <a:latin typeface="Arial" panose="020B0604020202020204" pitchFamily="34" charset="0"/>
                  <a:ea typeface="Calibri" panose="020F0502020204030204" pitchFamily="34" charset="0"/>
                </a:rPr>
                <a:t> 26)</a:t>
              </a:r>
              <a:endParaRPr lang="en-US" sz="4000" dirty="0">
                <a:solidFill>
                  <a:srgbClr val="C00000"/>
                </a:solidFill>
              </a:endParaRP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91215A1-19A2-863C-36EA-65A1A1502F0A}"/>
                    </a:ext>
                  </a:extLst>
                </p:cNvPr>
                <p:cNvSpPr/>
                <p:nvPr/>
              </p:nvSpPr>
              <p:spPr>
                <a:xfrm>
                  <a:off x="1050197" y="1190482"/>
                  <a:ext cx="14365021" cy="7043851"/>
                </a:xfrm>
                <a:prstGeom prst="rect">
                  <a:avLst/>
                </a:prstGeom>
              </p:spPr>
              <p:txBody>
                <a:bodyPr wrap="square">
                  <a:spAutoFit/>
                </a:bodyPr>
                <a:lstStyle/>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						Giải các phương trình:</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−6</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2</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3</m:t>
                          </m:r>
                        </m:den>
                      </m:f>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=0</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8</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−4</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𝑥</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2</m:t>
                          </m:r>
                        </m:num>
                        <m:den>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e>
                              </m:d>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den>
                      </m:f>
                      <m:r>
                        <a:rPr lang="pt-BR" sz="4000" i="1" kern="100">
                          <a:latin typeface="Cambria Math" panose="02040503050406030204" pitchFamily="18" charset="0"/>
                          <a:ea typeface="Times New Roman" panose="02020603050405020304" pitchFamily="18" charset="0"/>
                          <a:cs typeface="Arial" panose="020B0604020202020204" pitchFamily="34" charset="0"/>
                        </a:rPr>
                        <m:t>=1</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e) </a:t>
                  </a:r>
                  <a14:m>
                    <m:oMath xmlns:m="http://schemas.openxmlformats.org/officeDocument/2006/math">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=4−</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den>
                      </m:f>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f) </a:t>
                  </a:r>
                  <a14:m>
                    <m:oMath xmlns:m="http://schemas.openxmlformats.org/officeDocument/2006/math">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num>
                        <m:den>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e>
                          </m:d>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e>
                          </m:d>
                        </m:den>
                      </m:f>
                      <m:r>
                        <a:rPr lang="pt-BR" sz="4000" i="1" kern="100">
                          <a:latin typeface="Cambria Math" panose="02040503050406030204" pitchFamily="18" charset="0"/>
                          <a:ea typeface="Times New Roman" panose="02020603050405020304" pitchFamily="18" charset="0"/>
                          <a:cs typeface="Arial" panose="020B0604020202020204" pitchFamily="34" charset="0"/>
                        </a:rPr>
                        <m:t>=1−</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den>
                      </m:f>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91215A1-19A2-863C-36EA-65A1A1502F0A}"/>
                    </a:ext>
                  </a:extLst>
                </p:cNvPr>
                <p:cNvSpPr>
                  <a:spLocks noRot="1" noChangeAspect="1" noMove="1" noResize="1" noEditPoints="1" noAdjustHandles="1" noChangeArrowheads="1" noChangeShapeType="1" noTextEdit="1"/>
                </p:cNvSpPr>
                <p:nvPr/>
              </p:nvSpPr>
              <p:spPr>
                <a:xfrm>
                  <a:off x="1050197" y="1190482"/>
                  <a:ext cx="14365021" cy="7043851"/>
                </a:xfrm>
                <a:prstGeom prst="rect">
                  <a:avLst/>
                </a:prstGeom>
                <a:blipFill>
                  <a:blip r:embed="rId8"/>
                  <a:stretch>
                    <a:fillRect l="-1486"/>
                  </a:stretch>
                </a:blipFill>
              </p:spPr>
              <p:txBody>
                <a:bodyPr/>
                <a:lstStyle/>
                <a:p>
                  <a:r>
                    <a:rPr lang="en-US">
                      <a:noFill/>
                    </a:rPr>
                    <a:t> </a:t>
                  </a:r>
                </a:p>
              </p:txBody>
            </p:sp>
          </mc:Fallback>
        </mc:AlternateContent>
      </p:gr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105532" y="9386673"/>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sp>
        <p:nvSpPr>
          <p:cNvPr id="5" name="Oval Callout 9">
            <a:extLst>
              <a:ext uri="{FF2B5EF4-FFF2-40B4-BE49-F238E27FC236}">
                <a16:creationId xmlns:a16="http://schemas.microsoft.com/office/drawing/2014/main" id="{7349896E-809F-B827-A074-5FCA47227BB7}"/>
              </a:ext>
            </a:extLst>
          </p:cNvPr>
          <p:cNvSpPr/>
          <p:nvPr/>
        </p:nvSpPr>
        <p:spPr>
          <a:xfrm>
            <a:off x="14325600" y="359762"/>
            <a:ext cx="1794022" cy="786468"/>
          </a:xfrm>
          <a:prstGeom prst="wedgeEllipseCallout">
            <a:avLst>
              <a:gd name="adj1" fmla="val -27540"/>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63450EF-AFA8-185C-BE99-49346BFC03B3}"/>
                  </a:ext>
                </a:extLst>
              </p:cNvPr>
              <p:cNvSpPr txBox="1"/>
              <p:nvPr/>
            </p:nvSpPr>
            <p:spPr>
              <a:xfrm>
                <a:off x="1023756" y="655540"/>
                <a:ext cx="16325850" cy="8975919"/>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3600" dirty="0">
                    <a:solidFill>
                      <a:srgbClr val="000000"/>
                    </a:solidFill>
                    <a:latin typeface="Arial" panose="020B0604020202020204" pitchFamily="34" charset="0"/>
                    <a:ea typeface="Calibri" panose="020F0502020204030204" pitchFamily="34" charset="0"/>
                  </a:rPr>
                  <a:t>a) </a:t>
                </a:r>
                <a:r>
                  <a:rPr lang="fr-FR" sz="3600" dirty="0" err="1">
                    <a:solidFill>
                      <a:srgbClr val="000000"/>
                    </a:solidFill>
                    <a:latin typeface="Arial" panose="020B0604020202020204" pitchFamily="34" charset="0"/>
                    <a:ea typeface="Calibri" panose="020F0502020204030204" pitchFamily="34" charset="0"/>
                  </a:rPr>
                  <a:t>Điều</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kiện</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xác</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định</a:t>
                </a:r>
                <a:r>
                  <a:rPr lang="fr-FR" sz="36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oMath>
                </a14:m>
                <a:r>
                  <a:rPr lang="fr-FR" sz="3600" dirty="0">
                    <a:solidFill>
                      <a:srgbClr val="000000"/>
                    </a:solidFill>
                    <a:latin typeface="Arial" panose="020B0604020202020204" pitchFamily="34"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−6</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−6.3</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−6.3=2(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−18=2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+6</m:t>
                      </m:r>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=24</m:t>
                      </m:r>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=−12</m:t>
                    </m:r>
                  </m:oMath>
                </a14:m>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thỏa</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mãn</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điều</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kiện</a:t>
                </a:r>
                <a:r>
                  <a:rPr lang="fr-FR" sz="3600" dirty="0">
                    <a:solidFill>
                      <a:srgbClr val="000000"/>
                    </a:solidFill>
                    <a:latin typeface="Arial" panose="020B0604020202020204" pitchFamily="34"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dirty="0" err="1">
                    <a:solidFill>
                      <a:srgbClr val="000000"/>
                    </a:solidFill>
                    <a:latin typeface="Arial" panose="020B0604020202020204" pitchFamily="34" charset="0"/>
                    <a:ea typeface="Calibri" panose="020F0502020204030204" pitchFamily="34" charset="0"/>
                  </a:rPr>
                  <a:t>Vậy</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phương</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trình</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đã</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cho</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có</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nghiệm</a:t>
                </a:r>
                <a:r>
                  <a:rPr lang="fr-FR" sz="36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=−12</m:t>
                    </m:r>
                  </m:oMath>
                </a14:m>
                <a:r>
                  <a:rPr lang="fr-FR" sz="3600" dirty="0">
                    <a:solidFill>
                      <a:srgbClr val="000000"/>
                    </a:solidFill>
                    <a:latin typeface="Arial" panose="020B0604020202020204" pitchFamily="34"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p:txBody>
          </p:sp>
        </mc:Choice>
        <mc:Fallback>
          <p:sp>
            <p:nvSpPr>
              <p:cNvPr id="7" name="TextBox 6">
                <a:extLst>
                  <a:ext uri="{FF2B5EF4-FFF2-40B4-BE49-F238E27FC236}">
                    <a16:creationId xmlns:a16="http://schemas.microsoft.com/office/drawing/2014/main" id="{C63450EF-AFA8-185C-BE99-49346BFC03B3}"/>
                  </a:ext>
                </a:extLst>
              </p:cNvPr>
              <p:cNvSpPr txBox="1">
                <a:spLocks noRot="1" noChangeAspect="1" noMove="1" noResize="1" noEditPoints="1" noAdjustHandles="1" noChangeArrowheads="1" noChangeShapeType="1" noTextEdit="1"/>
              </p:cNvSpPr>
              <p:nvPr/>
            </p:nvSpPr>
            <p:spPr>
              <a:xfrm>
                <a:off x="1023756" y="655540"/>
                <a:ext cx="16325850" cy="8975919"/>
              </a:xfrm>
              <a:prstGeom prst="rect">
                <a:avLst/>
              </a:prstGeom>
              <a:blipFill>
                <a:blip r:embed="rId8"/>
                <a:stretch>
                  <a:fillRect l="-1158" b="-1630"/>
                </a:stretch>
              </a:blipFill>
            </p:spPr>
            <p:txBody>
              <a:bodyPr/>
              <a:lstStyle/>
              <a:p>
                <a:r>
                  <a:rPr lang="en-US">
                    <a:noFill/>
                  </a:rPr>
                  <a:t> </a:t>
                </a:r>
              </a:p>
            </p:txBody>
          </p:sp>
        </mc:Fallback>
      </mc:AlternateContent>
    </p:spTree>
    <p:extLst>
      <p:ext uri="{BB962C8B-B14F-4D97-AF65-F5344CB8AC3E}">
        <p14:creationId xmlns:p14="http://schemas.microsoft.com/office/powerpoint/2010/main" val="29822838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105532" y="9386673"/>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sp>
        <p:nvSpPr>
          <p:cNvPr id="5" name="Oval Callout 9">
            <a:extLst>
              <a:ext uri="{FF2B5EF4-FFF2-40B4-BE49-F238E27FC236}">
                <a16:creationId xmlns:a16="http://schemas.microsoft.com/office/drawing/2014/main" id="{7349896E-809F-B827-A074-5FCA47227BB7}"/>
              </a:ext>
            </a:extLst>
          </p:cNvPr>
          <p:cNvSpPr/>
          <p:nvPr/>
        </p:nvSpPr>
        <p:spPr>
          <a:xfrm>
            <a:off x="14325600" y="359762"/>
            <a:ext cx="1794022" cy="786468"/>
          </a:xfrm>
          <a:prstGeom prst="wedgeEllipseCallout">
            <a:avLst>
              <a:gd name="adj1" fmla="val -27540"/>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63450EF-AFA8-185C-BE99-49346BFC03B3}"/>
                  </a:ext>
                </a:extLst>
              </p:cNvPr>
              <p:cNvSpPr txBox="1"/>
              <p:nvPr/>
            </p:nvSpPr>
            <p:spPr>
              <a:xfrm>
                <a:off x="1023756" y="298671"/>
                <a:ext cx="16325850" cy="9752413"/>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3600">
                    <a:solidFill>
                      <a:srgbClr val="000000"/>
                    </a:solidFill>
                    <a:latin typeface="Arial" panose="020B0604020202020204" pitchFamily="34" charset="0"/>
                    <a:ea typeface="Calibri" panose="020F0502020204030204" pitchFamily="34" charset="0"/>
                  </a:rPr>
                  <a:t>b) Điều kiện xác định :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r>
                  <a:rPr lang="fr-FR" sz="3600">
                    <a:solidFill>
                      <a:srgbClr val="000000"/>
                    </a:solidFill>
                    <a:latin typeface="Arial" panose="020B0604020202020204" pitchFamily="34" charset="0"/>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+1=0</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+1=0</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−1=0</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600">
                    <a:solidFill>
                      <a:srgbClr val="000000"/>
                    </a:solidFill>
                    <a:latin typeface="Arial" panose="020B0604020202020204" pitchFamily="34" charset="0"/>
                    <a:ea typeface="Calibri" panose="020F0502020204030204" pitchFamily="34" charset="0"/>
                  </a:rPr>
                  <a:t> (thỏa mãn điều kiện)</a:t>
                </a:r>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a:solidFill>
                      <a:srgbClr val="000000"/>
                    </a:solidFill>
                    <a:latin typeface="Arial" panose="020B0604020202020204" pitchFamily="34" charset="0"/>
                    <a:ea typeface="Calibri" panose="020F0502020204030204" pitchFamily="34" charset="0"/>
                  </a:rPr>
                  <a:t>Vậy phương trình đã cho có nghiệm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600">
                    <a:solidFill>
                      <a:srgbClr val="000000"/>
                    </a:solidFill>
                    <a:latin typeface="Arial" panose="020B0604020202020204" pitchFamily="34" charset="0"/>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p:txBody>
          </p:sp>
        </mc:Choice>
        <mc:Fallback>
          <p:sp>
            <p:nvSpPr>
              <p:cNvPr id="7" name="TextBox 6">
                <a:extLst>
                  <a:ext uri="{FF2B5EF4-FFF2-40B4-BE49-F238E27FC236}">
                    <a16:creationId xmlns:a16="http://schemas.microsoft.com/office/drawing/2014/main" id="{C63450EF-AFA8-185C-BE99-49346BFC03B3}"/>
                  </a:ext>
                </a:extLst>
              </p:cNvPr>
              <p:cNvSpPr txBox="1">
                <a:spLocks noRot="1" noChangeAspect="1" noMove="1" noResize="1" noEditPoints="1" noAdjustHandles="1" noChangeArrowheads="1" noChangeShapeType="1" noTextEdit="1"/>
              </p:cNvSpPr>
              <p:nvPr/>
            </p:nvSpPr>
            <p:spPr>
              <a:xfrm>
                <a:off x="1023756" y="298671"/>
                <a:ext cx="16325850" cy="9752413"/>
              </a:xfrm>
              <a:prstGeom prst="rect">
                <a:avLst/>
              </a:prstGeom>
              <a:blipFill>
                <a:blip r:embed="rId8"/>
                <a:stretch>
                  <a:fillRect l="-1158" b="-1375"/>
                </a:stretch>
              </a:blipFill>
            </p:spPr>
            <p:txBody>
              <a:bodyPr/>
              <a:lstStyle/>
              <a:p>
                <a:r>
                  <a:rPr lang="en-US">
                    <a:noFill/>
                  </a:rPr>
                  <a:t> </a:t>
                </a:r>
              </a:p>
            </p:txBody>
          </p:sp>
        </mc:Fallback>
      </mc:AlternateContent>
    </p:spTree>
    <p:extLst>
      <p:ext uri="{BB962C8B-B14F-4D97-AF65-F5344CB8AC3E}">
        <p14:creationId xmlns:p14="http://schemas.microsoft.com/office/powerpoint/2010/main" val="25140566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9" name="TextBox 8">
            <a:extLst>
              <a:ext uri="{FF2B5EF4-FFF2-40B4-BE49-F238E27FC236}">
                <a16:creationId xmlns:a16="http://schemas.microsoft.com/office/drawing/2014/main" id="{45564D5D-B813-9634-A0A8-5B441DF9508F}"/>
              </a:ext>
            </a:extLst>
          </p:cNvPr>
          <p:cNvSpPr txBox="1"/>
          <p:nvPr/>
        </p:nvSpPr>
        <p:spPr>
          <a:xfrm>
            <a:off x="6762750" y="0"/>
            <a:ext cx="4762500" cy="1652504"/>
          </a:xfrm>
          <a:prstGeom prst="rect">
            <a:avLst/>
          </a:prstGeom>
          <a:noFill/>
        </p:spPr>
        <p:txBody>
          <a:bodyPr wrap="square">
            <a:spAutoFit/>
          </a:bodyPr>
          <a:lstStyle/>
          <a:p>
            <a:pPr algn="just">
              <a:lnSpc>
                <a:spcPct val="200000"/>
              </a:lnSpc>
              <a:spcBef>
                <a:spcPts val="300"/>
              </a:spcBef>
              <a:spcAft>
                <a:spcPts val="300"/>
              </a:spcAft>
            </a:pPr>
            <a:r>
              <a:rPr lang="en-US" sz="6000" b="1" dirty="0">
                <a:solidFill>
                  <a:srgbClr val="0070C0"/>
                </a:solidFill>
                <a:latin typeface="Arial (Body)"/>
                <a:ea typeface="Arial" panose="020B0604020202020204" pitchFamily="34" charset="0"/>
                <a:cs typeface="Times New Roman" panose="02020603050405020304" pitchFamily="18" charset="0"/>
              </a:rPr>
              <a:t>KHỞI ĐỘNG</a:t>
            </a:r>
            <a:endParaRPr lang="en-US" sz="6000" b="1" dirty="0">
              <a:solidFill>
                <a:srgbClr val="0070C0"/>
              </a:solidFill>
              <a:effectLst/>
              <a:latin typeface="Arial (Body)"/>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6D1842A-E59A-5179-1F4B-4079CD7D3312}"/>
                  </a:ext>
                </a:extLst>
              </p:cNvPr>
              <p:cNvSpPr txBox="1"/>
              <p:nvPr/>
            </p:nvSpPr>
            <p:spPr>
              <a:xfrm>
                <a:off x="1553990" y="1943100"/>
                <a:ext cx="15180020" cy="6884000"/>
              </a:xfrm>
              <a:prstGeom prst="rect">
                <a:avLst/>
              </a:prstGeom>
              <a:noFill/>
            </p:spPr>
            <p:txBody>
              <a:bodyPr wrap="square">
                <a:spAutoFit/>
              </a:bodyPr>
              <a:lstStyle/>
              <a:p>
                <a:pPr algn="just">
                  <a:lnSpc>
                    <a:spcPct val="200000"/>
                  </a:lnSpc>
                  <a:spcBef>
                    <a:spcPts val="600"/>
                  </a:spcBef>
                  <a:spcAft>
                    <a:spcPts val="600"/>
                  </a:spcAft>
                </a:pPr>
                <a:r>
                  <a:rPr lang="da-DK"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Bài 1: </a:t>
                </a:r>
                <a:r>
                  <a:rPr lang="da-DK"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Giải các phương trình sau:</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da-DK"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e>
                    </m:d>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e>
                    </m:d>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sup>
                    </m:s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da-DK" sz="4000" dirty="0">
                    <a:effectLst/>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da-DK" sz="4000" i="1">
                            <a:effectLst/>
                            <a:latin typeface="Cambria Math" panose="02040503050406030204" pitchFamily="18" charset="0"/>
                            <a:ea typeface="Calibri" panose="020F0502020204030204" pitchFamily="34" charset="0"/>
                            <a:cs typeface="Arial" panose="020B0604020202020204" pitchFamily="34" charset="0"/>
                          </a:rPr>
                          <m:t>2</m:t>
                        </m:r>
                      </m:num>
                      <m:den>
                        <m:r>
                          <a:rPr lang="da-DK" sz="4000" i="1">
                            <a:effectLst/>
                            <a:latin typeface="Cambria Math" panose="02040503050406030204" pitchFamily="18" charset="0"/>
                            <a:ea typeface="Calibri" panose="020F0502020204030204" pitchFamily="34" charset="0"/>
                            <a:cs typeface="Arial" panose="020B0604020202020204" pitchFamily="34" charset="0"/>
                          </a:rPr>
                          <m:t>2</m:t>
                        </m:r>
                        <m:r>
                          <a:rPr lang="da-DK" sz="4000" i="1">
                            <a:effectLst/>
                            <a:latin typeface="Cambria Math" panose="02040503050406030204" pitchFamily="18" charset="0"/>
                            <a:ea typeface="Calibri" panose="020F0502020204030204" pitchFamily="34" charset="0"/>
                            <a:cs typeface="Arial" panose="020B0604020202020204" pitchFamily="34" charset="0"/>
                          </a:rPr>
                          <m:t>𝑥</m:t>
                        </m:r>
                        <m:r>
                          <a:rPr lang="da-DK" sz="4000" i="1">
                            <a:effectLst/>
                            <a:latin typeface="Cambria Math" panose="02040503050406030204" pitchFamily="18" charset="0"/>
                            <a:ea typeface="Calibri" panose="020F0502020204030204" pitchFamily="34" charset="0"/>
                            <a:cs typeface="Arial" panose="020B0604020202020204" pitchFamily="34" charset="0"/>
                          </a:rPr>
                          <m:t>+1</m:t>
                        </m:r>
                      </m:den>
                    </m:f>
                    <m:r>
                      <a:rPr lang="da-DK"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da-DK" sz="4000" i="1">
                            <a:effectLst/>
                            <a:latin typeface="Cambria Math" panose="02040503050406030204" pitchFamily="18" charset="0"/>
                            <a:ea typeface="Calibri" panose="020F0502020204030204" pitchFamily="34" charset="0"/>
                            <a:cs typeface="Arial" panose="020B0604020202020204" pitchFamily="34" charset="0"/>
                          </a:rPr>
                          <m:t>𝑥</m:t>
                        </m:r>
                      </m:num>
                      <m:den>
                        <m:r>
                          <a:rPr lang="da-DK" sz="4000" i="1">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da-DK" sz="4000" i="1">
                                <a:effectLst/>
                                <a:latin typeface="Cambria Math" panose="02040503050406030204" pitchFamily="18" charset="0"/>
                                <a:ea typeface="Calibri" panose="020F0502020204030204" pitchFamily="34" charset="0"/>
                                <a:cs typeface="Arial" panose="020B0604020202020204" pitchFamily="34" charset="0"/>
                              </a:rPr>
                              <m:t>𝑥</m:t>
                            </m:r>
                          </m:e>
                          <m:sup>
                            <m:r>
                              <a:rPr lang="da-DK" sz="4000" i="1">
                                <a:effectLst/>
                                <a:latin typeface="Cambria Math" panose="02040503050406030204" pitchFamily="18" charset="0"/>
                                <a:ea typeface="Calibri" panose="020F0502020204030204" pitchFamily="34" charset="0"/>
                                <a:cs typeface="Arial" panose="020B0604020202020204" pitchFamily="34" charset="0"/>
                              </a:rPr>
                              <m:t>2</m:t>
                            </m:r>
                          </m:sup>
                        </m:sSup>
                        <m:r>
                          <a:rPr lang="da-DK" sz="4000" i="1">
                            <a:effectLst/>
                            <a:latin typeface="Cambria Math" panose="02040503050406030204" pitchFamily="18" charset="0"/>
                            <a:ea typeface="Calibri" panose="020F0502020204030204" pitchFamily="34" charset="0"/>
                            <a:cs typeface="Arial" panose="020B0604020202020204" pitchFamily="34" charset="0"/>
                          </a:rPr>
                          <m:t>−1</m:t>
                        </m:r>
                      </m:den>
                    </m:f>
                    <m:r>
                      <a:rPr lang="da-DK"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da-DK" sz="4000" i="1">
                            <a:effectLst/>
                            <a:latin typeface="Cambria Math" panose="02040503050406030204" pitchFamily="18" charset="0"/>
                            <a:ea typeface="Calibri" panose="020F0502020204030204" pitchFamily="34" charset="0"/>
                            <a:cs typeface="Arial" panose="020B0604020202020204" pitchFamily="34" charset="0"/>
                          </a:rPr>
                          <m:t>7</m:t>
                        </m:r>
                      </m:num>
                      <m:den>
                        <m:r>
                          <a:rPr lang="da-DK" sz="4000" i="1">
                            <a:effectLst/>
                            <a:latin typeface="Cambria Math" panose="02040503050406030204" pitchFamily="18" charset="0"/>
                            <a:ea typeface="Calibri" panose="020F0502020204030204" pitchFamily="34" charset="0"/>
                            <a:cs typeface="Arial" panose="020B0604020202020204" pitchFamily="34" charset="0"/>
                          </a:rPr>
                          <m:t>2</m:t>
                        </m:r>
                        <m:r>
                          <a:rPr lang="da-DK" sz="4000" i="1">
                            <a:effectLst/>
                            <a:latin typeface="Cambria Math" panose="02040503050406030204" pitchFamily="18" charset="0"/>
                            <a:ea typeface="Calibri" panose="020F0502020204030204" pitchFamily="34" charset="0"/>
                            <a:cs typeface="Arial" panose="020B0604020202020204" pitchFamily="34" charset="0"/>
                          </a:rPr>
                          <m:t>𝑥</m:t>
                        </m:r>
                        <m:r>
                          <a:rPr lang="da-DK" sz="4000" i="1">
                            <a:effectLst/>
                            <a:latin typeface="Cambria Math" panose="02040503050406030204" pitchFamily="18" charset="0"/>
                            <a:ea typeface="Calibri" panose="020F0502020204030204" pitchFamily="34" charset="0"/>
                            <a:cs typeface="Arial" panose="020B0604020202020204" pitchFamily="34" charset="0"/>
                          </a:rPr>
                          <m:t>−1</m:t>
                        </m:r>
                      </m:den>
                    </m:f>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da-DK" sz="4000" b="1" dirty="0">
                    <a:effectLst/>
                    <a:latin typeface="Arial" panose="020B0604020202020204" pitchFamily="34" charset="0"/>
                    <a:ea typeface="Calibri" panose="020F0502020204030204" pitchFamily="34" charset="0"/>
                    <a:cs typeface="Times New Roman" panose="02020603050405020304" pitchFamily="18" charset="0"/>
                  </a:rPr>
                  <a:t>Bài 2:</a:t>
                </a:r>
                <a:r>
                  <a:rPr lang="da-DK" sz="4000" dirty="0">
                    <a:effectLst/>
                    <a:latin typeface="Arial" panose="020B0604020202020204" pitchFamily="34" charset="0"/>
                    <a:ea typeface="Calibri" panose="020F0502020204030204" pitchFamily="34" charset="0"/>
                    <a:cs typeface="Times New Roman" panose="02020603050405020304" pitchFamily="18" charset="0"/>
                  </a:rPr>
                  <a:t> Cho đường thẳng </a:t>
                </a:r>
                <a14:m>
                  <m:oMath xmlns:m="http://schemas.openxmlformats.org/officeDocument/2006/math">
                    <m:r>
                      <a:rPr lang="da-DK" sz="4000" i="1">
                        <a:effectLst/>
                        <a:latin typeface="Cambria Math" panose="02040503050406030204" pitchFamily="18" charset="0"/>
                        <a:ea typeface="Calibri" panose="020F0502020204030204" pitchFamily="34" charset="0"/>
                        <a:cs typeface="Arial" panose="020B0604020202020204" pitchFamily="34" charset="0"/>
                      </a:rPr>
                      <m:t>𝑑</m:t>
                    </m:r>
                    <m:r>
                      <a:rPr lang="da-DK" sz="4000" i="1">
                        <a:effectLst/>
                        <a:latin typeface="Cambria Math" panose="02040503050406030204" pitchFamily="18" charset="0"/>
                        <a:ea typeface="Calibri" panose="020F0502020204030204" pitchFamily="34" charset="0"/>
                        <a:cs typeface="Arial" panose="020B0604020202020204" pitchFamily="34" charset="0"/>
                      </a:rPr>
                      <m:t>:</m:t>
                    </m:r>
                    <m:r>
                      <a:rPr lang="da-DK" sz="4000" i="1">
                        <a:effectLst/>
                        <a:latin typeface="Cambria Math" panose="02040503050406030204" pitchFamily="18" charset="0"/>
                        <a:ea typeface="Calibri" panose="020F0502020204030204" pitchFamily="34" charset="0"/>
                        <a:cs typeface="Arial" panose="020B0604020202020204" pitchFamily="34" charset="0"/>
                      </a:rPr>
                      <m:t>𝑦</m:t>
                    </m:r>
                    <m:r>
                      <a:rPr lang="da-DK" sz="4000" i="1">
                        <a:effectLst/>
                        <a:latin typeface="Cambria Math" panose="02040503050406030204" pitchFamily="18" charset="0"/>
                        <a:ea typeface="Calibri" panose="020F0502020204030204" pitchFamily="34" charset="0"/>
                        <a:cs typeface="Arial" panose="020B0604020202020204" pitchFamily="34" charset="0"/>
                      </a:rPr>
                      <m:t>=</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da-DK" sz="4000" i="1">
                            <a:effectLst/>
                            <a:latin typeface="Cambria Math" panose="02040503050406030204" pitchFamily="18" charset="0"/>
                            <a:ea typeface="Calibri" panose="020F0502020204030204" pitchFamily="34" charset="0"/>
                            <a:cs typeface="Arial" panose="020B0604020202020204" pitchFamily="34" charset="0"/>
                          </a:rPr>
                          <m:t>2</m:t>
                        </m:r>
                        <m:r>
                          <a:rPr lang="da-DK" sz="4000" i="1">
                            <a:effectLst/>
                            <a:latin typeface="Cambria Math" panose="02040503050406030204" pitchFamily="18" charset="0"/>
                            <a:ea typeface="Calibri" panose="020F0502020204030204" pitchFamily="34" charset="0"/>
                            <a:cs typeface="Arial" panose="020B0604020202020204" pitchFamily="34" charset="0"/>
                          </a:rPr>
                          <m:t>𝑚</m:t>
                        </m:r>
                        <m:r>
                          <a:rPr lang="da-DK" sz="4000" i="1">
                            <a:effectLst/>
                            <a:latin typeface="Cambria Math" panose="02040503050406030204" pitchFamily="18" charset="0"/>
                            <a:ea typeface="Calibri" panose="020F0502020204030204" pitchFamily="34" charset="0"/>
                            <a:cs typeface="Arial" panose="020B0604020202020204" pitchFamily="34" charset="0"/>
                          </a:rPr>
                          <m:t>+3</m:t>
                        </m:r>
                      </m:e>
                    </m:d>
                    <m:r>
                      <a:rPr lang="da-DK" sz="4000" i="1">
                        <a:effectLst/>
                        <a:latin typeface="Cambria Math" panose="02040503050406030204" pitchFamily="18" charset="0"/>
                        <a:ea typeface="Calibri" panose="020F0502020204030204" pitchFamily="34" charset="0"/>
                        <a:cs typeface="Arial" panose="020B0604020202020204" pitchFamily="34" charset="0"/>
                      </a:rPr>
                      <m:t>𝑥</m:t>
                    </m:r>
                    <m:r>
                      <a:rPr lang="da-DK" sz="4000" i="1">
                        <a:effectLst/>
                        <a:latin typeface="Cambria Math" panose="02040503050406030204" pitchFamily="18" charset="0"/>
                        <a:ea typeface="Calibri" panose="020F0502020204030204" pitchFamily="34" charset="0"/>
                        <a:cs typeface="Arial" panose="020B0604020202020204" pitchFamily="34" charset="0"/>
                      </a:rPr>
                      <m:t>−3</m:t>
                    </m:r>
                    <m:r>
                      <a:rPr lang="da-DK" sz="4000" i="1">
                        <a:effectLst/>
                        <a:latin typeface="Cambria Math" panose="02040503050406030204" pitchFamily="18" charset="0"/>
                        <a:ea typeface="Calibri" panose="020F0502020204030204" pitchFamily="34" charset="0"/>
                        <a:cs typeface="Arial" panose="020B0604020202020204" pitchFamily="34" charset="0"/>
                      </a:rPr>
                      <m:t>𝑚</m:t>
                    </m:r>
                    <m:r>
                      <a:rPr lang="da-DK" sz="4000" i="1">
                        <a:effectLst/>
                        <a:latin typeface="Cambria Math" panose="02040503050406030204" pitchFamily="18" charset="0"/>
                        <a:ea typeface="Calibri" panose="020F0502020204030204" pitchFamily="34" charset="0"/>
                        <a:cs typeface="Arial" panose="020B0604020202020204" pitchFamily="34" charset="0"/>
                      </a:rPr>
                      <m:t>+4</m:t>
                    </m:r>
                  </m:oMath>
                </a14:m>
                <a:r>
                  <a:rPr lang="da-DK" sz="4000" dirty="0">
                    <a:effectLst/>
                    <a:latin typeface="Arial" panose="020B0604020202020204" pitchFamily="34" charset="0"/>
                    <a:ea typeface="Calibri" panose="020F0502020204030204" pitchFamily="34" charset="0"/>
                    <a:cs typeface="Times New Roman" panose="02020603050405020304" pitchFamily="18" charset="0"/>
                  </a:rPr>
                  <a:t>. Tìm các giá trị của tham số </a:t>
                </a:r>
                <a14:m>
                  <m:oMath xmlns:m="http://schemas.openxmlformats.org/officeDocument/2006/math">
                    <m:r>
                      <a:rPr lang="da-DK" sz="4000" i="1">
                        <a:effectLst/>
                        <a:latin typeface="Cambria Math" panose="02040503050406030204" pitchFamily="18" charset="0"/>
                        <a:ea typeface="Calibri" panose="020F0502020204030204" pitchFamily="34" charset="0"/>
                        <a:cs typeface="Arial" panose="020B0604020202020204" pitchFamily="34" charset="0"/>
                      </a:rPr>
                      <m:t>𝑚</m:t>
                    </m:r>
                  </m:oMath>
                </a14:m>
                <a:r>
                  <a:rPr lang="da-DK" sz="4000" dirty="0">
                    <a:effectLst/>
                    <a:latin typeface="Arial" panose="020B0604020202020204" pitchFamily="34" charset="0"/>
                    <a:ea typeface="Calibri" panose="020F0502020204030204" pitchFamily="34" charset="0"/>
                    <a:cs typeface="Times New Roman" panose="02020603050405020304" pitchFamily="18" charset="0"/>
                  </a:rPr>
                  <a:t> để </a:t>
                </a:r>
                <a14:m>
                  <m:oMath xmlns:m="http://schemas.openxmlformats.org/officeDocument/2006/math">
                    <m:r>
                      <a:rPr lang="da-DK" sz="4000" i="1">
                        <a:effectLst/>
                        <a:latin typeface="Cambria Math" panose="02040503050406030204" pitchFamily="18" charset="0"/>
                        <a:ea typeface="Calibri" panose="020F0502020204030204" pitchFamily="34" charset="0"/>
                        <a:cs typeface="Arial" panose="020B0604020202020204" pitchFamily="34" charset="0"/>
                      </a:rPr>
                      <m:t>𝑑</m:t>
                    </m:r>
                  </m:oMath>
                </a14:m>
                <a:r>
                  <a:rPr lang="da-DK" sz="4000" dirty="0">
                    <a:effectLst/>
                    <a:latin typeface="Arial" panose="020B0604020202020204" pitchFamily="34" charset="0"/>
                    <a:ea typeface="Calibri" panose="020F0502020204030204" pitchFamily="34" charset="0"/>
                    <a:cs typeface="Times New Roman" panose="02020603050405020304" pitchFamily="18" charset="0"/>
                  </a:rPr>
                  <a:t> đi qua giao điểm của hai đường thẳng </a:t>
                </a:r>
                <a14:m>
                  <m:oMath xmlns:m="http://schemas.openxmlformats.org/officeDocument/2006/math">
                    <m:sSub>
                      <m:sSubPr>
                        <m:ctrlPr>
                          <a:rPr lang="en-US" sz="4000" i="1">
                            <a:effectLst/>
                            <a:latin typeface="Cambria Math" panose="02040503050406030204" pitchFamily="18" charset="0"/>
                            <a:ea typeface="Calibri" panose="020F0502020204030204" pitchFamily="34" charset="0"/>
                            <a:cs typeface="Arial" panose="020B0604020202020204" pitchFamily="34" charset="0"/>
                          </a:rPr>
                        </m:ctrlPr>
                      </m:sSubPr>
                      <m:e>
                        <m:r>
                          <a:rPr lang="da-DK" sz="4000" i="1">
                            <a:effectLst/>
                            <a:latin typeface="Cambria Math" panose="02040503050406030204" pitchFamily="18" charset="0"/>
                            <a:ea typeface="Calibri" panose="020F0502020204030204" pitchFamily="34" charset="0"/>
                            <a:cs typeface="Arial" panose="020B0604020202020204" pitchFamily="34" charset="0"/>
                          </a:rPr>
                          <m:t>𝑑</m:t>
                        </m:r>
                      </m:e>
                      <m:sub>
                        <m:r>
                          <a:rPr lang="da-DK" sz="4000" i="1">
                            <a:effectLst/>
                            <a:latin typeface="Cambria Math" panose="02040503050406030204" pitchFamily="18" charset="0"/>
                            <a:ea typeface="Calibri" panose="020F0502020204030204" pitchFamily="34" charset="0"/>
                            <a:cs typeface="Arial" panose="020B0604020202020204" pitchFamily="34" charset="0"/>
                          </a:rPr>
                          <m:t>1</m:t>
                        </m:r>
                      </m:sub>
                    </m:sSub>
                    <m:r>
                      <a:rPr lang="da-DK" sz="4000" i="1">
                        <a:effectLst/>
                        <a:latin typeface="Cambria Math" panose="02040503050406030204" pitchFamily="18" charset="0"/>
                        <a:ea typeface="Calibri" panose="020F0502020204030204" pitchFamily="34" charset="0"/>
                        <a:cs typeface="Arial" panose="020B0604020202020204" pitchFamily="34" charset="0"/>
                      </a:rPr>
                      <m:t>:2</m:t>
                    </m:r>
                    <m:r>
                      <a:rPr lang="da-DK" sz="4000" i="1">
                        <a:effectLst/>
                        <a:latin typeface="Cambria Math" panose="02040503050406030204" pitchFamily="18" charset="0"/>
                        <a:ea typeface="Calibri" panose="020F0502020204030204" pitchFamily="34" charset="0"/>
                        <a:cs typeface="Arial" panose="020B0604020202020204" pitchFamily="34" charset="0"/>
                      </a:rPr>
                      <m:t>𝑥</m:t>
                    </m:r>
                    <m:r>
                      <a:rPr lang="da-DK" sz="4000" i="1">
                        <a:effectLst/>
                        <a:latin typeface="Cambria Math" panose="02040503050406030204" pitchFamily="18" charset="0"/>
                        <a:ea typeface="Calibri" panose="020F0502020204030204" pitchFamily="34" charset="0"/>
                        <a:cs typeface="Arial" panose="020B0604020202020204" pitchFamily="34" charset="0"/>
                      </a:rPr>
                      <m:t>−3</m:t>
                    </m:r>
                    <m:r>
                      <a:rPr lang="da-DK" sz="4000" i="1">
                        <a:effectLst/>
                        <a:latin typeface="Cambria Math" panose="02040503050406030204" pitchFamily="18" charset="0"/>
                        <a:ea typeface="Calibri" panose="020F0502020204030204" pitchFamily="34" charset="0"/>
                        <a:cs typeface="Arial" panose="020B0604020202020204" pitchFamily="34" charset="0"/>
                      </a:rPr>
                      <m:t>𝑦</m:t>
                    </m:r>
                    <m:r>
                      <a:rPr lang="da-DK" sz="4000" i="1">
                        <a:effectLst/>
                        <a:latin typeface="Cambria Math" panose="02040503050406030204" pitchFamily="18" charset="0"/>
                        <a:ea typeface="Calibri" panose="020F0502020204030204" pitchFamily="34" charset="0"/>
                        <a:cs typeface="Arial" panose="020B0604020202020204" pitchFamily="34" charset="0"/>
                      </a:rPr>
                      <m:t>=12</m:t>
                    </m:r>
                  </m:oMath>
                </a14:m>
                <a:r>
                  <a:rPr lang="da-DK" sz="4000" dirty="0">
                    <a:effectLst/>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sSub>
                      <m:sSubPr>
                        <m:ctrlPr>
                          <a:rPr lang="en-US" sz="4000" i="1">
                            <a:effectLst/>
                            <a:latin typeface="Cambria Math" panose="02040503050406030204" pitchFamily="18" charset="0"/>
                            <a:ea typeface="Calibri" panose="020F0502020204030204" pitchFamily="34" charset="0"/>
                            <a:cs typeface="Arial" panose="020B0604020202020204" pitchFamily="34" charset="0"/>
                          </a:rPr>
                        </m:ctrlPr>
                      </m:sSubPr>
                      <m:e>
                        <m:r>
                          <a:rPr lang="da-DK" sz="4000" i="1">
                            <a:effectLst/>
                            <a:latin typeface="Cambria Math" panose="02040503050406030204" pitchFamily="18" charset="0"/>
                            <a:ea typeface="Calibri" panose="020F0502020204030204" pitchFamily="34" charset="0"/>
                            <a:cs typeface="Arial" panose="020B0604020202020204" pitchFamily="34" charset="0"/>
                          </a:rPr>
                          <m:t>𝑑</m:t>
                        </m:r>
                      </m:e>
                      <m:sub>
                        <m:r>
                          <a:rPr lang="da-DK" sz="4000" i="1">
                            <a:effectLst/>
                            <a:latin typeface="Cambria Math" panose="02040503050406030204" pitchFamily="18" charset="0"/>
                            <a:ea typeface="Calibri" panose="020F0502020204030204" pitchFamily="34" charset="0"/>
                            <a:cs typeface="Arial" panose="020B0604020202020204" pitchFamily="34" charset="0"/>
                          </a:rPr>
                          <m:t>2</m:t>
                        </m:r>
                      </m:sub>
                    </m:sSub>
                    <m:r>
                      <a:rPr lang="da-DK" sz="4000" i="1">
                        <a:effectLst/>
                        <a:latin typeface="Cambria Math" panose="02040503050406030204" pitchFamily="18" charset="0"/>
                        <a:ea typeface="Calibri" panose="020F0502020204030204" pitchFamily="34" charset="0"/>
                        <a:cs typeface="Arial" panose="020B0604020202020204" pitchFamily="34" charset="0"/>
                      </a:rPr>
                      <m:t>:3</m:t>
                    </m:r>
                    <m:r>
                      <a:rPr lang="da-DK" sz="4000" i="1">
                        <a:effectLst/>
                        <a:latin typeface="Cambria Math" panose="02040503050406030204" pitchFamily="18" charset="0"/>
                        <a:ea typeface="Calibri" panose="020F0502020204030204" pitchFamily="34" charset="0"/>
                        <a:cs typeface="Arial" panose="020B0604020202020204" pitchFamily="34" charset="0"/>
                      </a:rPr>
                      <m:t>𝑥</m:t>
                    </m:r>
                    <m:r>
                      <a:rPr lang="da-DK" sz="4000" i="1">
                        <a:effectLst/>
                        <a:latin typeface="Cambria Math" panose="02040503050406030204" pitchFamily="18" charset="0"/>
                        <a:ea typeface="Calibri" panose="020F0502020204030204" pitchFamily="34" charset="0"/>
                        <a:cs typeface="Arial" panose="020B0604020202020204" pitchFamily="34" charset="0"/>
                      </a:rPr>
                      <m:t>+4</m:t>
                    </m:r>
                    <m:r>
                      <a:rPr lang="da-DK" sz="4000" i="1">
                        <a:effectLst/>
                        <a:latin typeface="Cambria Math" panose="02040503050406030204" pitchFamily="18" charset="0"/>
                        <a:ea typeface="Calibri" panose="020F0502020204030204" pitchFamily="34" charset="0"/>
                        <a:cs typeface="Arial" panose="020B0604020202020204" pitchFamily="34" charset="0"/>
                      </a:rPr>
                      <m:t>𝑦</m:t>
                    </m:r>
                    <m:r>
                      <a:rPr lang="da-DK" sz="4000" i="1">
                        <a:effectLst/>
                        <a:latin typeface="Cambria Math" panose="02040503050406030204" pitchFamily="18" charset="0"/>
                        <a:ea typeface="Calibri" panose="020F0502020204030204" pitchFamily="34" charset="0"/>
                        <a:cs typeface="Arial" panose="020B0604020202020204" pitchFamily="34" charset="0"/>
                      </a:rPr>
                      <m:t>=1</m:t>
                    </m:r>
                  </m:oMath>
                </a14:m>
                <a:r>
                  <a:rPr lang="da-DK"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B6D1842A-E59A-5179-1F4B-4079CD7D3312}"/>
                  </a:ext>
                </a:extLst>
              </p:cNvPr>
              <p:cNvSpPr txBox="1">
                <a:spLocks noRot="1" noChangeAspect="1" noMove="1" noResize="1" noEditPoints="1" noAdjustHandles="1" noChangeArrowheads="1" noChangeShapeType="1" noTextEdit="1"/>
              </p:cNvSpPr>
              <p:nvPr/>
            </p:nvSpPr>
            <p:spPr>
              <a:xfrm>
                <a:off x="1553990" y="1943100"/>
                <a:ext cx="15180020" cy="6884000"/>
              </a:xfrm>
              <a:prstGeom prst="rect">
                <a:avLst/>
              </a:prstGeom>
              <a:blipFill>
                <a:blip r:embed="rId6"/>
                <a:stretch>
                  <a:fillRect l="-1446" r="-1406" b="-2834"/>
                </a:stretch>
              </a:blipFill>
            </p:spPr>
            <p:txBody>
              <a:bodyPr/>
              <a:lstStyle/>
              <a:p>
                <a:r>
                  <a:rPr lang="en-US">
                    <a:noFill/>
                  </a:rPr>
                  <a:t> </a:t>
                </a:r>
              </a:p>
            </p:txBody>
          </p:sp>
        </mc:Fallback>
      </mc:AlternateContent>
    </p:spTree>
    <p:extLst>
      <p:ext uri="{BB962C8B-B14F-4D97-AF65-F5344CB8AC3E}">
        <p14:creationId xmlns:p14="http://schemas.microsoft.com/office/powerpoint/2010/main" val="37821062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105532" y="9386673"/>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sp>
        <p:nvSpPr>
          <p:cNvPr id="5" name="Oval Callout 9">
            <a:extLst>
              <a:ext uri="{FF2B5EF4-FFF2-40B4-BE49-F238E27FC236}">
                <a16:creationId xmlns:a16="http://schemas.microsoft.com/office/drawing/2014/main" id="{7349896E-809F-B827-A074-5FCA47227BB7}"/>
              </a:ext>
            </a:extLst>
          </p:cNvPr>
          <p:cNvSpPr/>
          <p:nvPr/>
        </p:nvSpPr>
        <p:spPr>
          <a:xfrm>
            <a:off x="14325600" y="359762"/>
            <a:ext cx="1794022" cy="786468"/>
          </a:xfrm>
          <a:prstGeom prst="wedgeEllipseCallout">
            <a:avLst>
              <a:gd name="adj1" fmla="val -27540"/>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63450EF-AFA8-185C-BE99-49346BFC03B3}"/>
                  </a:ext>
                </a:extLst>
              </p:cNvPr>
              <p:cNvSpPr txBox="1"/>
              <p:nvPr/>
            </p:nvSpPr>
            <p:spPr>
              <a:xfrm>
                <a:off x="981075" y="1108130"/>
                <a:ext cx="16325850" cy="8413009"/>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3600">
                    <a:solidFill>
                      <a:srgbClr val="000000"/>
                    </a:solidFill>
                    <a:latin typeface="Arial" panose="020B0604020202020204" pitchFamily="34" charset="0"/>
                    <a:ea typeface="Calibri" panose="020F0502020204030204" pitchFamily="34" charset="0"/>
                  </a:rPr>
                  <a:t>c) Điều kiện xác định :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n>
                    </m:f>
                  </m:oMath>
                </a14:m>
                <a:r>
                  <a:rPr lang="fr-FR" sz="3600">
                    <a:solidFill>
                      <a:srgbClr val="000000"/>
                    </a:solidFill>
                    <a:latin typeface="Arial" panose="020B0604020202020204" pitchFamily="34" charset="0"/>
                    <a:ea typeface="Calibri" panose="020F0502020204030204" pitchFamily="34" charset="0"/>
                  </a:rPr>
                  <a:t> và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fr-FR" sz="3600">
                    <a:solidFill>
                      <a:srgbClr val="000000"/>
                    </a:solidFill>
                    <a:latin typeface="Arial" panose="020B0604020202020204" pitchFamily="34" charset="0"/>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8</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8(</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den>
                      </m:f>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8</m:t>
                      </m:r>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=−20</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sz="3600">
                    <a:solidFill>
                      <a:srgbClr val="000000"/>
                    </a:solidFill>
                    <a:latin typeface="Arial" panose="020B0604020202020204" pitchFamily="34" charset="0"/>
                    <a:ea typeface="Calibri" panose="020F0502020204030204" pitchFamily="34" charset="0"/>
                  </a:rPr>
                  <a:t> (thỏa mãn điều kiện)</a:t>
                </a:r>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a:solidFill>
                      <a:srgbClr val="000000"/>
                    </a:solidFill>
                    <a:latin typeface="Arial" panose="020B0604020202020204" pitchFamily="34" charset="0"/>
                    <a:ea typeface="Calibri" panose="020F0502020204030204" pitchFamily="34" charset="0"/>
                  </a:rPr>
                  <a:t>Vậy phương trình đã cho có nghiệm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sz="3600">
                    <a:solidFill>
                      <a:srgbClr val="000000"/>
                    </a:solidFill>
                    <a:latin typeface="Arial" panose="020B0604020202020204" pitchFamily="34" charset="0"/>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p:txBody>
          </p:sp>
        </mc:Choice>
        <mc:Fallback>
          <p:sp>
            <p:nvSpPr>
              <p:cNvPr id="7" name="TextBox 6">
                <a:extLst>
                  <a:ext uri="{FF2B5EF4-FFF2-40B4-BE49-F238E27FC236}">
                    <a16:creationId xmlns:a16="http://schemas.microsoft.com/office/drawing/2014/main" id="{C63450EF-AFA8-185C-BE99-49346BFC03B3}"/>
                  </a:ext>
                </a:extLst>
              </p:cNvPr>
              <p:cNvSpPr txBox="1">
                <a:spLocks noRot="1" noChangeAspect="1" noMove="1" noResize="1" noEditPoints="1" noAdjustHandles="1" noChangeArrowheads="1" noChangeShapeType="1" noTextEdit="1"/>
              </p:cNvSpPr>
              <p:nvPr/>
            </p:nvSpPr>
            <p:spPr>
              <a:xfrm>
                <a:off x="981075" y="1108130"/>
                <a:ext cx="16325850" cy="8413009"/>
              </a:xfrm>
              <a:prstGeom prst="rect">
                <a:avLst/>
              </a:prstGeom>
              <a:blipFill>
                <a:blip r:embed="rId8"/>
                <a:stretch>
                  <a:fillRect l="-1158" b="-1739"/>
                </a:stretch>
              </a:blipFill>
            </p:spPr>
            <p:txBody>
              <a:bodyPr/>
              <a:lstStyle/>
              <a:p>
                <a:r>
                  <a:rPr lang="en-US">
                    <a:noFill/>
                  </a:rPr>
                  <a:t> </a:t>
                </a:r>
              </a:p>
            </p:txBody>
          </p:sp>
        </mc:Fallback>
      </mc:AlternateContent>
    </p:spTree>
    <p:extLst>
      <p:ext uri="{BB962C8B-B14F-4D97-AF65-F5344CB8AC3E}">
        <p14:creationId xmlns:p14="http://schemas.microsoft.com/office/powerpoint/2010/main" val="37218524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105532" y="9386673"/>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sp>
        <p:nvSpPr>
          <p:cNvPr id="5" name="Oval Callout 9">
            <a:extLst>
              <a:ext uri="{FF2B5EF4-FFF2-40B4-BE49-F238E27FC236}">
                <a16:creationId xmlns:a16="http://schemas.microsoft.com/office/drawing/2014/main" id="{7349896E-809F-B827-A074-5FCA47227BB7}"/>
              </a:ext>
            </a:extLst>
          </p:cNvPr>
          <p:cNvSpPr/>
          <p:nvPr/>
        </p:nvSpPr>
        <p:spPr>
          <a:xfrm>
            <a:off x="14325600" y="359762"/>
            <a:ext cx="1794022" cy="786468"/>
          </a:xfrm>
          <a:prstGeom prst="wedgeEllipseCallout">
            <a:avLst>
              <a:gd name="adj1" fmla="val -27540"/>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63450EF-AFA8-185C-BE99-49346BFC03B3}"/>
                  </a:ext>
                </a:extLst>
              </p:cNvPr>
              <p:cNvSpPr txBox="1"/>
              <p:nvPr/>
            </p:nvSpPr>
            <p:spPr>
              <a:xfrm>
                <a:off x="981075" y="576384"/>
                <a:ext cx="16325850" cy="9134232"/>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3600">
                    <a:solidFill>
                      <a:srgbClr val="000000"/>
                    </a:solidFill>
                    <a:latin typeface="Arial" panose="020B0604020202020204" pitchFamily="34" charset="0"/>
                    <a:ea typeface="Calibri" panose="020F0502020204030204" pitchFamily="34" charset="0"/>
                  </a:rPr>
                  <a:t>d) Điều kiện xác định :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fr-FR" sz="3600">
                    <a:solidFill>
                      <a:srgbClr val="000000"/>
                    </a:solidFill>
                    <a:latin typeface="Arial" panose="020B0604020202020204" pitchFamily="34" charset="0"/>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num>
                        <m:den>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den>
                      </m:f>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600">
                    <a:solidFill>
                      <a:srgbClr val="000000"/>
                    </a:solidFill>
                    <a:latin typeface="Arial" panose="020B0604020202020204" pitchFamily="34" charset="0"/>
                    <a:ea typeface="Calibri" panose="020F0502020204030204" pitchFamily="34" charset="0"/>
                  </a:rPr>
                  <a:t> (thỏa mãn điều kiện)</a:t>
                </a:r>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a:solidFill>
                      <a:srgbClr val="000000"/>
                    </a:solidFill>
                    <a:latin typeface="Arial" panose="020B0604020202020204" pitchFamily="34" charset="0"/>
                    <a:ea typeface="Calibri" panose="020F0502020204030204" pitchFamily="34" charset="0"/>
                  </a:rPr>
                  <a:t>Vậy phương trình đã cho có nghiệm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600">
                    <a:solidFill>
                      <a:srgbClr val="000000"/>
                    </a:solidFill>
                    <a:latin typeface="Arial" panose="020B0604020202020204" pitchFamily="34" charset="0"/>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p:txBody>
          </p:sp>
        </mc:Choice>
        <mc:Fallback>
          <p:sp>
            <p:nvSpPr>
              <p:cNvPr id="7" name="TextBox 6">
                <a:extLst>
                  <a:ext uri="{FF2B5EF4-FFF2-40B4-BE49-F238E27FC236}">
                    <a16:creationId xmlns:a16="http://schemas.microsoft.com/office/drawing/2014/main" id="{C63450EF-AFA8-185C-BE99-49346BFC03B3}"/>
                  </a:ext>
                </a:extLst>
              </p:cNvPr>
              <p:cNvSpPr txBox="1">
                <a:spLocks noRot="1" noChangeAspect="1" noMove="1" noResize="1" noEditPoints="1" noAdjustHandles="1" noChangeArrowheads="1" noChangeShapeType="1" noTextEdit="1"/>
              </p:cNvSpPr>
              <p:nvPr/>
            </p:nvSpPr>
            <p:spPr>
              <a:xfrm>
                <a:off x="981075" y="576384"/>
                <a:ext cx="16325850" cy="9134232"/>
              </a:xfrm>
              <a:prstGeom prst="rect">
                <a:avLst/>
              </a:prstGeom>
              <a:blipFill>
                <a:blip r:embed="rId8"/>
                <a:stretch>
                  <a:fillRect l="-1158" b="-1535"/>
                </a:stretch>
              </a:blipFill>
            </p:spPr>
            <p:txBody>
              <a:bodyPr/>
              <a:lstStyle/>
              <a:p>
                <a:r>
                  <a:rPr lang="en-US">
                    <a:noFill/>
                  </a:rPr>
                  <a:t> </a:t>
                </a:r>
              </a:p>
            </p:txBody>
          </p:sp>
        </mc:Fallback>
      </mc:AlternateContent>
    </p:spTree>
    <p:extLst>
      <p:ext uri="{BB962C8B-B14F-4D97-AF65-F5344CB8AC3E}">
        <p14:creationId xmlns:p14="http://schemas.microsoft.com/office/powerpoint/2010/main" val="41612631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105532" y="9386673"/>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sp>
        <p:nvSpPr>
          <p:cNvPr id="5" name="Oval Callout 9">
            <a:extLst>
              <a:ext uri="{FF2B5EF4-FFF2-40B4-BE49-F238E27FC236}">
                <a16:creationId xmlns:a16="http://schemas.microsoft.com/office/drawing/2014/main" id="{7349896E-809F-B827-A074-5FCA47227BB7}"/>
              </a:ext>
            </a:extLst>
          </p:cNvPr>
          <p:cNvSpPr/>
          <p:nvPr/>
        </p:nvSpPr>
        <p:spPr>
          <a:xfrm>
            <a:off x="14325600" y="359762"/>
            <a:ext cx="1794022" cy="786468"/>
          </a:xfrm>
          <a:prstGeom prst="wedgeEllipseCallout">
            <a:avLst>
              <a:gd name="adj1" fmla="val -27540"/>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63450EF-AFA8-185C-BE99-49346BFC03B3}"/>
                  </a:ext>
                </a:extLst>
              </p:cNvPr>
              <p:cNvSpPr txBox="1"/>
              <p:nvPr/>
            </p:nvSpPr>
            <p:spPr>
              <a:xfrm>
                <a:off x="981075" y="782434"/>
                <a:ext cx="16325850" cy="8898975"/>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3600" dirty="0">
                    <a:solidFill>
                      <a:srgbClr val="000000"/>
                    </a:solidFill>
                    <a:latin typeface="Arial" panose="020B0604020202020204" pitchFamily="34" charset="0"/>
                    <a:ea typeface="Calibri" panose="020F0502020204030204" pitchFamily="34" charset="0"/>
                  </a:rPr>
                  <a:t>e) </a:t>
                </a:r>
                <a:r>
                  <a:rPr lang="fr-FR" sz="3600" dirty="0" err="1">
                    <a:solidFill>
                      <a:srgbClr val="000000"/>
                    </a:solidFill>
                    <a:latin typeface="Arial" panose="020B0604020202020204" pitchFamily="34" charset="0"/>
                    <a:ea typeface="Calibri" panose="020F0502020204030204" pitchFamily="34" charset="0"/>
                  </a:rPr>
                  <a:t>Điều</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kiện</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xác</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định</a:t>
                </a:r>
                <a:r>
                  <a:rPr lang="fr-FR" sz="3600" dirty="0">
                    <a:solidFill>
                      <a:srgbClr val="000000"/>
                    </a:solidFill>
                    <a:latin typeface="Arial" panose="020B0604020202020204" pitchFamily="34" charset="0"/>
                    <a:ea typeface="Calibri" panose="020F0502020204030204" pitchFamily="34" charset="0"/>
                  </a:rPr>
                  <a:t> :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và</a:t>
                </a:r>
                <a:r>
                  <a:rPr lang="fr-FR" sz="36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600" dirty="0">
                    <a:solidFill>
                      <a:srgbClr val="000000"/>
                    </a:solidFill>
                    <a:latin typeface="Arial" panose="020B0604020202020204" pitchFamily="34"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den>
                      </m:f>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den>
                      </m:f>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+2=4</m:t>
                      </m:r>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=−8</m:t>
                      </m:r>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thỏa</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mãn</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điều</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kiện</a:t>
                </a:r>
                <a:r>
                  <a:rPr lang="fr-FR" sz="3600" dirty="0">
                    <a:solidFill>
                      <a:srgbClr val="000000"/>
                    </a:solidFill>
                    <a:latin typeface="Arial" panose="020B0604020202020204" pitchFamily="34"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a:p>
                <a:pPr>
                  <a:lnSpc>
                    <a:spcPct val="150000"/>
                  </a:lnSpc>
                </a:pPr>
                <a:r>
                  <a:rPr lang="fr-FR" sz="3600" kern="0" dirty="0" err="1">
                    <a:solidFill>
                      <a:srgbClr val="000000"/>
                    </a:solidFill>
                    <a:latin typeface="Arial" panose="020B0604020202020204" pitchFamily="34" charset="0"/>
                    <a:ea typeface="Calibri" panose="020F0502020204030204" pitchFamily="34" charset="0"/>
                  </a:rPr>
                  <a:t>Vậy</a:t>
                </a:r>
                <a:r>
                  <a:rPr lang="fr-FR" sz="3600" kern="0" dirty="0">
                    <a:solidFill>
                      <a:srgbClr val="000000"/>
                    </a:solidFill>
                    <a:latin typeface="Arial" panose="020B0604020202020204" pitchFamily="34" charset="0"/>
                    <a:ea typeface="Calibri" panose="020F0502020204030204" pitchFamily="34" charset="0"/>
                  </a:rPr>
                  <a:t> </a:t>
                </a:r>
                <a:r>
                  <a:rPr lang="fr-FR" sz="3600" kern="0" dirty="0" err="1">
                    <a:solidFill>
                      <a:srgbClr val="000000"/>
                    </a:solidFill>
                    <a:latin typeface="Arial" panose="020B0604020202020204" pitchFamily="34" charset="0"/>
                    <a:ea typeface="Calibri" panose="020F0502020204030204" pitchFamily="34" charset="0"/>
                  </a:rPr>
                  <a:t>phương</a:t>
                </a:r>
                <a:r>
                  <a:rPr lang="fr-FR" sz="3600" kern="0" dirty="0">
                    <a:solidFill>
                      <a:srgbClr val="000000"/>
                    </a:solidFill>
                    <a:latin typeface="Arial" panose="020B0604020202020204" pitchFamily="34" charset="0"/>
                    <a:ea typeface="Calibri" panose="020F0502020204030204" pitchFamily="34" charset="0"/>
                  </a:rPr>
                  <a:t> </a:t>
                </a:r>
                <a:r>
                  <a:rPr lang="fr-FR" sz="3600" kern="0" dirty="0" err="1">
                    <a:solidFill>
                      <a:srgbClr val="000000"/>
                    </a:solidFill>
                    <a:latin typeface="Arial" panose="020B0604020202020204" pitchFamily="34" charset="0"/>
                    <a:ea typeface="Calibri" panose="020F0502020204030204" pitchFamily="34" charset="0"/>
                  </a:rPr>
                  <a:t>trình</a:t>
                </a:r>
                <a:r>
                  <a:rPr lang="fr-FR" sz="3600" kern="0" dirty="0">
                    <a:solidFill>
                      <a:srgbClr val="000000"/>
                    </a:solidFill>
                    <a:latin typeface="Arial" panose="020B0604020202020204" pitchFamily="34" charset="0"/>
                    <a:ea typeface="Calibri" panose="020F0502020204030204" pitchFamily="34" charset="0"/>
                  </a:rPr>
                  <a:t> </a:t>
                </a:r>
                <a:r>
                  <a:rPr lang="fr-FR" sz="3600" kern="0" dirty="0" err="1">
                    <a:solidFill>
                      <a:srgbClr val="000000"/>
                    </a:solidFill>
                    <a:latin typeface="Arial" panose="020B0604020202020204" pitchFamily="34" charset="0"/>
                    <a:ea typeface="Calibri" panose="020F0502020204030204" pitchFamily="34" charset="0"/>
                  </a:rPr>
                  <a:t>đã</a:t>
                </a:r>
                <a:r>
                  <a:rPr lang="fr-FR" sz="3600" kern="0" dirty="0">
                    <a:solidFill>
                      <a:srgbClr val="000000"/>
                    </a:solidFill>
                    <a:latin typeface="Arial" panose="020B0604020202020204" pitchFamily="34" charset="0"/>
                    <a:ea typeface="Calibri" panose="020F0502020204030204" pitchFamily="34" charset="0"/>
                  </a:rPr>
                  <a:t> </a:t>
                </a:r>
                <a:r>
                  <a:rPr lang="fr-FR" sz="3600" kern="0" dirty="0" err="1">
                    <a:solidFill>
                      <a:srgbClr val="000000"/>
                    </a:solidFill>
                    <a:latin typeface="Arial" panose="020B0604020202020204" pitchFamily="34" charset="0"/>
                    <a:ea typeface="Calibri" panose="020F0502020204030204" pitchFamily="34" charset="0"/>
                  </a:rPr>
                  <a:t>cho</a:t>
                </a:r>
                <a:r>
                  <a:rPr lang="fr-FR" sz="3600" kern="0" dirty="0">
                    <a:solidFill>
                      <a:srgbClr val="000000"/>
                    </a:solidFill>
                    <a:latin typeface="Arial" panose="020B0604020202020204" pitchFamily="34" charset="0"/>
                    <a:ea typeface="Calibri" panose="020F0502020204030204" pitchFamily="34" charset="0"/>
                  </a:rPr>
                  <a:t> </a:t>
                </a:r>
                <a:r>
                  <a:rPr lang="fr-FR" sz="3600" kern="0" dirty="0" err="1">
                    <a:solidFill>
                      <a:srgbClr val="000000"/>
                    </a:solidFill>
                    <a:latin typeface="Arial" panose="020B0604020202020204" pitchFamily="34" charset="0"/>
                    <a:ea typeface="Calibri" panose="020F0502020204030204" pitchFamily="34" charset="0"/>
                  </a:rPr>
                  <a:t>có</a:t>
                </a:r>
                <a:r>
                  <a:rPr lang="fr-FR" sz="3600" kern="0" dirty="0">
                    <a:solidFill>
                      <a:srgbClr val="000000"/>
                    </a:solidFill>
                    <a:latin typeface="Arial" panose="020B0604020202020204" pitchFamily="34" charset="0"/>
                    <a:ea typeface="Calibri" panose="020F0502020204030204" pitchFamily="34" charset="0"/>
                  </a:rPr>
                  <a:t> </a:t>
                </a:r>
                <a:r>
                  <a:rPr lang="fr-FR" sz="3600" kern="0" dirty="0" err="1">
                    <a:solidFill>
                      <a:srgbClr val="000000"/>
                    </a:solidFill>
                    <a:latin typeface="Arial" panose="020B0604020202020204" pitchFamily="34" charset="0"/>
                    <a:ea typeface="Calibri" panose="020F0502020204030204" pitchFamily="34" charset="0"/>
                  </a:rPr>
                  <a:t>nghiệm</a:t>
                </a:r>
                <a:r>
                  <a:rPr lang="fr-FR" sz="3600" kern="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600" i="1" ker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kern="0">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sz="3600" kern="0" dirty="0">
                    <a:solidFill>
                      <a:srgbClr val="000000"/>
                    </a:solidFill>
                    <a:latin typeface="Arial" panose="020B0604020202020204" pitchFamily="34"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p:txBody>
          </p:sp>
        </mc:Choice>
        <mc:Fallback>
          <p:sp>
            <p:nvSpPr>
              <p:cNvPr id="7" name="TextBox 6">
                <a:extLst>
                  <a:ext uri="{FF2B5EF4-FFF2-40B4-BE49-F238E27FC236}">
                    <a16:creationId xmlns:a16="http://schemas.microsoft.com/office/drawing/2014/main" id="{C63450EF-AFA8-185C-BE99-49346BFC03B3}"/>
                  </a:ext>
                </a:extLst>
              </p:cNvPr>
              <p:cNvSpPr txBox="1">
                <a:spLocks noRot="1" noChangeAspect="1" noMove="1" noResize="1" noEditPoints="1" noAdjustHandles="1" noChangeArrowheads="1" noChangeShapeType="1" noTextEdit="1"/>
              </p:cNvSpPr>
              <p:nvPr/>
            </p:nvSpPr>
            <p:spPr>
              <a:xfrm>
                <a:off x="981075" y="782434"/>
                <a:ext cx="16325850" cy="8898975"/>
              </a:xfrm>
              <a:prstGeom prst="rect">
                <a:avLst/>
              </a:prstGeom>
              <a:blipFill>
                <a:blip r:embed="rId8"/>
                <a:stretch>
                  <a:fillRect l="-1158" b="-1575"/>
                </a:stretch>
              </a:blipFill>
            </p:spPr>
            <p:txBody>
              <a:bodyPr/>
              <a:lstStyle/>
              <a:p>
                <a:r>
                  <a:rPr lang="en-US">
                    <a:noFill/>
                  </a:rPr>
                  <a:t> </a:t>
                </a:r>
              </a:p>
            </p:txBody>
          </p:sp>
        </mc:Fallback>
      </mc:AlternateContent>
    </p:spTree>
    <p:extLst>
      <p:ext uri="{BB962C8B-B14F-4D97-AF65-F5344CB8AC3E}">
        <p14:creationId xmlns:p14="http://schemas.microsoft.com/office/powerpoint/2010/main" val="13848750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105532" y="9386673"/>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sp>
        <p:nvSpPr>
          <p:cNvPr id="5" name="Oval Callout 9">
            <a:extLst>
              <a:ext uri="{FF2B5EF4-FFF2-40B4-BE49-F238E27FC236}">
                <a16:creationId xmlns:a16="http://schemas.microsoft.com/office/drawing/2014/main" id="{7349896E-809F-B827-A074-5FCA47227BB7}"/>
              </a:ext>
            </a:extLst>
          </p:cNvPr>
          <p:cNvSpPr/>
          <p:nvPr/>
        </p:nvSpPr>
        <p:spPr>
          <a:xfrm>
            <a:off x="14325600" y="359762"/>
            <a:ext cx="1794022" cy="786468"/>
          </a:xfrm>
          <a:prstGeom prst="wedgeEllipseCallout">
            <a:avLst>
              <a:gd name="adj1" fmla="val -27540"/>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63450EF-AFA8-185C-BE99-49346BFC03B3}"/>
                  </a:ext>
                </a:extLst>
              </p:cNvPr>
              <p:cNvSpPr txBox="1"/>
              <p:nvPr/>
            </p:nvSpPr>
            <p:spPr>
              <a:xfrm>
                <a:off x="981075" y="321019"/>
                <a:ext cx="16325850" cy="9606219"/>
              </a:xfrm>
              <a:prstGeom prst="rect">
                <a:avLst/>
              </a:prstGeom>
              <a:noFill/>
            </p:spPr>
            <p:txBody>
              <a:bodyPr wrap="square">
                <a:spAutoFit/>
              </a:bodyPr>
              <a:lstStyle/>
              <a:p>
                <a:pPr marR="30480" algn="just">
                  <a:lnSpc>
                    <a:spcPct val="200000"/>
                  </a:lnSpc>
                  <a:spcBef>
                    <a:spcPts val="600"/>
                  </a:spcBef>
                  <a:spcAft>
                    <a:spcPts val="600"/>
                  </a:spcAft>
                  <a:tabLst>
                    <a:tab pos="1207135" algn="l"/>
                  </a:tabLst>
                </a:pPr>
                <a:r>
                  <a:rPr lang="fr-FR" sz="3600" dirty="0">
                    <a:solidFill>
                      <a:srgbClr val="000000"/>
                    </a:solidFill>
                    <a:latin typeface="Arial" panose="020B0604020202020204" pitchFamily="34" charset="0"/>
                    <a:ea typeface="Calibri" panose="020F0502020204030204" pitchFamily="34" charset="0"/>
                  </a:rPr>
                  <a:t>g) </a:t>
                </a:r>
                <a:r>
                  <a:rPr lang="fr-FR" sz="3600" dirty="0" err="1">
                    <a:solidFill>
                      <a:srgbClr val="000000"/>
                    </a:solidFill>
                    <a:latin typeface="Arial" panose="020B0604020202020204" pitchFamily="34" charset="0"/>
                    <a:ea typeface="Calibri" panose="020F0502020204030204" pitchFamily="34" charset="0"/>
                  </a:rPr>
                  <a:t>Điều</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kiện</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xác</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định</a:t>
                </a:r>
                <a:r>
                  <a:rPr lang="fr-FR" sz="3600" dirty="0">
                    <a:solidFill>
                      <a:srgbClr val="000000"/>
                    </a:solidFill>
                    <a:latin typeface="Arial" panose="020B0604020202020204" pitchFamily="34" charset="0"/>
                    <a:ea typeface="Calibri" panose="020F0502020204030204" pitchFamily="34" charset="0"/>
                  </a:rPr>
                  <a:t> :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và</a:t>
                </a:r>
                <a:r>
                  <a:rPr lang="fr-FR" sz="36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m:oMathPara>
                </a14:m>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m:oMathPara>
                </a14:m>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m:oMathPara>
                </a14:m>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Không</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thỏa</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mãn</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điều</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kiện</a:t>
                </a:r>
                <a:r>
                  <a:rPr lang="fr-FR" sz="3600" dirty="0">
                    <a:solidFill>
                      <a:srgbClr val="000000"/>
                    </a:solidFill>
                    <a:latin typeface="Arial" panose="020B0604020202020204" pitchFamily="34"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3600" dirty="0" err="1">
                    <a:solidFill>
                      <a:srgbClr val="000000"/>
                    </a:solidFill>
                    <a:latin typeface="Arial" panose="020B0604020202020204" pitchFamily="34" charset="0"/>
                    <a:ea typeface="Calibri" panose="020F0502020204030204" pitchFamily="34" charset="0"/>
                  </a:rPr>
                  <a:t>Vậy</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phương</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trình</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đã</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cho</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vô</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nghiệm</a:t>
                </a:r>
                <a:r>
                  <a:rPr lang="fr-FR" sz="3600" dirty="0">
                    <a:solidFill>
                      <a:srgbClr val="000000"/>
                    </a:solidFill>
                    <a:latin typeface="Arial" panose="020B0604020202020204" pitchFamily="34"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p:txBody>
          </p:sp>
        </mc:Choice>
        <mc:Fallback>
          <p:sp>
            <p:nvSpPr>
              <p:cNvPr id="7" name="TextBox 6">
                <a:extLst>
                  <a:ext uri="{FF2B5EF4-FFF2-40B4-BE49-F238E27FC236}">
                    <a16:creationId xmlns:a16="http://schemas.microsoft.com/office/drawing/2014/main" id="{C63450EF-AFA8-185C-BE99-49346BFC03B3}"/>
                  </a:ext>
                </a:extLst>
              </p:cNvPr>
              <p:cNvSpPr txBox="1">
                <a:spLocks noRot="1" noChangeAspect="1" noMove="1" noResize="1" noEditPoints="1" noAdjustHandles="1" noChangeArrowheads="1" noChangeShapeType="1" noTextEdit="1"/>
              </p:cNvSpPr>
              <p:nvPr/>
            </p:nvSpPr>
            <p:spPr>
              <a:xfrm>
                <a:off x="981075" y="321019"/>
                <a:ext cx="16325850" cy="9606219"/>
              </a:xfrm>
              <a:prstGeom prst="rect">
                <a:avLst/>
              </a:prstGeom>
              <a:blipFill>
                <a:blip r:embed="rId8"/>
                <a:stretch>
                  <a:fillRect l="-1158" b="-1460"/>
                </a:stretch>
              </a:blipFill>
            </p:spPr>
            <p:txBody>
              <a:bodyPr/>
              <a:lstStyle/>
              <a:p>
                <a:r>
                  <a:rPr lang="en-US">
                    <a:noFill/>
                  </a:rPr>
                  <a:t> </a:t>
                </a:r>
              </a:p>
            </p:txBody>
          </p:sp>
        </mc:Fallback>
      </mc:AlternateContent>
    </p:spTree>
    <p:extLst>
      <p:ext uri="{BB962C8B-B14F-4D97-AF65-F5344CB8AC3E}">
        <p14:creationId xmlns:p14="http://schemas.microsoft.com/office/powerpoint/2010/main" val="3922060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7418">
            <a:off x="12063102" y="2494814"/>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2400" y="8267700"/>
            <a:ext cx="1082759" cy="1610050"/>
          </a:xfrm>
          <a:prstGeom prst="rect">
            <a:avLst/>
          </a:prstGeom>
        </p:spPr>
      </p:pic>
      <p:sp>
        <p:nvSpPr>
          <p:cNvPr id="3" name="Rectangle 2"/>
          <p:cNvSpPr/>
          <p:nvPr/>
        </p:nvSpPr>
        <p:spPr>
          <a:xfrm>
            <a:off x="7620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65433" y="658544"/>
            <a:ext cx="557396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noProof="0" dirty="0">
                <a:solidFill>
                  <a:srgbClr val="C00000"/>
                </a:solidFill>
                <a:latin typeface="Arial" panose="020B0604020202020204" pitchFamily="34" charset="0"/>
                <a:ea typeface="Calibri" panose="020F0502020204030204" pitchFamily="34" charset="0"/>
              </a:rPr>
              <a:t>5</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noProof="0" dirty="0">
                <a:solidFill>
                  <a:srgbClr val="C00000"/>
                </a:solidFill>
                <a:latin typeface="Arial" panose="020B0604020202020204" pitchFamily="34" charset="0"/>
                <a:ea typeface="Calibri" panose="020F0502020204030204" pitchFamily="34" charset="0"/>
              </a:rPr>
              <a:t>26</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a:t>
            </a:r>
            <a:endParaRPr kumimoji="0" lang="en-US" sz="4000" b="0" i="0" u="none" strike="noStrike" kern="1200" cap="none" spc="0" normalizeH="0" baseline="0" noProof="0" dirty="0">
              <a:ln>
                <a:noFill/>
              </a:ln>
              <a:solidFill>
                <a:srgbClr val="C00000"/>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225AC2F0-26EB-2709-EBCB-AA220F3E1D45}"/>
                  </a:ext>
                </a:extLst>
              </p:cNvPr>
              <p:cNvSpPr/>
              <p:nvPr/>
            </p:nvSpPr>
            <p:spPr>
              <a:xfrm>
                <a:off x="904217" y="537008"/>
                <a:ext cx="16860566" cy="3006272"/>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						Giải các hệ phương trình:</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eqArr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e>
                          <m:e>
                            <m:r>
                              <a:rPr lang="pt-BR" sz="4000" i="1" kern="100">
                                <a:latin typeface="Cambria Math" panose="02040503050406030204" pitchFamily="18" charset="0"/>
                                <a:ea typeface="Times New Roman" panose="02020603050405020304" pitchFamily="18" charset="0"/>
                                <a:cs typeface="Arial" panose="020B0604020202020204" pitchFamily="34" charset="0"/>
                              </a:rPr>
                              <m:t>5</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+8</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=11</m:t>
                            </m:r>
                          </m:e>
                        </m:eqArr>
                      </m:e>
                    </m:d>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d>
                      <m:dPr>
                        <m:begChr m:val="{"/>
                        <m:end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eqArrPr>
                          <m:e>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e>
                          <m:e>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e>
                        </m:eqArr>
                      </m:e>
                    </m:d>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d>
                      <m:dPr>
                        <m:begChr m:val="{"/>
                        <m:end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eqArrPr>
                          <m:e>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−4</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e>
                          <m:e>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+6</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e>
                        </m:eqArr>
                      </m:e>
                    </m:d>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225AC2F0-26EB-2709-EBCB-AA220F3E1D45}"/>
                  </a:ext>
                </a:extLst>
              </p:cNvPr>
              <p:cNvSpPr>
                <a:spLocks noRot="1" noChangeAspect="1" noMove="1" noResize="1" noEditPoints="1" noAdjustHandles="1" noChangeArrowheads="1" noChangeShapeType="1" noTextEdit="1"/>
              </p:cNvSpPr>
              <p:nvPr/>
            </p:nvSpPr>
            <p:spPr>
              <a:xfrm>
                <a:off x="904217" y="537008"/>
                <a:ext cx="16860566" cy="3006272"/>
              </a:xfrm>
              <a:prstGeom prst="rect">
                <a:avLst/>
              </a:prstGeom>
              <a:blipFill>
                <a:blip r:embed="rId6"/>
                <a:stretch>
                  <a:fillRect l="-1265"/>
                </a:stretch>
              </a:blipFill>
            </p:spPr>
            <p:txBody>
              <a:bodyPr/>
              <a:lstStyle/>
              <a:p>
                <a:r>
                  <a:rPr lang="en-US">
                    <a:noFill/>
                  </a:rPr>
                  <a:t> </a:t>
                </a:r>
              </a:p>
            </p:txBody>
          </p:sp>
        </mc:Fallback>
      </mc:AlternateContent>
      <p:sp>
        <p:nvSpPr>
          <p:cNvPr id="5" name="Oval Callout 9">
            <a:extLst>
              <a:ext uri="{FF2B5EF4-FFF2-40B4-BE49-F238E27FC236}">
                <a16:creationId xmlns:a16="http://schemas.microsoft.com/office/drawing/2014/main" id="{A6E64D26-010E-2FD8-7C8D-B49147807D25}"/>
              </a:ext>
            </a:extLst>
          </p:cNvPr>
          <p:cNvSpPr/>
          <p:nvPr/>
        </p:nvSpPr>
        <p:spPr>
          <a:xfrm>
            <a:off x="338148" y="3915524"/>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8DAD66F-3854-8998-3B43-3E33DFABB6AC}"/>
                  </a:ext>
                </a:extLst>
              </p:cNvPr>
              <p:cNvSpPr txBox="1"/>
              <p:nvPr/>
            </p:nvSpPr>
            <p:spPr>
              <a:xfrm>
                <a:off x="1236779" y="4586948"/>
                <a:ext cx="16713073" cy="5041508"/>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 </a:t>
                </a:r>
                <a:r>
                  <a:rPr lang="fr-FR" sz="4000" dirty="0" err="1">
                    <a:solidFill>
                      <a:srgbClr val="000000"/>
                    </a:solidFill>
                    <a:latin typeface="Arial" panose="020B0604020202020204" pitchFamily="34" charset="0"/>
                    <a:ea typeface="Calibri" panose="020F0502020204030204" pitchFamily="34" charset="0"/>
                  </a:rPr>
                  <a:t>Nhân</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vế</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của</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Times New Roman" panose="02020603050405020304" pitchFamily="18" charset="0"/>
                  </a:rPr>
                  <a:t>phương</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trình</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thứ</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nhất</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với</a:t>
                </a:r>
                <a:r>
                  <a:rPr lang="fr-FR" sz="4000" dirty="0">
                    <a:solidFill>
                      <a:srgbClr val="000000"/>
                    </a:solidFill>
                    <a:latin typeface="Arial" panose="020B0604020202020204" pitchFamily="34" charset="0"/>
                    <a:ea typeface="Times New Roman" panose="02020603050405020304" pitchFamily="18" charset="0"/>
                  </a:rPr>
                  <a:t> 5, ta </a:t>
                </a:r>
                <a:r>
                  <a:rPr lang="fr-FR" sz="4000" dirty="0" err="1">
                    <a:solidFill>
                      <a:srgbClr val="000000"/>
                    </a:solidFill>
                    <a:latin typeface="Arial" panose="020B0604020202020204" pitchFamily="34" charset="0"/>
                    <a:ea typeface="Times New Roman" panose="02020603050405020304" pitchFamily="18" charset="0"/>
                  </a:rPr>
                  <a:t>được</a:t>
                </a:r>
                <a:r>
                  <a:rPr lang="fr-FR" sz="4000" dirty="0">
                    <a:solidFill>
                      <a:srgbClr val="000000"/>
                    </a:solidFill>
                    <a:latin typeface="Arial" panose="020B0604020202020204" pitchFamily="34" charset="0"/>
                    <a:ea typeface="Times New Roman" panose="02020603050405020304" pitchFamily="18" charset="0"/>
                  </a:rPr>
                  <a:t> :</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d>
                        <m:dPr>
                          <m:begChr m:val="{"/>
                          <m:end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eqArrPr>
                            <m:e>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+15</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=−10</m:t>
                              </m:r>
                            </m:e>
                            <m:e>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+8</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=11</m:t>
                              </m:r>
                            </m:e>
                          </m:eqArr>
                        </m:e>
                      </m:d>
                    </m:oMath>
                  </m:oMathPara>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Times New Roman" panose="02020603050405020304" pitchFamily="18" charset="0"/>
                  </a:rPr>
                  <a:t>Trừ</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từng</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vế</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của</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phương</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trình</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thứ</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nhất</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cho</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phương</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trình</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thứ</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hai</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của</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hệ</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phương</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trình</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trên</a:t>
                </a:r>
                <a:r>
                  <a:rPr lang="fr-FR" sz="4000" dirty="0">
                    <a:solidFill>
                      <a:srgbClr val="000000"/>
                    </a:solidFill>
                    <a:latin typeface="Arial" panose="020B0604020202020204" pitchFamily="34" charset="0"/>
                    <a:ea typeface="Times New Roman" panose="02020603050405020304" pitchFamily="18" charset="0"/>
                  </a:rPr>
                  <a:t>, ta </a:t>
                </a:r>
                <a:r>
                  <a:rPr lang="fr-FR" sz="4000" dirty="0" err="1">
                    <a:solidFill>
                      <a:srgbClr val="000000"/>
                    </a:solidFill>
                    <a:latin typeface="Arial" panose="020B0604020202020204" pitchFamily="34" charset="0"/>
                    <a:ea typeface="Times New Roman" panose="02020603050405020304" pitchFamily="18" charset="0"/>
                  </a:rPr>
                  <a:t>nhận</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được</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phương</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trình</a:t>
                </a:r>
                <a:r>
                  <a:rPr lang="fr-FR"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7</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=−21</m:t>
                    </m:r>
                  </m:oMath>
                </a14:m>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tức</a:t>
                </a:r>
                <a:r>
                  <a:rPr lang="fr-FR" sz="4000" dirty="0">
                    <a:solidFill>
                      <a:srgbClr val="000000"/>
                    </a:solidFill>
                    <a:latin typeface="Arial" panose="020B0604020202020204" pitchFamily="34" charset="0"/>
                    <a:ea typeface="Times New Roman" panose="02020603050405020304" pitchFamily="18" charset="0"/>
                  </a:rPr>
                  <a:t> là </a:t>
                </a:r>
                <a14:m>
                  <m:oMath xmlns:m="http://schemas.openxmlformats.org/officeDocument/2006/math">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3600" dirty="0">
                  <a:latin typeface="Times New Roman" panose="02020603050405020304" pitchFamily="18" charset="0"/>
                  <a:ea typeface="Times New Roman" panose="02020603050405020304" pitchFamily="18" charset="0"/>
                </a:endParaRPr>
              </a:p>
            </p:txBody>
          </p:sp>
        </mc:Choice>
        <mc:Fallback>
          <p:sp>
            <p:nvSpPr>
              <p:cNvPr id="15" name="TextBox 14">
                <a:extLst>
                  <a:ext uri="{FF2B5EF4-FFF2-40B4-BE49-F238E27FC236}">
                    <a16:creationId xmlns:a16="http://schemas.microsoft.com/office/drawing/2014/main" id="{38DAD66F-3854-8998-3B43-3E33DFABB6AC}"/>
                  </a:ext>
                </a:extLst>
              </p:cNvPr>
              <p:cNvSpPr txBox="1">
                <a:spLocks noRot="1" noChangeAspect="1" noMove="1" noResize="1" noEditPoints="1" noAdjustHandles="1" noChangeArrowheads="1" noChangeShapeType="1" noTextEdit="1"/>
              </p:cNvSpPr>
              <p:nvPr/>
            </p:nvSpPr>
            <p:spPr>
              <a:xfrm>
                <a:off x="1236779" y="4586948"/>
                <a:ext cx="16713073" cy="5041508"/>
              </a:xfrm>
              <a:prstGeom prst="rect">
                <a:avLst/>
              </a:prstGeom>
              <a:blipFill>
                <a:blip r:embed="rId7"/>
                <a:stretch>
                  <a:fillRect l="-1313" r="-1058" b="-4232"/>
                </a:stretch>
              </a:blipFill>
            </p:spPr>
            <p:txBody>
              <a:bodyPr/>
              <a:lstStyle/>
              <a:p>
                <a:r>
                  <a:rPr lang="en-US">
                    <a:noFill/>
                  </a:rPr>
                  <a:t> </a:t>
                </a:r>
              </a:p>
            </p:txBody>
          </p:sp>
        </mc:Fallback>
      </mc:AlternateContent>
    </p:spTree>
    <p:extLst>
      <p:ext uri="{BB962C8B-B14F-4D97-AF65-F5344CB8AC3E}">
        <p14:creationId xmlns:p14="http://schemas.microsoft.com/office/powerpoint/2010/main" val="6627899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7418">
            <a:off x="12063102" y="2494814"/>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2400" y="8267700"/>
            <a:ext cx="1082759" cy="1610050"/>
          </a:xfrm>
          <a:prstGeom prst="rect">
            <a:avLst/>
          </a:prstGeom>
        </p:spPr>
      </p:pic>
      <p:sp>
        <p:nvSpPr>
          <p:cNvPr id="3" name="Rectangle 2"/>
          <p:cNvSpPr/>
          <p:nvPr/>
        </p:nvSpPr>
        <p:spPr>
          <a:xfrm>
            <a:off x="7620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65433" y="658544"/>
            <a:ext cx="557396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noProof="0" dirty="0">
                <a:solidFill>
                  <a:srgbClr val="C00000"/>
                </a:solidFill>
                <a:latin typeface="Arial" panose="020B0604020202020204" pitchFamily="34" charset="0"/>
                <a:ea typeface="Calibri" panose="020F0502020204030204" pitchFamily="34" charset="0"/>
              </a:rPr>
              <a:t>5</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noProof="0" dirty="0">
                <a:solidFill>
                  <a:srgbClr val="C00000"/>
                </a:solidFill>
                <a:latin typeface="Arial" panose="020B0604020202020204" pitchFamily="34" charset="0"/>
                <a:ea typeface="Calibri" panose="020F0502020204030204" pitchFamily="34" charset="0"/>
              </a:rPr>
              <a:t>26</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a:t>
            </a:r>
            <a:endParaRPr kumimoji="0" lang="en-US" sz="4000" b="0" i="0" u="none" strike="noStrike" kern="1200" cap="none" spc="0" normalizeH="0" baseline="0" noProof="0" dirty="0">
              <a:ln>
                <a:noFill/>
              </a:ln>
              <a:solidFill>
                <a:srgbClr val="C00000"/>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225AC2F0-26EB-2709-EBCB-AA220F3E1D45}"/>
                  </a:ext>
                </a:extLst>
              </p:cNvPr>
              <p:cNvSpPr/>
              <p:nvPr/>
            </p:nvSpPr>
            <p:spPr>
              <a:xfrm>
                <a:off x="904217" y="537008"/>
                <a:ext cx="16860566" cy="3006272"/>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						Giải các hệ phương trình:</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eqArr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e>
                          <m:e>
                            <m:r>
                              <a:rPr lang="pt-BR" sz="4000" i="1" kern="100">
                                <a:latin typeface="Cambria Math" panose="02040503050406030204" pitchFamily="18" charset="0"/>
                                <a:ea typeface="Times New Roman" panose="02020603050405020304" pitchFamily="18" charset="0"/>
                                <a:cs typeface="Arial" panose="020B0604020202020204" pitchFamily="34" charset="0"/>
                              </a:rPr>
                              <m:t>5</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+8</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=11</m:t>
                            </m:r>
                          </m:e>
                        </m:eqArr>
                      </m:e>
                    </m:d>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d>
                      <m:dPr>
                        <m:begChr m:val="{"/>
                        <m:end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eqArrPr>
                          <m:e>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e>
                          <m:e>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e>
                        </m:eqArr>
                      </m:e>
                    </m:d>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d>
                      <m:dPr>
                        <m:begChr m:val="{"/>
                        <m:end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eqArrPr>
                          <m:e>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−4</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e>
                          <m:e>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+6</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e>
                        </m:eqArr>
                      </m:e>
                    </m:d>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225AC2F0-26EB-2709-EBCB-AA220F3E1D45}"/>
                  </a:ext>
                </a:extLst>
              </p:cNvPr>
              <p:cNvSpPr>
                <a:spLocks noRot="1" noChangeAspect="1" noMove="1" noResize="1" noEditPoints="1" noAdjustHandles="1" noChangeArrowheads="1" noChangeShapeType="1" noTextEdit="1"/>
              </p:cNvSpPr>
              <p:nvPr/>
            </p:nvSpPr>
            <p:spPr>
              <a:xfrm>
                <a:off x="904217" y="537008"/>
                <a:ext cx="16860566" cy="3006272"/>
              </a:xfrm>
              <a:prstGeom prst="rect">
                <a:avLst/>
              </a:prstGeom>
              <a:blipFill>
                <a:blip r:embed="rId6"/>
                <a:stretch>
                  <a:fillRect l="-1265"/>
                </a:stretch>
              </a:blipFill>
            </p:spPr>
            <p:txBody>
              <a:bodyPr/>
              <a:lstStyle/>
              <a:p>
                <a:r>
                  <a:rPr lang="en-US">
                    <a:noFill/>
                  </a:rPr>
                  <a:t> </a:t>
                </a:r>
              </a:p>
            </p:txBody>
          </p:sp>
        </mc:Fallback>
      </mc:AlternateContent>
      <p:sp>
        <p:nvSpPr>
          <p:cNvPr id="5" name="Oval Callout 9">
            <a:extLst>
              <a:ext uri="{FF2B5EF4-FFF2-40B4-BE49-F238E27FC236}">
                <a16:creationId xmlns:a16="http://schemas.microsoft.com/office/drawing/2014/main" id="{A6E64D26-010E-2FD8-7C8D-B49147807D25}"/>
              </a:ext>
            </a:extLst>
          </p:cNvPr>
          <p:cNvSpPr/>
          <p:nvPr/>
        </p:nvSpPr>
        <p:spPr>
          <a:xfrm>
            <a:off x="338148" y="3915524"/>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8DAD66F-3854-8998-3B43-3E33DFABB6AC}"/>
                  </a:ext>
                </a:extLst>
              </p:cNvPr>
              <p:cNvSpPr txBox="1"/>
              <p:nvPr/>
            </p:nvSpPr>
            <p:spPr>
              <a:xfrm>
                <a:off x="1422527" y="5074236"/>
                <a:ext cx="16713073" cy="4136069"/>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chemeClr val="tx1"/>
                    </a:solidFill>
                    <a:latin typeface="Arial" panose="020B0604020202020204" pitchFamily="34" charset="0"/>
                    <a:ea typeface="Times New Roman" panose="02020603050405020304" pitchFamily="18" charset="0"/>
                  </a:rPr>
                  <a:t>Thay </a:t>
                </a:r>
                <a14:m>
                  <m:oMath xmlns:m="http://schemas.openxmlformats.org/officeDocument/2006/math">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𝑦</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=−3</m:t>
                    </m:r>
                  </m:oMath>
                </a14:m>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vào</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phương</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trình</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thứ</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nhất</a:t>
                </a:r>
                <a:r>
                  <a:rPr lang="fr-FR" sz="4000" dirty="0">
                    <a:solidFill>
                      <a:schemeClr val="tx1"/>
                    </a:solidFill>
                    <a:latin typeface="Arial" panose="020B0604020202020204" pitchFamily="34" charset="0"/>
                    <a:ea typeface="Times New Roman" panose="02020603050405020304" pitchFamily="18" charset="0"/>
                  </a:rPr>
                  <a:t>, ta </a:t>
                </a:r>
                <a:r>
                  <a:rPr lang="fr-FR" sz="4000" dirty="0" err="1">
                    <a:solidFill>
                      <a:schemeClr val="tx1"/>
                    </a:solidFill>
                    <a:latin typeface="Arial" panose="020B0604020202020204" pitchFamily="34" charset="0"/>
                    <a:ea typeface="Times New Roman" panose="02020603050405020304" pitchFamily="18" charset="0"/>
                  </a:rPr>
                  <a:t>được</a:t>
                </a:r>
                <a:r>
                  <a:rPr lang="fr-FR" sz="4000" dirty="0">
                    <a:solidFill>
                      <a:schemeClr val="tx1"/>
                    </a:solidFill>
                    <a:latin typeface="Arial" panose="020B0604020202020204" pitchFamily="34" charset="0"/>
                    <a:ea typeface="Times New Roman" panose="02020603050405020304" pitchFamily="18" charset="0"/>
                  </a:rPr>
                  <a:t> : </a:t>
                </a:r>
                <a14:m>
                  <m:oMath xmlns:m="http://schemas.openxmlformats.org/officeDocument/2006/math">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+3.</m:t>
                    </m:r>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−3</m:t>
                        </m:r>
                      </m:e>
                    </m:d>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oMath>
                </a14:m>
                <a:endParaRPr lang="en-US" sz="3600" dirty="0">
                  <a:solidFill>
                    <a:schemeClr val="tx1"/>
                  </a:solidFill>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chemeClr val="tx1"/>
                    </a:solidFill>
                    <a:latin typeface="Arial" panose="020B0604020202020204" pitchFamily="34" charset="0"/>
                    <a:ea typeface="Times New Roman" panose="02020603050405020304" pitchFamily="18" charset="0"/>
                  </a:rPr>
                  <a:t>                                                                                        </a:t>
                </a:r>
                <a14:m>
                  <m:oMath xmlns:m="http://schemas.openxmlformats.org/officeDocument/2006/math">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−9=−2</m:t>
                    </m:r>
                  </m:oMath>
                </a14:m>
                <a:endParaRPr lang="en-US" sz="3600" dirty="0">
                  <a:solidFill>
                    <a:schemeClr val="tx1"/>
                  </a:solidFill>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chemeClr val="tx1"/>
                    </a:solidFill>
                    <a:latin typeface="Arial" panose="020B0604020202020204" pitchFamily="34" charset="0"/>
                    <a:ea typeface="Times New Roman" panose="02020603050405020304" pitchFamily="18" charset="0"/>
                  </a:rPr>
                  <a:t>                                                                                               </a:t>
                </a:r>
                <a14:m>
                  <m:oMath xmlns:m="http://schemas.openxmlformats.org/officeDocument/2006/math">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=7</m:t>
                    </m:r>
                  </m:oMath>
                </a14:m>
                <a:r>
                  <a:rPr lang="fr-FR" sz="4000" dirty="0">
                    <a:solidFill>
                      <a:schemeClr val="tx1"/>
                    </a:solidFill>
                    <a:latin typeface="Arial" panose="020B0604020202020204" pitchFamily="34" charset="0"/>
                    <a:ea typeface="Times New Roman" panose="02020603050405020304" pitchFamily="18" charset="0"/>
                  </a:rPr>
                  <a:t>.</a:t>
                </a:r>
                <a:endParaRPr lang="en-US" sz="3600" dirty="0">
                  <a:solidFill>
                    <a:schemeClr val="tx1"/>
                  </a:solidFill>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chemeClr val="tx1"/>
                    </a:solidFill>
                    <a:latin typeface="Arial" panose="020B0604020202020204" pitchFamily="34" charset="0"/>
                    <a:ea typeface="Times New Roman" panose="02020603050405020304" pitchFamily="18" charset="0"/>
                  </a:rPr>
                  <a:t>Vậy</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hệ</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phương</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trình</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đã</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cho</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có</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nghiệm</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duy</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nhất</a:t>
                </a:r>
                <a:r>
                  <a:rPr lang="fr-FR" sz="4000" dirty="0">
                    <a:solidFill>
                      <a:schemeClr val="tx1"/>
                    </a:solidFill>
                    <a:latin typeface="Arial" panose="020B0604020202020204" pitchFamily="34" charset="0"/>
                    <a:ea typeface="Times New Roman" panose="02020603050405020304" pitchFamily="18" charset="0"/>
                  </a:rPr>
                  <a:t> </a:t>
                </a:r>
                <a14:m>
                  <m:oMath xmlns:m="http://schemas.openxmlformats.org/officeDocument/2006/math">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 </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𝑦</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 = (7;−3).</m:t>
                    </m:r>
                  </m:oMath>
                </a14:m>
                <a:endParaRPr lang="en-US" sz="3600" dirty="0">
                  <a:solidFill>
                    <a:schemeClr val="tx1"/>
                  </a:solidFill>
                  <a:latin typeface="Times New Roman" panose="02020603050405020304" pitchFamily="18" charset="0"/>
                  <a:ea typeface="Times New Roman" panose="02020603050405020304" pitchFamily="18" charset="0"/>
                </a:endParaRPr>
              </a:p>
            </p:txBody>
          </p:sp>
        </mc:Choice>
        <mc:Fallback>
          <p:sp>
            <p:nvSpPr>
              <p:cNvPr id="15" name="TextBox 14">
                <a:extLst>
                  <a:ext uri="{FF2B5EF4-FFF2-40B4-BE49-F238E27FC236}">
                    <a16:creationId xmlns:a16="http://schemas.microsoft.com/office/drawing/2014/main" id="{38DAD66F-3854-8998-3B43-3E33DFABB6AC}"/>
                  </a:ext>
                </a:extLst>
              </p:cNvPr>
              <p:cNvSpPr txBox="1">
                <a:spLocks noRot="1" noChangeAspect="1" noMove="1" noResize="1" noEditPoints="1" noAdjustHandles="1" noChangeArrowheads="1" noChangeShapeType="1" noTextEdit="1"/>
              </p:cNvSpPr>
              <p:nvPr/>
            </p:nvSpPr>
            <p:spPr>
              <a:xfrm>
                <a:off x="1422527" y="5074236"/>
                <a:ext cx="16713073" cy="4136069"/>
              </a:xfrm>
              <a:prstGeom prst="rect">
                <a:avLst/>
              </a:prstGeom>
              <a:blipFill>
                <a:blip r:embed="rId7"/>
                <a:stretch>
                  <a:fillRect l="-1276" b="-5302"/>
                </a:stretch>
              </a:blipFill>
            </p:spPr>
            <p:txBody>
              <a:bodyPr/>
              <a:lstStyle/>
              <a:p>
                <a:r>
                  <a:rPr lang="en-US">
                    <a:noFill/>
                  </a:rPr>
                  <a:t> </a:t>
                </a:r>
              </a:p>
            </p:txBody>
          </p:sp>
        </mc:Fallback>
      </mc:AlternateContent>
    </p:spTree>
    <p:extLst>
      <p:ext uri="{BB962C8B-B14F-4D97-AF65-F5344CB8AC3E}">
        <p14:creationId xmlns:p14="http://schemas.microsoft.com/office/powerpoint/2010/main" val="39244133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7418">
            <a:off x="12063102" y="2494814"/>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2400" y="8267700"/>
            <a:ext cx="1082759" cy="1610050"/>
          </a:xfrm>
          <a:prstGeom prst="rect">
            <a:avLst/>
          </a:prstGeom>
        </p:spPr>
      </p:pic>
      <p:sp>
        <p:nvSpPr>
          <p:cNvPr id="3" name="Rectangle 2"/>
          <p:cNvSpPr/>
          <p:nvPr/>
        </p:nvSpPr>
        <p:spPr>
          <a:xfrm>
            <a:off x="7620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Callout 9">
            <a:extLst>
              <a:ext uri="{FF2B5EF4-FFF2-40B4-BE49-F238E27FC236}">
                <a16:creationId xmlns:a16="http://schemas.microsoft.com/office/drawing/2014/main" id="{A6E64D26-010E-2FD8-7C8D-B49147807D25}"/>
              </a:ext>
            </a:extLst>
          </p:cNvPr>
          <p:cNvSpPr/>
          <p:nvPr/>
        </p:nvSpPr>
        <p:spPr>
          <a:xfrm>
            <a:off x="16097738" y="1642824"/>
            <a:ext cx="1794022" cy="786468"/>
          </a:xfrm>
          <a:prstGeom prst="wedgeEllipseCallout">
            <a:avLst>
              <a:gd name="adj1" fmla="val -44373"/>
              <a:gd name="adj2" fmla="val 7152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8DAD66F-3854-8998-3B43-3E33DFABB6AC}"/>
                  </a:ext>
                </a:extLst>
              </p:cNvPr>
              <p:cNvSpPr txBox="1"/>
              <p:nvPr/>
            </p:nvSpPr>
            <p:spPr>
              <a:xfrm>
                <a:off x="990600" y="611442"/>
                <a:ext cx="15524353" cy="9340249"/>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3600" dirty="0">
                    <a:solidFill>
                      <a:srgbClr val="000000"/>
                    </a:solidFill>
                    <a:latin typeface="Arial" panose="020B0604020202020204" pitchFamily="34" charset="0"/>
                    <a:ea typeface="Calibri" panose="020F0502020204030204" pitchFamily="34" charset="0"/>
                  </a:rPr>
                  <a:t>b) </a:t>
                </a:r>
                <a:r>
                  <a:rPr lang="fr-FR" sz="3600" dirty="0" err="1">
                    <a:solidFill>
                      <a:srgbClr val="000000"/>
                    </a:solidFill>
                    <a:latin typeface="Arial" panose="020B0604020202020204" pitchFamily="34" charset="0"/>
                    <a:ea typeface="Calibri" panose="020F0502020204030204" pitchFamily="34" charset="0"/>
                  </a:rPr>
                  <a:t>Nhân</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hai</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vế</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của</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nhất</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với</a:t>
                </a:r>
                <a:r>
                  <a:rPr lang="fr-FR" sz="3600" dirty="0">
                    <a:solidFill>
                      <a:srgbClr val="000000"/>
                    </a:solidFill>
                    <a:latin typeface="Arial" panose="020B0604020202020204" pitchFamily="34" charset="0"/>
                    <a:ea typeface="Times New Roman" panose="02020603050405020304" pitchFamily="18" charset="0"/>
                  </a:rPr>
                  <a:t> 3 </a:t>
                </a:r>
                <a:r>
                  <a:rPr lang="fr-FR" sz="3600" dirty="0" err="1">
                    <a:solidFill>
                      <a:srgbClr val="000000"/>
                    </a:solidFill>
                    <a:latin typeface="Arial" panose="020B0604020202020204" pitchFamily="34" charset="0"/>
                    <a:ea typeface="Times New Roman" panose="02020603050405020304" pitchFamily="18" charset="0"/>
                  </a:rPr>
                  <a:t>và</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nhân</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hai</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vế</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của</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hai</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với</a:t>
                </a:r>
                <a:r>
                  <a:rPr lang="fr-FR" sz="3600" dirty="0">
                    <a:solidFill>
                      <a:srgbClr val="000000"/>
                    </a:solidFill>
                    <a:latin typeface="Arial" panose="020B0604020202020204" pitchFamily="34" charset="0"/>
                    <a:ea typeface="Times New Roman" panose="02020603050405020304" pitchFamily="18" charset="0"/>
                  </a:rPr>
                  <a:t> 2, ta </a:t>
                </a:r>
                <a:r>
                  <a:rPr lang="fr-FR" sz="3600" dirty="0" err="1">
                    <a:solidFill>
                      <a:srgbClr val="000000"/>
                    </a:solidFill>
                    <a:latin typeface="Arial" panose="020B0604020202020204" pitchFamily="34" charset="0"/>
                    <a:ea typeface="Times New Roman" panose="02020603050405020304" pitchFamily="18" charset="0"/>
                  </a:rPr>
                  <a:t>được</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sau</a:t>
                </a:r>
                <a:r>
                  <a:rPr lang="fr-FR" sz="36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d>
                        <m:dPr>
                          <m:begChr m:val="{"/>
                          <m:endChr m:val=""/>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eqArrPr>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+9</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e>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e>
                          </m:eqArr>
                        </m:e>
                      </m:d>
                    </m:oMath>
                  </m:oMathPara>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dirty="0" err="1">
                    <a:solidFill>
                      <a:srgbClr val="000000"/>
                    </a:solidFill>
                    <a:latin typeface="Arial" panose="020B0604020202020204" pitchFamily="34" charset="0"/>
                    <a:ea typeface="Times New Roman" panose="02020603050405020304" pitchFamily="18" charset="0"/>
                  </a:rPr>
                  <a:t>Trừ</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từng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vế</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của</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nhất</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cho</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hai</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của</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trên</a:t>
                </a:r>
                <a:r>
                  <a:rPr lang="fr-FR" sz="3600" dirty="0">
                    <a:solidFill>
                      <a:srgbClr val="000000"/>
                    </a:solidFill>
                    <a:latin typeface="Arial" panose="020B0604020202020204" pitchFamily="34" charset="0"/>
                    <a:ea typeface="Times New Roman" panose="02020603050405020304" pitchFamily="18" charset="0"/>
                  </a:rPr>
                  <a:t>, ta </a:t>
                </a:r>
                <a:r>
                  <a:rPr lang="fr-FR" sz="3600" dirty="0" err="1">
                    <a:solidFill>
                      <a:srgbClr val="000000"/>
                    </a:solidFill>
                    <a:latin typeface="Arial" panose="020B0604020202020204" pitchFamily="34" charset="0"/>
                    <a:ea typeface="Times New Roman" panose="02020603050405020304" pitchFamily="18" charset="0"/>
                  </a:rPr>
                  <a:t>nhận</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được</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13</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=0</m:t>
                    </m:r>
                  </m:oMath>
                </a14:m>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tức</a:t>
                </a:r>
                <a:r>
                  <a:rPr lang="fr-FR" sz="3600" dirty="0">
                    <a:solidFill>
                      <a:srgbClr val="000000"/>
                    </a:solidFill>
                    <a:latin typeface="Arial" panose="020B0604020202020204" pitchFamily="34" charset="0"/>
                    <a:ea typeface="Times New Roman" panose="02020603050405020304" pitchFamily="18" charset="0"/>
                  </a:rPr>
                  <a:t> là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=0</m:t>
                    </m:r>
                  </m:oMath>
                </a14:m>
                <a:r>
                  <a:rPr lang="fr-FR" sz="36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dirty="0" err="1">
                    <a:solidFill>
                      <a:srgbClr val="000000"/>
                    </a:solidFill>
                    <a:latin typeface="Arial" panose="020B0604020202020204" pitchFamily="34" charset="0"/>
                    <a:ea typeface="Times New Roman" panose="02020603050405020304" pitchFamily="18" charset="0"/>
                  </a:rPr>
                  <a:t>Thay</a:t>
                </a:r>
                <a:r>
                  <a:rPr lang="fr-FR" sz="36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=0</m:t>
                    </m:r>
                  </m:oMath>
                </a14:m>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vào</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nhất</a:t>
                </a:r>
                <a:r>
                  <a:rPr lang="fr-FR" sz="3600" dirty="0">
                    <a:solidFill>
                      <a:srgbClr val="000000"/>
                    </a:solidFill>
                    <a:latin typeface="Arial" panose="020B0604020202020204" pitchFamily="34" charset="0"/>
                    <a:ea typeface="Times New Roman" panose="02020603050405020304" pitchFamily="18" charset="0"/>
                  </a:rPr>
                  <a:t>, ta </a:t>
                </a:r>
                <a:r>
                  <a:rPr lang="fr-FR" sz="3600" dirty="0" err="1">
                    <a:solidFill>
                      <a:srgbClr val="000000"/>
                    </a:solidFill>
                    <a:latin typeface="Arial" panose="020B0604020202020204" pitchFamily="34" charset="0"/>
                    <a:ea typeface="Times New Roman" panose="02020603050405020304" pitchFamily="18" charset="0"/>
                  </a:rPr>
                  <a:t>được</a:t>
                </a:r>
                <a:r>
                  <a:rPr lang="fr-FR" sz="3600" dirty="0">
                    <a:solidFill>
                      <a:srgbClr val="000000"/>
                    </a:solidFill>
                    <a:latin typeface="Arial" panose="020B0604020202020204" pitchFamily="34" charset="0"/>
                    <a:ea typeface="Times New Roman" panose="02020603050405020304" pitchFamily="18" charset="0"/>
                  </a:rPr>
                  <a:t> :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+3.0=−2</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oMath>
                </a14:m>
                <a:r>
                  <a:rPr lang="fr-FR" sz="36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dirty="0" err="1">
                    <a:solidFill>
                      <a:srgbClr val="000000"/>
                    </a:solidFill>
                    <a:latin typeface="Arial" panose="020B0604020202020204" pitchFamily="34" charset="0"/>
                    <a:ea typeface="Times New Roman" panose="02020603050405020304" pitchFamily="18" charset="0"/>
                  </a:rPr>
                  <a:t>Vậy</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đã</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cho</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có</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nghiệm</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duy</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nhất</a:t>
                </a:r>
                <a:r>
                  <a:rPr lang="fr-FR" sz="36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(−1;0).</m:t>
                    </m:r>
                  </m:oMath>
                </a14:m>
                <a:endParaRPr lang="en-US" sz="3600" dirty="0">
                  <a:latin typeface="Times New Roman" panose="02020603050405020304" pitchFamily="18" charset="0"/>
                  <a:ea typeface="Times New Roman" panose="02020603050405020304" pitchFamily="18" charset="0"/>
                </a:endParaRPr>
              </a:p>
            </p:txBody>
          </p:sp>
        </mc:Choice>
        <mc:Fallback>
          <p:sp>
            <p:nvSpPr>
              <p:cNvPr id="15" name="TextBox 14">
                <a:extLst>
                  <a:ext uri="{FF2B5EF4-FFF2-40B4-BE49-F238E27FC236}">
                    <a16:creationId xmlns:a16="http://schemas.microsoft.com/office/drawing/2014/main" id="{38DAD66F-3854-8998-3B43-3E33DFABB6AC}"/>
                  </a:ext>
                </a:extLst>
              </p:cNvPr>
              <p:cNvSpPr txBox="1">
                <a:spLocks noRot="1" noChangeAspect="1" noMove="1" noResize="1" noEditPoints="1" noAdjustHandles="1" noChangeArrowheads="1" noChangeShapeType="1" noTextEdit="1"/>
              </p:cNvSpPr>
              <p:nvPr/>
            </p:nvSpPr>
            <p:spPr>
              <a:xfrm>
                <a:off x="990600" y="611442"/>
                <a:ext cx="15524353" cy="9340249"/>
              </a:xfrm>
              <a:prstGeom prst="rect">
                <a:avLst/>
              </a:prstGeom>
              <a:blipFill>
                <a:blip r:embed="rId6"/>
                <a:stretch>
                  <a:fillRect l="-1218" r="-982" b="-1501"/>
                </a:stretch>
              </a:blipFill>
            </p:spPr>
            <p:txBody>
              <a:bodyPr/>
              <a:lstStyle/>
              <a:p>
                <a:r>
                  <a:rPr lang="en-US">
                    <a:noFill/>
                  </a:rPr>
                  <a:t> </a:t>
                </a:r>
              </a:p>
            </p:txBody>
          </p:sp>
        </mc:Fallback>
      </mc:AlternateContent>
    </p:spTree>
    <p:extLst>
      <p:ext uri="{BB962C8B-B14F-4D97-AF65-F5344CB8AC3E}">
        <p14:creationId xmlns:p14="http://schemas.microsoft.com/office/powerpoint/2010/main" val="36128318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7418">
            <a:off x="12063102" y="2494814"/>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2400" y="8267700"/>
            <a:ext cx="1082759" cy="1610050"/>
          </a:xfrm>
          <a:prstGeom prst="rect">
            <a:avLst/>
          </a:prstGeom>
        </p:spPr>
      </p:pic>
      <p:sp>
        <p:nvSpPr>
          <p:cNvPr id="3" name="Rectangle 2"/>
          <p:cNvSpPr/>
          <p:nvPr/>
        </p:nvSpPr>
        <p:spPr>
          <a:xfrm>
            <a:off x="7620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Callout 9">
            <a:extLst>
              <a:ext uri="{FF2B5EF4-FFF2-40B4-BE49-F238E27FC236}">
                <a16:creationId xmlns:a16="http://schemas.microsoft.com/office/drawing/2014/main" id="{A6E64D26-010E-2FD8-7C8D-B49147807D25}"/>
              </a:ext>
            </a:extLst>
          </p:cNvPr>
          <p:cNvSpPr/>
          <p:nvPr/>
        </p:nvSpPr>
        <p:spPr>
          <a:xfrm>
            <a:off x="16097738" y="1642824"/>
            <a:ext cx="1794022" cy="786468"/>
          </a:xfrm>
          <a:prstGeom prst="wedgeEllipseCallout">
            <a:avLst>
              <a:gd name="adj1" fmla="val -44373"/>
              <a:gd name="adj2" fmla="val 7152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8DAD66F-3854-8998-3B43-3E33DFABB6AC}"/>
                  </a:ext>
                </a:extLst>
              </p:cNvPr>
              <p:cNvSpPr txBox="1"/>
              <p:nvPr/>
            </p:nvSpPr>
            <p:spPr>
              <a:xfrm>
                <a:off x="1676400" y="753525"/>
                <a:ext cx="14157241" cy="8319200"/>
              </a:xfrm>
              <a:prstGeom prst="rect">
                <a:avLst/>
              </a:prstGeom>
              <a:noFill/>
            </p:spPr>
            <p:txBody>
              <a:bodyPr wrap="square">
                <a:spAutoFit/>
              </a:bodyPr>
              <a:lstStyle/>
              <a:p>
                <a:pPr marR="30480" algn="just">
                  <a:lnSpc>
                    <a:spcPct val="200000"/>
                  </a:lnSpc>
                  <a:spcBef>
                    <a:spcPts val="600"/>
                  </a:spcBef>
                  <a:spcAft>
                    <a:spcPts val="600"/>
                  </a:spcAft>
                  <a:tabLst>
                    <a:tab pos="1207135" algn="l"/>
                  </a:tabLst>
                </a:pPr>
                <a:r>
                  <a:rPr lang="fr-FR" sz="3600" dirty="0">
                    <a:solidFill>
                      <a:srgbClr val="000000"/>
                    </a:solidFill>
                    <a:latin typeface="Arial" panose="020B0604020202020204" pitchFamily="34" charset="0"/>
                    <a:ea typeface="Times New Roman" panose="02020603050405020304" pitchFamily="18" charset="0"/>
                  </a:rPr>
                  <a:t>c) </a:t>
                </a:r>
                <a:r>
                  <a:rPr lang="fr-FR" sz="3600" dirty="0" err="1">
                    <a:solidFill>
                      <a:srgbClr val="000000"/>
                    </a:solidFill>
                    <a:latin typeface="Arial" panose="020B0604020202020204" pitchFamily="34" charset="0"/>
                    <a:ea typeface="Calibri" panose="020F0502020204030204" pitchFamily="34" charset="0"/>
                  </a:rPr>
                  <a:t>Nhân</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hai</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vế</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của</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nhất</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với</a:t>
                </a:r>
                <a:r>
                  <a:rPr lang="fr-FR" sz="3600" dirty="0">
                    <a:solidFill>
                      <a:srgbClr val="000000"/>
                    </a:solidFill>
                    <a:latin typeface="Arial" panose="020B0604020202020204" pitchFamily="34" charset="0"/>
                    <a:ea typeface="Times New Roman" panose="02020603050405020304" pitchFamily="18" charset="0"/>
                  </a:rPr>
                  <a:t> 3 </a:t>
                </a:r>
                <a:r>
                  <a:rPr lang="fr-FR" sz="3600" dirty="0" err="1">
                    <a:solidFill>
                      <a:srgbClr val="000000"/>
                    </a:solidFill>
                    <a:latin typeface="Arial" panose="020B0604020202020204" pitchFamily="34" charset="0"/>
                    <a:ea typeface="Times New Roman" panose="02020603050405020304" pitchFamily="18" charset="0"/>
                  </a:rPr>
                  <a:t>và</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nhân</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hai</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vế</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của</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hai</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với</a:t>
                </a:r>
                <a:r>
                  <a:rPr lang="fr-FR" sz="3600" dirty="0">
                    <a:solidFill>
                      <a:srgbClr val="000000"/>
                    </a:solidFill>
                    <a:latin typeface="Arial" panose="020B0604020202020204" pitchFamily="34" charset="0"/>
                    <a:ea typeface="Times New Roman" panose="02020603050405020304" pitchFamily="18" charset="0"/>
                  </a:rPr>
                  <a:t> 2, ta </a:t>
                </a:r>
                <a:r>
                  <a:rPr lang="fr-FR" sz="3600" dirty="0" err="1">
                    <a:solidFill>
                      <a:srgbClr val="000000"/>
                    </a:solidFill>
                    <a:latin typeface="Arial" panose="020B0604020202020204" pitchFamily="34" charset="0"/>
                    <a:ea typeface="Times New Roman" panose="02020603050405020304" pitchFamily="18" charset="0"/>
                  </a:rPr>
                  <a:t>được</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sau</a:t>
                </a:r>
                <a:r>
                  <a:rPr lang="fr-FR" sz="3600" dirty="0">
                    <a:solidFill>
                      <a:srgbClr val="000000"/>
                    </a:solidFill>
                    <a:latin typeface="Arial" panose="020B0604020202020204" pitchFamily="34"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d>
                        <m:dPr>
                          <m:begChr m:val="{"/>
                          <m:endChr m:val=""/>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eqArrPr>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−12</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+12</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e>
                          </m:eqArr>
                        </m:e>
                      </m:d>
                    </m:oMath>
                  </m:oMathPara>
                </a14:m>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3600" dirty="0" err="1">
                    <a:solidFill>
                      <a:srgbClr val="000000"/>
                    </a:solidFill>
                    <a:latin typeface="Arial" panose="020B0604020202020204" pitchFamily="34" charset="0"/>
                    <a:ea typeface="Times New Roman" panose="02020603050405020304" pitchFamily="18" charset="0"/>
                  </a:rPr>
                  <a:t>Cộng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từng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vế</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hai</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của</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trên</a:t>
                </a:r>
                <a:r>
                  <a:rPr lang="fr-FR" sz="3600" dirty="0">
                    <a:solidFill>
                      <a:srgbClr val="000000"/>
                    </a:solidFill>
                    <a:latin typeface="Arial" panose="020B0604020202020204" pitchFamily="34" charset="0"/>
                    <a:ea typeface="Times New Roman" panose="02020603050405020304" pitchFamily="18" charset="0"/>
                  </a:rPr>
                  <a:t>, ta </a:t>
                </a:r>
                <a:r>
                  <a:rPr lang="fr-FR" sz="3600" dirty="0" err="1">
                    <a:solidFill>
                      <a:srgbClr val="000000"/>
                    </a:solidFill>
                    <a:latin typeface="Arial" panose="020B0604020202020204" pitchFamily="34" charset="0"/>
                    <a:ea typeface="Times New Roman" panose="02020603050405020304" pitchFamily="18" charset="0"/>
                  </a:rPr>
                  <a:t>nhận</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được</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0</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+0</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oMath>
                </a14:m>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này</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vô</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nghiệm</a:t>
                </a:r>
                <a:r>
                  <a:rPr lang="fr-FR" sz="3600" dirty="0">
                    <a:solidFill>
                      <a:srgbClr val="000000"/>
                    </a:solidFill>
                    <a:latin typeface="Arial" panose="020B0604020202020204" pitchFamily="34"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3600" dirty="0" err="1">
                    <a:solidFill>
                      <a:srgbClr val="000000"/>
                    </a:solidFill>
                    <a:latin typeface="Arial" panose="020B0604020202020204" pitchFamily="34" charset="0"/>
                    <a:ea typeface="Times New Roman" panose="02020603050405020304" pitchFamily="18" charset="0"/>
                  </a:rPr>
                  <a:t>Vậy</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đã</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cho</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vô</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nghiệm</a:t>
                </a:r>
                <a:r>
                  <a:rPr lang="fr-FR" sz="3600" dirty="0">
                    <a:solidFill>
                      <a:srgbClr val="000000"/>
                    </a:solidFill>
                    <a:latin typeface="Arial" panose="020B0604020202020204" pitchFamily="34"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mc:Choice>
        <mc:Fallback>
          <p:sp>
            <p:nvSpPr>
              <p:cNvPr id="15" name="TextBox 14">
                <a:extLst>
                  <a:ext uri="{FF2B5EF4-FFF2-40B4-BE49-F238E27FC236}">
                    <a16:creationId xmlns:a16="http://schemas.microsoft.com/office/drawing/2014/main" id="{38DAD66F-3854-8998-3B43-3E33DFABB6AC}"/>
                  </a:ext>
                </a:extLst>
              </p:cNvPr>
              <p:cNvSpPr txBox="1">
                <a:spLocks noRot="1" noChangeAspect="1" noMove="1" noResize="1" noEditPoints="1" noAdjustHandles="1" noChangeArrowheads="1" noChangeShapeType="1" noTextEdit="1"/>
              </p:cNvSpPr>
              <p:nvPr/>
            </p:nvSpPr>
            <p:spPr>
              <a:xfrm>
                <a:off x="1676400" y="753525"/>
                <a:ext cx="14157241" cy="8319200"/>
              </a:xfrm>
              <a:prstGeom prst="rect">
                <a:avLst/>
              </a:prstGeom>
              <a:blipFill>
                <a:blip r:embed="rId6"/>
                <a:stretch>
                  <a:fillRect l="-1292" r="-1077" b="-1833"/>
                </a:stretch>
              </a:blipFill>
            </p:spPr>
            <p:txBody>
              <a:bodyPr/>
              <a:lstStyle/>
              <a:p>
                <a:r>
                  <a:rPr lang="en-US">
                    <a:noFill/>
                  </a:rPr>
                  <a:t> </a:t>
                </a:r>
              </a:p>
            </p:txBody>
          </p:sp>
        </mc:Fallback>
      </mc:AlternateContent>
    </p:spTree>
    <p:extLst>
      <p:ext uri="{BB962C8B-B14F-4D97-AF65-F5344CB8AC3E}">
        <p14:creationId xmlns:p14="http://schemas.microsoft.com/office/powerpoint/2010/main" val="10418608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4807505" y="2857500"/>
            <a:ext cx="8686800" cy="207749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9000" b="1" i="0" u="none" strike="noStrike" kern="1200" cap="none" spc="0" normalizeH="0" baseline="0" noProof="0">
                <a:ln>
                  <a:noFill/>
                </a:ln>
                <a:solidFill>
                  <a:srgbClr val="C45C67"/>
                </a:solidFill>
                <a:effectLst/>
                <a:uLnTx/>
                <a:uFillTx/>
                <a:latin typeface="Arial" panose="020B0604020202020204" pitchFamily="34" charset="0"/>
                <a:ea typeface="+mn-ea"/>
                <a:cs typeface="Arial" panose="020B0604020202020204" pitchFamily="34" charset="0"/>
              </a:rPr>
              <a:t>VẬN</a:t>
            </a:r>
            <a:r>
              <a:rPr kumimoji="0" lang="en-US" sz="9000" b="1" i="0" u="none" strike="noStrike" kern="1200" cap="none" spc="0" normalizeH="0" noProof="0">
                <a:ln>
                  <a:noFill/>
                </a:ln>
                <a:solidFill>
                  <a:srgbClr val="C45C67"/>
                </a:solidFill>
                <a:effectLst/>
                <a:uLnTx/>
                <a:uFillTx/>
                <a:latin typeface="Arial" panose="020B0604020202020204" pitchFamily="34" charset="0"/>
                <a:ea typeface="+mn-ea"/>
                <a:cs typeface="Arial" panose="020B0604020202020204" pitchFamily="34" charset="0"/>
              </a:rPr>
              <a:t> DỤNG</a:t>
            </a:r>
            <a:endParaRPr kumimoji="0" lang="vi-VN"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611262174"/>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29860">
            <a:off x="-168219" y="9613230"/>
            <a:ext cx="1279098" cy="762833"/>
          </a:xfrm>
          <a:prstGeom prst="rect">
            <a:avLst/>
          </a:prstGeom>
        </p:spPr>
      </p:pic>
      <p:sp>
        <p:nvSpPr>
          <p:cNvPr id="14" name="Oval Callout 15">
            <a:extLst>
              <a:ext uri="{FF2B5EF4-FFF2-40B4-BE49-F238E27FC236}">
                <a16:creationId xmlns:a16="http://schemas.microsoft.com/office/drawing/2014/main" id="{C9AC5CB0-3134-42F3-5A60-6C6A827D8CC5}"/>
              </a:ext>
            </a:extLst>
          </p:cNvPr>
          <p:cNvSpPr/>
          <p:nvPr/>
        </p:nvSpPr>
        <p:spPr>
          <a:xfrm>
            <a:off x="15494506" y="4628100"/>
            <a:ext cx="1794022" cy="786468"/>
          </a:xfrm>
          <a:prstGeom prst="wedgeEllipseCallout">
            <a:avLst>
              <a:gd name="adj1" fmla="val -24857"/>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F46827C0-6E26-9B10-3347-4721A3508F49}"/>
                  </a:ext>
                </a:extLst>
              </p:cNvPr>
              <p:cNvSpPr txBox="1"/>
              <p:nvPr/>
            </p:nvSpPr>
            <p:spPr>
              <a:xfrm>
                <a:off x="1199751" y="5803570"/>
                <a:ext cx="15651714" cy="3835730"/>
              </a:xfrm>
              <a:prstGeom prst="rect">
                <a:avLst/>
              </a:prstGeom>
              <a:noFill/>
            </p:spPr>
            <p:txBody>
              <a:bodyPr wrap="square">
                <a:spAutoFit/>
              </a:bodyPr>
              <a:lstStyle/>
              <a:p>
                <a:pPr algn="just">
                  <a:lnSpc>
                    <a:spcPct val="150000"/>
                  </a:lnSpc>
                  <a:spcBef>
                    <a:spcPts val="600"/>
                  </a:spcBef>
                  <a:spcAft>
                    <a:spcPts val="600"/>
                  </a:spcAft>
                </a:pP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Gọi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ban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đầu</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nhóm</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bạn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trẻ</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ℕ</m:t>
                        </m:r>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oMath>
                </a14:m>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Lúc</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đầu</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mỗi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góp</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tiền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240</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en>
                    </m:f>
                  </m:oMath>
                </a14:m>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triệu</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Nếu</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thêm</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2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thì</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mỗi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góp</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tiền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240</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oMath>
                </a14:m>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triệu</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1" name="TextBox 20">
                <a:extLst>
                  <a:ext uri="{FF2B5EF4-FFF2-40B4-BE49-F238E27FC236}">
                    <a16:creationId xmlns:a16="http://schemas.microsoft.com/office/drawing/2014/main" id="{F46827C0-6E26-9B10-3347-4721A3508F49}"/>
                  </a:ext>
                </a:extLst>
              </p:cNvPr>
              <p:cNvSpPr txBox="1">
                <a:spLocks noRot="1" noChangeAspect="1" noMove="1" noResize="1" noEditPoints="1" noAdjustHandles="1" noChangeArrowheads="1" noChangeShapeType="1" noTextEdit="1"/>
              </p:cNvSpPr>
              <p:nvPr/>
            </p:nvSpPr>
            <p:spPr>
              <a:xfrm>
                <a:off x="1199751" y="5803570"/>
                <a:ext cx="15651714" cy="3835730"/>
              </a:xfrm>
              <a:prstGeom prst="rect">
                <a:avLst/>
              </a:prstGeom>
              <a:blipFill>
                <a:blip r:embed="rId8"/>
                <a:stretch>
                  <a:fillRect l="-1402" b="-2226"/>
                </a:stretch>
              </a:blipFill>
            </p:spPr>
            <p:txBody>
              <a:bodyPr/>
              <a:lstStyle/>
              <a:p>
                <a:r>
                  <a:rPr lang="en-US">
                    <a:noFill/>
                  </a:rPr>
                  <a:t> </a:t>
                </a:r>
              </a:p>
            </p:txBody>
          </p:sp>
        </mc:Fallback>
      </mc:AlternateContent>
      <p:sp>
        <p:nvSpPr>
          <p:cNvPr id="15" name="Rectangle 14"/>
          <p:cNvSpPr/>
          <p:nvPr/>
        </p:nvSpPr>
        <p:spPr>
          <a:xfrm>
            <a:off x="560811" y="858068"/>
            <a:ext cx="5298245"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Bài</a:t>
            </a:r>
            <a:r>
              <a:rPr kumimoji="0" lang="fr-FR" sz="3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3800" b="1" noProof="0" dirty="0">
                <a:solidFill>
                  <a:srgbClr val="C00000"/>
                </a:solidFill>
                <a:latin typeface="Arial" panose="020B0604020202020204" pitchFamily="34" charset="0"/>
                <a:ea typeface="Calibri" panose="020F0502020204030204" pitchFamily="34" charset="0"/>
              </a:rPr>
              <a:t>6</a:t>
            </a:r>
            <a:r>
              <a:rPr kumimoji="0" lang="fr-FR" sz="3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(SGK – </a:t>
            </a:r>
            <a:r>
              <a:rPr kumimoji="0" lang="fr-FR" sz="38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trang</a:t>
            </a:r>
            <a:r>
              <a:rPr kumimoji="0" lang="fr-FR" sz="3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3800" b="1" dirty="0">
                <a:solidFill>
                  <a:srgbClr val="C00000"/>
                </a:solidFill>
                <a:latin typeface="Arial" panose="020B0604020202020204" pitchFamily="34" charset="0"/>
                <a:ea typeface="Calibri" panose="020F0502020204030204" pitchFamily="34" charset="0"/>
              </a:rPr>
              <a:t>2</a:t>
            </a:r>
            <a:r>
              <a:rPr lang="fr-FR" sz="3800" b="1" noProof="0" dirty="0">
                <a:solidFill>
                  <a:srgbClr val="C00000"/>
                </a:solidFill>
                <a:latin typeface="Arial" panose="020B0604020202020204" pitchFamily="34" charset="0"/>
                <a:ea typeface="Calibri" panose="020F0502020204030204" pitchFamily="34" charset="0"/>
              </a:rPr>
              <a:t>6</a:t>
            </a:r>
            <a:r>
              <a:rPr kumimoji="0" lang="fr-FR" sz="3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a:t>
            </a:r>
            <a:endParaRPr kumimoji="0" lang="en-US" sz="3800" b="0" i="0" u="none" strike="noStrike" kern="1200" cap="none" spc="0" normalizeH="0" baseline="0" noProof="0" dirty="0">
              <a:ln>
                <a:noFill/>
              </a:ln>
              <a:solidFill>
                <a:srgbClr val="C00000"/>
              </a:solidFill>
              <a:effectLst/>
              <a:uLnTx/>
              <a:uFillTx/>
              <a:latin typeface="Calibri"/>
            </a:endParaRPr>
          </a:p>
        </p:txBody>
      </p:sp>
      <p:sp>
        <p:nvSpPr>
          <p:cNvPr id="2" name="Rectangle 1">
            <a:extLst>
              <a:ext uri="{FF2B5EF4-FFF2-40B4-BE49-F238E27FC236}">
                <a16:creationId xmlns:a16="http://schemas.microsoft.com/office/drawing/2014/main" id="{261A71E8-2462-0008-EFFA-23CF62C7E9B2}"/>
              </a:ext>
            </a:extLst>
          </p:cNvPr>
          <p:cNvSpPr/>
          <p:nvPr/>
        </p:nvSpPr>
        <p:spPr>
          <a:xfrm>
            <a:off x="560811" y="647700"/>
            <a:ext cx="16811420" cy="3686266"/>
          </a:xfrm>
          <a:prstGeom prst="rect">
            <a:avLst/>
          </a:prstGeom>
        </p:spPr>
        <p:txBody>
          <a:bodyPr wrap="square">
            <a:spAutoFit/>
          </a:bodyPr>
          <a:lstStyle/>
          <a:p>
            <a:pPr algn="just">
              <a:lnSpc>
                <a:spcPct val="150000"/>
              </a:lnSpc>
              <a:spcBef>
                <a:spcPts val="100"/>
              </a:spcBef>
              <a:spcAft>
                <a:spcPts val="100"/>
              </a:spcAft>
            </a:pPr>
            <a:r>
              <a:rPr lang="pt-BR" sz="4000" dirty="0">
                <a:latin typeface="Arial" panose="020B0604020202020204" pitchFamily="34" charset="0"/>
                <a:ea typeface="Times New Roman" panose="02020603050405020304" pitchFamily="18" charset="0"/>
              </a:rPr>
              <a:t>						Một nhóm bạn trẻ cùng tham gia khởi nghiệp và dự định góp vốn là 240 triệu đồng, số tiền mỗi người góp là như nhau. Nếu có thêm 2 người tham gia cùng thì số tiền mỗi người góp giảm đi 4 triệu đồng. Hỏi nhóm bạn trẻ đó có bao nhiêu người?</a:t>
            </a:r>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252251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1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2" name="Oval Callout 9">
            <a:extLst>
              <a:ext uri="{FF2B5EF4-FFF2-40B4-BE49-F238E27FC236}">
                <a16:creationId xmlns:a16="http://schemas.microsoft.com/office/drawing/2014/main" id="{087227B3-F042-F146-4934-62BE3B44E46B}"/>
              </a:ext>
            </a:extLst>
          </p:cNvPr>
          <p:cNvSpPr/>
          <p:nvPr/>
        </p:nvSpPr>
        <p:spPr>
          <a:xfrm>
            <a:off x="14733566" y="588058"/>
            <a:ext cx="1794022" cy="786468"/>
          </a:xfrm>
          <a:prstGeom prst="wedgeEllipseCallout">
            <a:avLst>
              <a:gd name="adj1" fmla="val -57115"/>
              <a:gd name="adj2" fmla="val 8024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407231B-8684-1661-FAD0-094D06A7F833}"/>
                  </a:ext>
                </a:extLst>
              </p:cNvPr>
              <p:cNvSpPr txBox="1"/>
              <p:nvPr/>
            </p:nvSpPr>
            <p:spPr>
              <a:xfrm>
                <a:off x="1407551" y="186886"/>
                <a:ext cx="15120037" cy="9913227"/>
              </a:xfrm>
              <a:prstGeom prst="rect">
                <a:avLst/>
              </a:prstGeom>
              <a:noFill/>
            </p:spPr>
            <p:txBody>
              <a:bodyPr wrap="square">
                <a:spAutoFit/>
              </a:bodyPr>
              <a:lstStyle/>
              <a:p>
                <a:pPr>
                  <a:lnSpc>
                    <a:spcPct val="150000"/>
                  </a:lnSpc>
                  <a:spcAft>
                    <a:spcPts val="800"/>
                  </a:spcAft>
                </a:pPr>
                <a:r>
                  <a:rPr lang="da-DK" sz="4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Bài 1:</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e>
                    </m:d>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e>
                    </m:d>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sup>
                    </m:s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e>
                    </m:d>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e>
                    </m:d>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e>
                    </m:d>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e>
                    </m:d>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e>
                    </m:d>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e>
                    </m:d>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e>
                    </m:d>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m:t>
                    </m:r>
                  </m:oMath>
                </a14:m>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hoặc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+5=0</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effectLst/>
                    <a:ea typeface="Times New Roman" panose="02020603050405020304" pitchFamily="18" charset="0"/>
                    <a:cs typeface="Arial" panose="020B0604020202020204" pitchFamily="34" charset="0"/>
                  </a:rPr>
                  <a:t>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m:t>
                    </m:r>
                  </m:oMath>
                </a14:m>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suy ra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effectLst/>
                    <a:ea typeface="Times New Roman" panose="02020603050405020304" pitchFamily="18" charset="0"/>
                    <a:cs typeface="Arial" panose="020B0604020202020204" pitchFamily="34" charset="0"/>
                  </a:rPr>
                  <a:t>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+5=0</m:t>
                    </m:r>
                  </m:oMath>
                </a14:m>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oMath>
                </a14:m>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suy ra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num>
                      <m:den>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den>
                    </m:f>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Vậy phương trình đã cho có nghiệm là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num>
                      <m:den>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den>
                    </m:f>
                  </m:oMath>
                </a14:m>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407231B-8684-1661-FAD0-094D06A7F833}"/>
                  </a:ext>
                </a:extLst>
              </p:cNvPr>
              <p:cNvSpPr txBox="1">
                <a:spLocks noRot="1" noChangeAspect="1" noMove="1" noResize="1" noEditPoints="1" noAdjustHandles="1" noChangeArrowheads="1" noChangeShapeType="1" noTextEdit="1"/>
              </p:cNvSpPr>
              <p:nvPr/>
            </p:nvSpPr>
            <p:spPr>
              <a:xfrm>
                <a:off x="1407551" y="186886"/>
                <a:ext cx="15120037" cy="9913227"/>
              </a:xfrm>
              <a:prstGeom prst="rect">
                <a:avLst/>
              </a:prstGeom>
              <a:blipFill>
                <a:blip r:embed="rId6"/>
                <a:stretch>
                  <a:fillRect l="-1452" b="-246"/>
                </a:stretch>
              </a:blipFill>
            </p:spPr>
            <p:txBody>
              <a:bodyPr/>
              <a:lstStyle/>
              <a:p>
                <a:r>
                  <a:rPr lang="en-US">
                    <a:noFill/>
                  </a:rPr>
                  <a:t> </a:t>
                </a:r>
              </a:p>
            </p:txBody>
          </p:sp>
        </mc:Fallback>
      </mc:AlternateContent>
    </p:spTree>
    <p:extLst>
      <p:ext uri="{BB962C8B-B14F-4D97-AF65-F5344CB8AC3E}">
        <p14:creationId xmlns:p14="http://schemas.microsoft.com/office/powerpoint/2010/main" val="788597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29860">
            <a:off x="-168219" y="9613230"/>
            <a:ext cx="1279098" cy="762833"/>
          </a:xfrm>
          <a:prstGeom prst="rect">
            <a:avLst/>
          </a:prstGeom>
        </p:spPr>
      </p:pic>
      <p:sp>
        <p:nvSpPr>
          <p:cNvPr id="14" name="Oval Callout 15">
            <a:extLst>
              <a:ext uri="{FF2B5EF4-FFF2-40B4-BE49-F238E27FC236}">
                <a16:creationId xmlns:a16="http://schemas.microsoft.com/office/drawing/2014/main" id="{C9AC5CB0-3134-42F3-5A60-6C6A827D8CC5}"/>
              </a:ext>
            </a:extLst>
          </p:cNvPr>
          <p:cNvSpPr/>
          <p:nvPr/>
        </p:nvSpPr>
        <p:spPr>
          <a:xfrm>
            <a:off x="15777292" y="423759"/>
            <a:ext cx="1794022" cy="786468"/>
          </a:xfrm>
          <a:prstGeom prst="wedgeEllipseCallout">
            <a:avLst>
              <a:gd name="adj1" fmla="val -24857"/>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F46827C0-6E26-9B10-3347-4721A3508F49}"/>
                  </a:ext>
                </a:extLst>
              </p:cNvPr>
              <p:cNvSpPr txBox="1"/>
              <p:nvPr/>
            </p:nvSpPr>
            <p:spPr>
              <a:xfrm>
                <a:off x="1084931" y="1758861"/>
                <a:ext cx="7764117" cy="7225119"/>
              </a:xfrm>
              <a:prstGeom prst="rect">
                <a:avLst/>
              </a:prstGeom>
              <a:noFill/>
            </p:spPr>
            <p:txBody>
              <a:bodyPr wrap="square">
                <a:spAutoFit/>
              </a:bodyPr>
              <a:lstStyle/>
              <a:p>
                <a:pPr algn="just">
                  <a:lnSpc>
                    <a:spcPct val="150000"/>
                  </a:lnSpc>
                  <a:spcBef>
                    <a:spcPts val="600"/>
                  </a:spcBef>
                  <a:spcAft>
                    <a:spcPts val="600"/>
                  </a:spcAft>
                </a:pP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Ta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240</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240</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14:m>
                  <m:oMath xmlns:m="http://schemas.openxmlformats.org/officeDocument/2006/math">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240(</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240</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240</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+480−240</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+8</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−480=0</m:t>
                    </m:r>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14:m>
                  <m:oMath xmlns:m="http://schemas.openxmlformats.org/officeDocument/2006/math">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−120=0</m:t>
                    </m:r>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 </a:t>
                </a:r>
              </a:p>
            </p:txBody>
          </p:sp>
        </mc:Choice>
        <mc:Fallback>
          <p:sp>
            <p:nvSpPr>
              <p:cNvPr id="21" name="TextBox 20">
                <a:extLst>
                  <a:ext uri="{FF2B5EF4-FFF2-40B4-BE49-F238E27FC236}">
                    <a16:creationId xmlns:a16="http://schemas.microsoft.com/office/drawing/2014/main" id="{F46827C0-6E26-9B10-3347-4721A3508F49}"/>
                  </a:ext>
                </a:extLst>
              </p:cNvPr>
              <p:cNvSpPr txBox="1">
                <a:spLocks noRot="1" noChangeAspect="1" noMove="1" noResize="1" noEditPoints="1" noAdjustHandles="1" noChangeArrowheads="1" noChangeShapeType="1" noTextEdit="1"/>
              </p:cNvSpPr>
              <p:nvPr/>
            </p:nvSpPr>
            <p:spPr>
              <a:xfrm>
                <a:off x="1084931" y="1758861"/>
                <a:ext cx="7764117" cy="7225119"/>
              </a:xfrm>
              <a:prstGeom prst="rect">
                <a:avLst/>
              </a:prstGeom>
              <a:blipFill>
                <a:blip r:embed="rId8"/>
                <a:stretch>
                  <a:fillRect l="-28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E6D8715-4544-8368-1968-A94518C18AD0}"/>
                  </a:ext>
                </a:extLst>
              </p:cNvPr>
              <p:cNvSpPr txBox="1"/>
              <p:nvPr/>
            </p:nvSpPr>
            <p:spPr>
              <a:xfrm>
                <a:off x="9500235" y="2033809"/>
                <a:ext cx="8673465" cy="6675225"/>
              </a:xfrm>
              <a:prstGeom prst="rect">
                <a:avLst/>
              </a:prstGeom>
              <a:noFill/>
            </p:spPr>
            <p:txBody>
              <a:bodyPr wrap="square">
                <a:spAutoFit/>
              </a:bodyPr>
              <a:lstStyle/>
              <a:p>
                <a:pPr marL="0" marR="0" lvl="0" indent="0" algn="just" defTabSz="914400" rtl="0" eaLnBrk="1" fontAlgn="auto" latinLnBrk="0" hangingPunct="1">
                  <a:lnSpc>
                    <a:spcPct val="200000"/>
                  </a:lnSpc>
                  <a:spcBef>
                    <a:spcPts val="600"/>
                  </a:spcBef>
                  <a:spcAft>
                    <a:spcPts val="600"/>
                  </a:spcAft>
                  <a:buClrTx/>
                  <a:buSzTx/>
                  <a:buFontTx/>
                  <a:buNone/>
                  <a:tabLst/>
                  <a:defRPr/>
                </a:pPr>
                <a14:m>
                  <m:oMath xmlns:m="http://schemas.openxmlformats.org/officeDocument/2006/math">
                    <m:d>
                      <m:d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−10</m:t>
                        </m:r>
                      </m:e>
                    </m:d>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+12</m:t>
                        </m:r>
                      </m:e>
                    </m:d>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=0</m:t>
                    </m:r>
                  </m:oMath>
                </a14:m>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200000"/>
                  </a:lnSpc>
                  <a:spcBef>
                    <a:spcPts val="600"/>
                  </a:spcBef>
                  <a:spcAft>
                    <a:spcPts val="600"/>
                  </a:spcAft>
                  <a:buClrTx/>
                  <a:buSzTx/>
                  <a:buFontTx/>
                  <a:buNone/>
                  <a:tabLst/>
                  <a:defRPr/>
                </a:pP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−10=0</m:t>
                    </m:r>
                  </m:oMath>
                </a14:m>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hoặc</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+12=0</m:t>
                    </m:r>
                  </m:oMath>
                </a14:m>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200000"/>
                  </a:lnSpc>
                  <a:spcBef>
                    <a:spcPts val="600"/>
                  </a:spcBef>
                  <a:spcAft>
                    <a:spcPts val="600"/>
                  </a:spcAft>
                  <a:buClrTx/>
                  <a:buSzTx/>
                  <a:buFontTx/>
                  <a:buNone/>
                  <a:tabLst/>
                  <a:defRPr/>
                </a:pP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=10</m:t>
                    </m:r>
                  </m:oMath>
                </a14:m>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hoặc</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=−12</m:t>
                    </m:r>
                  </m:oMath>
                </a14:m>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200000"/>
                  </a:lnSpc>
                  <a:spcBef>
                    <a:spcPts val="600"/>
                  </a:spcBef>
                  <a:spcAft>
                    <a:spcPts val="6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Ta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thấy</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=10</m:t>
                    </m:r>
                  </m:oMath>
                </a14:m>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thỏa</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mãn</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điều</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kiện</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200000"/>
                  </a:lnSpc>
                  <a:spcBef>
                    <a:spcPts val="600"/>
                  </a:spcBef>
                  <a:spcAft>
                    <a:spcPts val="600"/>
                  </a:spcAft>
                  <a:buClrTx/>
                  <a:buSzTx/>
                  <a:buFontTx/>
                  <a:buNone/>
                  <a:tabLst/>
                  <a:defRPr/>
                </a:pP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Vậy</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nhóm</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bạn</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trẻ</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10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người</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FE6D8715-4544-8368-1968-A94518C18AD0}"/>
                  </a:ext>
                </a:extLst>
              </p:cNvPr>
              <p:cNvSpPr txBox="1">
                <a:spLocks noRot="1" noChangeAspect="1" noMove="1" noResize="1" noEditPoints="1" noAdjustHandles="1" noChangeArrowheads="1" noChangeShapeType="1" noTextEdit="1"/>
              </p:cNvSpPr>
              <p:nvPr/>
            </p:nvSpPr>
            <p:spPr>
              <a:xfrm>
                <a:off x="9500235" y="2033809"/>
                <a:ext cx="8673465" cy="6675225"/>
              </a:xfrm>
              <a:prstGeom prst="rect">
                <a:avLst/>
              </a:prstGeom>
              <a:blipFill>
                <a:blip r:embed="rId9"/>
                <a:stretch>
                  <a:fillRect l="-2460" b="-2922"/>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AB2F0B36-2E60-C295-2F7C-B351D5B1069F}"/>
              </a:ext>
            </a:extLst>
          </p:cNvPr>
          <p:cNvCxnSpPr/>
          <p:nvPr/>
        </p:nvCxnSpPr>
        <p:spPr>
          <a:xfrm flipV="1">
            <a:off x="9144000" y="0"/>
            <a:ext cx="0" cy="10287000"/>
          </a:xfrm>
          <a:prstGeom prst="line">
            <a:avLst/>
          </a:prstGeom>
          <a:ln>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352291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3213" y="7874542"/>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29860">
            <a:off x="-168219" y="9613230"/>
            <a:ext cx="1279098" cy="762833"/>
          </a:xfrm>
          <a:prstGeom prst="rect">
            <a:avLst/>
          </a:prstGeom>
        </p:spPr>
      </p:pic>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74217D60-BA09-9207-738B-144F93688BD5}"/>
                  </a:ext>
                </a:extLst>
              </p:cNvPr>
              <p:cNvSpPr/>
              <p:nvPr/>
            </p:nvSpPr>
            <p:spPr>
              <a:xfrm>
                <a:off x="772528" y="1672780"/>
                <a:ext cx="11168981" cy="7892353"/>
              </a:xfrm>
              <a:prstGeom prst="rect">
                <a:avLst/>
              </a:prstGeom>
            </p:spPr>
            <p:txBody>
              <a:bodyPr wrap="square">
                <a:spAutoFit/>
              </a:bodyPr>
              <a:lstStyle/>
              <a:p>
                <a:pPr lvl="0" algn="just">
                  <a:lnSpc>
                    <a:spcPct val="150000"/>
                  </a:lnSpc>
                </a:pPr>
                <a:r>
                  <a:rPr lang="pt-BR" sz="3800" dirty="0">
                    <a:latin typeface="Arial" panose="020B0604020202020204" pitchFamily="34" charset="0"/>
                    <a:ea typeface="Times New Roman" panose="02020603050405020304" pitchFamily="18" charset="0"/>
                  </a:rPr>
                  <a:t>Một nhóm công nhân cần phải cắt cỏ ở một số mặt sân cỏ. Nếu nhóm công nhân đó sử dụng 3 máy cắt cỏ ngồi lái và 2 máy cắt cỏ đẩy tay trong 10 phút thì cắt được 2 990 </a:t>
                </a:r>
                <a14:m>
                  <m:oMath xmlns:m="http://schemas.openxmlformats.org/officeDocument/2006/math">
                    <m:sSup>
                      <m:sSupPr>
                        <m:ctrlPr>
                          <a:rPr lang="en-US" sz="3800" i="1">
                            <a:latin typeface="Cambria Math" panose="02040503050406030204" pitchFamily="18" charset="0"/>
                            <a:ea typeface="Times New Roman" panose="02020603050405020304" pitchFamily="18" charset="0"/>
                            <a:cs typeface="Arial" panose="020B0604020202020204" pitchFamily="34" charset="0"/>
                          </a:rPr>
                        </m:ctrlPr>
                      </m:sSupPr>
                      <m:e>
                        <m:r>
                          <a:rPr lang="pt-BR" sz="3800" i="1">
                            <a:latin typeface="Cambria Math" panose="02040503050406030204" pitchFamily="18" charset="0"/>
                            <a:ea typeface="Times New Roman" panose="02020603050405020304" pitchFamily="18" charset="0"/>
                            <a:cs typeface="Arial" panose="020B0604020202020204" pitchFamily="34" charset="0"/>
                          </a:rPr>
                          <m:t>𝑚</m:t>
                        </m:r>
                      </m:e>
                      <m:sup>
                        <m:r>
                          <a:rPr lang="pt-BR" sz="3800" i="1">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3800" dirty="0">
                    <a:latin typeface="Arial" panose="020B0604020202020204" pitchFamily="34" charset="0"/>
                    <a:ea typeface="Times New Roman" panose="02020603050405020304" pitchFamily="18" charset="0"/>
                  </a:rPr>
                  <a:t> cỏ. Nếu nhóm công nhân đó sử dụng 4 máy cắt cỏ ngồi lái và 3 máy cắt cỏ cỏ đẩy tay trong 10 phút thì cắt được 4 060 </a:t>
                </a:r>
                <a14:m>
                  <m:oMath xmlns:m="http://schemas.openxmlformats.org/officeDocument/2006/math">
                    <m:sSup>
                      <m:sSupPr>
                        <m:ctrlPr>
                          <a:rPr lang="en-US" sz="3800" i="1">
                            <a:latin typeface="Cambria Math" panose="02040503050406030204" pitchFamily="18" charset="0"/>
                            <a:ea typeface="Times New Roman" panose="02020603050405020304" pitchFamily="18" charset="0"/>
                            <a:cs typeface="Arial" panose="020B0604020202020204" pitchFamily="34" charset="0"/>
                          </a:rPr>
                        </m:ctrlPr>
                      </m:sSupPr>
                      <m:e>
                        <m:r>
                          <a:rPr lang="pt-BR" sz="3800" i="1">
                            <a:latin typeface="Cambria Math" panose="02040503050406030204" pitchFamily="18" charset="0"/>
                            <a:ea typeface="Times New Roman" panose="02020603050405020304" pitchFamily="18" charset="0"/>
                            <a:cs typeface="Arial" panose="020B0604020202020204" pitchFamily="34" charset="0"/>
                          </a:rPr>
                          <m:t>𝑚</m:t>
                        </m:r>
                      </m:e>
                      <m:sup>
                        <m:r>
                          <a:rPr lang="pt-BR" sz="3800" i="1">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3800" dirty="0">
                    <a:latin typeface="Arial" panose="020B0604020202020204" pitchFamily="34" charset="0"/>
                    <a:ea typeface="Times New Roman" panose="02020603050405020304" pitchFamily="18" charset="0"/>
                  </a:rPr>
                  <a:t> cỏ. Hỏi trong 10 phút, mỗi loại máy trên sẽ cắt được bao nhiêu mét vuông cỏ? Biết rằng năng suất của các máy cắt cỏ cùng loại là như nhau.</a:t>
                </a:r>
                <a:endParaRPr kumimoji="0" lang="en-US" sz="38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p:txBody>
          </p:sp>
        </mc:Choice>
        <mc:Fallback>
          <p:sp>
            <p:nvSpPr>
              <p:cNvPr id="7" name="Rectangle 6">
                <a:extLst>
                  <a:ext uri="{FF2B5EF4-FFF2-40B4-BE49-F238E27FC236}">
                    <a16:creationId xmlns:a16="http://schemas.microsoft.com/office/drawing/2014/main" id="{74217D60-BA09-9207-738B-144F93688BD5}"/>
                  </a:ext>
                </a:extLst>
              </p:cNvPr>
              <p:cNvSpPr>
                <a:spLocks noRot="1" noChangeAspect="1" noMove="1" noResize="1" noEditPoints="1" noAdjustHandles="1" noChangeArrowheads="1" noChangeShapeType="1" noTextEdit="1"/>
              </p:cNvSpPr>
              <p:nvPr/>
            </p:nvSpPr>
            <p:spPr>
              <a:xfrm>
                <a:off x="772528" y="1672780"/>
                <a:ext cx="11168981" cy="7892353"/>
              </a:xfrm>
              <a:prstGeom prst="rect">
                <a:avLst/>
              </a:prstGeom>
              <a:blipFill>
                <a:blip r:embed="rId8"/>
                <a:stretch>
                  <a:fillRect l="-1801" r="-1801" b="-2008"/>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1666B5E7-5858-585C-12E7-8DB733B58252}"/>
              </a:ext>
            </a:extLst>
          </p:cNvPr>
          <p:cNvSpPr/>
          <p:nvPr/>
        </p:nvSpPr>
        <p:spPr>
          <a:xfrm>
            <a:off x="3021126" y="766130"/>
            <a:ext cx="557396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4000" b="1" dirty="0">
                <a:solidFill>
                  <a:srgbClr val="C00000"/>
                </a:solidFill>
                <a:latin typeface="Arial" panose="020B0604020202020204" pitchFamily="34" charset="0"/>
                <a:ea typeface="Calibri" panose="020F0502020204030204" pitchFamily="34" charset="0"/>
              </a:rPr>
              <a:t>7</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4000" b="1" dirty="0">
                <a:solidFill>
                  <a:srgbClr val="C00000"/>
                </a:solidFill>
                <a:latin typeface="Arial" panose="020B0604020202020204" pitchFamily="34" charset="0"/>
                <a:ea typeface="Calibri" panose="020F0502020204030204" pitchFamily="34" charset="0"/>
              </a:rPr>
              <a:t>2</a:t>
            </a:r>
            <a:r>
              <a:rPr lang="fr-FR" sz="4000" b="1" noProof="0" dirty="0">
                <a:solidFill>
                  <a:srgbClr val="C00000"/>
                </a:solidFill>
                <a:latin typeface="Arial" panose="020B0604020202020204" pitchFamily="34" charset="0"/>
                <a:ea typeface="Calibri" panose="020F0502020204030204" pitchFamily="34" charset="0"/>
              </a:rPr>
              <a:t>6</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a:t>
            </a:r>
            <a:endParaRPr kumimoji="0" lang="en-US" sz="4000" b="0" i="0" u="none" strike="noStrike" kern="1200" cap="none" spc="0" normalizeH="0" baseline="0" noProof="0" dirty="0">
              <a:ln>
                <a:noFill/>
              </a:ln>
              <a:solidFill>
                <a:srgbClr val="C00000"/>
              </a:solidFill>
              <a:effectLst/>
              <a:uLnTx/>
              <a:uFillTx/>
              <a:latin typeface="Calibri"/>
            </a:endParaRPr>
          </a:p>
        </p:txBody>
      </p:sp>
      <p:grpSp>
        <p:nvGrpSpPr>
          <p:cNvPr id="5" name="Group 4">
            <a:extLst>
              <a:ext uri="{FF2B5EF4-FFF2-40B4-BE49-F238E27FC236}">
                <a16:creationId xmlns:a16="http://schemas.microsoft.com/office/drawing/2014/main" id="{34B3DAAF-4442-6989-F455-7E26FFC04436}"/>
              </a:ext>
            </a:extLst>
          </p:cNvPr>
          <p:cNvGrpSpPr/>
          <p:nvPr/>
        </p:nvGrpSpPr>
        <p:grpSpPr>
          <a:xfrm>
            <a:off x="12479893" y="697513"/>
            <a:ext cx="4566370" cy="8867620"/>
            <a:chOff x="12077452" y="1337434"/>
            <a:chExt cx="4566370" cy="8867620"/>
          </a:xfrm>
        </p:grpSpPr>
        <p:pic>
          <p:nvPicPr>
            <p:cNvPr id="3" name="Picture 2">
              <a:extLst>
                <a:ext uri="{FF2B5EF4-FFF2-40B4-BE49-F238E27FC236}">
                  <a16:creationId xmlns:a16="http://schemas.microsoft.com/office/drawing/2014/main" id="{9FCBA9EA-9B00-0BF0-1713-C64355A8F120}"/>
                </a:ext>
              </a:extLst>
            </p:cNvPr>
            <p:cNvPicPr>
              <a:picLocks noChangeAspect="1"/>
            </p:cNvPicPr>
            <p:nvPr/>
          </p:nvPicPr>
          <p:blipFill rotWithShape="1">
            <a:blip r:embed="rId9">
              <a:extLst>
                <a:ext uri="{28A0092B-C50C-407E-A947-70E740481C1C}">
                  <a14:useLocalDpi xmlns:a14="http://schemas.microsoft.com/office/drawing/2010/main" val="0"/>
                </a:ext>
              </a:extLst>
            </a:blip>
            <a:srcRect r="50000"/>
            <a:stretch/>
          </p:blipFill>
          <p:spPr>
            <a:xfrm>
              <a:off x="12077453" y="1337434"/>
              <a:ext cx="4566369" cy="4434123"/>
            </a:xfrm>
            <a:prstGeom prst="rect">
              <a:avLst/>
            </a:prstGeom>
          </p:spPr>
        </p:pic>
        <p:pic>
          <p:nvPicPr>
            <p:cNvPr id="4" name="Picture 3">
              <a:extLst>
                <a:ext uri="{FF2B5EF4-FFF2-40B4-BE49-F238E27FC236}">
                  <a16:creationId xmlns:a16="http://schemas.microsoft.com/office/drawing/2014/main" id="{0DC54B19-77E6-DED0-4133-D0CDC35F4133}"/>
                </a:ext>
              </a:extLst>
            </p:cNvPr>
            <p:cNvPicPr>
              <a:picLocks noChangeAspect="1"/>
            </p:cNvPicPr>
            <p:nvPr/>
          </p:nvPicPr>
          <p:blipFill rotWithShape="1">
            <a:blip r:embed="rId9">
              <a:extLst>
                <a:ext uri="{28A0092B-C50C-407E-A947-70E740481C1C}">
                  <a14:useLocalDpi xmlns:a14="http://schemas.microsoft.com/office/drawing/2010/main" val="0"/>
                </a:ext>
              </a:extLst>
            </a:blip>
            <a:srcRect l="49667" r="333"/>
            <a:stretch/>
          </p:blipFill>
          <p:spPr>
            <a:xfrm>
              <a:off x="12077452" y="5770931"/>
              <a:ext cx="4566369" cy="4434123"/>
            </a:xfrm>
            <a:prstGeom prst="rect">
              <a:avLst/>
            </a:prstGeom>
          </p:spPr>
        </p:pic>
      </p:grpSp>
    </p:spTree>
    <p:extLst>
      <p:ext uri="{BB962C8B-B14F-4D97-AF65-F5344CB8AC3E}">
        <p14:creationId xmlns:p14="http://schemas.microsoft.com/office/powerpoint/2010/main" val="2431599011"/>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3213" y="7874542"/>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29860">
            <a:off x="-168219" y="9613230"/>
            <a:ext cx="1279098" cy="762833"/>
          </a:xfrm>
          <a:prstGeom prst="rect">
            <a:avLst/>
          </a:prstGeom>
        </p:spPr>
      </p:pic>
      <p:sp>
        <p:nvSpPr>
          <p:cNvPr id="14" name="Oval Callout 15">
            <a:extLst>
              <a:ext uri="{FF2B5EF4-FFF2-40B4-BE49-F238E27FC236}">
                <a16:creationId xmlns:a16="http://schemas.microsoft.com/office/drawing/2014/main" id="{C9AC5CB0-3134-42F3-5A60-6C6A827D8CC5}"/>
              </a:ext>
            </a:extLst>
          </p:cNvPr>
          <p:cNvSpPr/>
          <p:nvPr/>
        </p:nvSpPr>
        <p:spPr>
          <a:xfrm>
            <a:off x="16451878" y="266700"/>
            <a:ext cx="1794022" cy="786468"/>
          </a:xfrm>
          <a:prstGeom prst="wedgeEllipseCallout">
            <a:avLst>
              <a:gd name="adj1" fmla="val -24857"/>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6621673-CAE1-A3C8-C1B1-88B506B02F5C}"/>
                  </a:ext>
                </a:extLst>
              </p:cNvPr>
              <p:cNvSpPr txBox="1"/>
              <p:nvPr/>
            </p:nvSpPr>
            <p:spPr>
              <a:xfrm>
                <a:off x="381000" y="1523887"/>
                <a:ext cx="17525999" cy="7239226"/>
              </a:xfrm>
              <a:prstGeom prst="rect">
                <a:avLst/>
              </a:prstGeom>
              <a:noFill/>
            </p:spPr>
            <p:txBody>
              <a:bodyPr wrap="square">
                <a:spAutoFit/>
              </a:bodyPr>
              <a:lstStyle/>
              <a:p>
                <a:pPr algn="just">
                  <a:lnSpc>
                    <a:spcPct val="150000"/>
                  </a:lnSpc>
                  <a:spcBef>
                    <a:spcPts val="600"/>
                  </a:spcBef>
                  <a:spcAft>
                    <a:spcPts val="600"/>
                  </a:spcAf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Gọi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máy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ngồi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lái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phút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máy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đẩy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phút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&gt;0</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heo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bài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nếu</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nhóm</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công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nhân</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đó</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sử</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dụng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3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máy</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ngồi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lái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và</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2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máy</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đẩy</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tay</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trong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10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phút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thì</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2 990</a:t>
                </a:r>
                <a14:m>
                  <m:oMath xmlns:m="http://schemas.openxmlformats.org/officeDocument/2006/math">
                    <m:sSup>
                      <m:sSupPr>
                        <m:ctrlPr>
                          <a:rPr lang="en-US"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𝑚</m:t>
                        </m:r>
                      </m:e>
                      <m:sup>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nên</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ta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3</m:t>
                    </m:r>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+2</m:t>
                    </m:r>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=2990</m:t>
                    </m:r>
                  </m:oMath>
                </a14:m>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Nếu</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nhóm</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công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nhân</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đó</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sử</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dụng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4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máy</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ngồi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lái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và</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3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máy</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đẩy</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tay</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trong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10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phút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thì</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4 060</a:t>
                </a:r>
                <a14:m>
                  <m:oMath xmlns:m="http://schemas.openxmlformats.org/officeDocument/2006/math">
                    <m:sSup>
                      <m:sSupPr>
                        <m:ctrlPr>
                          <a:rPr lang="en-US"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𝑚</m:t>
                        </m:r>
                      </m:e>
                      <m:sup>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nên</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có</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là : </a:t>
                </a:r>
                <a14:m>
                  <m:oMath xmlns:m="http://schemas.openxmlformats.org/officeDocument/2006/math">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4</m:t>
                    </m:r>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=4060</m:t>
                    </m:r>
                  </m:oMath>
                </a14:m>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50000"/>
                  </a:lnSpc>
                  <a:spcBef>
                    <a:spcPts val="600"/>
                  </a:spcBef>
                  <a:spcAft>
                    <a:spcPts val="600"/>
                  </a:spcAft>
                </a:pP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eqArrPr>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=2990</m:t>
                            </m:r>
                          </m:e>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=4060</m:t>
                            </m:r>
                          </m:e>
                        </m:eqArr>
                      </m:e>
                    </m:d>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86621673-CAE1-A3C8-C1B1-88B506B02F5C}"/>
                  </a:ext>
                </a:extLst>
              </p:cNvPr>
              <p:cNvSpPr txBox="1">
                <a:spLocks noRot="1" noChangeAspect="1" noMove="1" noResize="1" noEditPoints="1" noAdjustHandles="1" noChangeArrowheads="1" noChangeShapeType="1" noTextEdit="1"/>
              </p:cNvSpPr>
              <p:nvPr/>
            </p:nvSpPr>
            <p:spPr>
              <a:xfrm>
                <a:off x="381000" y="1523887"/>
                <a:ext cx="17525999" cy="7239226"/>
              </a:xfrm>
              <a:prstGeom prst="rect">
                <a:avLst/>
              </a:prstGeom>
              <a:blipFill>
                <a:blip r:embed="rId8"/>
                <a:stretch>
                  <a:fillRect l="-1079" r="-1775"/>
                </a:stretch>
              </a:blipFill>
            </p:spPr>
            <p:txBody>
              <a:bodyPr/>
              <a:lstStyle/>
              <a:p>
                <a:r>
                  <a:rPr lang="en-US">
                    <a:noFill/>
                  </a:rPr>
                  <a:t> </a:t>
                </a:r>
              </a:p>
            </p:txBody>
          </p:sp>
        </mc:Fallback>
      </mc:AlternateContent>
    </p:spTree>
    <p:extLst>
      <p:ext uri="{BB962C8B-B14F-4D97-AF65-F5344CB8AC3E}">
        <p14:creationId xmlns:p14="http://schemas.microsoft.com/office/powerpoint/2010/main" val="219022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3213" y="7874542"/>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29860">
            <a:off x="-168219" y="9613230"/>
            <a:ext cx="1279098" cy="762833"/>
          </a:xfrm>
          <a:prstGeom prst="rect">
            <a:avLst/>
          </a:prstGeom>
        </p:spPr>
      </p:pic>
      <p:sp>
        <p:nvSpPr>
          <p:cNvPr id="14" name="Oval Callout 15">
            <a:extLst>
              <a:ext uri="{FF2B5EF4-FFF2-40B4-BE49-F238E27FC236}">
                <a16:creationId xmlns:a16="http://schemas.microsoft.com/office/drawing/2014/main" id="{C9AC5CB0-3134-42F3-5A60-6C6A827D8CC5}"/>
              </a:ext>
            </a:extLst>
          </p:cNvPr>
          <p:cNvSpPr/>
          <p:nvPr/>
        </p:nvSpPr>
        <p:spPr>
          <a:xfrm>
            <a:off x="16451878" y="266700"/>
            <a:ext cx="1794022" cy="786468"/>
          </a:xfrm>
          <a:prstGeom prst="wedgeEllipseCallout">
            <a:avLst>
              <a:gd name="adj1" fmla="val -24857"/>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6621673-CAE1-A3C8-C1B1-88B506B02F5C}"/>
                  </a:ext>
                </a:extLst>
              </p:cNvPr>
              <p:cNvSpPr txBox="1"/>
              <p:nvPr/>
            </p:nvSpPr>
            <p:spPr>
              <a:xfrm>
                <a:off x="475464" y="643112"/>
                <a:ext cx="16136136" cy="4492768"/>
              </a:xfrm>
              <a:prstGeom prst="rect">
                <a:avLst/>
              </a:prstGeom>
              <a:noFill/>
            </p:spPr>
            <p:txBody>
              <a:bodyPr wrap="square">
                <a:spAutoFit/>
              </a:bodyPr>
              <a:lstStyle/>
              <a:p>
                <a:pPr algn="just">
                  <a:lnSpc>
                    <a:spcPct val="150000"/>
                  </a:lnSpc>
                  <a:spcBef>
                    <a:spcPts val="600"/>
                  </a:spcBef>
                  <a:spcAft>
                    <a:spcPts val="600"/>
                  </a:spcAft>
                </a:pP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Nhân</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với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3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và</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nhân</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với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2, ta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en-US" sz="3600" dirty="0">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eqArr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9</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+6</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=8970</m:t>
                            </m:r>
                          </m:e>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8</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+6</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=8120</m:t>
                            </m:r>
                          </m:e>
                        </m:eqArr>
                      </m:e>
                    </m:d>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Trừ</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từng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cho</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hệ</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trên</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=850</m:t>
                    </m:r>
                  </m:oMath>
                </a14:m>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thỏa</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mãn</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86621673-CAE1-A3C8-C1B1-88B506B02F5C}"/>
                  </a:ext>
                </a:extLst>
              </p:cNvPr>
              <p:cNvSpPr txBox="1">
                <a:spLocks noRot="1" noChangeAspect="1" noMove="1" noResize="1" noEditPoints="1" noAdjustHandles="1" noChangeArrowheads="1" noChangeShapeType="1" noTextEdit="1"/>
              </p:cNvSpPr>
              <p:nvPr/>
            </p:nvSpPr>
            <p:spPr>
              <a:xfrm>
                <a:off x="475464" y="643112"/>
                <a:ext cx="16136136" cy="4492768"/>
              </a:xfrm>
              <a:prstGeom prst="rect">
                <a:avLst/>
              </a:prstGeom>
              <a:blipFill>
                <a:blip r:embed="rId8"/>
                <a:stretch>
                  <a:fillRect l="-1171" r="-1889" b="-39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0821ED6-B037-6D93-98A7-7898325E26CF}"/>
                  </a:ext>
                </a:extLst>
              </p:cNvPr>
              <p:cNvSpPr txBox="1"/>
              <p:nvPr/>
            </p:nvSpPr>
            <p:spPr>
              <a:xfrm>
                <a:off x="471330" y="5402002"/>
                <a:ext cx="10559415" cy="4531882"/>
              </a:xfrm>
              <a:prstGeom prst="rect">
                <a:avLst/>
              </a:prstGeom>
              <a:noFill/>
            </p:spPr>
            <p:txBody>
              <a:bodyPr wrap="square">
                <a:spAutoFit/>
              </a:bodyPr>
              <a:lstStyle/>
              <a:p>
                <a:pPr algn="just">
                  <a:lnSpc>
                    <a:spcPct val="150000"/>
                  </a:lnSpc>
                  <a:spcBef>
                    <a:spcPts val="600"/>
                  </a:spcBef>
                  <a:spcAft>
                    <a:spcPts val="600"/>
                  </a:spcAft>
                </a:pPr>
                <a:r>
                  <a:rPr lang="fr-FR" sz="360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Thay</a:t>
                </a:r>
                <a:r>
                  <a:rPr lang="fr-FR" sz="36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600" i="1">
                        <a:solidFill>
                          <a:srgbClr val="000000"/>
                        </a:solidFill>
                        <a:effectLst/>
                        <a:highlight>
                          <a:srgbClr val="FFFFFF"/>
                        </a:highligh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highlight>
                          <a:srgbClr val="FFFFFF"/>
                        </a:highlight>
                        <a:latin typeface="Cambria Math" panose="02040503050406030204" pitchFamily="18" charset="0"/>
                        <a:ea typeface="Times New Roman" panose="02020603050405020304" pitchFamily="18" charset="0"/>
                        <a:cs typeface="Arial" panose="020B0604020202020204" pitchFamily="34" charset="0"/>
                      </a:rPr>
                      <m:t>=850</m:t>
                    </m:r>
                  </m:oMath>
                </a14:m>
                <a:r>
                  <a:rPr lang="fr-FR" sz="36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vào</a:t>
                </a:r>
                <a:r>
                  <a:rPr lang="fr-FR" sz="36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thứ</a:t>
                </a:r>
                <a:r>
                  <a:rPr lang="fr-FR" sz="36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nhất</a:t>
                </a:r>
                <a:r>
                  <a:rPr lang="fr-FR" sz="36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ta </a:t>
                </a:r>
                <a:r>
                  <a:rPr lang="fr-FR" sz="360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được</a:t>
                </a:r>
                <a:r>
                  <a:rPr lang="fr-FR" sz="36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a:solidFill>
                            <a:srgbClr val="000000"/>
                          </a:solidFill>
                          <a:effectLst/>
                          <a:highlight>
                            <a:srgbClr val="FFFFFF"/>
                          </a:highlight>
                          <a:latin typeface="Cambria Math" panose="02040503050406030204" pitchFamily="18" charset="0"/>
                          <a:ea typeface="Times New Roman" panose="02020603050405020304" pitchFamily="18" charset="0"/>
                          <a:cs typeface="Arial" panose="020B0604020202020204" pitchFamily="34" charset="0"/>
                        </a:rPr>
                        <m:t>3.850+2</m:t>
                      </m:r>
                      <m:r>
                        <a:rPr lang="fr-FR" sz="3600" i="1">
                          <a:solidFill>
                            <a:srgbClr val="000000"/>
                          </a:solidFill>
                          <a:effectLst/>
                          <a:highlight>
                            <a:srgbClr val="FFFFFF"/>
                          </a:highligh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effectLst/>
                          <a:highlight>
                            <a:srgbClr val="FFFFFF"/>
                          </a:highlight>
                          <a:latin typeface="Cambria Math" panose="02040503050406030204" pitchFamily="18" charset="0"/>
                          <a:ea typeface="Times New Roman" panose="02020603050405020304" pitchFamily="18" charset="0"/>
                          <a:cs typeface="Arial" panose="020B0604020202020204" pitchFamily="34" charset="0"/>
                        </a:rPr>
                        <m:t>=2990</m:t>
                      </m:r>
                    </m:oMath>
                  </m:oMathPara>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2550+2</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=2990</m:t>
                      </m:r>
                    </m:oMath>
                  </m:oMathPara>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=440</m:t>
                      </m:r>
                    </m:oMath>
                  </m:oMathPara>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=220</m:t>
                    </m:r>
                  </m:oMath>
                </a14:m>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thỏa</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mãn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10821ED6-B037-6D93-98A7-7898325E26CF}"/>
                  </a:ext>
                </a:extLst>
              </p:cNvPr>
              <p:cNvSpPr txBox="1">
                <a:spLocks noRot="1" noChangeAspect="1" noMove="1" noResize="1" noEditPoints="1" noAdjustHandles="1" noChangeArrowheads="1" noChangeShapeType="1" noTextEdit="1"/>
              </p:cNvSpPr>
              <p:nvPr/>
            </p:nvSpPr>
            <p:spPr>
              <a:xfrm>
                <a:off x="471330" y="5402002"/>
                <a:ext cx="10559415" cy="4531882"/>
              </a:xfrm>
              <a:prstGeom prst="rect">
                <a:avLst/>
              </a:prstGeom>
              <a:blipFill>
                <a:blip r:embed="rId9"/>
                <a:stretch>
                  <a:fillRect l="-1731" r="-231" b="-4032"/>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5638786-9728-2738-1B4A-56D52ABDD4AB}"/>
              </a:ext>
            </a:extLst>
          </p:cNvPr>
          <p:cNvCxnSpPr>
            <a:cxnSpLocks/>
          </p:cNvCxnSpPr>
          <p:nvPr/>
        </p:nvCxnSpPr>
        <p:spPr>
          <a:xfrm flipV="1">
            <a:off x="11076465" y="5632784"/>
            <a:ext cx="0" cy="4686300"/>
          </a:xfrm>
          <a:prstGeom prst="line">
            <a:avLst/>
          </a:prstGeom>
          <a:ln>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89CDE50-CA5A-8AA7-5114-0872836A5440}"/>
                  </a:ext>
                </a:extLst>
              </p:cNvPr>
              <p:cNvSpPr txBox="1"/>
              <p:nvPr/>
            </p:nvSpPr>
            <p:spPr>
              <a:xfrm>
                <a:off x="11488987" y="5447120"/>
                <a:ext cx="5447380" cy="4146969"/>
              </a:xfrm>
              <a:prstGeom prst="rect">
                <a:avLst/>
              </a:prstGeom>
              <a:noFill/>
            </p:spPr>
            <p:txBody>
              <a:bodyPr wrap="square">
                <a:spAutoFit/>
              </a:bodyPr>
              <a:lstStyle/>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Vậy</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10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phút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máy</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ngồi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850</a:t>
                </a:r>
                <a14:m>
                  <m:oMath xmlns:m="http://schemas.openxmlformats.org/officeDocument/2006/math">
                    <m:sSup>
                      <m:sSupPr>
                        <m:ctrlPr>
                          <a:rPr lang="en-US"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máy</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đẩy</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tay</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220</a:t>
                </a:r>
                <a14:m>
                  <m:oMath xmlns:m="http://schemas.openxmlformats.org/officeDocument/2006/math">
                    <m:sSup>
                      <m:sSupPr>
                        <m:ctrlPr>
                          <a:rPr lang="en-US"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689CDE50-CA5A-8AA7-5114-0872836A5440}"/>
                  </a:ext>
                </a:extLst>
              </p:cNvPr>
              <p:cNvSpPr txBox="1">
                <a:spLocks noRot="1" noChangeAspect="1" noMove="1" noResize="1" noEditPoints="1" noAdjustHandles="1" noChangeArrowheads="1" noChangeShapeType="1" noTextEdit="1"/>
              </p:cNvSpPr>
              <p:nvPr/>
            </p:nvSpPr>
            <p:spPr>
              <a:xfrm>
                <a:off x="11488987" y="5447120"/>
                <a:ext cx="5447380" cy="4146969"/>
              </a:xfrm>
              <a:prstGeom prst="rect">
                <a:avLst/>
              </a:prstGeom>
              <a:blipFill>
                <a:blip r:embed="rId10"/>
                <a:stretch>
                  <a:fillRect l="-3471" r="-3471" b="-4559"/>
                </a:stretch>
              </a:blipFill>
            </p:spPr>
            <p:txBody>
              <a:bodyPr/>
              <a:lstStyle/>
              <a:p>
                <a:r>
                  <a:rPr lang="en-US">
                    <a:noFill/>
                  </a:rPr>
                  <a:t> </a:t>
                </a:r>
              </a:p>
            </p:txBody>
          </p:sp>
        </mc:Fallback>
      </mc:AlternateContent>
    </p:spTree>
    <p:extLst>
      <p:ext uri="{BB962C8B-B14F-4D97-AF65-F5344CB8AC3E}">
        <p14:creationId xmlns:p14="http://schemas.microsoft.com/office/powerpoint/2010/main" val="36934455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a:off x="17038882" y="3984625"/>
            <a:ext cx="1078761" cy="119696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588623" flipH="1">
            <a:off x="20454" y="-561200"/>
            <a:ext cx="1594799" cy="2371450"/>
          </a:xfrm>
          <a:prstGeom prst="rect">
            <a:avLst/>
          </a:prstGeom>
        </p:spPr>
      </p:pic>
      <p:sp>
        <p:nvSpPr>
          <p:cNvPr id="16" name="Rectangle 15"/>
          <p:cNvSpPr/>
          <p:nvPr/>
        </p:nvSpPr>
        <p:spPr>
          <a:xfrm>
            <a:off x="508158" y="319217"/>
            <a:ext cx="17271681" cy="3313664"/>
          </a:xfrm>
          <a:prstGeom prst="rect">
            <a:avLst/>
          </a:prstGeom>
        </p:spPr>
        <p:txBody>
          <a:bodyPr wrap="square">
            <a:spAutoFit/>
          </a:bodyPr>
          <a:lstStyle/>
          <a:p>
            <a:pPr algn="just">
              <a:lnSpc>
                <a:spcPct val="150000"/>
              </a:lnSpc>
            </a:pPr>
            <a:r>
              <a:rPr lang="fr-FR" sz="3600" b="1" dirty="0" err="1">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fr-FR" sz="3600" b="1" dirty="0">
                <a:solidFill>
                  <a:srgbClr val="C00000"/>
                </a:solidFill>
                <a:latin typeface="Arial" panose="020B0604020202020204" pitchFamily="34" charset="0"/>
                <a:ea typeface="Calibri" panose="020F0502020204030204" pitchFamily="34" charset="0"/>
                <a:cs typeface="Arial" panose="020B0604020202020204" pitchFamily="34" charset="0"/>
              </a:rPr>
              <a:t> 8 (SGK – </a:t>
            </a:r>
            <a:r>
              <a:rPr lang="fr-FR" sz="3600" b="1" dirty="0" err="1">
                <a:solidFill>
                  <a:srgbClr val="C00000"/>
                </a:solidFill>
                <a:latin typeface="Arial" panose="020B0604020202020204" pitchFamily="34" charset="0"/>
                <a:ea typeface="Calibri" panose="020F0502020204030204" pitchFamily="34" charset="0"/>
                <a:cs typeface="Arial" panose="020B0604020202020204" pitchFamily="34" charset="0"/>
              </a:rPr>
              <a:t>trang</a:t>
            </a:r>
            <a:r>
              <a:rPr lang="fr-FR" sz="3600" b="1" dirty="0">
                <a:solidFill>
                  <a:srgbClr val="C00000"/>
                </a:solidFill>
                <a:latin typeface="Arial" panose="020B0604020202020204" pitchFamily="34" charset="0"/>
                <a:ea typeface="Calibri" panose="020F0502020204030204" pitchFamily="34" charset="0"/>
                <a:cs typeface="Arial" panose="020B0604020202020204" pitchFamily="34" charset="0"/>
              </a:rPr>
              <a:t> 27)</a:t>
            </a:r>
            <a:r>
              <a:rPr lang="en-US" sz="3600" dirty="0">
                <a:solidFill>
                  <a:srgbClr val="C00000"/>
                </a:solidFill>
                <a:latin typeface="Arial" panose="020B0604020202020204" pitchFamily="34" charset="0"/>
                <a:cs typeface="Arial" panose="020B0604020202020204" pitchFamily="34" charset="0"/>
              </a:rPr>
              <a:t> </a:t>
            </a:r>
            <a:r>
              <a:rPr lang="pt-BR" sz="3600" dirty="0">
                <a:latin typeface="Arial" panose="020B0604020202020204" pitchFamily="34" charset="0"/>
                <a:ea typeface="Times New Roman" panose="02020603050405020304" pitchFamily="18" charset="0"/>
              </a:rPr>
              <a:t>Tại một buổi biểu diễn nhằm gây quỹ từ thiện, ban tổ chức đã bán được 500 vé. Trong đó có hai loại vé: vé loại I giá 100 000 đồng; vé loại II giá 75 000 đồng. Tổng số tiền thu được từ bán vé là 44 500 000 đồng. Tính số vé bán ra của mỗi loại.</a:t>
            </a:r>
            <a:endParaRPr lang="en-US" sz="3600" dirty="0">
              <a:solidFill>
                <a:srgbClr val="000000"/>
              </a:solidFill>
              <a:latin typeface="Arial" panose="020B0604020202020204" pitchFamily="34" charset="0"/>
              <a:cs typeface="Arial" panose="020B0604020202020204" pitchFamily="34" charset="0"/>
            </a:endParaRPr>
          </a:p>
        </p:txBody>
      </p:sp>
      <p:sp>
        <p:nvSpPr>
          <p:cNvPr id="3" name="Oval Callout 6">
            <a:extLst>
              <a:ext uri="{FF2B5EF4-FFF2-40B4-BE49-F238E27FC236}">
                <a16:creationId xmlns:a16="http://schemas.microsoft.com/office/drawing/2014/main" id="{5706C639-BB7A-C1AF-E128-99D18552ECC2}"/>
              </a:ext>
            </a:extLst>
          </p:cNvPr>
          <p:cNvSpPr/>
          <p:nvPr/>
        </p:nvSpPr>
        <p:spPr>
          <a:xfrm>
            <a:off x="8242219" y="3632881"/>
            <a:ext cx="1676400" cy="914400"/>
          </a:xfrm>
          <a:prstGeom prst="wedgeEllipseCallout">
            <a:avLst>
              <a:gd name="adj1" fmla="val 22229"/>
              <a:gd name="adj2" fmla="val 70395"/>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D9A6700-D87A-A0AD-DCCE-A84F748D4B93}"/>
                  </a:ext>
                </a:extLst>
              </p:cNvPr>
              <p:cNvSpPr txBox="1"/>
              <p:nvPr/>
            </p:nvSpPr>
            <p:spPr>
              <a:xfrm>
                <a:off x="406358" y="5173980"/>
                <a:ext cx="17475280" cy="4496231"/>
              </a:xfrm>
              <a:prstGeom prst="rect">
                <a:avLst/>
              </a:prstGeom>
              <a:noFill/>
            </p:spPr>
            <p:txBody>
              <a:bodyPr wrap="square">
                <a:spAutoFit/>
              </a:bodyPr>
              <a:lstStyle/>
              <a:p>
                <a:pPr algn="just">
                  <a:lnSpc>
                    <a:spcPct val="150000"/>
                  </a:lnSpc>
                  <a:spcBef>
                    <a:spcPts val="600"/>
                  </a:spcBef>
                  <a:spcAft>
                    <a:spcPts val="600"/>
                  </a:spcAft>
                </a:pP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lần</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lượt</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bán</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loại</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loại</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0&lt;</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&lt;500, </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ℕ</m:t>
                    </m:r>
                  </m:oMath>
                </a14:m>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Ban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chức</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đã</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bán</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500 vé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cả</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loại</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gn="ctr">
                  <a:lnSpc>
                    <a:spcPct val="150000"/>
                  </a:lnSpc>
                  <a:spcBef>
                    <a:spcPts val="600"/>
                  </a:spcBef>
                  <a:spcAft>
                    <a:spcPts val="600"/>
                  </a:spcAft>
                </a:pP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=500</m:t>
                    </m:r>
                  </m:oMath>
                </a14:m>
                <a:r>
                  <a:rPr lang="fr-FR" sz="3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Tổng</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thu</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bán</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 là 44 500 000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100 000</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5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+75 000</m:t>
                    </m:r>
                    <m:r>
                      <a:rPr lang="fr-FR" sz="35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5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=44 500 000</m:t>
                    </m:r>
                  </m:oMath>
                </a14:m>
                <a:r>
                  <a:rPr lang="fr-FR" sz="3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hay</a:t>
                </a:r>
                <a:r>
                  <a:rPr lang="fr-FR" sz="3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5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fr-FR" sz="35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5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fr-FR" sz="35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5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=1780</m:t>
                    </m:r>
                  </m:oMath>
                </a14:m>
                <a:r>
                  <a:rPr lang="fr-FR" sz="3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5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8D9A6700-D87A-A0AD-DCCE-A84F748D4B93}"/>
                  </a:ext>
                </a:extLst>
              </p:cNvPr>
              <p:cNvSpPr txBox="1">
                <a:spLocks noRot="1" noChangeAspect="1" noMove="1" noResize="1" noEditPoints="1" noAdjustHandles="1" noChangeArrowheads="1" noChangeShapeType="1" noTextEdit="1"/>
              </p:cNvSpPr>
              <p:nvPr/>
            </p:nvSpPr>
            <p:spPr>
              <a:xfrm>
                <a:off x="406358" y="5173980"/>
                <a:ext cx="17475280" cy="4496231"/>
              </a:xfrm>
              <a:prstGeom prst="rect">
                <a:avLst/>
              </a:prstGeom>
              <a:blipFill>
                <a:blip r:embed="rId8"/>
                <a:stretch>
                  <a:fillRect l="-1047" r="-1012" b="-3935"/>
                </a:stretch>
              </a:blipFill>
            </p:spPr>
            <p:txBody>
              <a:bodyPr/>
              <a:lstStyle/>
              <a:p>
                <a:r>
                  <a:rPr lang="en-US">
                    <a:noFill/>
                  </a:rPr>
                  <a:t> </a:t>
                </a:r>
              </a:p>
            </p:txBody>
          </p:sp>
        </mc:Fallback>
      </mc:AlternateContent>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a:off x="17038882" y="3984625"/>
            <a:ext cx="1078761" cy="119696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588623" flipH="1">
            <a:off x="20454" y="-561200"/>
            <a:ext cx="1594799" cy="2371450"/>
          </a:xfrm>
          <a:prstGeom prst="rect">
            <a:avLst/>
          </a:prstGeom>
        </p:spPr>
      </p:pic>
      <p:sp>
        <p:nvSpPr>
          <p:cNvPr id="3" name="Oval Callout 6">
            <a:extLst>
              <a:ext uri="{FF2B5EF4-FFF2-40B4-BE49-F238E27FC236}">
                <a16:creationId xmlns:a16="http://schemas.microsoft.com/office/drawing/2014/main" id="{5706C639-BB7A-C1AF-E128-99D18552ECC2}"/>
              </a:ext>
            </a:extLst>
          </p:cNvPr>
          <p:cNvSpPr/>
          <p:nvPr/>
        </p:nvSpPr>
        <p:spPr>
          <a:xfrm>
            <a:off x="817853" y="613042"/>
            <a:ext cx="1676400" cy="914400"/>
          </a:xfrm>
          <a:prstGeom prst="wedgeEllipseCallout">
            <a:avLst>
              <a:gd name="adj1" fmla="val 22229"/>
              <a:gd name="adj2" fmla="val 70395"/>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24DB15B-EB28-4983-CA3C-3EA8935A5127}"/>
                  </a:ext>
                </a:extLst>
              </p:cNvPr>
              <p:cNvSpPr txBox="1"/>
              <p:nvPr/>
            </p:nvSpPr>
            <p:spPr>
              <a:xfrm>
                <a:off x="2706106" y="475882"/>
                <a:ext cx="14553194" cy="9378080"/>
              </a:xfrm>
              <a:prstGeom prst="rect">
                <a:avLst/>
              </a:prstGeom>
              <a:noFill/>
            </p:spPr>
            <p:txBody>
              <a:bodyPr wrap="square">
                <a:spAutoFit/>
              </a:bodyPr>
              <a:lstStyle/>
              <a:p>
                <a:pPr algn="just">
                  <a:lnSpc>
                    <a:spcPct val="150000"/>
                  </a:lnSpc>
                  <a:spcBef>
                    <a:spcPts val="600"/>
                  </a:spcBef>
                  <a:spcAft>
                    <a:spcPts val="600"/>
                  </a:spcAft>
                </a:pP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hệ</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eqArrPr>
                          <m:e>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=500</m:t>
                            </m:r>
                          </m:e>
                          <m:e>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=1780</m:t>
                            </m:r>
                          </m:e>
                        </m:eqArr>
                      </m:e>
                    </m:d>
                  </m:oMath>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Nhân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với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4, ta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eqArrPr>
                            <m:e>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=2000</m:t>
                              </m:r>
                            </m:e>
                            <m:e>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=1780</m:t>
                              </m:r>
                            </m:e>
                          </m:eqArr>
                        </m:e>
                      </m:d>
                    </m:oMath>
                  </m:oMathPara>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Trừ</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hệ</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trên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=220</m:t>
                    </m:r>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thỏa</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mãn</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Thay</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=220</m:t>
                    </m:r>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vào</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thứ</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nhất</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+220=500</m:t>
                    </m:r>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tức</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=280 </m:t>
                    </m:r>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thỏa</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mãn</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Vậy</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280 vé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220 vé.</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A24DB15B-EB28-4983-CA3C-3EA8935A5127}"/>
                  </a:ext>
                </a:extLst>
              </p:cNvPr>
              <p:cNvSpPr txBox="1">
                <a:spLocks noRot="1" noChangeAspect="1" noMove="1" noResize="1" noEditPoints="1" noAdjustHandles="1" noChangeArrowheads="1" noChangeShapeType="1" noTextEdit="1"/>
              </p:cNvSpPr>
              <p:nvPr/>
            </p:nvSpPr>
            <p:spPr>
              <a:xfrm>
                <a:off x="2706106" y="475882"/>
                <a:ext cx="14553194" cy="9378080"/>
              </a:xfrm>
              <a:prstGeom prst="rect">
                <a:avLst/>
              </a:prstGeom>
              <a:blipFill>
                <a:blip r:embed="rId8"/>
                <a:stretch>
                  <a:fillRect l="-1299" r="-1257" b="-1495"/>
                </a:stretch>
              </a:blipFill>
            </p:spPr>
            <p:txBody>
              <a:bodyPr/>
              <a:lstStyle/>
              <a:p>
                <a:r>
                  <a:rPr lang="en-US">
                    <a:noFill/>
                  </a:rPr>
                  <a:t> </a:t>
                </a:r>
              </a:p>
            </p:txBody>
          </p:sp>
        </mc:Fallback>
      </mc:AlternateContent>
    </p:spTree>
    <p:extLst>
      <p:ext uri="{BB962C8B-B14F-4D97-AF65-F5344CB8AC3E}">
        <p14:creationId xmlns:p14="http://schemas.microsoft.com/office/powerpoint/2010/main" val="16234009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sp>
        <p:nvSpPr>
          <p:cNvPr id="4" name="TextBox 3">
            <a:extLst>
              <a:ext uri="{FF2B5EF4-FFF2-40B4-BE49-F238E27FC236}">
                <a16:creationId xmlns:a16="http://schemas.microsoft.com/office/drawing/2014/main" id="{607AB300-1FD0-7A13-DDEB-63B05D0095EB}"/>
              </a:ext>
            </a:extLst>
          </p:cNvPr>
          <p:cNvSpPr txBox="1"/>
          <p:nvPr/>
        </p:nvSpPr>
        <p:spPr>
          <a:xfrm>
            <a:off x="6304597" y="1409700"/>
            <a:ext cx="5678805" cy="707886"/>
          </a:xfrm>
          <a:prstGeom prst="rect">
            <a:avLst/>
          </a:prstGeom>
          <a:noFill/>
        </p:spPr>
        <p:txBody>
          <a:bodyPr wrap="square">
            <a:spAutoFit/>
          </a:bodyPr>
          <a:lstStyle/>
          <a:p>
            <a:r>
              <a:rPr lang="fr-FR"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C00000"/>
                </a:solidFill>
                <a:latin typeface="Arial" panose="020B0604020202020204" pitchFamily="34" charset="0"/>
                <a:ea typeface="Calibri" panose="020F0502020204030204" pitchFamily="34" charset="0"/>
                <a:cs typeface="Arial" panose="020B0604020202020204" pitchFamily="34" charset="0"/>
              </a:rPr>
              <a:t> 9 (SGK – </a:t>
            </a:r>
            <a:r>
              <a:rPr lang="fr-FR"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trang</a:t>
            </a:r>
            <a:r>
              <a:rPr lang="fr-FR" sz="4000" b="1" dirty="0">
                <a:solidFill>
                  <a:srgbClr val="C00000"/>
                </a:solidFill>
                <a:latin typeface="Arial" panose="020B0604020202020204" pitchFamily="34" charset="0"/>
                <a:ea typeface="Calibri" panose="020F0502020204030204" pitchFamily="34" charset="0"/>
                <a:cs typeface="Arial" panose="020B0604020202020204" pitchFamily="34" charset="0"/>
              </a:rPr>
              <a:t> 27)</a:t>
            </a:r>
            <a:r>
              <a:rPr lang="en-US" sz="4000" dirty="0">
                <a:solidFill>
                  <a:srgbClr val="C00000"/>
                </a:solidFill>
                <a:latin typeface="Arial" panose="020B0604020202020204" pitchFamily="34" charset="0"/>
                <a:cs typeface="Arial" panose="020B0604020202020204" pitchFamily="34" charset="0"/>
              </a:rPr>
              <a:t> </a:t>
            </a:r>
            <a:endParaRPr lang="en-US" sz="4000" dirty="0"/>
          </a:p>
        </p:txBody>
      </p:sp>
      <p:sp>
        <p:nvSpPr>
          <p:cNvPr id="6" name="TextBox 5">
            <a:extLst>
              <a:ext uri="{FF2B5EF4-FFF2-40B4-BE49-F238E27FC236}">
                <a16:creationId xmlns:a16="http://schemas.microsoft.com/office/drawing/2014/main" id="{14C908C7-34FE-0C97-D0E5-6295D7A3564A}"/>
              </a:ext>
            </a:extLst>
          </p:cNvPr>
          <p:cNvSpPr txBox="1"/>
          <p:nvPr/>
        </p:nvSpPr>
        <p:spPr>
          <a:xfrm>
            <a:off x="1066800" y="2505516"/>
            <a:ext cx="16154400" cy="6456255"/>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Times New Roman" panose="02020603050405020304" pitchFamily="18" charset="0"/>
              </a:rPr>
              <a:t>Trong một đợt khuyến mãi, siêu thị giảm giá cho mặt hàng A là 20% và mặt hàng B là 15% so với giá niêm yết. Một khách hàng mua 2 món hàng A và 1 món hàng B thì phải trả số tiền là 362 000 đồng. Nhưng nếu mua trong khung giờ vàng thì mặt hàng A được giảm giá 30% và mặt hàng B được giảm giá 25% so với giá niêm yết. Một khách hàng mua 3 món hàng A và 2 món hàng B trong khung giờ vàng nên phải trả số tiền là 552 000 đồng. Tính giá niêm yết của mỗi mặt hàng A và B</a:t>
            </a:r>
            <a:endParaRPr lang="en-US" sz="4000" dirty="0"/>
          </a:p>
        </p:txBody>
      </p:sp>
    </p:spTree>
    <p:extLst>
      <p:ext uri="{BB962C8B-B14F-4D97-AF65-F5344CB8AC3E}">
        <p14:creationId xmlns:p14="http://schemas.microsoft.com/office/powerpoint/2010/main" val="2244503245"/>
      </p:ext>
    </p:extLst>
  </p:cSld>
  <p:clrMapOvr>
    <a:masterClrMapping/>
  </p:clrMapOvr>
  <mc:AlternateContent xmlns:mc="http://schemas.openxmlformats.org/markup-compatibility/2006">
    <mc:Choice xmlns:p14="http://schemas.microsoft.com/office/powerpoint/2010/main" Requires="p14">
      <p:transition spd="med">
        <p14:pan dir="u"/>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sp>
        <p:nvSpPr>
          <p:cNvPr id="7" name="Oval Callout 6"/>
          <p:cNvSpPr/>
          <p:nvPr/>
        </p:nvSpPr>
        <p:spPr>
          <a:xfrm>
            <a:off x="15847710" y="341182"/>
            <a:ext cx="1874457" cy="681672"/>
          </a:xfrm>
          <a:prstGeom prst="wedgeEllipseCallout">
            <a:avLst>
              <a:gd name="adj1" fmla="val -27773"/>
              <a:gd name="adj2" fmla="val 70395"/>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4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986821" y="1173480"/>
                <a:ext cx="16272479" cy="8772338"/>
              </a:xfrm>
              <a:prstGeom prst="rect">
                <a:avLst/>
              </a:prstGeom>
            </p:spPr>
            <p:txBody>
              <a:bodyPr wrap="square">
                <a:spAutoFit/>
              </a:bodyPr>
              <a:lstStyle/>
              <a:p>
                <a:pPr algn="just">
                  <a:lnSpc>
                    <a:spcPct val="150000"/>
                  </a:lnSpc>
                  <a:spcBef>
                    <a:spcPts val="600"/>
                  </a:spcBef>
                  <a:spcAft>
                    <a:spcPts val="600"/>
                  </a:spcAft>
                </a:pP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Gọi</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oMath>
                </a14:m>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lần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lượt</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niêm</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yết</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mặt</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mặt</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&gt;0</m:t>
                    </m:r>
                  </m:oMath>
                </a14:m>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Khách</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mua 2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món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1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món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B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thì</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phải</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trả</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tiền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362 000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2.0,8</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+0,85</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=362 000</m:t>
                    </m:r>
                  </m:oMath>
                </a14:m>
                <a:r>
                  <a:rPr lang="fr-FR" sz="3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4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hay</a:t>
                </a:r>
                <a:r>
                  <a:rPr lang="fr-FR" sz="3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400" i="1">
                        <a:solidFill>
                          <a:srgbClr val="000000"/>
                        </a:solidFill>
                        <a:latin typeface="Cambria Math" panose="02040503050406030204" pitchFamily="18" charset="0"/>
                        <a:ea typeface="Times New Roman" panose="02020603050405020304" pitchFamily="18" charset="0"/>
                        <a:cs typeface="Arial" panose="020B0604020202020204" pitchFamily="34" charset="0"/>
                      </a:rPr>
                      <m:t>1,6</m:t>
                    </m:r>
                    <m:r>
                      <a:rPr lang="fr-FR" sz="34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400" i="1">
                        <a:solidFill>
                          <a:srgbClr val="000000"/>
                        </a:solidFill>
                        <a:latin typeface="Cambria Math" panose="02040503050406030204" pitchFamily="18" charset="0"/>
                        <a:ea typeface="Times New Roman" panose="02020603050405020304" pitchFamily="18" charset="0"/>
                        <a:cs typeface="Arial" panose="020B0604020202020204" pitchFamily="34" charset="0"/>
                      </a:rPr>
                      <m:t>+0,85</m:t>
                    </m:r>
                    <m:r>
                      <a:rPr lang="fr-FR" sz="34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400" i="1">
                        <a:solidFill>
                          <a:srgbClr val="000000"/>
                        </a:solidFill>
                        <a:latin typeface="Cambria Math" panose="02040503050406030204" pitchFamily="18" charset="0"/>
                        <a:ea typeface="Times New Roman" panose="02020603050405020304" pitchFamily="18" charset="0"/>
                        <a:cs typeface="Arial" panose="020B0604020202020204" pitchFamily="34" charset="0"/>
                      </a:rPr>
                      <m:t>=362 000</m:t>
                    </m:r>
                  </m:oMath>
                </a14:m>
                <a:r>
                  <a:rPr lang="fr-FR" sz="3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Khách</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mua 3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món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2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món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B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khung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giờ</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trả</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tiền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552 000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2,1</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+1,5</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=552 000</m:t>
                    </m:r>
                  </m:oMath>
                </a14:m>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Ta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hệ</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34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3400" i="1">
                                <a:solidFill>
                                  <a:srgbClr val="000000"/>
                                </a:solidFill>
                                <a:latin typeface="Cambria Math" panose="02040503050406030204" pitchFamily="18" charset="0"/>
                                <a:ea typeface="Calibri" panose="020F0502020204030204" pitchFamily="34" charset="0"/>
                                <a:cs typeface="Arial" panose="020B0604020202020204" pitchFamily="34" charset="0"/>
                              </a:rPr>
                            </m:ctrlPr>
                          </m:eqArrPr>
                          <m:e>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1,6</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+0,85</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=362 000</m:t>
                            </m:r>
                          </m:e>
                          <m:e>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2,1</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+1,5</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=552 000</m:t>
                            </m:r>
                          </m:e>
                        </m:eqArr>
                      </m:e>
                    </m:d>
                  </m:oMath>
                </a14:m>
                <a:endParaRPr lang="en-US" sz="3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Nhân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vế</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nhất</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210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nhân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vế</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160, ta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34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3400" i="1">
                                <a:solidFill>
                                  <a:srgbClr val="000000"/>
                                </a:solidFill>
                                <a:latin typeface="Cambria Math" panose="02040503050406030204" pitchFamily="18" charset="0"/>
                                <a:ea typeface="Calibri" panose="020F0502020204030204" pitchFamily="34" charset="0"/>
                                <a:cs typeface="Arial" panose="020B0604020202020204" pitchFamily="34" charset="0"/>
                              </a:rPr>
                            </m:ctrlPr>
                          </m:eqArrPr>
                          <m:e>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336</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+178,5</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=76 020 000</m:t>
                            </m:r>
                          </m:e>
                          <m:e>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336</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+240</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=88 320 000</m:t>
                            </m:r>
                          </m:e>
                        </m:eqArr>
                      </m:e>
                    </m:d>
                  </m:oMath>
                </a14:m>
                <a:endParaRPr lang="en-US" sz="3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986821" y="1173480"/>
                <a:ext cx="16272479" cy="8772338"/>
              </a:xfrm>
              <a:prstGeom prst="rect">
                <a:avLst/>
              </a:prstGeom>
              <a:blipFill>
                <a:blip r:embed="rId4"/>
                <a:stretch>
                  <a:fillRect l="-1049" r="-1049"/>
                </a:stretch>
              </a:blipFill>
            </p:spPr>
            <p:txBody>
              <a:bodyPr/>
              <a:lstStyle/>
              <a:p>
                <a:r>
                  <a:rPr lang="en-US">
                    <a:noFill/>
                  </a:rPr>
                  <a:t> </a:t>
                </a:r>
              </a:p>
            </p:txBody>
          </p:sp>
        </mc:Fallback>
      </mc:AlternateContent>
    </p:spTree>
    <p:extLst>
      <p:ext uri="{BB962C8B-B14F-4D97-AF65-F5344CB8AC3E}">
        <p14:creationId xmlns:p14="http://schemas.microsoft.com/office/powerpoint/2010/main" val="5741260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sp>
        <p:nvSpPr>
          <p:cNvPr id="7" name="Oval Callout 6"/>
          <p:cNvSpPr/>
          <p:nvPr/>
        </p:nvSpPr>
        <p:spPr>
          <a:xfrm>
            <a:off x="15847710" y="341182"/>
            <a:ext cx="1874457" cy="681672"/>
          </a:xfrm>
          <a:prstGeom prst="wedgeEllipseCallout">
            <a:avLst>
              <a:gd name="adj1" fmla="val -27773"/>
              <a:gd name="adj2" fmla="val 70395"/>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4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1028700" y="1333500"/>
                <a:ext cx="16272479" cy="8086701"/>
              </a:xfrm>
              <a:prstGeom prst="rect">
                <a:avLst/>
              </a:prstGeom>
            </p:spPr>
            <p:txBody>
              <a:bodyPr wrap="square">
                <a:spAutoFit/>
              </a:bodyPr>
              <a:lstStyle/>
              <a:p>
                <a:pPr algn="just">
                  <a:lnSpc>
                    <a:spcPct val="150000"/>
                  </a:lnSpc>
                  <a:spcBef>
                    <a:spcPts val="600"/>
                  </a:spcBef>
                  <a:spcAft>
                    <a:spcPts val="600"/>
                  </a:spcAft>
                </a:pP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Trừ</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từng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cho</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61,5</m:t>
                    </m:r>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=12 300 000</m:t>
                    </m:r>
                  </m:oMath>
                </a14:m>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tức</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=200 000</m:t>
                    </m:r>
                  </m:oMath>
                </a14:m>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thỏa</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mãn</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Thay</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=200 000</m:t>
                    </m:r>
                  </m:oMath>
                </a14:m>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vào</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thứ</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nhất</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ta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1,6</m:t>
                      </m:r>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+0,85.200 000=362 000</m:t>
                      </m:r>
                    </m:oMath>
                  </m:oMathPara>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1,6</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+170 000=362 000</m:t>
                      </m:r>
                    </m:oMath>
                  </m:oMathPara>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1,6</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=192 000</m:t>
                      </m:r>
                    </m:oMath>
                  </m:oMathPara>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=120 000</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thỏa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mãn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fr-FR" sz="3600" kern="0" dirty="0" err="1">
                    <a:solidFill>
                      <a:srgbClr val="000000"/>
                    </a:solidFill>
                    <a:highlight>
                      <a:srgbClr val="FFFFFF"/>
                    </a:highlight>
                    <a:latin typeface="Arial" panose="020B0604020202020204" pitchFamily="34" charset="0"/>
                    <a:ea typeface="Calibri" panose="020F0502020204030204" pitchFamily="34" charset="0"/>
                  </a:rPr>
                  <a:t>Vậy</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giá</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niêm</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yết</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của</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mặt</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hàng</a:t>
                </a:r>
                <a:r>
                  <a:rPr lang="fr-FR" sz="3600" kern="0" dirty="0">
                    <a:solidFill>
                      <a:srgbClr val="000000"/>
                    </a:solidFill>
                    <a:highlight>
                      <a:srgbClr val="FFFFFF"/>
                    </a:highlight>
                    <a:latin typeface="Arial" panose="020B0604020202020204" pitchFamily="34" charset="0"/>
                    <a:ea typeface="Calibri" panose="020F0502020204030204" pitchFamily="34" charset="0"/>
                  </a:rPr>
                  <a:t> A là 120 000 </a:t>
                </a:r>
                <a:r>
                  <a:rPr lang="fr-FR" sz="3600" kern="0" dirty="0" err="1">
                    <a:solidFill>
                      <a:srgbClr val="000000"/>
                    </a:solidFill>
                    <a:highlight>
                      <a:srgbClr val="FFFFFF"/>
                    </a:highlight>
                    <a:latin typeface="Arial" panose="020B0604020202020204" pitchFamily="34" charset="0"/>
                    <a:ea typeface="Calibri" panose="020F0502020204030204" pitchFamily="34" charset="0"/>
                  </a:rPr>
                  <a:t>đồng</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và</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giá</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niêm</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yết</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của</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mặt</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hàng</a:t>
                </a:r>
                <a:r>
                  <a:rPr lang="fr-FR" sz="3600" kern="0" dirty="0">
                    <a:solidFill>
                      <a:srgbClr val="000000"/>
                    </a:solidFill>
                    <a:highlight>
                      <a:srgbClr val="FFFFFF"/>
                    </a:highlight>
                    <a:latin typeface="Arial" panose="020B0604020202020204" pitchFamily="34" charset="0"/>
                    <a:ea typeface="Calibri" panose="020F0502020204030204" pitchFamily="34" charset="0"/>
                  </a:rPr>
                  <a:t> B là 200 000 </a:t>
                </a:r>
                <a:r>
                  <a:rPr lang="fr-FR" sz="3600" kern="0" dirty="0" err="1">
                    <a:solidFill>
                      <a:srgbClr val="000000"/>
                    </a:solidFill>
                    <a:highlight>
                      <a:srgbClr val="FFFFFF"/>
                    </a:highlight>
                    <a:latin typeface="Arial" panose="020B0604020202020204" pitchFamily="34" charset="0"/>
                    <a:ea typeface="Calibri" panose="020F0502020204030204" pitchFamily="34" charset="0"/>
                  </a:rPr>
                  <a:t>đồng</a:t>
                </a:r>
                <a:r>
                  <a:rPr lang="fr-FR" sz="3600" kern="0" dirty="0">
                    <a:solidFill>
                      <a:srgbClr val="000000"/>
                    </a:solidFill>
                    <a:highlight>
                      <a:srgbClr val="FFFFFF"/>
                    </a:highlight>
                    <a:latin typeface="Arial" panose="020B0604020202020204" pitchFamily="34" charset="0"/>
                    <a:ea typeface="Calibri" panose="020F0502020204030204" pitchFamily="34" charset="0"/>
                  </a:rPr>
                  <a:t>.</a:t>
                </a:r>
                <a:endParaRPr lang="en-US" sz="3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028700" y="1333500"/>
                <a:ext cx="16272479" cy="8086701"/>
              </a:xfrm>
              <a:prstGeom prst="rect">
                <a:avLst/>
              </a:prstGeom>
              <a:blipFill>
                <a:blip r:embed="rId4"/>
                <a:stretch>
                  <a:fillRect l="-1161" r="-1873" b="-1885"/>
                </a:stretch>
              </a:blipFill>
            </p:spPr>
            <p:txBody>
              <a:bodyPr/>
              <a:lstStyle/>
              <a:p>
                <a:r>
                  <a:rPr lang="en-US">
                    <a:noFill/>
                  </a:rPr>
                  <a:t> </a:t>
                </a:r>
              </a:p>
            </p:txBody>
          </p:sp>
        </mc:Fallback>
      </mc:AlternateContent>
    </p:spTree>
    <p:extLst>
      <p:ext uri="{BB962C8B-B14F-4D97-AF65-F5344CB8AC3E}">
        <p14:creationId xmlns:p14="http://schemas.microsoft.com/office/powerpoint/2010/main" val="30313940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7418">
            <a:off x="14706155" y="-5237349"/>
            <a:ext cx="8112679" cy="743662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2400" y="8267700"/>
            <a:ext cx="1082759" cy="1610050"/>
          </a:xfrm>
          <a:prstGeom prst="rect">
            <a:avLst/>
          </a:prstGeom>
        </p:spPr>
      </p:pic>
      <p:sp>
        <p:nvSpPr>
          <p:cNvPr id="3" name="Rectangle 2"/>
          <p:cNvSpPr/>
          <p:nvPr/>
        </p:nvSpPr>
        <p:spPr>
          <a:xfrm>
            <a:off x="7620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65433" y="658544"/>
            <a:ext cx="585929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dirty="0">
                <a:solidFill>
                  <a:srgbClr val="C00000"/>
                </a:solidFill>
                <a:latin typeface="Arial" panose="020B0604020202020204" pitchFamily="34" charset="0"/>
                <a:ea typeface="Calibri" panose="020F0502020204030204" pitchFamily="34" charset="0"/>
              </a:rPr>
              <a:t>10</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27)</a:t>
            </a:r>
            <a:endParaRPr kumimoji="0" lang="en-US" sz="4000" b="0" i="0" u="none" strike="noStrike" kern="1200" cap="none" spc="0" normalizeH="0" baseline="0" noProof="0" dirty="0">
              <a:ln>
                <a:noFill/>
              </a:ln>
              <a:solidFill>
                <a:srgbClr val="C00000"/>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25AC2F0-26EB-2709-EBCB-AA220F3E1D45}"/>
              </a:ext>
            </a:extLst>
          </p:cNvPr>
          <p:cNvSpPr/>
          <p:nvPr/>
        </p:nvSpPr>
        <p:spPr>
          <a:xfrm>
            <a:off x="709019" y="529983"/>
            <a:ext cx="16860566" cy="2762936"/>
          </a:xfrm>
          <a:prstGeom prst="rect">
            <a:avLst/>
          </a:prstGeom>
        </p:spPr>
        <p:txBody>
          <a:bodyPr wrap="square">
            <a:spAutoFit/>
          </a:bodyPr>
          <a:lstStyle/>
          <a:p>
            <a:pPr lvl="0" algn="just">
              <a:lnSpc>
                <a:spcPct val="150000"/>
              </a:lnSpc>
              <a:spcAft>
                <a:spcPts val="800"/>
              </a:spcAft>
            </a:pPr>
            <a:r>
              <a:rPr lang="pt-BR" sz="4000" dirty="0">
                <a:latin typeface="Arial" panose="020B0604020202020204" pitchFamily="34" charset="0"/>
                <a:ea typeface="Times New Roman" panose="02020603050405020304" pitchFamily="18" charset="0"/>
              </a:rPr>
              <a:t>						   Trong phòng thí nghiệm, cô Linh muốn tạo ra 500 g dung dịch HCl 19% từ hai loại dung dịch HCl 10% và HCl 25%. Hỏi cô Linh cần dùng bao nhiêu gam mỗi loại dung dịch đó?</a:t>
            </a:r>
            <a:endParaRPr kumimoji="0" lang="en-US" sz="3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Callout 9">
            <a:extLst>
              <a:ext uri="{FF2B5EF4-FFF2-40B4-BE49-F238E27FC236}">
                <a16:creationId xmlns:a16="http://schemas.microsoft.com/office/drawing/2014/main" id="{A6E64D26-010E-2FD8-7C8D-B49147807D25}"/>
              </a:ext>
            </a:extLst>
          </p:cNvPr>
          <p:cNvSpPr/>
          <p:nvPr/>
        </p:nvSpPr>
        <p:spPr>
          <a:xfrm>
            <a:off x="338148" y="3667843"/>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8DAD66F-3854-8998-3B43-3E33DFABB6AC}"/>
                  </a:ext>
                </a:extLst>
              </p:cNvPr>
              <p:cNvSpPr txBox="1"/>
              <p:nvPr/>
            </p:nvSpPr>
            <p:spPr>
              <a:xfrm>
                <a:off x="998579" y="3874200"/>
                <a:ext cx="16671841" cy="5711307"/>
              </a:xfrm>
              <a:prstGeom prst="rect">
                <a:avLst/>
              </a:prstGeom>
              <a:noFill/>
            </p:spPr>
            <p:txBody>
              <a:bodyPr wrap="square">
                <a:spAutoFit/>
              </a:bodyPr>
              <a:lstStyle/>
              <a:p>
                <a:pPr algn="just">
                  <a:lnSpc>
                    <a:spcPct val="150000"/>
                  </a:lnSpc>
                  <a:spcBef>
                    <a:spcPts val="600"/>
                  </a:spcBef>
                  <a:spcAft>
                    <a:spcPts val="600"/>
                  </a:spcAft>
                </a:pP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Gọi</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(g) là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khối</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lượng</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dung</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dịch</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HCl</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nồng</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độ</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10%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oMath>
                </a14:m>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(g) là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khối</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lượng</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dung</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dịch</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HCl</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nồng</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độ</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25%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mà</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cô</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Linh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cần</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dùng</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0&lt;</m:t>
                    </m:r>
                    <m:r>
                      <a:rPr lang="fr-F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fr-F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&lt;500</m:t>
                    </m:r>
                  </m:oMath>
                </a14:m>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khi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trộn</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dung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dịch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thì</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500 g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dung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dịch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HCl</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19%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=500</m:t>
                    </m:r>
                  </m:oMath>
                </a14:m>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50000"/>
                  </a:lnSpc>
                  <a:spcBef>
                    <a:spcPts val="600"/>
                  </a:spcBef>
                  <a:spcAft>
                    <a:spcPts val="600"/>
                  </a:spcAft>
                </a:pP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Mặt</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khác</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khối</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lượng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HCl</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500 g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dung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dịch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nồng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19% là </a:t>
                </a:r>
              </a:p>
              <a:p>
                <a:pPr algn="just">
                  <a:lnSpc>
                    <a:spcPct val="150000"/>
                  </a:lnSpc>
                  <a:spcBef>
                    <a:spcPts val="600"/>
                  </a:spcBef>
                  <a:spcAft>
                    <a:spcPts val="600"/>
                  </a:spcAft>
                </a:pPr>
                <a14:m>
                  <m:oMath xmlns:m="http://schemas.openxmlformats.org/officeDocument/2006/math">
                    <m:r>
                      <a:rPr lang="fr-FR" sz="38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500.19</m:t>
                    </m:r>
                    <m:r>
                      <a:rPr lang="fr-FR" sz="3800" i="1"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m:t>% = 95 </m:t>
                    </m:r>
                  </m:oMath>
                </a14:m>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(g),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0,1</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+0,25</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=95</m:t>
                    </m:r>
                  </m:oMath>
                </a14:m>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5" name="TextBox 14">
                <a:extLst>
                  <a:ext uri="{FF2B5EF4-FFF2-40B4-BE49-F238E27FC236}">
                    <a16:creationId xmlns:a16="http://schemas.microsoft.com/office/drawing/2014/main" id="{38DAD66F-3854-8998-3B43-3E33DFABB6AC}"/>
                  </a:ext>
                </a:extLst>
              </p:cNvPr>
              <p:cNvSpPr txBox="1">
                <a:spLocks noRot="1" noChangeAspect="1" noMove="1" noResize="1" noEditPoints="1" noAdjustHandles="1" noChangeArrowheads="1" noChangeShapeType="1" noTextEdit="1"/>
              </p:cNvSpPr>
              <p:nvPr/>
            </p:nvSpPr>
            <p:spPr>
              <a:xfrm>
                <a:off x="998579" y="3874200"/>
                <a:ext cx="16671841" cy="5711307"/>
              </a:xfrm>
              <a:prstGeom prst="rect">
                <a:avLst/>
              </a:prstGeom>
              <a:blipFill>
                <a:blip r:embed="rId6"/>
                <a:stretch>
                  <a:fillRect l="-1207" r="-1207" b="-3312"/>
                </a:stretch>
              </a:blipFill>
            </p:spPr>
            <p:txBody>
              <a:bodyPr/>
              <a:lstStyle/>
              <a:p>
                <a:r>
                  <a:rPr lang="en-US">
                    <a:noFill/>
                  </a:rPr>
                  <a:t> </a:t>
                </a:r>
              </a:p>
            </p:txBody>
          </p:sp>
        </mc:Fallback>
      </mc:AlternateContent>
    </p:spTree>
    <p:extLst>
      <p:ext uri="{BB962C8B-B14F-4D97-AF65-F5344CB8AC3E}">
        <p14:creationId xmlns:p14="http://schemas.microsoft.com/office/powerpoint/2010/main" val="41396062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2" name="Oval Callout 9">
            <a:extLst>
              <a:ext uri="{FF2B5EF4-FFF2-40B4-BE49-F238E27FC236}">
                <a16:creationId xmlns:a16="http://schemas.microsoft.com/office/drawing/2014/main" id="{087227B3-F042-F146-4934-62BE3B44E46B}"/>
              </a:ext>
            </a:extLst>
          </p:cNvPr>
          <p:cNvSpPr/>
          <p:nvPr/>
        </p:nvSpPr>
        <p:spPr>
          <a:xfrm>
            <a:off x="533400" y="672655"/>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407231B-8684-1661-FAD0-094D06A7F833}"/>
                  </a:ext>
                </a:extLst>
              </p:cNvPr>
              <p:cNvSpPr txBox="1"/>
              <p:nvPr/>
            </p:nvSpPr>
            <p:spPr>
              <a:xfrm>
                <a:off x="2863163" y="636593"/>
                <a:ext cx="12834038" cy="9013814"/>
              </a:xfrm>
              <a:prstGeom prst="rect">
                <a:avLst/>
              </a:prstGeom>
              <a:noFill/>
            </p:spPr>
            <p:txBody>
              <a:bodyPr wrap="square">
                <a:spAutoFit/>
              </a:bodyPr>
              <a:lstStyle/>
              <a:p>
                <a:pPr>
                  <a:lnSpc>
                    <a:spcPct val="150000"/>
                  </a:lnSpc>
                  <a:spcAft>
                    <a:spcPts val="800"/>
                  </a:spcAft>
                </a:pPr>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da-DK" sz="4000" dirty="0">
                    <a:latin typeface="Arial" panose="020B0604020202020204" pitchFamily="34" charset="0"/>
                    <a:ea typeface="Times New Roman" panose="02020603050405020304" pitchFamily="18" charset="0"/>
                    <a:cs typeface="Times New Roman" panose="02020603050405020304" pitchFamily="18" charset="0"/>
                  </a:rPr>
                  <a:t>ĐKXĐ: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𝑥</m:t>
                    </m:r>
                    <m:r>
                      <a:rPr lang="da-DK"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da-DK" sz="4000" i="1">
                            <a:latin typeface="Cambria Math" panose="02040503050406030204" pitchFamily="18" charset="0"/>
                            <a:ea typeface="Times New Roman" panose="02020603050405020304" pitchFamily="18" charset="0"/>
                            <a:cs typeface="Arial" panose="020B0604020202020204" pitchFamily="34" charset="0"/>
                          </a:rPr>
                          <m:t>1</m:t>
                        </m:r>
                      </m:num>
                      <m:den>
                        <m:r>
                          <a:rPr lang="da-DK" sz="4000" i="1">
                            <a:latin typeface="Cambria Math" panose="02040503050406030204" pitchFamily="18" charset="0"/>
                            <a:ea typeface="Times New Roman" panose="02020603050405020304" pitchFamily="18" charset="0"/>
                            <a:cs typeface="Arial" panose="020B0604020202020204" pitchFamily="34" charset="0"/>
                          </a:rPr>
                          <m:t>2</m:t>
                        </m:r>
                      </m:den>
                    </m:f>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𝑥</m:t>
                    </m:r>
                    <m:r>
                      <a:rPr lang="da-DK"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da-DK" sz="4000" i="1">
                            <a:latin typeface="Cambria Math" panose="02040503050406030204" pitchFamily="18" charset="0"/>
                            <a:ea typeface="Times New Roman" panose="02020603050405020304" pitchFamily="18" charset="0"/>
                            <a:cs typeface="Arial" panose="020B0604020202020204" pitchFamily="34" charset="0"/>
                          </a:rPr>
                          <m:t>1</m:t>
                        </m:r>
                      </m:num>
                      <m:den>
                        <m:r>
                          <a:rPr lang="da-DK" sz="4000" i="1">
                            <a:latin typeface="Cambria Math" panose="02040503050406030204" pitchFamily="18" charset="0"/>
                            <a:ea typeface="Times New Roman" panose="02020603050405020304" pitchFamily="18" charset="0"/>
                            <a:cs typeface="Arial" panose="020B0604020202020204" pitchFamily="34" charset="0"/>
                          </a:rPr>
                          <m:t>2</m:t>
                        </m:r>
                      </m:den>
                    </m:f>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den>
                    </m:f>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num>
                      <m:den>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den>
                    </m:f>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7(2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e>
                        </m:d>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den>
                    </m:f>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Suy ra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e>
                    </m:d>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=7</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e>
                    </m:d>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=14</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+7</m:t>
                    </m:r>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−14</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=7+2</m:t>
                    </m:r>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−9</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=9</m:t>
                    </m:r>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(thỏa mãn điều kiện)</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Vậy phương trình đã cho có nghiệm là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407231B-8684-1661-FAD0-094D06A7F833}"/>
                  </a:ext>
                </a:extLst>
              </p:cNvPr>
              <p:cNvSpPr txBox="1">
                <a:spLocks noRot="1" noChangeAspect="1" noMove="1" noResize="1" noEditPoints="1" noAdjustHandles="1" noChangeArrowheads="1" noChangeShapeType="1" noTextEdit="1"/>
              </p:cNvSpPr>
              <p:nvPr/>
            </p:nvSpPr>
            <p:spPr>
              <a:xfrm>
                <a:off x="2863163" y="636593"/>
                <a:ext cx="12834038" cy="9013814"/>
              </a:xfrm>
              <a:prstGeom prst="rect">
                <a:avLst/>
              </a:prstGeom>
              <a:blipFill>
                <a:blip r:embed="rId6"/>
                <a:stretch>
                  <a:fillRect l="-1710" b="-1893"/>
                </a:stretch>
              </a:blipFill>
            </p:spPr>
            <p:txBody>
              <a:bodyPr/>
              <a:lstStyle/>
              <a:p>
                <a:r>
                  <a:rPr lang="en-US">
                    <a:noFill/>
                  </a:rPr>
                  <a:t> </a:t>
                </a:r>
              </a:p>
            </p:txBody>
          </p:sp>
        </mc:Fallback>
      </mc:AlternateContent>
    </p:spTree>
    <p:extLst>
      <p:ext uri="{BB962C8B-B14F-4D97-AF65-F5344CB8AC3E}">
        <p14:creationId xmlns:p14="http://schemas.microsoft.com/office/powerpoint/2010/main" val="28897867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7418">
            <a:off x="14706155" y="-5237349"/>
            <a:ext cx="8112679" cy="743662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2400" y="8267700"/>
            <a:ext cx="1082759" cy="1610050"/>
          </a:xfrm>
          <a:prstGeom prst="rect">
            <a:avLst/>
          </a:prstGeom>
        </p:spPr>
      </p:pic>
      <p:sp>
        <p:nvSpPr>
          <p:cNvPr id="3" name="Rectangle 2"/>
          <p:cNvSpPr/>
          <p:nvPr/>
        </p:nvSpPr>
        <p:spPr>
          <a:xfrm>
            <a:off x="7620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Callout 9">
            <a:extLst>
              <a:ext uri="{FF2B5EF4-FFF2-40B4-BE49-F238E27FC236}">
                <a16:creationId xmlns:a16="http://schemas.microsoft.com/office/drawing/2014/main" id="{A6E64D26-010E-2FD8-7C8D-B49147807D25}"/>
              </a:ext>
            </a:extLst>
          </p:cNvPr>
          <p:cNvSpPr/>
          <p:nvPr/>
        </p:nvSpPr>
        <p:spPr>
          <a:xfrm>
            <a:off x="419100" y="801854"/>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8DAD66F-3854-8998-3B43-3E33DFABB6AC}"/>
                  </a:ext>
                </a:extLst>
              </p:cNvPr>
              <p:cNvSpPr txBox="1"/>
              <p:nvPr/>
            </p:nvSpPr>
            <p:spPr>
              <a:xfrm>
                <a:off x="998579" y="454460"/>
                <a:ext cx="16671841" cy="9378080"/>
              </a:xfrm>
              <a:prstGeom prst="rect">
                <a:avLst/>
              </a:prstGeom>
              <a:noFill/>
            </p:spPr>
            <p:txBody>
              <a:bodyPr wrap="square">
                <a:spAutoFit/>
              </a:bodyPr>
              <a:lstStyle/>
              <a:p>
                <a:pPr algn="just">
                  <a:lnSpc>
                    <a:spcPct val="150000"/>
                  </a:lnSpc>
                  <a:spcBef>
                    <a:spcPts val="600"/>
                  </a:spcBef>
                  <a:spcAft>
                    <a:spcPts val="600"/>
                  </a:spcAft>
                </a:pP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eqArrPr>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=500</m:t>
                            </m:r>
                          </m:e>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0,1</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+0,25</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=95</m:t>
                            </m:r>
                          </m:e>
                        </m:eqArr>
                      </m:e>
                    </m:d>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Nhân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0,25,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nhận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eqArr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0,25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+0,25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=125</m:t>
                              </m:r>
                            </m:e>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+0,25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=95</m:t>
                              </m:r>
                            </m:e>
                          </m:eqArr>
                        </m:e>
                      </m:d>
                    </m:oMath>
                  </m:oMathPara>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Trừ</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từng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cho</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hệ</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nhận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0,15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=30</m:t>
                    </m:r>
                  </m:oMath>
                </a14:m>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tức</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=200</m:t>
                    </m:r>
                  </m:oMath>
                </a14:m>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thỏa</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mãn</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Thay</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=200</m:t>
                    </m:r>
                  </m:oMath>
                </a14:m>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vào</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nhất</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200+</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=500</m:t>
                    </m:r>
                  </m:oMath>
                </a14:m>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tức</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=300</m:t>
                    </m:r>
                  </m:oMath>
                </a14:m>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thỏa</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mãn</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Vậy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cô</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Linh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cần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dùng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200 g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dung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dịch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HCl</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300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dung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dịch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HCl</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25%.</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5" name="TextBox 14">
                <a:extLst>
                  <a:ext uri="{FF2B5EF4-FFF2-40B4-BE49-F238E27FC236}">
                    <a16:creationId xmlns:a16="http://schemas.microsoft.com/office/drawing/2014/main" id="{38DAD66F-3854-8998-3B43-3E33DFABB6AC}"/>
                  </a:ext>
                </a:extLst>
              </p:cNvPr>
              <p:cNvSpPr txBox="1">
                <a:spLocks noRot="1" noChangeAspect="1" noMove="1" noResize="1" noEditPoints="1" noAdjustHandles="1" noChangeArrowheads="1" noChangeShapeType="1" noTextEdit="1"/>
              </p:cNvSpPr>
              <p:nvPr/>
            </p:nvSpPr>
            <p:spPr>
              <a:xfrm>
                <a:off x="998579" y="454460"/>
                <a:ext cx="16671841" cy="9378080"/>
              </a:xfrm>
              <a:prstGeom prst="rect">
                <a:avLst/>
              </a:prstGeom>
              <a:blipFill>
                <a:blip r:embed="rId6"/>
                <a:stretch>
                  <a:fillRect l="-1133" r="-1097" b="-1495"/>
                </a:stretch>
              </a:blipFill>
            </p:spPr>
            <p:txBody>
              <a:bodyPr/>
              <a:lstStyle/>
              <a:p>
                <a:r>
                  <a:rPr lang="en-US">
                    <a:noFill/>
                  </a:rPr>
                  <a:t> </a:t>
                </a:r>
              </a:p>
            </p:txBody>
          </p:sp>
        </mc:Fallback>
      </mc:AlternateContent>
    </p:spTree>
    <p:extLst>
      <p:ext uri="{BB962C8B-B14F-4D97-AF65-F5344CB8AC3E}">
        <p14:creationId xmlns:p14="http://schemas.microsoft.com/office/powerpoint/2010/main" val="38118264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363554" y="1336976"/>
            <a:ext cx="16078266" cy="8519063"/>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800"/>
              </a:spcAft>
              <a:buClrTx/>
              <a:buSzTx/>
              <a:buFontTx/>
              <a:buNone/>
              <a:tabLst/>
              <a:defRPr/>
            </a:pPr>
            <a:r>
              <a:rPr lang="pt-BR" sz="4000" dirty="0">
                <a:effectLst/>
                <a:latin typeface="Arial" panose="020B0604020202020204" pitchFamily="34" charset="0"/>
                <a:ea typeface="Times New Roman" panose="02020603050405020304" pitchFamily="18" charset="0"/>
              </a:rPr>
              <a:t>Một ca nô đi xuôi dòng từ địa điểm A đến địa điểm B, rồi lại đi ngược dòng từ địa điểm B trở về địa điểm A. Thời gian cả đi và về là 9 giờ. Tốc độ của ca nô khi nước yên lặng không đổi trên suốt quãng đường đó và tốc độ của dòng nước cũng không đổi khi ca nô chuyển động. Biết thời gian ca nô đi xuôi dòng 5 km bằng thời gian ca nô đi ngược dòng 4 km và quãng đường AB là 160 km. Tính tốc độ của ca nô khi nước yên lặng và tốc độ của dòng nước.</a:t>
            </a:r>
          </a:p>
        </p:txBody>
      </p:sp>
      <p:sp>
        <p:nvSpPr>
          <p:cNvPr id="12" name="Rectangle 11"/>
          <p:cNvSpPr/>
          <p:nvPr/>
        </p:nvSpPr>
        <p:spPr>
          <a:xfrm>
            <a:off x="6103957" y="695023"/>
            <a:ext cx="6080085"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dirty="0">
                <a:solidFill>
                  <a:srgbClr val="C00000"/>
                </a:solidFill>
                <a:latin typeface="Arial" panose="020B0604020202020204" pitchFamily="34" charset="0"/>
                <a:ea typeface="Calibri" panose="020F0502020204030204" pitchFamily="34" charset="0"/>
              </a:rPr>
              <a:t>11</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27)</a:t>
            </a:r>
            <a:endParaRPr kumimoji="0" lang="en-US" sz="4000" b="0"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1213818409"/>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17242696" y="9073221"/>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70DF9C9-FB06-6258-223A-81C70CE472ED}"/>
                  </a:ext>
                </a:extLst>
              </p:cNvPr>
              <p:cNvSpPr txBox="1"/>
              <p:nvPr/>
            </p:nvSpPr>
            <p:spPr>
              <a:xfrm>
                <a:off x="1070790" y="1585814"/>
                <a:ext cx="16146420" cy="8195385"/>
              </a:xfrm>
              <a:prstGeom prst="rect">
                <a:avLst/>
              </a:prstGeom>
              <a:noFill/>
            </p:spPr>
            <p:txBody>
              <a:bodyPr wrap="square">
                <a:spAutoFit/>
              </a:bodyPr>
              <a:lstStyle/>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 nô khi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nước</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yên</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lặng</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và</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𝑘𝑚</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h</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dòng</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nước</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&gt;</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&gt;0</m:t>
                    </m:r>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Thời</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gian</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 nô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xuôi</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dòng</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f>
                      <m:f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160</m:t>
                        </m:r>
                      </m:num>
                      <m:den>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den>
                    </m:f>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giờ</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Thời</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gian</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 nô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ngược</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dòng</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f>
                      <m:f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160</m:t>
                        </m:r>
                      </m:num>
                      <m:den>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den>
                    </m:f>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giờ</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Thời</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gian</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cả</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và</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về</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9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giờ</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nên</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160</m:t>
                        </m:r>
                      </m:num>
                      <m:den>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den>
                    </m:f>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160</m:t>
                        </m:r>
                      </m:num>
                      <m:den>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den>
                    </m:f>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=9</m:t>
                    </m:r>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Thời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gian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xuôi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5km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thời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gian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ngược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4 km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num>
                      <m:den>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den>
                    </m:f>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num>
                      <m:den>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den>
                    </m:f>
                  </m:oMath>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770DF9C9-FB06-6258-223A-81C70CE472ED}"/>
                  </a:ext>
                </a:extLst>
              </p:cNvPr>
              <p:cNvSpPr txBox="1">
                <a:spLocks noRot="1" noChangeAspect="1" noMove="1" noResize="1" noEditPoints="1" noAdjustHandles="1" noChangeArrowheads="1" noChangeShapeType="1" noTextEdit="1"/>
              </p:cNvSpPr>
              <p:nvPr/>
            </p:nvSpPr>
            <p:spPr>
              <a:xfrm>
                <a:off x="1070790" y="1585814"/>
                <a:ext cx="16146420" cy="8195385"/>
              </a:xfrm>
              <a:prstGeom prst="rect">
                <a:avLst/>
              </a:prstGeom>
              <a:blipFill>
                <a:blip r:embed="rId6"/>
                <a:stretch>
                  <a:fillRect l="-1171" r="-1133"/>
                </a:stretch>
              </a:blipFill>
            </p:spPr>
            <p:txBody>
              <a:bodyPr/>
              <a:lstStyle/>
              <a:p>
                <a:r>
                  <a:rPr lang="en-US">
                    <a:noFill/>
                  </a:rPr>
                  <a:t> </a:t>
                </a:r>
              </a:p>
            </p:txBody>
          </p:sp>
        </mc:Fallback>
      </mc:AlternateContent>
    </p:spTree>
    <p:extLst>
      <p:ext uri="{BB962C8B-B14F-4D97-AF65-F5344CB8AC3E}">
        <p14:creationId xmlns:p14="http://schemas.microsoft.com/office/powerpoint/2010/main" val="40986441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17242696" y="9073221"/>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70DF9C9-FB06-6258-223A-81C70CE472ED}"/>
                  </a:ext>
                </a:extLst>
              </p:cNvPr>
              <p:cNvSpPr txBox="1"/>
              <p:nvPr/>
            </p:nvSpPr>
            <p:spPr>
              <a:xfrm>
                <a:off x="1134259" y="-190500"/>
                <a:ext cx="16146420" cy="10127260"/>
              </a:xfrm>
              <a:prstGeom prst="rect">
                <a:avLst/>
              </a:prstGeom>
              <a:noFill/>
            </p:spPr>
            <p:txBody>
              <a:bodyPr wrap="square">
                <a:spAutoFit/>
              </a:bodyPr>
              <a:lstStyle/>
              <a:p>
                <a:pPr algn="just">
                  <a:lnSpc>
                    <a:spcPct val="130000"/>
                  </a:lnSpc>
                  <a:spcBef>
                    <a:spcPts val="600"/>
                  </a:spcBef>
                  <a:spcAft>
                    <a:spcPts val="600"/>
                  </a:spcAft>
                </a:pP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eqArrPr>
                          <m:e>
                            <m:f>
                              <m:f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160</m:t>
                                </m:r>
                              </m:num>
                              <m:den>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den>
                            </m:f>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160</m:t>
                                </m:r>
                              </m:num>
                              <m:den>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den>
                            </m:f>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=9</m:t>
                            </m:r>
                          </m:e>
                          <m:e>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5</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den>
                            </m:f>
                          </m:e>
                        </m:eqArr>
                      </m:e>
                    </m:d>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Đặt</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eqArrPr>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den>
                            </m:f>
                          </m:e>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den>
                            </m:f>
                          </m:e>
                        </m:eqArr>
                      </m:e>
                    </m:d>
                  </m:oMath>
                </a14:m>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Khi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đó</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trên</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trở</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thành</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eqArrPr>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160</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+160</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=9</m:t>
                            </m:r>
                          </m:e>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e>
                        </m:eqArr>
                      </m:e>
                    </m:d>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Nhân</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cả</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hai</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vế</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của</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hai</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với</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32, ta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được</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eqArr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160</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+160</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=9</m:t>
                              </m:r>
                            </m:e>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160</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−128</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m:t>
                              </m:r>
                            </m:e>
                          </m:eqArr>
                        </m:e>
                      </m:d>
                    </m:oMath>
                  </m:oMathPara>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Trừ</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từng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cho</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p>
              <a:p>
                <a:pPr algn="ctr">
                  <a:lnSpc>
                    <a:spcPct val="130000"/>
                  </a:lnSpc>
                  <a:spcBef>
                    <a:spcPts val="600"/>
                  </a:spcBef>
                  <a:spcAft>
                    <a:spcPts val="600"/>
                  </a:spcAf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288</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=9</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tức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32</m:t>
                        </m:r>
                      </m:den>
                    </m:f>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770DF9C9-FB06-6258-223A-81C70CE472ED}"/>
                  </a:ext>
                </a:extLst>
              </p:cNvPr>
              <p:cNvSpPr txBox="1">
                <a:spLocks noRot="1" noChangeAspect="1" noMove="1" noResize="1" noEditPoints="1" noAdjustHandles="1" noChangeArrowheads="1" noChangeShapeType="1" noTextEdit="1"/>
              </p:cNvSpPr>
              <p:nvPr/>
            </p:nvSpPr>
            <p:spPr>
              <a:xfrm>
                <a:off x="1134259" y="-190500"/>
                <a:ext cx="16146420" cy="10127260"/>
              </a:xfrm>
              <a:prstGeom prst="rect">
                <a:avLst/>
              </a:prstGeom>
              <a:blipFill>
                <a:blip r:embed="rId6"/>
                <a:stretch>
                  <a:fillRect l="-1133" b="-60"/>
                </a:stretch>
              </a:blipFill>
            </p:spPr>
            <p:txBody>
              <a:bodyPr/>
              <a:lstStyle/>
              <a:p>
                <a:r>
                  <a:rPr lang="en-US">
                    <a:noFill/>
                  </a:rPr>
                  <a:t> </a:t>
                </a:r>
              </a:p>
            </p:txBody>
          </p:sp>
        </mc:Fallback>
      </mc:AlternateContent>
    </p:spTree>
    <p:extLst>
      <p:ext uri="{BB962C8B-B14F-4D97-AF65-F5344CB8AC3E}">
        <p14:creationId xmlns:p14="http://schemas.microsoft.com/office/powerpoint/2010/main" val="15499721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17242696" y="9073221"/>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70DF9C9-FB06-6258-223A-81C70CE472ED}"/>
                  </a:ext>
                </a:extLst>
              </p:cNvPr>
              <p:cNvSpPr txBox="1"/>
              <p:nvPr/>
            </p:nvSpPr>
            <p:spPr>
              <a:xfrm>
                <a:off x="2705100" y="486218"/>
                <a:ext cx="14736720" cy="9285491"/>
              </a:xfrm>
              <a:prstGeom prst="rect">
                <a:avLst/>
              </a:prstGeom>
              <a:noFill/>
            </p:spPr>
            <p:txBody>
              <a:bodyPr wrap="square">
                <a:spAutoFit/>
              </a:bodyPr>
              <a:lstStyle/>
              <a:p>
                <a:pPr algn="just">
                  <a:lnSpc>
                    <a:spcPct val="150000"/>
                  </a:lnSpc>
                  <a:spcBef>
                    <a:spcPts val="600"/>
                  </a:spcBef>
                  <a:spcAft>
                    <a:spcPts val="600"/>
                  </a:spcAf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32</m:t>
                        </m:r>
                      </m:den>
                    </m:f>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vào</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32</m:t>
                        </m:r>
                      </m:den>
                    </m:f>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tức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40</m:t>
                        </m:r>
                      </m:den>
                    </m:f>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tabLst>
                    <a:tab pos="5342255" algn="l"/>
                  </a:tabLs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40</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32</m:t>
                        </m:r>
                      </m:den>
                    </m:f>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eqArrPr>
                          <m:e>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40</m:t>
                                </m:r>
                              </m:den>
                            </m:f>
                          </m:e>
                          <m:e>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32</m:t>
                                </m:r>
                              </m:den>
                            </m:f>
                          </m:e>
                        </m:eqArr>
                      </m:e>
                    </m:d>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eqArr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=40</m:t>
                            </m:r>
                          </m:e>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=32</m:t>
                            </m:r>
                          </m:e>
                        </m:eqArr>
                      </m:e>
                    </m:d>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5342255" algn="l"/>
                  </a:tabLs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Cộng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từng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hệ</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nhận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p>
              <a:p>
                <a:pPr algn="ctr">
                  <a:lnSpc>
                    <a:spcPct val="150000"/>
                  </a:lnSpc>
                  <a:spcBef>
                    <a:spcPts val="600"/>
                  </a:spcBef>
                  <a:spcAft>
                    <a:spcPts val="600"/>
                  </a:spcAft>
                  <a:tabLst>
                    <a:tab pos="5342255" algn="l"/>
                  </a:tabLs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=72</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tức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=36</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thỏa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mãn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5342255" algn="l"/>
                  </a:tabLs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=36</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vào</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p>
              <a:p>
                <a:pPr algn="ctr">
                  <a:lnSpc>
                    <a:spcPct val="150000"/>
                  </a:lnSpc>
                  <a:spcBef>
                    <a:spcPts val="600"/>
                  </a:spcBef>
                  <a:spcAft>
                    <a:spcPts val="600"/>
                  </a:spcAft>
                  <a:tabLst>
                    <a:tab pos="5342255" algn="l"/>
                  </a:tabLs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36+</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=40</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suy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thỏa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mãn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5342255" algn="l"/>
                  </a:tabLs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Vậy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tốc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ca nô khi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nước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yên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lặng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36 km/h </a:t>
                </a:r>
              </a:p>
              <a:p>
                <a:pPr algn="just">
                  <a:lnSpc>
                    <a:spcPct val="150000"/>
                  </a:lnSpc>
                  <a:spcBef>
                    <a:spcPts val="600"/>
                  </a:spcBef>
                  <a:spcAft>
                    <a:spcPts val="600"/>
                  </a:spcAft>
                  <a:tabLst>
                    <a:tab pos="5342255" algn="l"/>
                  </a:tabLs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tốc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dòng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nước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4 km/h.</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770DF9C9-FB06-6258-223A-81C70CE472ED}"/>
                  </a:ext>
                </a:extLst>
              </p:cNvPr>
              <p:cNvSpPr txBox="1">
                <a:spLocks noRot="1" noChangeAspect="1" noMove="1" noResize="1" noEditPoints="1" noAdjustHandles="1" noChangeArrowheads="1" noChangeShapeType="1" noTextEdit="1"/>
              </p:cNvSpPr>
              <p:nvPr/>
            </p:nvSpPr>
            <p:spPr>
              <a:xfrm>
                <a:off x="2705100" y="486218"/>
                <a:ext cx="14736720" cy="9285491"/>
              </a:xfrm>
              <a:prstGeom prst="rect">
                <a:avLst/>
              </a:prstGeom>
              <a:blipFill>
                <a:blip r:embed="rId6"/>
                <a:stretch>
                  <a:fillRect l="-1283" b="-1510"/>
                </a:stretch>
              </a:blipFill>
            </p:spPr>
            <p:txBody>
              <a:bodyPr/>
              <a:lstStyle/>
              <a:p>
                <a:r>
                  <a:rPr lang="en-US">
                    <a:noFill/>
                  </a:rPr>
                  <a:t> </a:t>
                </a:r>
              </a:p>
            </p:txBody>
          </p:sp>
        </mc:Fallback>
      </mc:AlternateContent>
    </p:spTree>
    <p:extLst>
      <p:ext uri="{BB962C8B-B14F-4D97-AF65-F5344CB8AC3E}">
        <p14:creationId xmlns:p14="http://schemas.microsoft.com/office/powerpoint/2010/main" val="18317369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13" name="TextBox 13"/>
          <p:cNvSpPr txBox="1"/>
          <p:nvPr/>
        </p:nvSpPr>
        <p:spPr>
          <a:xfrm>
            <a:off x="1066800" y="2990093"/>
            <a:ext cx="3516509" cy="14155755"/>
          </a:xfrm>
          <a:prstGeom prst="rect">
            <a:avLst/>
          </a:prstGeom>
        </p:spPr>
        <p:txBody>
          <a:bodyPr lIns="50800" tIns="50800" rIns="50800" bIns="50800" rtlCol="0" anchor="ctr"/>
          <a:lstStyle/>
          <a:p>
            <a:pPr algn="ctr">
              <a:lnSpc>
                <a:spcPts val="2659"/>
              </a:lnSpc>
              <a:spcBef>
                <a:spcPct val="0"/>
              </a:spcBef>
            </a:pPr>
            <a:endParaRPr/>
          </a:p>
        </p:txBody>
      </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04992" flipH="1" flipV="1">
            <a:off x="15991437" y="-1590356"/>
            <a:ext cx="4987570" cy="5989439"/>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95485">
            <a:off x="-2296563" y="-1827109"/>
            <a:ext cx="4987570" cy="5989439"/>
          </a:xfrm>
          <a:prstGeom prst="rect">
            <a:avLst/>
          </a:prstGeom>
        </p:spPr>
      </p:pic>
      <p:sp>
        <p:nvSpPr>
          <p:cNvPr id="29" name="Google Shape;7771;p33"/>
          <p:cNvSpPr txBox="1">
            <a:spLocks/>
          </p:cNvSpPr>
          <p:nvPr/>
        </p:nvSpPr>
        <p:spPr>
          <a:xfrm>
            <a:off x="3901200" y="17129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dirty="0">
                <a:solidFill>
                  <a:schemeClr val="tx2"/>
                </a:solidFill>
                <a:latin typeface="Arial" panose="020B0604020202020204" pitchFamily="34" charset="0"/>
              </a:rPr>
              <a:t>HƯỚNG DẪN VỀ NHÀ</a:t>
            </a:r>
            <a:endParaRPr lang="vi-VN" sz="7500" b="1" kern="0" dirty="0">
              <a:solidFill>
                <a:schemeClr val="tx2"/>
              </a:solidFill>
              <a:latin typeface="Arial" panose="020B0604020202020204" pitchFamily="34" charset="0"/>
            </a:endParaRPr>
          </a:p>
        </p:txBody>
      </p:sp>
      <p:grpSp>
        <p:nvGrpSpPr>
          <p:cNvPr id="30" name="Group 29"/>
          <p:cNvGrpSpPr/>
          <p:nvPr/>
        </p:nvGrpSpPr>
        <p:grpSpPr>
          <a:xfrm>
            <a:off x="656062" y="3655732"/>
            <a:ext cx="4906538" cy="3699159"/>
            <a:chOff x="1066801" y="3771900"/>
            <a:chExt cx="5130550" cy="3699159"/>
          </a:xfrm>
        </p:grpSpPr>
        <p:grpSp>
          <p:nvGrpSpPr>
            <p:cNvPr id="31" name="Group 4"/>
            <p:cNvGrpSpPr/>
            <p:nvPr/>
          </p:nvGrpSpPr>
          <p:grpSpPr>
            <a:xfrm>
              <a:off x="1066801" y="3771900"/>
              <a:ext cx="5130550" cy="3699159"/>
              <a:chOff x="0" y="0"/>
              <a:chExt cx="6038063" cy="6076340"/>
            </a:xfrm>
          </p:grpSpPr>
          <p:sp>
            <p:nvSpPr>
              <p:cNvPr id="3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3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32" name="Rectangle 31"/>
            <p:cNvSpPr/>
            <p:nvPr/>
          </p:nvSpPr>
          <p:spPr>
            <a:xfrm>
              <a:off x="1233960" y="4635079"/>
              <a:ext cx="4796230" cy="1938992"/>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35" name="Group 34"/>
          <p:cNvGrpSpPr/>
          <p:nvPr/>
        </p:nvGrpSpPr>
        <p:grpSpPr>
          <a:xfrm>
            <a:off x="5966756" y="3638827"/>
            <a:ext cx="4906537" cy="3699159"/>
            <a:chOff x="6494020" y="3791229"/>
            <a:chExt cx="5130550" cy="3699159"/>
          </a:xfrm>
        </p:grpSpPr>
        <p:grpSp>
          <p:nvGrpSpPr>
            <p:cNvPr id="36" name="Group 4"/>
            <p:cNvGrpSpPr/>
            <p:nvPr/>
          </p:nvGrpSpPr>
          <p:grpSpPr>
            <a:xfrm>
              <a:off x="6494020" y="3791229"/>
              <a:ext cx="5130550" cy="3699159"/>
              <a:chOff x="0" y="0"/>
              <a:chExt cx="6038063" cy="6076340"/>
            </a:xfrm>
          </p:grpSpPr>
          <p:sp>
            <p:nvSpPr>
              <p:cNvPr id="3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3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37" name="Rectangle 36"/>
            <p:cNvSpPr/>
            <p:nvPr/>
          </p:nvSpPr>
          <p:spPr>
            <a:xfrm>
              <a:off x="6886197" y="4688215"/>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40" name="Group 39"/>
          <p:cNvGrpSpPr/>
          <p:nvPr/>
        </p:nvGrpSpPr>
        <p:grpSpPr>
          <a:xfrm>
            <a:off x="11214947" y="3655732"/>
            <a:ext cx="6537172" cy="3699159"/>
            <a:chOff x="8107047" y="4880651"/>
            <a:chExt cx="5130550" cy="3699159"/>
          </a:xfrm>
        </p:grpSpPr>
        <p:grpSp>
          <p:nvGrpSpPr>
            <p:cNvPr id="41" name="Group 4"/>
            <p:cNvGrpSpPr/>
            <p:nvPr/>
          </p:nvGrpSpPr>
          <p:grpSpPr>
            <a:xfrm>
              <a:off x="8107047" y="4880651"/>
              <a:ext cx="5130550" cy="3699159"/>
              <a:chOff x="0" y="0"/>
              <a:chExt cx="6038063" cy="6076340"/>
            </a:xfrm>
          </p:grpSpPr>
          <p:sp>
            <p:nvSpPr>
              <p:cNvPr id="4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4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42" name="Rectangle 41"/>
            <p:cNvSpPr/>
            <p:nvPr/>
          </p:nvSpPr>
          <p:spPr>
            <a:xfrm>
              <a:off x="8711917" y="5800863"/>
              <a:ext cx="4118923" cy="1824923"/>
            </a:xfrm>
            <a:prstGeom prst="rect">
              <a:avLst/>
            </a:prstGeom>
          </p:spPr>
          <p:txBody>
            <a:bodyPr wrap="square">
              <a:spAutoFit/>
            </a:bodyPr>
            <a:lstStyle/>
            <a:p>
              <a:pPr lvl="0" algn="ctr">
                <a:lnSpc>
                  <a:spcPct val="150000"/>
                </a:lnSpc>
                <a:buClr>
                  <a:srgbClr val="000000"/>
                </a:buClr>
              </a:pPr>
              <a:r>
                <a:rPr lang="vi-VN" sz="4000" kern="0" dirty="0">
                  <a:solidFill>
                    <a:prstClr val="black"/>
                  </a:solidFill>
                  <a:ea typeface="Calibri" panose="020F0502020204030204" pitchFamily="34" charset="0"/>
                  <a:cs typeface="Arial" panose="020B0604020202020204" pitchFamily="34" charset="0"/>
                  <a:sym typeface="Arial"/>
                </a:rPr>
                <a:t>Chuẩn bị</a:t>
              </a:r>
              <a:r>
                <a:rPr lang="en-US" sz="4000" kern="0" dirty="0">
                  <a:solidFill>
                    <a:prstClr val="black"/>
                  </a:solidFill>
                  <a:ea typeface="Calibri" panose="020F0502020204030204" pitchFamily="34" charset="0"/>
                  <a:cs typeface="Arial" panose="020B0604020202020204" pitchFamily="34" charset="0"/>
                  <a:sym typeface="Arial"/>
                </a:rPr>
                <a:t> </a:t>
              </a:r>
              <a:r>
                <a:rPr lang="en-US" sz="4000" kern="0" dirty="0" err="1">
                  <a:solidFill>
                    <a:prstClr val="black"/>
                  </a:solidFill>
                  <a:latin typeface="Arial" panose="020B0604020202020204" pitchFamily="34" charset="0"/>
                  <a:ea typeface="Calibri" panose="020F0502020204030204" pitchFamily="34" charset="0"/>
                  <a:cs typeface="Arial" panose="020B0604020202020204" pitchFamily="34" charset="0"/>
                  <a:sym typeface="Arial"/>
                </a:rPr>
                <a:t>bài</a:t>
              </a:r>
              <a:r>
                <a:rPr lang="en-US" sz="4000"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 </a:t>
              </a:r>
              <a:r>
                <a:rPr lang="en-US" sz="4000" kern="0" dirty="0" err="1">
                  <a:solidFill>
                    <a:prstClr val="black"/>
                  </a:solidFill>
                  <a:latin typeface="Arial" panose="020B0604020202020204" pitchFamily="34" charset="0"/>
                  <a:ea typeface="Calibri" panose="020F0502020204030204" pitchFamily="34" charset="0"/>
                  <a:cs typeface="Arial" panose="020B0604020202020204" pitchFamily="34" charset="0"/>
                  <a:sym typeface="Arial"/>
                </a:rPr>
                <a:t>sau</a:t>
              </a:r>
              <a:r>
                <a:rPr lang="pt-BR" sz="4000"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 </a:t>
              </a:r>
            </a:p>
            <a:p>
              <a:pPr lvl="0" algn="ctr">
                <a:lnSpc>
                  <a:spcPct val="150000"/>
                </a:lnSpc>
                <a:buClr>
                  <a:srgbClr val="000000"/>
                </a:buClr>
              </a:pPr>
              <a:r>
                <a:rPr lang="pt-BR" sz="4000"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a:t>
              </a:r>
              <a:r>
                <a:rPr lang="en-US" sz="4000" b="1" i="1" kern="0" dirty="0" err="1">
                  <a:solidFill>
                    <a:prstClr val="black"/>
                  </a:solidFill>
                  <a:latin typeface="Arial" panose="020B0604020202020204" pitchFamily="34" charset="0"/>
                  <a:ea typeface="Calibri" panose="020F0502020204030204" pitchFamily="34" charset="0"/>
                  <a:cs typeface="Arial" panose="020B0604020202020204" pitchFamily="34" charset="0"/>
                  <a:sym typeface="Arial"/>
                </a:rPr>
                <a:t>Bất</a:t>
              </a:r>
              <a:r>
                <a:rPr lang="en-US" sz="4000" b="1" i="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 </a:t>
              </a:r>
              <a:r>
                <a:rPr lang="en-US" sz="4000" b="1" i="1" kern="0" dirty="0" err="1">
                  <a:solidFill>
                    <a:prstClr val="black"/>
                  </a:solidFill>
                  <a:latin typeface="Arial" panose="020B0604020202020204" pitchFamily="34" charset="0"/>
                  <a:ea typeface="Calibri" panose="020F0502020204030204" pitchFamily="34" charset="0"/>
                  <a:cs typeface="Arial" panose="020B0604020202020204" pitchFamily="34" charset="0"/>
                  <a:sym typeface="Arial"/>
                </a:rPr>
                <a:t>đẳng</a:t>
              </a:r>
              <a:r>
                <a:rPr lang="en-US" sz="4000" b="1" i="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 </a:t>
              </a:r>
              <a:r>
                <a:rPr lang="en-US" sz="4000" b="1" i="1" kern="0" dirty="0" err="1">
                  <a:solidFill>
                    <a:prstClr val="black"/>
                  </a:solidFill>
                  <a:latin typeface="Arial" panose="020B0604020202020204" pitchFamily="34" charset="0"/>
                  <a:ea typeface="Calibri" panose="020F0502020204030204" pitchFamily="34" charset="0"/>
                  <a:cs typeface="Arial" panose="020B0604020202020204" pitchFamily="34" charset="0"/>
                  <a:sym typeface="Arial"/>
                </a:rPr>
                <a:t>thức</a:t>
              </a:r>
              <a:r>
                <a:rPr lang="pt-BR" sz="4000"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a:t>
              </a:r>
            </a:p>
          </p:txBody>
        </p:sp>
      </p:grpSp>
      <p:pic>
        <p:nvPicPr>
          <p:cNvPr id="4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747379" y="8250464"/>
            <a:ext cx="6339902" cy="1937468"/>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46253" y="-2120104"/>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201540" y="8166896"/>
            <a:ext cx="4240207" cy="424020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42439" flipH="1">
            <a:off x="1330783" y="6701781"/>
            <a:ext cx="1533174" cy="227981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230394" y="658272"/>
            <a:ext cx="2211353" cy="2923664"/>
          </a:xfrm>
          <a:prstGeom prst="rect">
            <a:avLst/>
          </a:prstGeom>
        </p:spPr>
      </p:pic>
      <p:sp>
        <p:nvSpPr>
          <p:cNvPr id="9" name="Rectangle 8"/>
          <p:cNvSpPr/>
          <p:nvPr/>
        </p:nvSpPr>
        <p:spPr>
          <a:xfrm>
            <a:off x="3932489" y="3009900"/>
            <a:ext cx="10439400" cy="3368486"/>
          </a:xfrm>
          <a:prstGeom prst="rect">
            <a:avLst/>
          </a:prstGeom>
        </p:spPr>
        <p:txBody>
          <a:bodyPr wrap="square">
            <a:spAutoFit/>
          </a:bodyPr>
          <a:lstStyle/>
          <a:p>
            <a:pPr algn="ctr">
              <a:lnSpc>
                <a:spcPct val="150000"/>
              </a:lnSpc>
            </a:pP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tx2"/>
              </a:solidFill>
              <a:effectLst>
                <a:outerShdw blurRad="38100" dist="25400" dir="5400000" algn="ctr" rotWithShape="0">
                  <a:srgbClr val="6E747A">
                    <a:alpha val="43000"/>
                  </a:srgbClr>
                </a:outerShdw>
              </a:effectLst>
            </a:endParaRPr>
          </a:p>
        </p:txBody>
      </p:sp>
    </p:spTree>
  </p:cSld>
  <p:clrMapOvr>
    <a:masterClrMapping/>
  </p:clrMapOvr>
  <p:transition spd="med">
    <p:split orient="vert" dir="in"/>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2" name="Oval Callout 9">
            <a:extLst>
              <a:ext uri="{FF2B5EF4-FFF2-40B4-BE49-F238E27FC236}">
                <a16:creationId xmlns:a16="http://schemas.microsoft.com/office/drawing/2014/main" id="{087227B3-F042-F146-4934-62BE3B44E46B}"/>
              </a:ext>
            </a:extLst>
          </p:cNvPr>
          <p:cNvSpPr/>
          <p:nvPr/>
        </p:nvSpPr>
        <p:spPr>
          <a:xfrm>
            <a:off x="8246988" y="1459123"/>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407231B-8684-1661-FAD0-094D06A7F833}"/>
                  </a:ext>
                </a:extLst>
              </p:cNvPr>
              <p:cNvSpPr txBox="1"/>
              <p:nvPr/>
            </p:nvSpPr>
            <p:spPr>
              <a:xfrm>
                <a:off x="936269" y="660894"/>
                <a:ext cx="16415461" cy="8965211"/>
              </a:xfrm>
              <a:prstGeom prst="rect">
                <a:avLst/>
              </a:prstGeom>
              <a:noFill/>
            </p:spPr>
            <p:txBody>
              <a:bodyPr wrap="square">
                <a:spAutoFit/>
              </a:bodyPr>
              <a:lstStyle/>
              <a:p>
                <a:pPr>
                  <a:lnSpc>
                    <a:spcPct val="107000"/>
                  </a:lnSpc>
                  <a:spcAft>
                    <a:spcPts val="800"/>
                  </a:spcAft>
                </a:pPr>
                <a:r>
                  <a:rPr lang="da-DK" sz="4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Bài 2:</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endPar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Gọi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là giao điểm của hai đường thẳng </a:t>
                </a:r>
                <a14:m>
                  <m:oMath xmlns:m="http://schemas.openxmlformats.org/officeDocument/2006/math">
                    <m:sSub>
                      <m:sSub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b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𝑑</m:t>
                        </m:r>
                      </m:e>
                      <m:sub>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sub>
                    </m:sSub>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sSub>
                      <m:sSub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b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𝑑</m:t>
                        </m:r>
                      </m:e>
                      <m:sub>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b>
                    </m:sSub>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p>
              <a:p>
                <a:pPr>
                  <a:lnSpc>
                    <a:spcPct val="150000"/>
                  </a:lnSpc>
                  <a:spcAft>
                    <a:spcPts val="800"/>
                  </a:spcAft>
                </a:pPr>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 có hệ phương trình: </a:t>
                </a:r>
                <a14:m>
                  <m:oMath xmlns:m="http://schemas.openxmlformats.org/officeDocument/2006/math">
                    <m:d>
                      <m:dPr>
                        <m:begChr m:val="{"/>
                        <m:endChr m:val=""/>
                        <m:ctrlPr>
                          <a:rPr lang="en-US" sz="40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4000" i="1">
                                <a:latin typeface="Cambria Math" panose="02040503050406030204" pitchFamily="18" charset="0"/>
                                <a:ea typeface="Calibri" panose="020F0502020204030204" pitchFamily="34" charset="0"/>
                                <a:cs typeface="Arial" panose="020B0604020202020204" pitchFamily="34" charset="0"/>
                              </a:rPr>
                            </m:ctrlPr>
                          </m:eqArrPr>
                          <m:e>
                            <m:r>
                              <a:rPr lang="da-DK" sz="4000" i="1">
                                <a:latin typeface="Cambria Math" panose="02040503050406030204" pitchFamily="18" charset="0"/>
                                <a:ea typeface="Calibri" panose="020F0502020204030204" pitchFamily="34" charset="0"/>
                                <a:cs typeface="Arial" panose="020B0604020202020204" pitchFamily="34" charset="0"/>
                              </a:rPr>
                              <m:t>2</m:t>
                            </m:r>
                            <m:r>
                              <a:rPr lang="da-DK" sz="4000" i="1">
                                <a:latin typeface="Cambria Math" panose="02040503050406030204" pitchFamily="18" charset="0"/>
                                <a:ea typeface="Calibri" panose="020F0502020204030204" pitchFamily="34" charset="0"/>
                                <a:cs typeface="Arial" panose="020B0604020202020204" pitchFamily="34" charset="0"/>
                              </a:rPr>
                              <m:t>𝑥</m:t>
                            </m:r>
                            <m:r>
                              <a:rPr lang="da-DK" sz="4000" i="1">
                                <a:latin typeface="Cambria Math" panose="02040503050406030204" pitchFamily="18" charset="0"/>
                                <a:ea typeface="Calibri" panose="020F0502020204030204" pitchFamily="34" charset="0"/>
                                <a:cs typeface="Arial" panose="020B0604020202020204" pitchFamily="34" charset="0"/>
                              </a:rPr>
                              <m:t>−3</m:t>
                            </m:r>
                            <m:r>
                              <a:rPr lang="da-DK" sz="4000" i="1">
                                <a:latin typeface="Cambria Math" panose="02040503050406030204" pitchFamily="18" charset="0"/>
                                <a:ea typeface="Calibri" panose="020F0502020204030204" pitchFamily="34" charset="0"/>
                                <a:cs typeface="Arial" panose="020B0604020202020204" pitchFamily="34" charset="0"/>
                              </a:rPr>
                              <m:t>𝑦</m:t>
                            </m:r>
                            <m:r>
                              <a:rPr lang="da-DK" sz="4000" i="1">
                                <a:latin typeface="Cambria Math" panose="02040503050406030204" pitchFamily="18" charset="0"/>
                                <a:ea typeface="Calibri" panose="020F0502020204030204" pitchFamily="34" charset="0"/>
                                <a:cs typeface="Arial" panose="020B0604020202020204" pitchFamily="34" charset="0"/>
                              </a:rPr>
                              <m:t>=12</m:t>
                            </m:r>
                          </m:e>
                          <m:e>
                            <m:r>
                              <a:rPr lang="da-DK" sz="4000" i="1">
                                <a:latin typeface="Cambria Math" panose="02040503050406030204" pitchFamily="18" charset="0"/>
                                <a:ea typeface="Calibri" panose="020F0502020204030204" pitchFamily="34" charset="0"/>
                                <a:cs typeface="Arial" panose="020B0604020202020204" pitchFamily="34" charset="0"/>
                              </a:rPr>
                              <m:t>3</m:t>
                            </m:r>
                            <m:r>
                              <a:rPr lang="da-DK" sz="4000" i="1">
                                <a:latin typeface="Cambria Math" panose="02040503050406030204" pitchFamily="18" charset="0"/>
                                <a:ea typeface="Calibri" panose="020F0502020204030204" pitchFamily="34" charset="0"/>
                                <a:cs typeface="Arial" panose="020B0604020202020204" pitchFamily="34" charset="0"/>
                              </a:rPr>
                              <m:t>𝑥</m:t>
                            </m:r>
                            <m:r>
                              <a:rPr lang="da-DK" sz="4000" i="1">
                                <a:latin typeface="Cambria Math" panose="02040503050406030204" pitchFamily="18" charset="0"/>
                                <a:ea typeface="Calibri" panose="020F0502020204030204" pitchFamily="34" charset="0"/>
                                <a:cs typeface="Arial" panose="020B0604020202020204" pitchFamily="34" charset="0"/>
                              </a:rPr>
                              <m:t>+4</m:t>
                            </m:r>
                            <m:r>
                              <a:rPr lang="da-DK" sz="4000" i="1">
                                <a:latin typeface="Cambria Math" panose="02040503050406030204" pitchFamily="18" charset="0"/>
                                <a:ea typeface="Calibri" panose="020F0502020204030204" pitchFamily="34" charset="0"/>
                                <a:cs typeface="Arial" panose="020B0604020202020204" pitchFamily="34" charset="0"/>
                              </a:rPr>
                              <m:t>𝑦</m:t>
                            </m:r>
                            <m:r>
                              <a:rPr lang="da-DK" sz="4000" i="1">
                                <a:latin typeface="Cambria Math" panose="02040503050406030204" pitchFamily="18" charset="0"/>
                                <a:ea typeface="Calibri" panose="020F0502020204030204" pitchFamily="34" charset="0"/>
                                <a:cs typeface="Arial" panose="020B0604020202020204" pitchFamily="34" charset="0"/>
                              </a:rPr>
                              <m:t>=1</m:t>
                            </m:r>
                          </m:e>
                        </m:eqArr>
                      </m:e>
                    </m:d>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Nhân cả hai vế của phương trình thứ nhất với 4 và nhân cả hai vế của phương trình thứ hai với 3, ta 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40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4000" i="1">
                                <a:latin typeface="Cambria Math" panose="02040503050406030204" pitchFamily="18" charset="0"/>
                                <a:ea typeface="Calibri" panose="020F0502020204030204" pitchFamily="34" charset="0"/>
                                <a:cs typeface="Arial" panose="020B0604020202020204" pitchFamily="34" charset="0"/>
                              </a:rPr>
                            </m:ctrlPr>
                          </m:eqArrPr>
                          <m:e>
                            <m:r>
                              <a:rPr lang="da-DK" sz="4000" i="1">
                                <a:latin typeface="Cambria Math" panose="02040503050406030204" pitchFamily="18" charset="0"/>
                                <a:ea typeface="Calibri" panose="020F0502020204030204" pitchFamily="34" charset="0"/>
                                <a:cs typeface="Arial" panose="020B0604020202020204" pitchFamily="34" charset="0"/>
                              </a:rPr>
                              <m:t>8</m:t>
                            </m:r>
                            <m:r>
                              <a:rPr lang="da-DK" sz="4000" i="1">
                                <a:latin typeface="Cambria Math" panose="02040503050406030204" pitchFamily="18" charset="0"/>
                                <a:ea typeface="Calibri" panose="020F0502020204030204" pitchFamily="34" charset="0"/>
                                <a:cs typeface="Arial" panose="020B0604020202020204" pitchFamily="34" charset="0"/>
                              </a:rPr>
                              <m:t>𝑥</m:t>
                            </m:r>
                            <m:r>
                              <a:rPr lang="da-DK" sz="4000" i="1">
                                <a:latin typeface="Cambria Math" panose="02040503050406030204" pitchFamily="18" charset="0"/>
                                <a:ea typeface="Calibri" panose="020F0502020204030204" pitchFamily="34" charset="0"/>
                                <a:cs typeface="Arial" panose="020B0604020202020204" pitchFamily="34" charset="0"/>
                              </a:rPr>
                              <m:t>−12</m:t>
                            </m:r>
                            <m:r>
                              <a:rPr lang="da-DK" sz="4000" i="1">
                                <a:latin typeface="Cambria Math" panose="02040503050406030204" pitchFamily="18" charset="0"/>
                                <a:ea typeface="Calibri" panose="020F0502020204030204" pitchFamily="34" charset="0"/>
                                <a:cs typeface="Arial" panose="020B0604020202020204" pitchFamily="34" charset="0"/>
                              </a:rPr>
                              <m:t>𝑦</m:t>
                            </m:r>
                            <m:r>
                              <a:rPr lang="da-DK" sz="4000" i="1">
                                <a:latin typeface="Cambria Math" panose="02040503050406030204" pitchFamily="18" charset="0"/>
                                <a:ea typeface="Calibri" panose="020F0502020204030204" pitchFamily="34" charset="0"/>
                                <a:cs typeface="Arial" panose="020B0604020202020204" pitchFamily="34" charset="0"/>
                              </a:rPr>
                              <m:t>=48</m:t>
                            </m:r>
                          </m:e>
                          <m:e>
                            <m:r>
                              <a:rPr lang="da-DK" sz="4000" i="1">
                                <a:latin typeface="Cambria Math" panose="02040503050406030204" pitchFamily="18" charset="0"/>
                                <a:ea typeface="Calibri" panose="020F0502020204030204" pitchFamily="34" charset="0"/>
                                <a:cs typeface="Arial" panose="020B0604020202020204" pitchFamily="34" charset="0"/>
                              </a:rPr>
                              <m:t>9</m:t>
                            </m:r>
                            <m:r>
                              <a:rPr lang="da-DK" sz="4000" i="1">
                                <a:latin typeface="Cambria Math" panose="02040503050406030204" pitchFamily="18" charset="0"/>
                                <a:ea typeface="Calibri" panose="020F0502020204030204" pitchFamily="34" charset="0"/>
                                <a:cs typeface="Arial" panose="020B0604020202020204" pitchFamily="34" charset="0"/>
                              </a:rPr>
                              <m:t>𝑥</m:t>
                            </m:r>
                            <m:r>
                              <a:rPr lang="da-DK" sz="4000" i="1">
                                <a:latin typeface="Cambria Math" panose="02040503050406030204" pitchFamily="18" charset="0"/>
                                <a:ea typeface="Calibri" panose="020F0502020204030204" pitchFamily="34" charset="0"/>
                                <a:cs typeface="Arial" panose="020B0604020202020204" pitchFamily="34" charset="0"/>
                              </a:rPr>
                              <m:t>+12</m:t>
                            </m:r>
                            <m:r>
                              <a:rPr lang="da-DK" sz="4000" i="1">
                                <a:latin typeface="Cambria Math" panose="02040503050406030204" pitchFamily="18" charset="0"/>
                                <a:ea typeface="Calibri" panose="020F0502020204030204" pitchFamily="34" charset="0"/>
                                <a:cs typeface="Arial" panose="020B0604020202020204" pitchFamily="34" charset="0"/>
                              </a:rPr>
                              <m:t>𝑦</m:t>
                            </m:r>
                            <m:r>
                              <a:rPr lang="da-DK" sz="4000" i="1">
                                <a:latin typeface="Cambria Math" panose="02040503050406030204" pitchFamily="18" charset="0"/>
                                <a:ea typeface="Calibri" panose="020F0502020204030204" pitchFamily="34" charset="0"/>
                                <a:cs typeface="Arial" panose="020B0604020202020204" pitchFamily="34" charset="0"/>
                              </a:rPr>
                              <m:t>=3</m:t>
                            </m:r>
                          </m:e>
                        </m:eqArr>
                      </m:e>
                    </m:d>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	Cộng từng vế của hai phương trình, ta có: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17</m:t>
                    </m:r>
                    <m:r>
                      <a:rPr lang="da-DK" sz="4000" i="1">
                        <a:latin typeface="Cambria Math" panose="02040503050406030204" pitchFamily="18" charset="0"/>
                        <a:ea typeface="Times New Roman" panose="02020603050405020304" pitchFamily="18" charset="0"/>
                        <a:cs typeface="Arial" panose="020B0604020202020204" pitchFamily="34" charset="0"/>
                      </a:rPr>
                      <m:t>𝑥</m:t>
                    </m:r>
                    <m:r>
                      <a:rPr lang="da-DK" sz="4000" i="1">
                        <a:latin typeface="Cambria Math" panose="02040503050406030204" pitchFamily="18" charset="0"/>
                        <a:ea typeface="Times New Roman" panose="02020603050405020304" pitchFamily="18" charset="0"/>
                        <a:cs typeface="Arial" panose="020B0604020202020204" pitchFamily="34" charset="0"/>
                      </a:rPr>
                      <m:t>=51</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tức là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𝑥</m:t>
                    </m:r>
                    <m:r>
                      <a:rPr lang="da-DK" sz="4000" i="1">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407231B-8684-1661-FAD0-094D06A7F833}"/>
                  </a:ext>
                </a:extLst>
              </p:cNvPr>
              <p:cNvSpPr txBox="1">
                <a:spLocks noRot="1" noChangeAspect="1" noMove="1" noResize="1" noEditPoints="1" noAdjustHandles="1" noChangeArrowheads="1" noChangeShapeType="1" noTextEdit="1"/>
              </p:cNvSpPr>
              <p:nvPr/>
            </p:nvSpPr>
            <p:spPr>
              <a:xfrm>
                <a:off x="936269" y="660894"/>
                <a:ext cx="16415461" cy="8965211"/>
              </a:xfrm>
              <a:prstGeom prst="rect">
                <a:avLst/>
              </a:prstGeom>
              <a:blipFill>
                <a:blip r:embed="rId6"/>
                <a:stretch>
                  <a:fillRect l="-1337" t="-1292" b="-1903"/>
                </a:stretch>
              </a:blipFill>
            </p:spPr>
            <p:txBody>
              <a:bodyPr/>
              <a:lstStyle/>
              <a:p>
                <a:r>
                  <a:rPr lang="en-US">
                    <a:noFill/>
                  </a:rPr>
                  <a:t> </a:t>
                </a:r>
              </a:p>
            </p:txBody>
          </p:sp>
        </mc:Fallback>
      </mc:AlternateContent>
    </p:spTree>
    <p:extLst>
      <p:ext uri="{BB962C8B-B14F-4D97-AF65-F5344CB8AC3E}">
        <p14:creationId xmlns:p14="http://schemas.microsoft.com/office/powerpoint/2010/main" val="39816948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2" name="Oval Callout 9">
            <a:extLst>
              <a:ext uri="{FF2B5EF4-FFF2-40B4-BE49-F238E27FC236}">
                <a16:creationId xmlns:a16="http://schemas.microsoft.com/office/drawing/2014/main" id="{087227B3-F042-F146-4934-62BE3B44E46B}"/>
              </a:ext>
            </a:extLst>
          </p:cNvPr>
          <p:cNvSpPr/>
          <p:nvPr/>
        </p:nvSpPr>
        <p:spPr>
          <a:xfrm>
            <a:off x="8337078" y="639105"/>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407231B-8684-1661-FAD0-094D06A7F833}"/>
                  </a:ext>
                </a:extLst>
              </p:cNvPr>
              <p:cNvSpPr txBox="1"/>
              <p:nvPr/>
            </p:nvSpPr>
            <p:spPr>
              <a:xfrm>
                <a:off x="936269" y="2226048"/>
                <a:ext cx="16415461" cy="6470041"/>
              </a:xfrm>
              <a:prstGeom prst="rect">
                <a:avLst/>
              </a:prstGeom>
              <a:noFill/>
            </p:spPr>
            <p:txBody>
              <a:bodyPr wrap="square">
                <a:spAutoFit/>
              </a:bodyPr>
              <a:lstStyle/>
              <a:p>
                <a:pPr>
                  <a:lnSpc>
                    <a:spcPct val="200000"/>
                  </a:lnSpc>
                  <a:spcAft>
                    <a:spcPts val="800"/>
                  </a:spcAft>
                </a:pPr>
                <a:r>
                  <a:rPr lang="da-DK" sz="4000" dirty="0">
                    <a:effectLst/>
                    <a:latin typeface="Arial" panose="020B0604020202020204" pitchFamily="34" charset="0"/>
                    <a:ea typeface="Times New Roman" panose="02020603050405020304" pitchFamily="18" charset="0"/>
                    <a:cs typeface="Times New Roman" panose="02020603050405020304" pitchFamily="18" charset="0"/>
                  </a:rPr>
                  <a:t>Thay </a:t>
                </a:r>
                <a14:m>
                  <m:oMath xmlns:m="http://schemas.openxmlformats.org/officeDocument/2006/math">
                    <m:r>
                      <a:rPr lang="da-DK" sz="4000" i="1">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effectLst/>
                        <a:latin typeface="Cambria Math" panose="02040503050406030204" pitchFamily="18" charset="0"/>
                        <a:ea typeface="Times New Roman" panose="02020603050405020304" pitchFamily="18" charset="0"/>
                        <a:cs typeface="Arial" panose="020B0604020202020204" pitchFamily="34" charset="0"/>
                      </a:rPr>
                      <m:t>=3</m:t>
                    </m:r>
                  </m:oMath>
                </a14:m>
                <a:r>
                  <a:rPr lang="da-DK" sz="4000" dirty="0">
                    <a:effectLst/>
                    <a:latin typeface="Arial" panose="020B0604020202020204" pitchFamily="34" charset="0"/>
                    <a:ea typeface="Times New Roman" panose="02020603050405020304" pitchFamily="18" charset="0"/>
                    <a:cs typeface="Times New Roman" panose="02020603050405020304" pitchFamily="18" charset="0"/>
                  </a:rPr>
                  <a:t> vào phương trình thứ nhất, ta được: </a:t>
                </a:r>
                <a14:m>
                  <m:oMath xmlns:m="http://schemas.openxmlformats.org/officeDocument/2006/math">
                    <m:r>
                      <a:rPr lang="da-DK" sz="4000" i="1">
                        <a:effectLst/>
                        <a:latin typeface="Cambria Math" panose="02040503050406030204" pitchFamily="18" charset="0"/>
                        <a:ea typeface="Times New Roman" panose="02020603050405020304" pitchFamily="18" charset="0"/>
                        <a:cs typeface="Arial" panose="020B0604020202020204" pitchFamily="34" charset="0"/>
                      </a:rPr>
                      <m:t>2.3−3</m:t>
                    </m:r>
                    <m:r>
                      <a:rPr lang="da-DK" sz="4000" i="1">
                        <a:effectLst/>
                        <a:latin typeface="Cambria Math" panose="02040503050406030204" pitchFamily="18" charset="0"/>
                        <a:ea typeface="Times New Roman" panose="02020603050405020304" pitchFamily="18" charset="0"/>
                        <a:cs typeface="Arial" panose="020B0604020202020204" pitchFamily="34" charset="0"/>
                      </a:rPr>
                      <m:t>𝑦</m:t>
                    </m:r>
                    <m:r>
                      <a:rPr lang="da-DK" sz="4000" i="1">
                        <a:effectLst/>
                        <a:latin typeface="Cambria Math" panose="02040503050406030204" pitchFamily="18" charset="0"/>
                        <a:ea typeface="Times New Roman" panose="02020603050405020304" pitchFamily="18" charset="0"/>
                        <a:cs typeface="Arial" panose="020B0604020202020204" pitchFamily="34" charset="0"/>
                      </a:rPr>
                      <m:t>=12</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14:m>
                  <m:oMathPara xmlns:m="http://schemas.openxmlformats.org/officeDocument/2006/math">
                    <m:oMathParaPr>
                      <m:jc m:val="centerGroup"/>
                    </m:oMathParaPr>
                    <m:oMath xmlns:m="http://schemas.openxmlformats.org/officeDocument/2006/math">
                      <m:r>
                        <a:rPr lang="da-DK" sz="4000" i="1">
                          <a:effectLst/>
                          <a:latin typeface="Cambria Math" panose="02040503050406030204" pitchFamily="18" charset="0"/>
                          <a:ea typeface="Calibri" panose="020F0502020204030204" pitchFamily="34" charset="0"/>
                          <a:cs typeface="Arial" panose="020B0604020202020204" pitchFamily="34" charset="0"/>
                        </a:rPr>
                        <m:t>6−3</m:t>
                      </m:r>
                      <m:r>
                        <a:rPr lang="da-DK" sz="4000" i="1">
                          <a:effectLst/>
                          <a:latin typeface="Cambria Math" panose="02040503050406030204" pitchFamily="18" charset="0"/>
                          <a:ea typeface="Calibri" panose="020F0502020204030204" pitchFamily="34" charset="0"/>
                          <a:cs typeface="Arial" panose="020B0604020202020204" pitchFamily="34" charset="0"/>
                        </a:rPr>
                        <m:t>𝑦</m:t>
                      </m:r>
                      <m:r>
                        <a:rPr lang="da-DK" sz="4000" i="1">
                          <a:effectLst/>
                          <a:latin typeface="Cambria Math" panose="02040503050406030204" pitchFamily="18" charset="0"/>
                          <a:ea typeface="Calibri" panose="020F0502020204030204" pitchFamily="34" charset="0"/>
                          <a:cs typeface="Arial" panose="020B0604020202020204" pitchFamily="34" charset="0"/>
                        </a:rPr>
                        <m:t>=12</m:t>
                      </m:r>
                    </m:oMath>
                  </m:oMathPara>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14:m>
                  <m:oMathPara xmlns:m="http://schemas.openxmlformats.org/officeDocument/2006/math">
                    <m:oMathParaPr>
                      <m:jc m:val="centerGroup"/>
                    </m:oMathParaPr>
                    <m:oMath xmlns:m="http://schemas.openxmlformats.org/officeDocument/2006/math">
                      <m:r>
                        <a:rPr lang="da-DK" sz="4000" i="1">
                          <a:effectLst/>
                          <a:latin typeface="Cambria Math" panose="02040503050406030204" pitchFamily="18" charset="0"/>
                          <a:ea typeface="Calibri" panose="020F0502020204030204" pitchFamily="34" charset="0"/>
                          <a:cs typeface="Arial" panose="020B0604020202020204" pitchFamily="34" charset="0"/>
                        </a:rPr>
                        <m:t>3</m:t>
                      </m:r>
                      <m:r>
                        <a:rPr lang="da-DK" sz="4000" i="1">
                          <a:effectLst/>
                          <a:latin typeface="Cambria Math" panose="02040503050406030204" pitchFamily="18" charset="0"/>
                          <a:ea typeface="Calibri" panose="020F0502020204030204" pitchFamily="34" charset="0"/>
                          <a:cs typeface="Arial" panose="020B0604020202020204" pitchFamily="34" charset="0"/>
                        </a:rPr>
                        <m:t>𝑦</m:t>
                      </m:r>
                      <m:r>
                        <a:rPr lang="da-DK" sz="4000" i="1">
                          <a:effectLst/>
                          <a:latin typeface="Cambria Math" panose="02040503050406030204" pitchFamily="18" charset="0"/>
                          <a:ea typeface="Calibri" panose="020F0502020204030204" pitchFamily="34" charset="0"/>
                          <a:cs typeface="Arial" panose="020B0604020202020204" pitchFamily="34" charset="0"/>
                        </a:rPr>
                        <m:t>=−6</m:t>
                      </m:r>
                    </m:oMath>
                  </m:oMathPara>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14:m>
                  <m:oMathPara xmlns:m="http://schemas.openxmlformats.org/officeDocument/2006/math">
                    <m:oMathParaPr>
                      <m:jc m:val="centerGroup"/>
                    </m:oMathParaPr>
                    <m:oMath xmlns:m="http://schemas.openxmlformats.org/officeDocument/2006/math">
                      <m:r>
                        <a:rPr lang="da-DK" sz="4000" i="1">
                          <a:effectLst/>
                          <a:latin typeface="Cambria Math" panose="02040503050406030204" pitchFamily="18" charset="0"/>
                          <a:ea typeface="Calibri" panose="020F0502020204030204" pitchFamily="34" charset="0"/>
                          <a:cs typeface="Arial" panose="020B0604020202020204" pitchFamily="34" charset="0"/>
                        </a:rPr>
                        <m:t>𝑦</m:t>
                      </m:r>
                      <m:r>
                        <a:rPr lang="da-DK" sz="4000" i="1">
                          <a:effectLst/>
                          <a:latin typeface="Cambria Math" panose="02040503050406030204" pitchFamily="18" charset="0"/>
                          <a:ea typeface="Calibri" panose="020F0502020204030204" pitchFamily="34" charset="0"/>
                          <a:cs typeface="Arial" panose="020B0604020202020204" pitchFamily="34" charset="0"/>
                        </a:rPr>
                        <m:t>=−2</m:t>
                      </m:r>
                    </m:oMath>
                  </m:oMathPara>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r>
                  <a:rPr lang="da-DK" sz="4000" dirty="0">
                    <a:effectLst/>
                    <a:latin typeface="Arial" panose="020B0604020202020204" pitchFamily="34" charset="0"/>
                    <a:ea typeface="Times New Roman" panose="02020603050405020304" pitchFamily="18" charset="0"/>
                    <a:cs typeface="Times New Roman" panose="02020603050405020304" pitchFamily="18" charset="0"/>
                  </a:rPr>
                  <a:t>Vậy hệ phương trình có nghiệm duy nhất </a:t>
                </a:r>
                <a14:m>
                  <m:oMath xmlns:m="http://schemas.openxmlformats.org/officeDocument/2006/math">
                    <m:d>
                      <m:d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4000" i="1">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effectLst/>
                            <a:latin typeface="Cambria Math" panose="02040503050406030204" pitchFamily="18" charset="0"/>
                            <a:ea typeface="Times New Roman" panose="02020603050405020304" pitchFamily="18" charset="0"/>
                            <a:cs typeface="Arial" panose="020B0604020202020204" pitchFamily="34" charset="0"/>
                          </a:rPr>
                          <m:t>;</m:t>
                        </m:r>
                        <m:r>
                          <a:rPr lang="da-DK" sz="4000" i="1">
                            <a:effectLst/>
                            <a:latin typeface="Cambria Math" panose="02040503050406030204" pitchFamily="18" charset="0"/>
                            <a:ea typeface="Times New Roman" panose="02020603050405020304" pitchFamily="18" charset="0"/>
                            <a:cs typeface="Arial" panose="020B0604020202020204" pitchFamily="34" charset="0"/>
                          </a:rPr>
                          <m:t>𝑦</m:t>
                        </m:r>
                      </m:e>
                    </m:d>
                    <m:r>
                      <a:rPr lang="da-DK" sz="4000" i="1">
                        <a:effectLst/>
                        <a:latin typeface="Cambria Math" panose="02040503050406030204" pitchFamily="18" charset="0"/>
                        <a:ea typeface="Times New Roman" panose="02020603050405020304" pitchFamily="18" charset="0"/>
                        <a:cs typeface="Arial" panose="020B0604020202020204" pitchFamily="34" charset="0"/>
                      </a:rPr>
                      <m:t>=(3;−2)</m:t>
                    </m:r>
                  </m:oMath>
                </a14:m>
                <a:r>
                  <a:rPr lang="da-DK" sz="40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da-DK" sz="4000" i="1">
                        <a:effectLst/>
                        <a:latin typeface="Cambria Math" panose="02040503050406030204" pitchFamily="18" charset="0"/>
                        <a:ea typeface="Times New Roman" panose="02020603050405020304" pitchFamily="18" charset="0"/>
                        <a:cs typeface="Arial" panose="020B0604020202020204" pitchFamily="34" charset="0"/>
                      </a:rPr>
                      <m:t>𝐴</m:t>
                    </m:r>
                    <m:r>
                      <a:rPr lang="da-DK" sz="4000" i="1">
                        <a:effectLst/>
                        <a:latin typeface="Cambria Math" panose="02040503050406030204" pitchFamily="18" charset="0"/>
                        <a:ea typeface="Times New Roman" panose="02020603050405020304" pitchFamily="18" charset="0"/>
                        <a:cs typeface="Arial" panose="020B0604020202020204" pitchFamily="34" charset="0"/>
                      </a:rPr>
                      <m:t>(3;−2)</m:t>
                    </m:r>
                  </m:oMath>
                </a14:m>
                <a:r>
                  <a:rPr lang="da-DK" sz="4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407231B-8684-1661-FAD0-094D06A7F833}"/>
                  </a:ext>
                </a:extLst>
              </p:cNvPr>
              <p:cNvSpPr txBox="1">
                <a:spLocks noRot="1" noChangeAspect="1" noMove="1" noResize="1" noEditPoints="1" noAdjustHandles="1" noChangeArrowheads="1" noChangeShapeType="1" noTextEdit="1"/>
              </p:cNvSpPr>
              <p:nvPr/>
            </p:nvSpPr>
            <p:spPr>
              <a:xfrm>
                <a:off x="936269" y="2226048"/>
                <a:ext cx="16415461" cy="6470041"/>
              </a:xfrm>
              <a:prstGeom prst="rect">
                <a:avLst/>
              </a:prstGeom>
              <a:blipFill>
                <a:blip r:embed="rId6"/>
                <a:stretch>
                  <a:fillRect l="-1337" r="-854" b="-3013"/>
                </a:stretch>
              </a:blipFill>
            </p:spPr>
            <p:txBody>
              <a:bodyPr/>
              <a:lstStyle/>
              <a:p>
                <a:r>
                  <a:rPr lang="en-US">
                    <a:noFill/>
                  </a:rPr>
                  <a:t> </a:t>
                </a:r>
              </a:p>
            </p:txBody>
          </p:sp>
        </mc:Fallback>
      </mc:AlternateContent>
    </p:spTree>
    <p:extLst>
      <p:ext uri="{BB962C8B-B14F-4D97-AF65-F5344CB8AC3E}">
        <p14:creationId xmlns:p14="http://schemas.microsoft.com/office/powerpoint/2010/main" val="18040074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2" name="Oval Callout 9">
            <a:extLst>
              <a:ext uri="{FF2B5EF4-FFF2-40B4-BE49-F238E27FC236}">
                <a16:creationId xmlns:a16="http://schemas.microsoft.com/office/drawing/2014/main" id="{087227B3-F042-F146-4934-62BE3B44E46B}"/>
              </a:ext>
            </a:extLst>
          </p:cNvPr>
          <p:cNvSpPr/>
          <p:nvPr/>
        </p:nvSpPr>
        <p:spPr>
          <a:xfrm>
            <a:off x="8337078" y="639105"/>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407231B-8684-1661-FAD0-094D06A7F833}"/>
                  </a:ext>
                </a:extLst>
              </p:cNvPr>
              <p:cNvSpPr txBox="1"/>
              <p:nvPr/>
            </p:nvSpPr>
            <p:spPr>
              <a:xfrm>
                <a:off x="936269" y="2226048"/>
                <a:ext cx="16415461" cy="6470041"/>
              </a:xfrm>
              <a:prstGeom prst="rect">
                <a:avLst/>
              </a:prstGeom>
              <a:noFill/>
            </p:spPr>
            <p:txBody>
              <a:bodyPr wrap="square">
                <a:spAutoFit/>
              </a:bodyPr>
              <a:lstStyle/>
              <a:p>
                <a:pPr>
                  <a:lnSpc>
                    <a:spcPct val="200000"/>
                  </a:lnSpc>
                  <a:spcAft>
                    <a:spcPts val="8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Thay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𝑥</m:t>
                    </m:r>
                    <m:r>
                      <a:rPr lang="da-DK" sz="4000" i="1">
                        <a:latin typeface="Cambria Math" panose="02040503050406030204" pitchFamily="18" charset="0"/>
                        <a:ea typeface="Times New Roman" panose="02020603050405020304" pitchFamily="18" charset="0"/>
                        <a:cs typeface="Arial" panose="020B0604020202020204" pitchFamily="34" charset="0"/>
                      </a:rPr>
                      <m:t>=3;</m:t>
                    </m:r>
                    <m:r>
                      <a:rPr lang="da-DK" sz="4000" i="1">
                        <a:latin typeface="Cambria Math" panose="02040503050406030204" pitchFamily="18" charset="0"/>
                        <a:ea typeface="Times New Roman" panose="02020603050405020304" pitchFamily="18" charset="0"/>
                        <a:cs typeface="Arial" panose="020B0604020202020204" pitchFamily="34" charset="0"/>
                      </a:rPr>
                      <m:t>𝑦</m:t>
                    </m:r>
                    <m:r>
                      <a:rPr lang="da-DK" sz="4000" i="1">
                        <a:latin typeface="Cambria Math" panose="02040503050406030204" pitchFamily="18" charset="0"/>
                        <a:ea typeface="Times New Roman" panose="02020603050405020304" pitchFamily="18" charset="0"/>
                        <a:cs typeface="Arial" panose="020B0604020202020204" pitchFamily="34" charset="0"/>
                      </a:rPr>
                      <m:t>=−2</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vào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𝑑</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ta có: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3</m:t>
                    </m:r>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da-DK" sz="4000" i="1">
                            <a:latin typeface="Cambria Math" panose="02040503050406030204" pitchFamily="18" charset="0"/>
                            <a:ea typeface="Times New Roman" panose="02020603050405020304" pitchFamily="18" charset="0"/>
                            <a:cs typeface="Arial" panose="020B0604020202020204" pitchFamily="34" charset="0"/>
                          </a:rPr>
                          <m:t>2</m:t>
                        </m:r>
                        <m:r>
                          <a:rPr lang="da-DK" sz="4000" i="1">
                            <a:latin typeface="Cambria Math" panose="02040503050406030204" pitchFamily="18" charset="0"/>
                            <a:ea typeface="Times New Roman" panose="02020603050405020304" pitchFamily="18" charset="0"/>
                            <a:cs typeface="Arial" panose="020B0604020202020204" pitchFamily="34" charset="0"/>
                          </a:rPr>
                          <m:t>𝑚</m:t>
                        </m:r>
                        <m:r>
                          <a:rPr lang="da-DK" sz="4000" i="1">
                            <a:latin typeface="Cambria Math" panose="02040503050406030204" pitchFamily="18" charset="0"/>
                            <a:ea typeface="Times New Roman" panose="02020603050405020304" pitchFamily="18" charset="0"/>
                            <a:cs typeface="Arial" panose="020B0604020202020204" pitchFamily="34" charset="0"/>
                          </a:rPr>
                          <m:t>+3</m:t>
                        </m:r>
                      </m:e>
                    </m:d>
                    <m:r>
                      <a:rPr lang="da-DK" sz="4000" i="1">
                        <a:latin typeface="Cambria Math" panose="02040503050406030204" pitchFamily="18" charset="0"/>
                        <a:ea typeface="Times New Roman" panose="02020603050405020304" pitchFamily="18" charset="0"/>
                        <a:cs typeface="Arial" panose="020B0604020202020204" pitchFamily="34" charset="0"/>
                      </a:rPr>
                      <m:t>−3</m:t>
                    </m:r>
                    <m:r>
                      <a:rPr lang="da-DK" sz="4000" i="1">
                        <a:latin typeface="Cambria Math" panose="02040503050406030204" pitchFamily="18" charset="0"/>
                        <a:ea typeface="Times New Roman" panose="02020603050405020304" pitchFamily="18" charset="0"/>
                        <a:cs typeface="Arial" panose="020B0604020202020204" pitchFamily="34" charset="0"/>
                      </a:rPr>
                      <m:t>𝑚</m:t>
                    </m:r>
                    <m:r>
                      <a:rPr lang="da-DK" sz="4000" i="1">
                        <a:latin typeface="Cambria Math" panose="02040503050406030204" pitchFamily="18" charset="0"/>
                        <a:ea typeface="Times New Roman" panose="02020603050405020304" pitchFamily="18" charset="0"/>
                        <a:cs typeface="Arial" panose="020B0604020202020204" pitchFamily="34" charset="0"/>
                      </a:rPr>
                      <m:t>+4=−2</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14:m>
                  <m:oMathPara xmlns:m="http://schemas.openxmlformats.org/officeDocument/2006/math">
                    <m:oMathParaPr>
                      <m:jc m:val="centerGroup"/>
                    </m:oMathParaPr>
                    <m:oMath xmlns:m="http://schemas.openxmlformats.org/officeDocument/2006/math">
                      <m:r>
                        <a:rPr lang="da-DK" sz="4000" i="1">
                          <a:latin typeface="Cambria Math" panose="02040503050406030204" pitchFamily="18" charset="0"/>
                          <a:ea typeface="Calibri" panose="020F0502020204030204" pitchFamily="34" charset="0"/>
                          <a:cs typeface="Arial" panose="020B0604020202020204" pitchFamily="34" charset="0"/>
                        </a:rPr>
                        <m:t>6</m:t>
                      </m:r>
                      <m:r>
                        <a:rPr lang="da-DK" sz="4000" i="1">
                          <a:latin typeface="Cambria Math" panose="02040503050406030204" pitchFamily="18" charset="0"/>
                          <a:ea typeface="Calibri" panose="020F0502020204030204" pitchFamily="34" charset="0"/>
                          <a:cs typeface="Arial" panose="020B0604020202020204" pitchFamily="34" charset="0"/>
                        </a:rPr>
                        <m:t>𝑚</m:t>
                      </m:r>
                      <m:r>
                        <a:rPr lang="da-DK" sz="4000" i="1">
                          <a:latin typeface="Cambria Math" panose="02040503050406030204" pitchFamily="18" charset="0"/>
                          <a:ea typeface="Calibri" panose="020F0502020204030204" pitchFamily="34" charset="0"/>
                          <a:cs typeface="Arial" panose="020B0604020202020204" pitchFamily="34" charset="0"/>
                        </a:rPr>
                        <m:t>+9−3</m:t>
                      </m:r>
                      <m:r>
                        <a:rPr lang="da-DK" sz="4000" i="1">
                          <a:latin typeface="Cambria Math" panose="02040503050406030204" pitchFamily="18" charset="0"/>
                          <a:ea typeface="Calibri" panose="020F0502020204030204" pitchFamily="34" charset="0"/>
                          <a:cs typeface="Arial" panose="020B0604020202020204" pitchFamily="34" charset="0"/>
                        </a:rPr>
                        <m:t>𝑚</m:t>
                      </m:r>
                      <m:r>
                        <a:rPr lang="da-DK" sz="4000" i="1">
                          <a:latin typeface="Cambria Math" panose="02040503050406030204" pitchFamily="18" charset="0"/>
                          <a:ea typeface="Calibri" panose="020F0502020204030204" pitchFamily="34" charset="0"/>
                          <a:cs typeface="Arial" panose="020B0604020202020204" pitchFamily="34" charset="0"/>
                        </a:rPr>
                        <m:t>+4=−2</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14:m>
                  <m:oMathPara xmlns:m="http://schemas.openxmlformats.org/officeDocument/2006/math">
                    <m:oMathParaPr>
                      <m:jc m:val="centerGroup"/>
                    </m:oMathParaPr>
                    <m:oMath xmlns:m="http://schemas.openxmlformats.org/officeDocument/2006/math">
                      <m:r>
                        <a:rPr lang="da-DK" sz="4000" i="1">
                          <a:latin typeface="Cambria Math" panose="02040503050406030204" pitchFamily="18" charset="0"/>
                          <a:ea typeface="Calibri" panose="020F0502020204030204" pitchFamily="34" charset="0"/>
                          <a:cs typeface="Arial" panose="020B0604020202020204" pitchFamily="34" charset="0"/>
                        </a:rPr>
                        <m:t>3</m:t>
                      </m:r>
                      <m:r>
                        <a:rPr lang="da-DK" sz="4000" i="1">
                          <a:latin typeface="Cambria Math" panose="02040503050406030204" pitchFamily="18" charset="0"/>
                          <a:ea typeface="Calibri" panose="020F0502020204030204" pitchFamily="34" charset="0"/>
                          <a:cs typeface="Arial" panose="020B0604020202020204" pitchFamily="34" charset="0"/>
                        </a:rPr>
                        <m:t>𝑚</m:t>
                      </m:r>
                      <m:r>
                        <a:rPr lang="da-DK" sz="4000" i="1">
                          <a:latin typeface="Cambria Math" panose="02040503050406030204" pitchFamily="18" charset="0"/>
                          <a:ea typeface="Calibri" panose="020F0502020204030204" pitchFamily="34" charset="0"/>
                          <a:cs typeface="Arial" panose="020B0604020202020204" pitchFamily="34" charset="0"/>
                        </a:rPr>
                        <m:t>=−15</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14:m>
                  <m:oMathPara xmlns:m="http://schemas.openxmlformats.org/officeDocument/2006/math">
                    <m:oMathParaPr>
                      <m:jc m:val="centerGroup"/>
                    </m:oMathParaPr>
                    <m:oMath xmlns:m="http://schemas.openxmlformats.org/officeDocument/2006/math">
                      <m:r>
                        <a:rPr lang="da-DK" sz="4000" i="1">
                          <a:latin typeface="Cambria Math" panose="02040503050406030204" pitchFamily="18" charset="0"/>
                          <a:ea typeface="Calibri" panose="020F0502020204030204" pitchFamily="34" charset="0"/>
                          <a:cs typeface="Arial" panose="020B0604020202020204" pitchFamily="34" charset="0"/>
                        </a:rPr>
                        <m:t>𝑚</m:t>
                      </m:r>
                      <m:r>
                        <a:rPr lang="da-DK" sz="4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𝑚</m:t>
                    </m:r>
                    <m:r>
                      <a:rPr lang="da-DK" sz="4000" i="1">
                        <a:latin typeface="Cambria Math" panose="02040503050406030204" pitchFamily="18" charset="0"/>
                        <a:ea typeface="Times New Roman" panose="02020603050405020304" pitchFamily="18" charset="0"/>
                        <a:cs typeface="Arial" panose="020B0604020202020204" pitchFamily="34" charset="0"/>
                      </a:rPr>
                      <m:t>=−5</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thì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𝑑</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đi qua giao điểm của </a:t>
                </a:r>
                <a14:m>
                  <m:oMath xmlns:m="http://schemas.openxmlformats.org/officeDocument/2006/math">
                    <m:sSub>
                      <m:sSubPr>
                        <m:ctrlPr>
                          <a:rPr lang="en-US" sz="4000" i="1">
                            <a:latin typeface="Cambria Math" panose="02040503050406030204" pitchFamily="18" charset="0"/>
                            <a:ea typeface="Times New Roman" panose="02020603050405020304" pitchFamily="18" charset="0"/>
                            <a:cs typeface="Arial" panose="020B0604020202020204" pitchFamily="34" charset="0"/>
                          </a:rPr>
                        </m:ctrlPr>
                      </m:sSubPr>
                      <m:e>
                        <m:r>
                          <a:rPr lang="da-DK" sz="4000" i="1">
                            <a:latin typeface="Cambria Math" panose="02040503050406030204" pitchFamily="18" charset="0"/>
                            <a:ea typeface="Times New Roman" panose="02020603050405020304" pitchFamily="18" charset="0"/>
                            <a:cs typeface="Arial" panose="020B0604020202020204" pitchFamily="34" charset="0"/>
                          </a:rPr>
                          <m:t>𝑑</m:t>
                        </m:r>
                      </m:e>
                      <m:sub>
                        <m:r>
                          <a:rPr lang="da-DK" sz="4000" i="1">
                            <a:latin typeface="Cambria Math" panose="02040503050406030204" pitchFamily="18" charset="0"/>
                            <a:ea typeface="Times New Roman" panose="02020603050405020304" pitchFamily="18" charset="0"/>
                            <a:cs typeface="Arial" panose="020B0604020202020204" pitchFamily="34" charset="0"/>
                          </a:rPr>
                          <m:t>1</m:t>
                        </m:r>
                      </m:sub>
                    </m:sSub>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sSub>
                      <m:sSubPr>
                        <m:ctrlPr>
                          <a:rPr lang="en-US" sz="4000" i="1">
                            <a:latin typeface="Cambria Math" panose="02040503050406030204" pitchFamily="18" charset="0"/>
                            <a:ea typeface="Times New Roman" panose="02020603050405020304" pitchFamily="18" charset="0"/>
                            <a:cs typeface="Arial" panose="020B0604020202020204" pitchFamily="34" charset="0"/>
                          </a:rPr>
                        </m:ctrlPr>
                      </m:sSubPr>
                      <m:e>
                        <m:r>
                          <a:rPr lang="da-DK" sz="4000" i="1">
                            <a:latin typeface="Cambria Math" panose="02040503050406030204" pitchFamily="18" charset="0"/>
                            <a:ea typeface="Times New Roman" panose="02020603050405020304" pitchFamily="18" charset="0"/>
                            <a:cs typeface="Arial" panose="020B0604020202020204" pitchFamily="34" charset="0"/>
                          </a:rPr>
                          <m:t>𝑑</m:t>
                        </m:r>
                      </m:e>
                      <m:sub>
                        <m:r>
                          <a:rPr lang="da-DK" sz="4000" i="1">
                            <a:latin typeface="Cambria Math" panose="02040503050406030204" pitchFamily="18" charset="0"/>
                            <a:ea typeface="Times New Roman" panose="02020603050405020304" pitchFamily="18" charset="0"/>
                            <a:cs typeface="Arial" panose="020B0604020202020204" pitchFamily="34" charset="0"/>
                          </a:rPr>
                          <m:t>2</m:t>
                        </m:r>
                      </m:sub>
                    </m:sSub>
                  </m:oMath>
                </a14:m>
                <a:r>
                  <a:rPr lang="da-DK"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407231B-8684-1661-FAD0-094D06A7F833}"/>
                  </a:ext>
                </a:extLst>
              </p:cNvPr>
              <p:cNvSpPr txBox="1">
                <a:spLocks noRot="1" noChangeAspect="1" noMove="1" noResize="1" noEditPoints="1" noAdjustHandles="1" noChangeArrowheads="1" noChangeShapeType="1" noTextEdit="1"/>
              </p:cNvSpPr>
              <p:nvPr/>
            </p:nvSpPr>
            <p:spPr>
              <a:xfrm>
                <a:off x="936269" y="2226048"/>
                <a:ext cx="16415461" cy="6470041"/>
              </a:xfrm>
              <a:prstGeom prst="rect">
                <a:avLst/>
              </a:prstGeom>
              <a:blipFill>
                <a:blip r:embed="rId6"/>
                <a:stretch>
                  <a:fillRect l="-1337" b="-3013"/>
                </a:stretch>
              </a:blipFill>
            </p:spPr>
            <p:txBody>
              <a:bodyPr/>
              <a:lstStyle/>
              <a:p>
                <a:r>
                  <a:rPr lang="en-US">
                    <a:noFill/>
                  </a:rPr>
                  <a:t> </a:t>
                </a:r>
              </a:p>
            </p:txBody>
          </p:sp>
        </mc:Fallback>
      </mc:AlternateContent>
    </p:spTree>
    <p:extLst>
      <p:ext uri="{BB962C8B-B14F-4D97-AF65-F5344CB8AC3E}">
        <p14:creationId xmlns:p14="http://schemas.microsoft.com/office/powerpoint/2010/main" val="24673845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3352800" y="4036645"/>
            <a:ext cx="11582399" cy="182081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rPr>
              <a:t>ÔN TẬP KIẾN THỨC</a:t>
            </a:r>
            <a:endParaRPr kumimoji="0" lang="vi-VN"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3007363934"/>
      </p:ext>
    </p:extLst>
  </p:cSld>
  <p:clrMapOvr>
    <a:masterClrMapping/>
  </p:clrMapOvr>
  <p:transition spd="med">
    <p:circl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4197</Words>
  <PresentationFormat>Custom</PresentationFormat>
  <Paragraphs>404</Paragraphs>
  <Slides>56</Slides>
  <Notes>2</Notes>
  <HiddenSlides>0</HiddenSlides>
  <MMClips>4</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Arial (Body)</vt:lpstr>
      <vt:lpstr>Times New Roman</vt:lpstr>
      <vt:lpstr>Cambria Math</vt:lpstr>
      <vt:lpstr>Arial</vt:lpstr>
      <vt:lpstr>Calibri</vt:lpstr>
      <vt:lpstr>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TRẮC NGHIỆM</vt:lpstr>
      <vt:lpstr>BÀI TẬP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2024-07-03T14:26:48Z</dcterms:modified>
  <dc:identifier>DAFSQ-Bl3TE</dc:identifier>
</cp:coreProperties>
</file>