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p:cViewPr varScale="1">
        <p:scale>
          <a:sx n="54" d="100"/>
          <a:sy n="54" d="100"/>
        </p:scale>
        <p:origin x="102" y="1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EB3F876-B306-4226-B3D4-B0E8F9AFED9C}"/>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26395CB6-B3E8-4C14-97E4-8238E3B250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4006C2DE-3144-448F-9BB0-405ED110CBC7}"/>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5" name="Chỗ dành sẵn cho Chân trang 4">
            <a:extLst>
              <a:ext uri="{FF2B5EF4-FFF2-40B4-BE49-F238E27FC236}">
                <a16:creationId xmlns:a16="http://schemas.microsoft.com/office/drawing/2014/main" id="{4EACB991-70BF-4680-BAFD-2BD4FCB6A089}"/>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EDC3A22E-6EDC-4A7A-ADB6-E8586CB75CF0}"/>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10253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24D2D99-A362-46A7-8DF0-F0B9E9549778}"/>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DD30E458-7608-4A8E-ADFC-54F3ABF7EEBB}"/>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B1730422-3C50-440A-BB06-1C465589D290}"/>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5" name="Chỗ dành sẵn cho Chân trang 4">
            <a:extLst>
              <a:ext uri="{FF2B5EF4-FFF2-40B4-BE49-F238E27FC236}">
                <a16:creationId xmlns:a16="http://schemas.microsoft.com/office/drawing/2014/main" id="{B30DF4D4-3029-4F22-A512-8EE03FA11428}"/>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2F5D68AC-EE02-413C-AADE-0E656A1687EB}"/>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3472368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F7E88205-3FC8-4C29-A5DB-BB05FA0A4E3D}"/>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C4FDB735-EE17-4D32-B13F-6FA1390E4E21}"/>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90D5E1CA-F473-447A-AC3A-93390334F28D}"/>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5" name="Chỗ dành sẵn cho Chân trang 4">
            <a:extLst>
              <a:ext uri="{FF2B5EF4-FFF2-40B4-BE49-F238E27FC236}">
                <a16:creationId xmlns:a16="http://schemas.microsoft.com/office/drawing/2014/main" id="{34134C0E-F378-4028-863B-603C803A981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0EC1EE68-8C60-4925-ACED-EAB404012C06}"/>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64407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9CD98AA4-D421-4D78-A428-7E96E3CC308B}"/>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9DF2E427-1167-432C-B480-A60CAF01B23A}"/>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B187848D-CED1-4595-9E6C-71F8410DBE67}"/>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5" name="Chỗ dành sẵn cho Chân trang 4">
            <a:extLst>
              <a:ext uri="{FF2B5EF4-FFF2-40B4-BE49-F238E27FC236}">
                <a16:creationId xmlns:a16="http://schemas.microsoft.com/office/drawing/2014/main" id="{A3F43CF0-C943-4B1F-95BA-EBC2423FD143}"/>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267D7225-62E2-4D79-92E6-BE1904CDB32C}"/>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3933192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B48A40B-DC85-4135-8EB9-C6D8DDA4B07B}"/>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EB3D55C4-60EE-4FA8-89D7-A5694033A3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0A14CD47-3FF7-4783-B907-37BDD986829E}"/>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5" name="Chỗ dành sẵn cho Chân trang 4">
            <a:extLst>
              <a:ext uri="{FF2B5EF4-FFF2-40B4-BE49-F238E27FC236}">
                <a16:creationId xmlns:a16="http://schemas.microsoft.com/office/drawing/2014/main" id="{F2286095-E33C-4D1C-84CC-4EF2A9326A55}"/>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813AF9A6-CBA6-4ADF-A9D1-CF9F3126549C}"/>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2905500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074AD61-AC24-4536-8C2A-E3E1716B660C}"/>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75F2F151-AB70-4367-B7FF-0705DE942FEA}"/>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B0A63DCD-731D-45A0-A691-824EA21A35DE}"/>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7E265681-C734-4B23-ABB8-9EE2A2AB8E76}"/>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6" name="Chỗ dành sẵn cho Chân trang 5">
            <a:extLst>
              <a:ext uri="{FF2B5EF4-FFF2-40B4-BE49-F238E27FC236}">
                <a16:creationId xmlns:a16="http://schemas.microsoft.com/office/drawing/2014/main" id="{288DC5EF-22B7-4FEE-A5E4-FB39BFD78C50}"/>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3F523054-F057-44D4-BC7D-00475621B9E2}"/>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4256588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9F13F5B2-15BC-4D44-AA22-1AF774E2FA54}"/>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1250C5DF-C959-4935-A603-BD315A2BC9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A1082566-982D-4F0E-88DB-770FDEC8DEAB}"/>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0B03A9CD-7BC8-4153-8D97-1A1FEC5597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32D97059-AD3B-4EB8-8CD1-9606EBFA9F94}"/>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BF08E061-B235-41DA-9E75-A5AA06E8A202}"/>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8" name="Chỗ dành sẵn cho Chân trang 7">
            <a:extLst>
              <a:ext uri="{FF2B5EF4-FFF2-40B4-BE49-F238E27FC236}">
                <a16:creationId xmlns:a16="http://schemas.microsoft.com/office/drawing/2014/main" id="{D1423083-AE01-416E-A355-8C060FD903F8}"/>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A8F5E465-152D-4C99-B13D-B1428DF7E56E}"/>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1299006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5CB287A-2DAA-49D5-AD5C-B94B1D019B12}"/>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E16F43FC-FA3D-4F74-A8AD-C823B824699E}"/>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4" name="Chỗ dành sẵn cho Chân trang 3">
            <a:extLst>
              <a:ext uri="{FF2B5EF4-FFF2-40B4-BE49-F238E27FC236}">
                <a16:creationId xmlns:a16="http://schemas.microsoft.com/office/drawing/2014/main" id="{A4AA2C89-D39F-46A1-9FC1-45B58B826B82}"/>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816B38C5-E44F-4AE8-9929-D220C556ADA2}"/>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2701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7D17261D-04EA-48AE-9D50-F486EE220932}"/>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3" name="Chỗ dành sẵn cho Chân trang 2">
            <a:extLst>
              <a:ext uri="{FF2B5EF4-FFF2-40B4-BE49-F238E27FC236}">
                <a16:creationId xmlns:a16="http://schemas.microsoft.com/office/drawing/2014/main" id="{0B5C5FF3-E86F-4720-AD2B-6E73D8D0DEF8}"/>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5F74DA8B-4063-4063-ACD7-0338AD8837CD}"/>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2838305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4C99928-A338-4832-BFDA-E9D27E9DF8D5}"/>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530232AA-5F58-40B2-8869-54EFE5E296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229EF0D0-40FD-4EBE-A13A-017F59F52B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007E53E6-B66B-4365-B171-4928082F130E}"/>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6" name="Chỗ dành sẵn cho Chân trang 5">
            <a:extLst>
              <a:ext uri="{FF2B5EF4-FFF2-40B4-BE49-F238E27FC236}">
                <a16:creationId xmlns:a16="http://schemas.microsoft.com/office/drawing/2014/main" id="{63DF0D7D-565D-453C-AF47-15A52154D9AB}"/>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6DAC23A-2EAF-4510-AE1C-DB8E5CBC817C}"/>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195190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9E3A4F9-B573-49C7-8359-4D7E6EA15B32}"/>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B5F4E96E-DD00-4652-863B-36EDEA87C3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4671A548-1C0A-4319-975B-E2647FF32D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DF13C07C-79F4-4B29-8251-90485EDFC322}"/>
              </a:ext>
            </a:extLst>
          </p:cNvPr>
          <p:cNvSpPr>
            <a:spLocks noGrp="1"/>
          </p:cNvSpPr>
          <p:nvPr>
            <p:ph type="dt" sz="half" idx="10"/>
          </p:nvPr>
        </p:nvSpPr>
        <p:spPr/>
        <p:txBody>
          <a:bodyPr/>
          <a:lstStyle/>
          <a:p>
            <a:fld id="{0273039C-B1A8-41B1-9A79-4A29EDF134BB}" type="datetimeFigureOut">
              <a:rPr lang="en-US" smtClean="0"/>
              <a:t>5/13/2022</a:t>
            </a:fld>
            <a:endParaRPr lang="en-US"/>
          </a:p>
        </p:txBody>
      </p:sp>
      <p:sp>
        <p:nvSpPr>
          <p:cNvPr id="6" name="Chỗ dành sẵn cho Chân trang 5">
            <a:extLst>
              <a:ext uri="{FF2B5EF4-FFF2-40B4-BE49-F238E27FC236}">
                <a16:creationId xmlns:a16="http://schemas.microsoft.com/office/drawing/2014/main" id="{93B8E1DE-5A51-4688-9AA2-50040D2E71A5}"/>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79627BD0-F39E-4A88-A2B7-EFFD581F110F}"/>
              </a:ext>
            </a:extLst>
          </p:cNvPr>
          <p:cNvSpPr>
            <a:spLocks noGrp="1"/>
          </p:cNvSpPr>
          <p:nvPr>
            <p:ph type="sldNum" sz="quarter" idx="12"/>
          </p:nvPr>
        </p:nvSpPr>
        <p:spPr/>
        <p:txBody>
          <a:bodyPr/>
          <a:lstStyle/>
          <a:p>
            <a:fld id="{5C8F3375-0C4D-4A81-97F2-F1280F270553}" type="slidenum">
              <a:rPr lang="en-US" smtClean="0"/>
              <a:t>‹#›</a:t>
            </a:fld>
            <a:endParaRPr lang="en-US"/>
          </a:p>
        </p:txBody>
      </p:sp>
    </p:spTree>
    <p:extLst>
      <p:ext uri="{BB962C8B-B14F-4D97-AF65-F5344CB8AC3E}">
        <p14:creationId xmlns:p14="http://schemas.microsoft.com/office/powerpoint/2010/main" val="341503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7CED5283-03FC-446F-8F5E-A8E8C06BAA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BE22C146-86EC-4595-94FD-F09D36F470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D95AD09D-5CDF-40D8-9D3C-7CEDE1960B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3039C-B1A8-41B1-9A79-4A29EDF134BB}" type="datetimeFigureOut">
              <a:rPr lang="en-US" smtClean="0"/>
              <a:t>5/13/2022</a:t>
            </a:fld>
            <a:endParaRPr lang="en-US"/>
          </a:p>
        </p:txBody>
      </p:sp>
      <p:sp>
        <p:nvSpPr>
          <p:cNvPr id="5" name="Chỗ dành sẵn cho Chân trang 4">
            <a:extLst>
              <a:ext uri="{FF2B5EF4-FFF2-40B4-BE49-F238E27FC236}">
                <a16:creationId xmlns:a16="http://schemas.microsoft.com/office/drawing/2014/main" id="{1F20F464-8A40-40AD-98B7-1EB46692E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99EC298B-B9AB-4BCA-A606-AE98A61380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8F3375-0C4D-4A81-97F2-F1280F270553}" type="slidenum">
              <a:rPr lang="en-US" smtClean="0"/>
              <a:t>‹#›</a:t>
            </a:fld>
            <a:endParaRPr lang="en-US"/>
          </a:p>
        </p:txBody>
      </p:sp>
    </p:spTree>
    <p:extLst>
      <p:ext uri="{BB962C8B-B14F-4D97-AF65-F5344CB8AC3E}">
        <p14:creationId xmlns:p14="http://schemas.microsoft.com/office/powerpoint/2010/main" val="885011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0C616153-CE73-48FA-9F93-E4C7F77B7F7D}"/>
              </a:ext>
            </a:extLst>
          </p:cNvPr>
          <p:cNvSpPr txBox="1"/>
          <p:nvPr/>
        </p:nvSpPr>
        <p:spPr>
          <a:xfrm>
            <a:off x="3048000" y="501045"/>
            <a:ext cx="6096000" cy="5864875"/>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 ngắn Làng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Kim Lân (1920 - 2007), tên khai sinh là Nguyễn Văn Tài. Ông sinh ra và lớn lên trên một làng quê trù phú và giàu truyền thống văn hóa ở Từ Sơn - Bắc Ninh.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Con người: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Kim Lân là người nghiêm khắc với bản thân, nghiêm túc với công việc.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Kim Lân bắt đầu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cầm bút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những năm 1941, lựa chọn cho mình sở trường truyện ngắn và nhanh chóng trở thành một cây bút xuất sắc của nền văn học Việt Nam hiện đại.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một trong những nhà văn am hiểu sâu sắc về nông thôn và người nông dân. Bởi vậy, ông lựa chọn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đề tài về người nông dân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phát huy sở trường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Trước Cách mạng tháng Tám: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Tái hiện được cuộc sống, sinh hoạt văn hóa và những thú vui bình dị chốn thôn quê như: đánh vật, chọi gà, thả chim,...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Sau Cách mạng tháng Tám: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Khám phá vẻ đẹp tâm hồn người nông dân. Đó là những con người với cuộc sống cực nhọc, khổ nghèo nhưng vẫn chăm chỉ làm lụng, tràn đầy niềm tin vào tương lai.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cách nghệ thuật: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Kim Lân có một lối viết tự nhiên, chậm rãi, nhẹ nhàng, hóm hỉnh và giàu cảm xúc; cách miêu tả rất gần gũi, chân thực. Đặc biệt ông có biệt tài phân tích tâm lí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8617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478EED9-7C6E-4E9F-96B5-2BB484BE9103}"/>
              </a:ext>
            </a:extLst>
          </p:cNvPr>
          <p:cNvSpPr txBox="1"/>
          <p:nvPr/>
        </p:nvSpPr>
        <p:spPr>
          <a:xfrm>
            <a:off x="3048000" y="1308958"/>
            <a:ext cx="6096000" cy="4249048"/>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Nhưng ngôi nhà là tài sản riêng, dù có mất nhưng danh dự vẫn còn, thế là ông vui, ông hạnh phúc.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minh chứng hùng hồn, chứng minh cho làng ông, cho bố con gia đình ông và những người tản cư trên đây không theo giặc, vẫn một lòng thủy chung, tình nghĩa và sẵn sàng hi sinh tất cả cho kháng chiến.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Hai chỉ là một người nông dân bình thường như bao người nông dân khác nhưng ông đã biết hi sinh tài sản riêng của mình cho kháng chiến. Điều này cho thấy cuộc kháng chiến chống Pháp đã đi sâu vào tiềm thức của người dân để trở thành cuộc kháng chiến toàn dân.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phấn khởi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mua quà về chia cho các con và có ý định nuôi con lợn để ăn mừng,...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yêu làng và lòng yêu nước của ông Hai thực sự sâu sắc và khiến người đọc vô cùng cảm động. Tin cải chính đã trả lại cho ông tình yêu, niềm tự hào sâu sắc về làng. Nó đã xây dựng lên trong ông những “bức tường thành” vững chắc không súng đạn nào có thể công phá, cháy rụi được.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9893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5D1840F-3472-430E-8181-6E1293C88A2D}"/>
              </a:ext>
            </a:extLst>
          </p:cNvPr>
          <p:cNvSpPr txBox="1"/>
          <p:nvPr/>
        </p:nvSpPr>
        <p:spPr>
          <a:xfrm>
            <a:off x="3048000" y="501045"/>
            <a:ext cx="6096000" cy="5864875"/>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3. Những đặc sắc về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xây dựng tình huống truyện: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đặt nhân vật vào tình huống cụ thể để thử thách nhân vật, để nhân vật tự bộc lộ chiều sâu tư tưởng và chủ đề của truyện.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miêu tả tâm lí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Khắc họa thành công nhân vật ông Hai, một người nông dân yêu làng, yêu nước tha thiết,...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miêu tả rất cụ thể những diễn biến nội tâm từ suy nghĩ, hành động đến ngôn ngữ,...</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thủ pháp nghệ thuật đối thoại và độc thoại nội tâm đã diễn tả một cách chính xác và mạnh mẽ những ám ảnh, day dứt của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Điều đó chứng tỏ Kim Lân am hiểu sâu sắc người nông dân và thế giới tinh thần của họ.</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sử dụng ngôn từ rất đặc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Ngôn ngữ truyện mang tính khẩu ngữ và lời ăn, tiếng nói hàng ngày của người nông dân.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Lời kể chuyện và lời nói của nhân vật có sự thống nhất về sắc thái, giọng điệu.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Ngôn ngữ nhân vật vừa có nét chung của người nông dân Việt Nam cần cù, chịu khó, lại vừa mang đậm những nét cá tính riêng của nhân vật nên rất sinh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Cách trần thuật truyện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tự nhiên, linh hoạt với những chi tiết sinh hoạt, đời sống hàng ngày xen vào với mạch tâm trạng khiến cho truyện sinh động hơn.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4497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9367BDF3-D238-45D3-B26C-703E37751905}"/>
              </a:ext>
            </a:extLst>
          </p:cNvPr>
          <p:cNvSpPr txBox="1"/>
          <p:nvPr/>
        </p:nvSpPr>
        <p:spPr>
          <a:xfrm>
            <a:off x="3048000" y="2001455"/>
            <a:ext cx="6096000" cy="2864054"/>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Kim Lân đã tái hiện thành công diễn biến tâm trạng nhân vật ông Hai để mà qua đó làm nổi bật nét đẹp trong tâm hồn người nông dân Việt Nam: vẻ đẹp của tấm lòng chất phác, nồng hậu, vừa yêu làng, lại vừa yêu nước, nhiệt tình với cách mạng.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Lối kể chuyện giản dị, tự nhiên, ngôn ngữ mang tính khẩu ngữ.</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Ngòi bút phân tích tâm lí sắc sảo.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Sự kết hợp giữa ngôn ngừ độc thoại và đối thoại.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Hệ thống hình ảnh chi tiết, giàu sức gợi.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6494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0B431F8-1DC9-4CD1-AF05-F3E94F42A6BB}"/>
              </a:ext>
            </a:extLst>
          </p:cNvPr>
          <p:cNvSpPr txBox="1"/>
          <p:nvPr/>
        </p:nvSpPr>
        <p:spPr>
          <a:xfrm>
            <a:off x="3048000" y="1424374"/>
            <a:ext cx="6096000" cy="4018216"/>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15. Truyện ngắn Lặng lẽ Sa Pa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Thành Long (1925 - 1991), quê ở huyện Duy Xuyên, tỉnh Quảng Nam.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bắt đầu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cầm bút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kháng chiến chống Pháp và chọn truyện ngắn cùng bút kí làm sở trường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Thành Long là một trong những cây bút có nhiều đóng góp cho nền văn xuôi cách mạng nói riêng và văn học Việt Nam hiện đại nói chung.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-Tác phẩm của ông tập trung vào hai đề tài lớn: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cuộc đấu tranh chống Mĩ của nhân dân Liên khu V</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công cuộc xây dựng xã hội chủ nghĩa ở miền Bắc.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cách sảng tác: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ngắn của Nguyễn Thành Long nhẹ nhàng, tình cảm, thường pha chút chất kí; ngôn ngữ trong sáng, giàu chất thơ; và luôn xây dựng được những nhân vật mang tính hình tượng;...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5938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728E928-6D70-416D-BE01-629AA46037BA}"/>
              </a:ext>
            </a:extLst>
          </p:cNvPr>
          <p:cNvSpPr txBox="1"/>
          <p:nvPr/>
        </p:nvSpPr>
        <p:spPr>
          <a:xfrm>
            <a:off x="3048000" y="1193542"/>
            <a:ext cx="6096000" cy="4479881"/>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ngắn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Lặng lẽ Sa Pa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sáng tác năm 1970. Tác phẩm là kết quả của chuyến đi thâm nhập thực tế Lào Cai về đề tài cuộc sống, con người trong công cuộc xây dựng chủ nghĩa xã hội ở miền Bắc.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phẩm được in trong tập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Giữa trong xanh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1972.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Nhan đề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Lặng lẽ Sa Pa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nhan đề giàu chất thơ, góp phần khắc họa chủ đề, tư tưởng của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Lặng lẽ gợi đến một khung cảnh rất êm đềm, thanh tĩnh của Sa Pa.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Lặng lẽ</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chỉ là cái không khí bên ngoài của cảnh vật. Đằng sau vẻ lặng lẽ ấy là sự miệt mài, nhiệt huyết, hăng say để cống hiến cho sự nghiệp xây dựng và bảo vệ tổ quốc.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Dưới vẻ lặng lẽ của Sa Pa luôn có những con người âm thầm làm việc, cống hiến cho sự đổi thay của đất nước. Họ chính là những dòng sông cuộn chảy mang phù sa bồi đắp cho đất nước thêm đẹp giàu.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6420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951AA0C-0D79-4A7B-BBEE-66DB0E5EAF62}"/>
              </a:ext>
            </a:extLst>
          </p:cNvPr>
          <p:cNvSpPr txBox="1"/>
          <p:nvPr/>
        </p:nvSpPr>
        <p:spPr>
          <a:xfrm>
            <a:off x="3048000" y="154796"/>
            <a:ext cx="6096000" cy="6557373"/>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Tình huống truyện và hệ thống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Tình huống truyện khá đơn giản,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đó chỉ là một cuộc gặp gỡ tình cờ giữa một anh thanh niên làm công tác khi tượng trên đỉnh Yên Sơn với bác lái xe và hai hành khách.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Tác dụng: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cho nhân vật chính là anh thanh niên xuất hiện một cách tự nhiên, khách quan, không đột ngột.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soi chiếu, đánh giá và cảm nhận một cách khách quan từ những nhân vật khác.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Các nhân vật trong truyện dần xuất hiện một cách tự nhiên, lặng lẽ đã góp phần làm nổi bật chủ đề, tư tưởng của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Hệ thống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Nhân vật chính là anh thanh niên, hiện lên như một bức chân dung. Song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xây dựng thành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tính cách hoàn chỉnh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hầu như chưa có cá tính.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Các nhân vật trong truyện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nhân vật chính đến các nhân vật phụ đều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có tên riêng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chỉ được gọi tên qua đặc điểm giới tính, nghề nghiệp, tuổi tác (anh thanh niên, bác lái xe, ông họa sĩ già, cô kĩ sư trẻ, ông kĩ sư, anh cán bộ,...).</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Các nhân vật phụ xuất hiện có vai trò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làm nổi bật phẩm chất của nhân vật chính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Hệ thống nhân vật được xây dựng theo dụng ý nghệ thuật của tác giả để thể hiện chủ đề, tư tưởng của tác phẩm. Họ là những con người vô danh (không tên), ở mọi lứa tuổi, ngành nghề, giới tính, ở nhiều nơi trên đất nước đang ngày đêm lặng lẽ, say mê trong công việc để cống hiến cho đất nước. Điều đó làm tăng thêm sức khái quát của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0350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F307601-A298-4C52-97CD-8EE3981CB309}"/>
              </a:ext>
            </a:extLst>
          </p:cNvPr>
          <p:cNvSpPr txBox="1"/>
          <p:nvPr/>
        </p:nvSpPr>
        <p:spPr>
          <a:xfrm>
            <a:off x="3048000" y="847293"/>
            <a:ext cx="6096000" cy="5172378"/>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Bức tranh thiên nhiên của Sa Pa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Thiên nhiên Sa Pa hiện lên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êm đềm, lãng mạn và thật sống động: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“Nắng bất ngờ bắt đầu lên tới, đốt cháy rừng cây. Những cây thông chỉ cao quá đầu, rung tít trong nắng những ngón tay bằng bạc dưới cái nhìn bao che của những cây tử kinh thỉnh thoảng nhô cái đầu màu hoa cà lên trên màu xanh của rừng. Mây bị nắng xưa, cuộn tròn lại từng cục, lăn trên những vòm lá ướt sương, rơi xuống đường cái, luồn cả vào gầm xe...”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Sử dụng biện pháp liệt kê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để phô bày tất cả những nét riêng, đặc trưng và độc đáo của thiên nhiên Sa Pa. vẻ đẹp ấy làm say đắm lòng người và như mời gọi con người hãy đến vùng đất này để khám phá, thưởng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Sử dụng biện pháp nhân hóa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qua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“nắng... đốt cháy rừng cây”, “nắng mạ bạc cả con đèo”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gợi không gian như bừng sáng, khiến cảnh vật thêm lung linh,</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rực rỡ.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nhân hóa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nắng... đốt cháy rừng cây”, “mây bị nắng xua”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khiến cho cảnh vật sống động như mang được linh hồn của thiên nhiên Sa Pa.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khắc họa được một bức tranh tráng lệ, rực rỡ, thơ mộng với những đường nét, hình khối, màu sắc đặc trưng của thiên nhiên Sa Pa. Và đó còn là cái nền để Nguyễn Thành Long tô đậm, khắc sâu vẻ đẹp của con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2010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5BFACB1-801B-41F2-86C0-A78B49DB145B}"/>
              </a:ext>
            </a:extLst>
          </p:cNvPr>
          <p:cNvSpPr txBox="1"/>
          <p:nvPr/>
        </p:nvSpPr>
        <p:spPr>
          <a:xfrm>
            <a:off x="3048000" y="270212"/>
            <a:ext cx="6096000" cy="6326540"/>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Nhân vật anh thanh niên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Một người yêu nghề và có tinh thần trách nhiệm trong công việc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người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yêu nghề, dám chấp nhận hi sinh: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Chấp nhận sống và làm việc trong một hoàn cảnh, môi trường đặc biệt: Trên đỉnh núi Yên Sơn cao 2600m, quanh năm chỉ có cỏ cây và mây mù lạnh lẽo.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Coi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công việc như một người bạn: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“Khi ta làm việc, ta với công việc là đôi, sao gọi là một mình được?... Công việc của cháu gian khổ thế đấy chứ cất nó đi, cháu buồn chết mất”.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Tìm thấy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ý nghĩa trong công việc: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“báo trước thời tiết hàng ngày, phục vụ sản xuất, phục vụ chiến đấu”.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Tự hào và hạnh phúc bởi anh không chỉ giúp ích cho lao động mà cả trong chiến đấu: Phát hiện một đám mây khô giúp không quân ta hạ được bao nhiêu phản lực Mĩ trên cầu Hàm Rồng.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Có tinh thần trách nhiệm cao trong công việc: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Làm việc một mình trên đỉnh núi cao, không có ai giám sát song anh vẫn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luôn tự giác, tận tụy: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Mỗi ngày đều bốn lần đi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“ốp”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báo về nhà, không ngần ngại những đêm mưa tuyết,...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Tác phong làm việc khoa học, nghiêm túc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đúng giờ giấc và chính xác đến từng phút: Anh đếm từng phút trong cuộc gặp gỡ vì sợ hết ba mươi phút.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luôn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hoàn thành xuất sắc công việc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thanh niên là hiện thân cho những con người lao động mới trong công cuộc xây dựng và bảo vệ quê hương, đất nước thêm giàu đẹp.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1213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F9339B0-BB06-4BEC-96A0-BDC4431DE95D}"/>
              </a:ext>
            </a:extLst>
          </p:cNvPr>
          <p:cNvSpPr txBox="1"/>
          <p:nvPr/>
        </p:nvSpPr>
        <p:spPr>
          <a:xfrm>
            <a:off x="3048000" y="2232288"/>
            <a:ext cx="6096000" cy="2402389"/>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Một người có tinh thần lạc quan và yêu tha thiết cuộc sống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biết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tạo ra niềm vui trong cuộc sống của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bằng việc trồng đủ các loài hoa rực rỡ để làm đẹp cho ngôi nhà mình ở; nuôi gà, nuôi ong để làm giàu nguồn lương thực cho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Luôn tự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trau dồi bản thân bằng cách đọc qua sách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nâng cao hiểu biết và chất lượng cuộc sống.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chỉ sắp xếp, tổ chức công việc một cách khoa học, mà ngay trong cuộc sống anh cũng thật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gọn gàng, ngăn nắp: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căn nhà ba gian sạch sẽ khiến ông họa sĩ phải trầm trồ và bất ngờ.</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2786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089F1E7-FE22-4738-9CB2-BE29FDE38E98}"/>
              </a:ext>
            </a:extLst>
          </p:cNvPr>
          <p:cNvSpPr txBox="1"/>
          <p:nvPr/>
        </p:nvSpPr>
        <p:spPr>
          <a:xfrm>
            <a:off x="3048000" y="1193542"/>
            <a:ext cx="6096000" cy="4479881"/>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Một con người chân thành, cởi mở và hiếu khách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ở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nỗi thèm người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muốn được nhìn ngắm, trò chuyện với con người. Vì thế, anh đã lấy khúc cây chắn ngang đường để dừng những chuyến xe hiếm hoi.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gặp được người thì anh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mừng đến mức tất tả, cuống cuồng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không kiềm được cảm xúc: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“Anh chạy vụt đi, cũng tất tả như khi đến”, “Người con trai nói to những điều đáng lẽ người ta chỉ nghĩ".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là một người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thân thiện, cởi mở</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ngay cả với những người mới gặp lần đầu: Niềm nở, hồ hởi không giấu lòng, pha trà, tặng hoa và cả quà ăn đường.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Trân trọng từng giây từng phút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gặp gỡ: Đem từng phút vì sợ hết mất ba mươi phút gặp gỡ vô cùng quý báu.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quan tâm, chu đáo đến cả những người tình cờ gặp gỡ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sẵn sàng yêu thương, sẻ chia: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Nghe bác lái xe kể về việc vợ mình bị bệnh, anh đã lặng lẽ đi tìm củ tam thất để bác gái ngâm rượu uống.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thanh niên xứng đáng trở thành biểu tượng cho phẩm chất và con người nơi mảnh đất Sa Pa.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7153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1E541FF-D17A-43A2-A8B2-F3F0ED0364C4}"/>
              </a:ext>
            </a:extLst>
          </p:cNvPr>
          <p:cNvSpPr txBox="1"/>
          <p:nvPr/>
        </p:nvSpPr>
        <p:spPr>
          <a:xfrm>
            <a:off x="3048000" y="1308958"/>
            <a:ext cx="6096000" cy="4249048"/>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ngắn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viết năm 1948. Đây là thời kì đầu của cuộc kháng chiến chống Pháp.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-Tác phẩm được đăng lần đầu trên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Tạp chí Văn nghệ</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1948.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Xuyên suốt tác phẩm, nhà văn kể về làng chợ Dầu nhưng không lấy tên tác phẩm là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Làng Chợ Dầu”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Nếu lấy tên tác phẩm là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“Làng chợ Dầu”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thì câu chuyện sẽ trở thành chuyện riêng của một cái làng cụ thể; ông Hai sẽ trở thành người nông dân cụ thể của làng chợ Dầu ấy. Như vậy, chủ đề, tư tưởng của truyện bị bó hẹp, không mang ý nghĩa khái quát.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sử dụng một danh từ chung là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mang ý nghĩa khái quát để đặt tên cho tác phẩm. Đó sẽ là một câu chuyện về những làng quê nước ta trong những năm đầu kháng chiến chống Pháp; ông Hai sẽ trở thành nhân vật biểu tượng cho người nông dân Việt Nam yêu làng, yêu nước. Như vậy, chủ đề, tư tưởng, ý nghĩa của truyện được mở rộng.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9293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FE5241E-BA49-49DA-872B-27E39F7E4BF8}"/>
              </a:ext>
            </a:extLst>
          </p:cNvPr>
          <p:cNvSpPr txBox="1"/>
          <p:nvPr/>
        </p:nvSpPr>
        <p:spPr>
          <a:xfrm>
            <a:off x="3048000" y="1308958"/>
            <a:ext cx="6096000" cy="4249048"/>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 Một con người khiêm tốn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Công việc của anh đang làm góp một phần quan trọng cho những bước chuyển mình của đất nước: phụ vụ sản xuất và phục vụ chiến đấu. Nhưng anh lại cho những đóng góp của mình là vô cùng nhỏ bé so với bao người khác.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ông hoạ sĩ xin kí hoạ chân dung, anh từ chối, e ngại: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không, đừng vẽ cháu! Để cháu giới thiệu với bác những người khác đáng cho bác vẽ hơn”.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Rồi anh nhiệt tình giới thiệu cho ông họa sĩ nhiều người đáng vẽ hơn anh: như ông kĩ sư vườn rau su hào ngày đêm miệt mài nghiên cứu giống mới, rồi tự thụ phấn cho cây su hào to hơn ngọt hơn, anh nghiên cứu bản đồ sét 11 năm chưa rời vị trí chỉ sợ khi có sét không kịp đo…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những nét phác họa của Nguyễn Thành Long, anh thanh niên hiện lên thật chân thực, sinh động, đẹp đẽ. Giữa thiên nhiên im lặng, hắt hiu, giữa cái lặng lẽ muôn thuở của Sa Pa đã vang lên những âm thanh trong sáng, những sắc màu lung linh của những con người lao động mới như 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0564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96F3440-8951-4F84-8216-743B0CE0B283}"/>
              </a:ext>
            </a:extLst>
          </p:cNvPr>
          <p:cNvSpPr txBox="1"/>
          <p:nvPr/>
        </p:nvSpPr>
        <p:spPr>
          <a:xfrm>
            <a:off x="3048000" y="501045"/>
            <a:ext cx="6096000" cy="5864875"/>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Các nhân vật phụ</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Nhân vật ông họa sĩ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Tuy không phải là nhân vật chính của truyện, nhưng ông họa sĩ có vị trí quan trọng,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mang quan điểm trần thuật của tác giả.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Người kể chuyện đã nhập vào cái nhìn và suy nghĩ của nhân vật ông họa sĩ để quan sát, miêu tả từ cảnh thiên nhiên đến nhân vật chính của truyện.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hết, ông là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sĩ chân chính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nghiêm túc, say mê đi tìm cái đẹp:</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“Hơn bao nhiêu người khác, ông biết rất rõ sự bất lực của nghệ thuật, của hội họa trong cuộc hành trình vĩ đại của cuộc đời... Đối với chính nhà họa sĩ, vẽ bao giờ cũng là một việc khó, nặng nhọc, gian nan”.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Ngay từ những phút đầu gặp anh thanh niên, ông họa sĩ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xúc động và bối rối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“Vì họa sĩ đã bắt gặp một điều thật ra ông vẫn ao ước được biết. Ôi! Một nét thôi cùng đủ khẳng định một tâm hồn, khơi gợi một ý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chàng trai trẻ đáng yêu, ông họa sĩ bồng thấy như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“nhọc quá”</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vì những điều người ta suy nghĩ về 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lời tâm sự anh thanh niên, khiến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chấp nhận những thử thách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quá trình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cảm xúc và suy tư của ông họa sĩ về anh thanh niên và về những vấn đề của nghệ thuật, của đời sống được gợi lên từ câu chuyện của anh thanh niên, đã làm cho chân dung nhân vật chính thêm sáng đẹp và tạo được chiều sâu tư tưởng của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094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15313AE-E16D-4744-BDB5-C7B83D5C9BB6}"/>
              </a:ext>
            </a:extLst>
          </p:cNvPr>
          <p:cNvSpPr txBox="1"/>
          <p:nvPr/>
        </p:nvSpPr>
        <p:spPr>
          <a:xfrm>
            <a:off x="3048000" y="847293"/>
            <a:ext cx="6096000" cy="5172378"/>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Nhân vật cô kĩ sư</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kĩ sư là một hình ảnh đẹp đẽ, biểu tượng cho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sức sống mãnh liệt của tuổi trẻ:</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vừa tốt nghiệp đã tình nguyện lên miền núi Lai Châu nhận nhiệm vụ.</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Cuộc gặp gỡ bất ngờ với anh thanh niên, được nghe những điều anh tâm sự, chia sẻ về bản thân và những người khác khiến cô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“bàng hoàng”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Cái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“bàng hoàng”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một sự va đập giúp cô bừng dậy những tình cảm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suy nghĩ lớn lao, đẹp đẽ:</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đánh giá, kiểm điểm đúng hơn mối tình đầu nhạt nhèo mà cô đã từ bỏ.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Vững tin và quyết tâm về quyết định cho chuyến ra đi đầu đời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quý mến, khâm phục cô dần dần thấy biết ơn vô cùng anh thanh niên. Không phải chỉ vì bó hoa to mà anh tặng mà còn vì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bó hoa nào khác nữa, bó hoa của những háo hức và mơ mộng ngẫu nhiên anh cho thêm cô”,</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Cuộc gặp gỡ đã khơi lên trong tâm tư cô gái trẻ những tình cảm và những suy nghĩ mới mẻ, cao đẹp về con người, về cuộc sống. Đó là sự đồng cảm về lí tưởng của thế hệ thanh niên Việt Nam thời chống Mĩ. Đồng thời, qua tâm tư, cảm xúc của cô kĩ sư, ta nhận ra vẻ đẹp và sức mạnh của nhân vật anh thanh niên.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7442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4F1A60A-3F11-4607-BE19-A593184212F6}"/>
              </a:ext>
            </a:extLst>
          </p:cNvPr>
          <p:cNvSpPr txBox="1"/>
          <p:nvPr/>
        </p:nvSpPr>
        <p:spPr>
          <a:xfrm>
            <a:off x="3048000" y="1539791"/>
            <a:ext cx="6096000" cy="3787383"/>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Nhân vật bác lái xe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người xuất hiện từ đầu tác phẩm, bác là người dần dắt, giới thiệu một cách sơ lược và kích thích sự chú ý về nhân vật chính của tác phẩm -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“người cô độc nhất thế gian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Bác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người yêu nghề và có trách nhiệm với công việc: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có ba mươi năm lái xe và hiểu tường tận Sa Pa.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con người niềm nở và cởi mở:</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Trên khuôn mặt hồ hởi, bác giới thiệu về thiên nhiên và cảnh sắc Sa Pa; chia sẻ với ông họa sĩ và cô kĩ sư về anh thanh niên.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Có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tâm hồn nhạy cảm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vẻ đẹp của thiên nhiên Sa Pa.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Bác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 cầu nối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giữa anh thanh niên với cuộc đời: Bác mua sách giúp anh; giới thiệu anh với những người bạn mới;...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Mặc dù chỉ xuất hiện qua một vài chi tiết của truyện nhưng bác họa sĩ là một phần quan trọng giúp nhân vật anh thanh niên xuất hiện một cách tự nhiên và góp phần dẫn dắt chuyện.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4462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E0A29EF-D3B8-43F3-B4DD-8D3BA5DB888F}"/>
              </a:ext>
            </a:extLst>
          </p:cNvPr>
          <p:cNvSpPr txBox="1"/>
          <p:nvPr/>
        </p:nvSpPr>
        <p:spPr>
          <a:xfrm>
            <a:off x="3048000" y="1770623"/>
            <a:ext cx="6096000" cy="3325719"/>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 Những nhân vật được giới thiệu gián tiếp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những con người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làm việc miệt mài, cống hiến thầm lặng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bạn trên trạm đỉnh Phan-xi-păng cao 3142m; ông kĩ sư vườn rau dưới Sa Pa ngày ngày ngồi im trong vườn su hào rình xem cách ong lấy phấn, thụ phấn cho hoa su hào.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Dám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hi sinh cả tuổi trẻ và hạnh phúc cá nhân: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cán bộ nghiên cứu bản đồ sét, luôn trong tư thế sẵn sàng chờ sét,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“nửa đêm mưa gió, rét buốt, mặc, cứ nghe</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sét là choáng choàng chạy ra”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và mười một năm chưa ngày nào xa cơ quan.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tác phẩm, những nhân vật này không xuất hiện một cách trực tiếp mà chỉ được giới thiệu gián tiếp qua lời kể của anh thanh niên. Song, họ đã thể hiện được những phẩm chất vàng trong tâm hồn, cách sống và góp phần làm sáng tỏ chủ đề, tư tưởng của truyện được mở rộng.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7888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C1D295C-8D7B-4C6C-AF66-CF5F12483476}"/>
              </a:ext>
            </a:extLst>
          </p:cNvPr>
          <p:cNvSpPr txBox="1"/>
          <p:nvPr/>
        </p:nvSpPr>
        <p:spPr>
          <a:xfrm>
            <a:off x="3048000" y="2001455"/>
            <a:ext cx="6096000" cy="2864054"/>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ngắn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“Lặng lẽ Sa Pa”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khắc họa thành công hình ảnh những con người lao động lặng lẽ, say mê mà tiêu biểu là nhân vật anh thanh niên. Qua đó tác giả đã khẳng định vẻ đẹp của những người lao động trong công cuộc xây dựng xã hội mới.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Xây dựng tình huống truyện hợp lí với cách trần thuật tự nhiên.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có sự kết hợp giữa phương thức tự sự, miêu tả, biểu cảm và bình luận.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Lời văn mượt mà, trau chuốt, giàu chất thơ và chất hội họa.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6423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7B53F71-33B8-4822-AE5C-F18E5E7FF7D8}"/>
              </a:ext>
            </a:extLst>
          </p:cNvPr>
          <p:cNvSpPr txBox="1"/>
          <p:nvPr/>
        </p:nvSpPr>
        <p:spPr>
          <a:xfrm>
            <a:off x="3048000" y="1539791"/>
            <a:ext cx="6096000" cy="3787383"/>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16. Truyện ngắn Chiếc lược ngà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Quang Sáng (1932 - 2014), quê ở huyện Chợ Mới, tỉnh An Giang.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nhà văn trưởng thành trong hai cuộc kháng chiến chống Pháp và chống Mĩ.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Quang Sáng bắt đầu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“cầm bút”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những năm 1952 và thử sức mình trên nhiều thể loại: tiểu thuyết, truyện vừa, truyện ngắn, kí,...</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sinh ra, lớn lên và hoạt động chủ yếu ở chiến trường Nam Bộ. Vì thế sáng tác của ông xoay quanh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con người, cuộc sống vùng Nam Bộ</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hai cuộc kháng chiến và sau hòa bình.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ngắn của Nguyễn Quang Sáng là lối viết chân chất, mộc mạc, bình dị cộng với giọng văn đậm chất Nam Bộ...</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188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4E952DB-081F-4A63-AE6B-71DBE79BFE2C}"/>
              </a:ext>
            </a:extLst>
          </p:cNvPr>
          <p:cNvSpPr txBox="1"/>
          <p:nvPr/>
        </p:nvSpPr>
        <p:spPr>
          <a:xfrm>
            <a:off x="3048000" y="847293"/>
            <a:ext cx="6096000" cy="5172378"/>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ngắn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“Chiếc lược ngà”</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viết năm 1966. Đây là giai đoạn mà cuộc kháng chiến chống Mĩ đang diễn ra ác liệt và tác giá đang hoạt động ở chiến trường Nam Bộ.</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được in trong tập truyện ngắn cùng tên.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“Chiếc lược ngà”</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hình ảnh, chi tiết trung tâm của tác phẩm, gắn kết cuộc đời tình cách của các nhân vật và góp phần khắc họa sâu nội dung truyện.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bé Thu, chiếc lược ngà là ước mơ, là món quà đầu tiên và cũng là kỉ vật cuối cùng của người cha. Bởi vậy, chiếc lược ngà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 kỉ vật, hình ảnh của người cha.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ông Sáu, chiếc lược ngà không chỉ là món quà ông dành tặng con mà còn là hình bóng của cô con gái yêu quý. Bởi vậy, chiếc lược ngà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 tất cả tình thương, nỗi nhớ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ông gửi gắm cho cô con gái bé bỏng.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bác Ba, chiếc lược ngà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 sự trao gửi thiêng liêng giữa người cán bộ cách mạng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đứa con gái của người đồng đội đã nằm lại nơi chiến trường.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hai cha con ông Sáu, chiếc lược ngà là biểu tượng thiêng liêng bất diệt và cầu nối tình cảm sâu nặng của hai cha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0995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EC5D8919-3996-43B6-8E7F-B84D528FF528}"/>
              </a:ext>
            </a:extLst>
          </p:cNvPr>
          <p:cNvSpPr txBox="1"/>
          <p:nvPr/>
        </p:nvSpPr>
        <p:spPr>
          <a:xfrm>
            <a:off x="3048000" y="1886039"/>
            <a:ext cx="6096000" cy="3094886"/>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Tóm tắt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Sáu xa nhà đi kháng chiến, mãi mới có dịp về thăm nhà với hi vọng gặp lại đứa con sau tám năm xa cách, chưa hề một lần gặp mặt. Mấy ngày đầu bé Thu không nhận ra ba do vết thẹo trên mặt làm ông không giống với người cha chụp chung bức hình với má mà em biết. Em bướng bỉnh và đối xử với ông Sáu như một người xa lạ.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Nghe bà ngoại kể, bé Thu nhận đã cha và tình cảm cha con đà thức dậy một cách mãnh liệt. Song đó cũng là lúc ông Sáu phải trở lại chiến khu. Ở khu căn cứ, người cha dồn hết tình thương, nỗi nhớ vào việc làm một chiếc lược ngà để tặng con. Nhưng chưa kịp tặng thì ông đã hi sinh trong một trận càn. Lúc hấp hối, ông đã nhờ đồng đội chuyển chiếc lược ngà cho con gái.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0652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B78582C-CB0B-466D-89FA-A65E33168E77}"/>
              </a:ext>
            </a:extLst>
          </p:cNvPr>
          <p:cNvSpPr txBox="1"/>
          <p:nvPr/>
        </p:nvSpPr>
        <p:spPr>
          <a:xfrm>
            <a:off x="3048000" y="962709"/>
            <a:ext cx="6096000" cy="4941546"/>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Tình huống truyện đặc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xây dựng hai tình huống truyện đặc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Cuộc gặp gỡ của hai cha con ông Sáu sau tám năm xa cách, nhưng thật trớ trêu là bé Thu không nhận ra ông Sáu là ba. Đến lúc em nhận ra thì ông Sáu lại phải lên đường trở về đơn vị. Tình huống này đã bộc lộ tình cảm mãnh liệt của bé Thu với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Ở khu căn cứ, người cha dồn hết tất cả tình thương, nỗi nhớ và cá sự hi vọng vào việc làm một chiếc lược ngà để tặng con. Nhưng chưa kịp tặng con thì ông đã hi sinh trong một trận càn. Trong lúc hấp hối ông đã nhờ đồng đội chuyển chiếc lược ngà cho con. Tình huống này bộc lộ tình cảm thắm thiết của ông Sáu dành cho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Ý nghĩa của tình huống truyện: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huống truyện kịch tính, chứa nhiều yếu tố bất ngờ tạo nên nghệ thuật thắt nút. Từ đó, thể hiện tình cảm cha con thiêng liêng, sâu nặng.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Đật nhân vật vào những tình huống éo le để những tình cảm cha con được đẩy lên đến cao trào. Qua đó, tác giả muốn khẳng định một điều hết sức thiêng liêng: Tình cảm cha con là bất tử mà không một súng đạn nào có thế chia cắt được.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3748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98B4F50-10F8-4F95-8156-F90ECA5DBE76}"/>
              </a:ext>
            </a:extLst>
          </p:cNvPr>
          <p:cNvSpPr txBox="1"/>
          <p:nvPr/>
        </p:nvSpPr>
        <p:spPr>
          <a:xfrm>
            <a:off x="3048000" y="731877"/>
            <a:ext cx="6096000" cy="5403210"/>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Tóm tắt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Hai người làng chợ Dầu, trong kháng chiến, buộc phải rời làng đi tản cư. Là một người nông dân yêu làng tha thiết: ông hay khoe về làng mình; ngày nào cũng ra phòng thông tin vờ xem tranh ảnh để lắng nghe tin tức về làng. Ruột gan ông cứ múa lên, trong đầu bao nhiêu ý nghĩ vui thích khi nghe về những chiến công của làng.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hôm, tại quán nước, ông Hai nghe tin làng chợ Dầu làm Việt gian theo giặc. Ông cảm thấy khổ tâm, nhục nhã và xấu hổ vô cùng, về nhà, ông nằm vật ra giường nhìn lũ con mà nước mắt trào ra. Ông không dám đi đâu, chỉ ru rú ở nhà, norm nớp lo sợ. Ông Hai lâm vào hoàn cảnh bế tắc khi bà chủ nhà có ý đuổi khéo gia đình ông, nhưng không thể về làng vì về làng là bỏ kháng chiến, bỏ cụ Hồ. Ông chỉ biết tâm sự với đứa con về nỗi lòng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Chỉ khi thông tin được cải chính, rằng làng chợ Dầu vẫn kiên cường đánh giặc ông mới vui vẻ và phấn chấn hẳn lên. Ông đi khoe với bác Thứ, với mọi người: nhà ông bị giặc đốt, làng ông bị giặc phá, về nhà, ông vui vẻ mua quà cho lũ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d. Ngôi kể</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được kể theo ngôi thứ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dụng: Làm cho câu chuyện trở nên khách quan và tạo cảm nhận giác chân thực cho người đọc.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9545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E634D971-369C-4AD1-A7EB-477641919685}"/>
              </a:ext>
            </a:extLst>
          </p:cNvPr>
          <p:cNvSpPr txBox="1"/>
          <p:nvPr/>
        </p:nvSpPr>
        <p:spPr>
          <a:xfrm>
            <a:off x="3048000" y="-1345615"/>
            <a:ext cx="6096000" cy="9558194"/>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Nhân vật bé Thu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Trước khi bé Thu nhận ông Sáu là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Thu là một người thương cha vô cùng. Hơn ai hết, cô luôn mong cái ngày được gặp cha để được vỗ về, chở che. Bởi thế, cuộc gặp gỡ sau tám năm xa cách những tưởng hai cha con sẽ vỡ òa trong niềm hạnh phúc thì trớ trêu thay bé Thu lại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bộc lộ một thái độ bất thường.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sự xúc động, vồ vập của ông Sáu,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cô bé từ ngạc nhiên đến hốt hoảng: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“tròn xoe mắt”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mặt tái đi, vụt chạy và thét lên để gọi má cầu cứu.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suốt ba ngày phép, khi ông Sáu càng dồn hết tình cảm để bù đắp cho Thu thì cô bé lại càng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lạnh nhạt, xa cách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thậm chí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tỏ ra ngang ngạnh, bướng bỉnh.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bé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kiên quyết không gọi ông Sáu một tiếng ba: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Nói trống không với ông Sáu (vô ăn cơm; cơm sôi rồi, chắt nước giùm cái). Trong lúc khó khăn, nguy cấp khi phải chắt nước một nồi cơm to, nặng quá sức thì cô bé vẫn loay hoay, tự xoay sở.</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bé từ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chối mọi sự vỗ về, chăm sóc của ông Sáu: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bữa cơm, ông Sáu gắp cho nó miếng trứng cá thì nó hất ra khiến cơm bắn tung tóe,... Chi tiết này đã đẩy câu chuyện lên đỉnh điểm của kịch tính.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bị trách phạt, phản ứng lại hành động của ông Sáu, cô bé đã ngay lập tức bỏ về nhà bà ngoại, khi xuống xuồng còn cố ý khua dây lòi tói cho kêu rổn rảng thật to.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Nguyên nhân: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Gián tiếp: Bé Thu sinh ra và lớn lên trong hoàn cảnh đất nước đang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chiến tranh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Bởi vậy, suốt tám năm cô bé chỉ biết mặt ba qua một tấm hình ba chụp chung với má.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Trực tiếp: Ngày gặp gỡ,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vết thẹo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trên mặt ông Sáu đã khiến cho gương mặt ông khác lạ so với hình ảnh người ba trong hình và tâm trí của cô bé.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cô bé rất yêu ba, muốn bảo vệ hình ảnh người ba của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cho phép người lạ mặt kia có quyền mạo nhận.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Sự ngang ngạnh, bướng bỉnh của bé Thu không hề đáng trách. Phản ứng tâm lí của cô bé là hoàn toàn tự nhiên. Bởi sinh ra trong hoàn cảnh chiến tranh, cô bé còn quá nhỏ để hiểu được những khắc nghiệt, éo le. Và người lớn cũng không ai chuẩn bị tâm lí cho em đón nhận những điều bất thường.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Miêu tả thái độ, hành động bất thường của cô bé, tác giả đã tái hiện hoàn cảnh cảnh éo le trong chiến tranh; đồng thời khắc họa được một cô bé bướng bỉnh, gan góc, cá tính đến kì lạ.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9341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7600E6C-80D3-4402-A386-71A40F0406E6}"/>
              </a:ext>
            </a:extLst>
          </p:cNvPr>
          <p:cNvSpPr txBox="1"/>
          <p:nvPr/>
        </p:nvSpPr>
        <p:spPr>
          <a:xfrm>
            <a:off x="3048000" y="501045"/>
            <a:ext cx="6096000" cy="5864875"/>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Khi bé Thu nhận ông Sáu là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khi nghe bà ngoại giải thích, bé Thu trở về nhà đúng vào buổi sáng ông Sáu phải lên đường về đơn vị. Cô bé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đột ngột thay đổi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sự ngỡ ngàng của ông Sáu và mọi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còn ngang ngạnh, cau có, cố chấp mà thay vào đó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khuôn mặt “sầm lại buồn rầu”</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“nhìn với vẻ nghĩ ngợi sâu xa”.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cô bé bắt gặp cái nhìn trìu mến và buồn rầu của ba thì</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đôi mắt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mênh mông của con bé bỗng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xôn xao</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ông Sáu khẽ cất lời từ biệt thì cô bé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mới chịu kêu ba một tiếng đến xé lòng: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“Ba... a... a...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bé chạy xô lại ôm chặt lấy ba mình, hôn ba và hôn lên cả cái vết thẹo dài trên má.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bé cất lời giữ ba ở nhà: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“Ba! Không cho ba đi nữa! Ba ở nhà với con”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Đây mà một ước mơ rất thực, nó phản chiếu tình cảm gắn bó của bé Thu dành cho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chia tay ba với ao ước được ba mua cho cây lược ngà. Cho thấy cô muốn có vật kỉ niệm của ba để được thấy ba luôn bên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khoảnh khắc chia li, mọi khoảng cách đã bị xóa bỏ, bé Thu không che giấu sự gắn bó và tình cảm của mình dành cho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Miêu tả những biến đổi tình cảm của bé Thu, tác giả đã một lần nữa tô đậm tình yêu thương ba của cô bé. Qua đó, ta thấy bé Thu bướng bỉnh, gan góc nhưng cũng rất giàu tình cảm.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29912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8BD1E4A-B654-4750-87C5-346FD53E5993}"/>
              </a:ext>
            </a:extLst>
          </p:cNvPr>
          <p:cNvSpPr txBox="1"/>
          <p:nvPr/>
        </p:nvSpPr>
        <p:spPr>
          <a:xfrm>
            <a:off x="3048000" y="-1807280"/>
            <a:ext cx="6096000" cy="10481524"/>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Nhân vật ông Sáu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Trong ha ngày về phép thẫm nhà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Trở về sau tám năm xa cách, bao nỗi nhớ thương khiến ông Sáu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xúc động mãnh liệt.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Nôn nao trong lòng, không ghìm được xúc động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khiến vết thẹo trên má đỏ ửng, giật giật, trông dễ sợ.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Ông háo hức, vội vã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như không thể ghìm thêm giây phút nào: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“không thể chờ xuồng cập lại bến, anh nhún chân nhảy thót lên, xô chiếc xuồng tạt ra... vội vàng với những bước chân dài”.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kêu to hai tiếng thiêng liêng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thèm khát được gọi, được nghe bấy lâu nay: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“Thu!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thái độ bất thường của con, ông rơi vào tâm trạng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đau đớn, tủi hổ đến vô cùng: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“anh đứng sững lại đó, nỗi đau đớn khiến mặt anh sầm lại trông thật đáng thương và hai tay buông xuống như bị gãy”.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từ miêu tả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“đứng sũng lại’’, “mặt anh sầm lại’’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“tay buông xuống như bị gãy”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diễn tả được nỗi đau dường như quá lớn, quá sức chịu đựng với ông Sáu.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ba ngày phép, ông Sáu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làm mọi cách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bé Thu thay đổi,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kiên nhẫn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chờ đợi tình cảm ở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đi đâu xa, mà luôn gần gũi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“lúc nào cũng vỗ về con”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muốn bù đắp cho con suốt tám năm trời xa cách.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trách giận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mà chỉ khe khè lắc đầu cười trước sự bướng bỉnh của con bé.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Thậm chí khi con bé từ chối một cách quyết liệt sự chăm sóc của ông, ông đau đớn đến độ không giữ được bình tĩnh mà đánh con một cái.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vô cùng dịu dàng, kiên nhẫn, khoan dung với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chia tay thì tình cảm cha con sâu nặng đà được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bộc lộ rất xúc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dám lại gần con bé</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“chỉ đứng nhìn nó,... với đôi mắt trìu mến lẫn buồn rầu”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cố gắng kìm giữ cái khát vọng được ôm con vào lòng.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con bé nhận ông, ông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“ghìm được xúc động và không muốn cho con nhìn thấy mình khóc, một tay ôm con, một tay rút khăn lau nước mắt, rồi hôn lên mái tóc con”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không muốn con bé trông thấy những giọt nước mắt yếu đuối của mình, đó cũng là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giọt nước mắt hạnh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phúc ứa ra từ nỗi xúc động và thương con sâu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hứa với con bé sẽ trở về với chiếc lược ngà tặng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tái hiện được tình cảm yêu thương con sâu sắc của ông Sáu, nó đã chiến thắng sự tàn bạo của chiến tranh, chiến thắng mọi biệt li, cách trở. Tình cảm ấy luôn vẹn nguyên, ấm áp và tràn đầy.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7007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B9CDECF-AE03-49F8-A797-FB04AAE02C8B}"/>
              </a:ext>
            </a:extLst>
          </p:cNvPr>
          <p:cNvSpPr txBox="1"/>
          <p:nvPr/>
        </p:nvSpPr>
        <p:spPr>
          <a:xfrm>
            <a:off x="3048000" y="39380"/>
            <a:ext cx="6096000" cy="6788205"/>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Khi ông Sáu trở lại chiến trường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luôn ân hận, khổ tâm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vì nỡ trách phạt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dồn tất cả tình yêu và nỗi nhớ vào việc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làm chiếc lược ngà</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tặng con.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kiếm được khúc ngà, ông không gìm được xúc động, đã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“hớn hở như một đứa trẻ được quà”.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cưa từng chiếc răng lược thận trọng, tỉ mỉ và cố công như người thợ bạc.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“tẩn mẩn”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khắc từng nét chữ: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“Yêu nhớ tặng Thu con của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lúc nhớ con, ông lại mang cây lược ra ngắm và mài lên mái tóc cho cây lược thêm bóng.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Sáu đã dồn tất cả tình cảm của mình dành cho con vào việc làm chiếc lược ngà, dẫu cây lược đó chưa lần nào được chải trên mái tóc của bé Thu nhưng đã phần nào gỡ rối những mối tơ lòng, vơi đi nỗi dày vò ân hận và nuôi dưỡng khát vọng đoàn viên.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Thậm chí,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cái chết cũng không lấy đi được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yêu con của ông Sáu.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một trận càn, vết thương đã khiến ông kiệt sức, vậy mà ông vẫn dốc hết tàn lực, trao cây lược ngà cho đồng đội mang về cho bé Thu. Trong giây phút ấy,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ủy thác, gửi gắm tất cả tình yêu, nỗi nhớ</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mình qua ánh mắt.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Cây lược được trao tận tay cho bé Thu, điều đó cho thấy tình cha con đã không hề chết mà trở thành điểm tựa để nâng đỡ bé Thu trưởng thành.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Sáu trở thành một biểu tượng đẹp cho tình yêu thương; sự ân cần và che chở của người cha dành cho con mình, qua đó ta thấy được sự bất tử của tình cảm cha con.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17360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B163691-DCDC-414E-A737-62DE02A66B5F}"/>
              </a:ext>
            </a:extLst>
          </p:cNvPr>
          <p:cNvSpPr txBox="1"/>
          <p:nvPr/>
        </p:nvSpPr>
        <p:spPr>
          <a:xfrm>
            <a:off x="3048000" y="2001455"/>
            <a:ext cx="6096000" cy="2864054"/>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Tái hiện thành công tình cảm cha con sâu nặng trong hoàn cảnh éo le của chiến tranh.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Lên án sự tàn bạo của chiến tranh.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đó cho thấy bi kịch, tình cảm đẹp của con người trong chiến tranh.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Xây dựng được tình huống truyện éo le mà độc đáo.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Ngòi bút phân tích tâm lí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Lối kể chuyện tự nhiên, giàu cảm xúc.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Sáng tạo được những hình ảnh giản dị mà giàu sức gợi.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0801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3875A14-4633-4D06-9936-A228E76B318F}"/>
              </a:ext>
            </a:extLst>
          </p:cNvPr>
          <p:cNvSpPr txBox="1"/>
          <p:nvPr/>
        </p:nvSpPr>
        <p:spPr>
          <a:xfrm>
            <a:off x="3048000" y="731877"/>
            <a:ext cx="6096000" cy="5403210"/>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17. Truyện ngắn Những ngôi sao xa xôi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Lê Minh Khuê sinh năm 1949, quê ở huyện Tĩnh Gia, tỉnh Thanh Hóa.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Bà bắt đầu cầm bút từ những năm 1967 và trở thành nữ nhà văn chuyên viết về truyện ngắn.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Lê Minh Khuê thuộc số ít các nhà văn đương đại Việt Nam có tác phẩm được chọn đưa vào chương trình sách giáo khoa.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sáng tác của bà có sự chuyển biến rõ nét qua hai giai đoạn.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1975, hầu hết sáng tác của Lê Minh Khuê tập trung tái hiện cuộc chiến đấu của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tuổi trẻ trên tuyến đường Trường Sơn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Họ là những con người tự nguyện dấn thân, tham gia cuộc chiến tranh ác liệt với tất cả sức mạnh của lí tưởng cách mạng.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1984, sáng tác của bà mới thực sự có sự chuyến biến trong đề tài và cảm hứng sáng tác, phản ánh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đời sống xã hội và con người trên tinh thần đổi mới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Xuất hiện trong truyện ngắn của bà kiểu nhân vật cô đơn, tha hóa, nghịch dị.</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cách sáng tác: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Truyện ngắn của Lê Minh Khuê thể hiện một ngòi bút dung dị giàu nữ tính; một giọng điệu đa sắc thái: khi thì tự hào, ngợi ca, khi lại mỉa mai, châm biếm, lúc lại trữ tình, suy tư; ngôn ngữ mang màu sắc trong trẻo;...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0312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8D0412C-1A91-4758-BC54-FE9D7CFE24AB}"/>
              </a:ext>
            </a:extLst>
          </p:cNvPr>
          <p:cNvSpPr txBox="1"/>
          <p:nvPr/>
        </p:nvSpPr>
        <p:spPr>
          <a:xfrm>
            <a:off x="3048000" y="-191453"/>
            <a:ext cx="6096000" cy="7249870"/>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ngắn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“Những ngôi sao xa xôi”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trong những tác phẩm đầu tay của Lê Minh Khuê được viết năm 1971. Đó là thời điếm mà cuộc kháng chiến chống Mĩ đang diễn ra vô cùng ác liệt.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phẩm được đưa vào tuyến tập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“Nghệ thuật truyện ngắn thế giới”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xuất bản ở Mĩ.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Ý Nghĩa nhan đề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“Những ngôi sao xa xôi”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vừa mang ý nghĩa cụ thể, vừa gợi đến ý nghĩa tượng trưng: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Nó gắn liền với hình dung, tưởng tượng của Phương Định về những ngọn đèn trên quảng trường thành phố. Và những ngọn đèn đó lung linh như những ngôi sao trong truyện cổ tích về xứ sở thần tiên chợt hiện lên trong cảm xúc của Phương Định.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“Những ngôi sao”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thường nhỏ bé, không dễ nhận ra, và lại ở một vị trí xa xôi, vì thế nó đòi hỏi phải khám phá, kiếm tìm mới phát hiện được vẻ đẹp, sức cuốn hút của nó.</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“Những ngôi sao”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vẻ đẹp hồn nhiên, trong sáng, mơ mộng và lãng mạn của những thiếu nữ Hà Thành trẻ trung, xinh đẹp.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“Những ngôi sao xa xôi”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ước mơ, khát vọng về một cuộc sống hòa bình giữa khoảnh khắc bàng hoàng của bom đạn, chiến tranh, dường như trở nên xa xôi.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“Những ngôi sao”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còn là biểu tượng cho vẻ đẹp sáng ngời của chú nghĩa anh hùng, cách mạng trong tâm hồn của những nữ thanh niên xung trên tuyến đường Trường Sơn nói riêng và chống Mĩ nói chung: lạc quan, yêu đời, dũng cảm, kiên cường,...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“Những ngôi sao xa xôi”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nhan đề đậm chất lãng mạn, đặc trưng cho văn học Việt Nam thời kì chống Mĩ cứu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84256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0DDFF3C-249D-486B-9442-5641298F7914}"/>
              </a:ext>
            </a:extLst>
          </p:cNvPr>
          <p:cNvSpPr txBox="1"/>
          <p:nvPr/>
        </p:nvSpPr>
        <p:spPr>
          <a:xfrm>
            <a:off x="3048000" y="1655207"/>
            <a:ext cx="6096000" cy="3556551"/>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Tóm tắt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ngôi sao xa xôi” kể về cuộc sống, chiến đấu của ba cô thanh niên xung phong thuộc tổ trinh sát mặt đường: Phương Định, Nho và chị Thao. Họ sống trong một cái hang, dưới chân cao điểm. Công việc của họ là hàng ngày quan sát máy bay địch ném bom, đo khối lượng đất đá để san lấp hố bom, đánh dấu những quả bom chưa nổ và phá bom. Công việc vô cùng nguy hiểm, luôn phải đối mặt với cái chết, song họ vẫn bình tĩnh và hoàn thành xuất sắc nhiệm vụ.</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Công việc nguy hiểm là vậy nhưng họ vẫn lạc quan, hồn nhiên, mơ mộng và rất gắn bó, yêu thương nhau cho dù mỗi người một cá tính. Trong một lần phá bom, Nho bị thương, hai người đồng đội hết sức lo lắng và chăm sóc. Một cơn mưa đá vụt đến và vụt đi đã gợi trong lòng các cô gái sự tiếc nuối và biết bao nỗi niềm hoài niệm, khát khao.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90315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E6280077-CB08-47C8-8EE5-9441585AFFA3}"/>
              </a:ext>
            </a:extLst>
          </p:cNvPr>
          <p:cNvSpPr txBox="1"/>
          <p:nvPr/>
        </p:nvSpPr>
        <p:spPr>
          <a:xfrm>
            <a:off x="3048000" y="1886039"/>
            <a:ext cx="6096000" cy="3094886"/>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d. Ngôi kể và tác dụng của ngôi kể</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được trần thuật theo ngôi kể thứ nhất. Người kể chuyện là nhân vật Phương Định. Đó là một điểm nhìn lí tưởng, phù hợp để miêu tả hiện thực cuộc chiến đấu ở một trọng điểm trên tuyến đường Trường Sơn một cách chân thực.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viết về chiến tranh, những chi tiết bom đạn, chiến đấu, hy sinh là không thể thiếu nhưng chủ yếu vẫn hướng vào thế giới nội tâm để làm hiện lên vẻ đẹp trong tâm hồn của những nữ thanh niên xung phong. Tạo được hiệu quả như vậy là nhờ vào việc lựa chọn nhân vật kể chuyện là nhân vật Phương Định.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Mặt khác, cách kể chuyện ở ngôi thứ nhất đã tạo ra sự gần gũi, thân mật giữa người kể và người đọc nên dễ dàng truyền tải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87739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70C006D-E53D-482B-9414-1A0EDECA7637}"/>
              </a:ext>
            </a:extLst>
          </p:cNvPr>
          <p:cNvSpPr txBox="1"/>
          <p:nvPr/>
        </p:nvSpPr>
        <p:spPr>
          <a:xfrm>
            <a:off x="3048000" y="385628"/>
            <a:ext cx="6096000" cy="6095708"/>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Nhân vật Phương Định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Nữ thanh niên xung phong mang phẩm chất anh hùng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Phương Định đảm nhiệm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công việc vô cùng vất vả và nguy hiểm: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thuộc tổ trinh sát mặt đường trên tuyến đường Trường Sơn;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"khi có bom nổ thì chạy lên, đo khối lượng đất lấp vào hố bom, đếm bom chưa nổ và nếu cần thì phá bom”.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Quả cảm, kiên cường và giàu lòng yêu nước: Ba năm đảm nhiệm trên tuyến đường Trường Sơn, phải đảm nhận một công việc mà dầu đã làm bao nhiêu lần cũng không thể quen, vẫn luôn thấy căng thẳng đến mức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"thần kinh căng như chão”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"tim đập bất chấp cả nhịp điệu".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Phẩm chất anh hùng của Phương Định được Lê Minh Khuê thử thách trong một lần phá bom nổ chậm. Cô đã thể hiện: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Có tinh thần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trách nhiệm, quên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vì công việc: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“Tôi có nghĩ tới cái chết. Nhưng một cái chết mờ nhạt, không cụ thể. Còn cái chính: liệu mìn có nổ, bom có nổ không? Không thì làm cách nào để châm mìn lần thứ 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Bình tĩnh, tự tin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chiến thắng nỗi sợ hãi của mình: Khi đến gần quả bom, cô không cúi khom mà đi thẳng người như một sự thách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Dũng cảm, gan dạ</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đối đầu với những nguy hiểm: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“Thỉnh thoảng lưỡi xẻng chạm vào quả bom. Một tiếng động sắc đến gai người, cứa vào da thịt”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nhưng cô không hề bỏ cuộc.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Phương Định là biểu tượng cho vẻ đẹp anh hùng, quả cảm, kiên cường của thế hệ nữ thanh niên xung phong thời chống Mĩ.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145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0A0A9FF-1D6F-4490-B71D-CC6C16C28314}"/>
              </a:ext>
            </a:extLst>
          </p:cNvPr>
          <p:cNvSpPr txBox="1"/>
          <p:nvPr/>
        </p:nvSpPr>
        <p:spPr>
          <a:xfrm>
            <a:off x="3048000" y="1424374"/>
            <a:ext cx="6096000" cy="4018216"/>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Tình huống truyện và ý nghĩa của tình huống truyện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Tình huống truyện đặc sắc: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Hai nghe tin làng chợ Dầu làm Việt gian theo Tây.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đã đặt nhân vật ông Hai vào một tình huống đối nghịch với tình cảm, niềm tự hào: Một con người vốn yêu làng và luôn hãnh diện về nó thì bỗng nghe tin làng lập tề theo giặc.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huống bất ngờ ấy đã bộc lộ một cách sâu sắc, mạnh mẽ tình yêu làng, yêu nước và tinh thần kháng chiến của ông 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Ý nghĩa của tình huống truyện: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Về mặt kết cấu của truyện: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huống này phù hợp với diễn biến của truyện, tô đậm tình yêu làng, yêu nước của người nông dân Việt Nam mà tiêu biểu là nhân vật ông 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Về mặt nghệ thuật: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huống truyện đã tạo nên một cái thắt nút cho câu chuyện, tạo điều kiện để bộc lộ mạnh mẽ tâm trạng và phẩm chất của nhân vật, góp phần thế hiện chủ đề của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26577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62FBC26-23F9-4B7F-9FA0-15332D4786A2}"/>
              </a:ext>
            </a:extLst>
          </p:cNvPr>
          <p:cNvSpPr txBox="1"/>
          <p:nvPr/>
        </p:nvSpPr>
        <p:spPr>
          <a:xfrm>
            <a:off x="3048000" y="-76036"/>
            <a:ext cx="6096000" cy="7019037"/>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Một cô gái xinh đẹp, nhạy cảm và lãng mạn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tưởng bom đạn, chiến tranh khiến cho tâm hồn, cảm xúc của những thanh niên xung phong trở nên chai sạn, thô ráp. Nhưng Phương Định vẫn hiện lên mang những nét đẹp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trẻ trung và đầy nữ tính.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quan tâm tới hình thức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bên ngoài: Luôn chăm chút cho ngoại hình và rất tự hào về một đôi mắt có cái nhìn sao mà xa xăm.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rất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tự tin và tự hào về nét riêng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mình: Cái cổ cao kiêu hãnh như đài hoa loa kèn và tự đánh giá về ngoại hình của mình, thấy bản thân mình là một cô gái khá.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thích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làm duyên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đắm mình trong những cảm xúc riêng tư: Thích ngắm mình trong gương và làm điệu trước các anh bộ đội.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cũng rất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hồn nhiên, yêu đời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mang một tâm hồn mơ mộng: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những khoảng thời gian không làm nhiệm vụ,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cô thích hát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quên đi những căng thẳng và thêm yêu đời: Cứ thuộc một điệu nhạc nào đó là cô lại bịa lời bài hát để ngân nga.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Hồn nhiên, vui thích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cuống cuồng trước một cơn mưa đá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bất ngờ giữa rừng.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Thả hồn trong những kỉ niệm xa xôi: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nhớ về những căn nhà nhỏ bên quảng trường thành phố; những khung cửa sổ, những ngôi sao trên bầu trời Hà Nội,... Những kỉ niệm này đã nuôi dường, sưởi ấm tâm hồn cô trong cuộc chiến gian khổ và khốc liệt.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Phương Định vào chiến trường ba năm, hàng ngày phải đối mặt với khó khăn gian khổ nhưng cô vẫn giữ gìn vẹn nguyên thế giới tâm hồn mình. Đó chính là biểu hiện của sức sống mãnh liệt của cô gái trẻ đất Hà Thành.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55326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1BDEE67-4BD4-4687-9FB7-7A60DC967D67}"/>
              </a:ext>
            </a:extLst>
          </p:cNvPr>
          <p:cNvSpPr txBox="1"/>
          <p:nvPr/>
        </p:nvSpPr>
        <p:spPr>
          <a:xfrm>
            <a:off x="3048000" y="1770623"/>
            <a:ext cx="6096000" cy="3325719"/>
          </a:xfrm>
          <a:prstGeom prst="rect">
            <a:avLst/>
          </a:prstGeom>
          <a:noFill/>
        </p:spPr>
        <p:txBody>
          <a:bodyPr wrap="square">
            <a:spAutoFit/>
          </a:bodyPr>
          <a:lstStyle/>
          <a:p>
            <a:pPr marL="0" marR="0" algn="just">
              <a:lnSpc>
                <a:spcPts val="1800"/>
              </a:lnSpc>
              <a:spcBef>
                <a:spcPts val="0"/>
              </a:spcBef>
              <a:spcAft>
                <a:spcPts val="0"/>
              </a:spcAft>
              <a:tabLst>
                <a:tab pos="3524250" algn="l"/>
              </a:tabLs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Gắn bó, yêu thương với tất cả đồng đội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Luôn quan tâm, lo lắng cho đồng đội: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đồng đội ở trên cao điểm, còn Phương Định trong hang để trực điện đài cô đã gắt với đội trưởng; sốt ruột chạy ra ngoài một tí;...</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Yêu thương, chăm sóc chu đáo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đồng đội như đứa em trong nhà: Cô bóc kẹo cho Nho ăn; khi Nho bị thương thì lo lắng, chăm sóc tận tình cho Nho và cảm thấy đau đớn như chính mình bị thương; chỉ muốn bế Nho ở trên tay.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rất thấu hiểu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cảm xúc, tâm trạng chị Thao khi Nho bị thương, và coi chị như người chị cả trong gia đình.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Lê Minh Khuê đã xây dựng thành công hình tượng nhân vật Phương Định, một người thiếu nữ trẻ trung, mơ mộng giữa chiến tranh khốc liệt vẫn tràn đầy niềm tin yêu. Cô xứng đáng trở thành biểu tượng nữ anh hùng trong văn xuôi chống Mĩ.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13315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02B8F1F-D4F6-4B18-ABCB-4D2EEDA6E06D}"/>
              </a:ext>
            </a:extLst>
          </p:cNvPr>
          <p:cNvSpPr txBox="1"/>
          <p:nvPr/>
        </p:nvSpPr>
        <p:spPr>
          <a:xfrm>
            <a:off x="3048000" y="-191453"/>
            <a:ext cx="6096000" cy="7249870"/>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Nhân vật chị Thao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Chị Thao là tổ trưởng tổ trinh sát mặt đường. Khi làm nhiệm vụ, chị tỏ ra là một người điềm tĩnh, quyết đoán và rất táo bạo.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những khoảnh khắc người khác có thế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“thần kinh căng như chão, tim đập bất chấp cả nhịp điệu”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chị bình tĩnh đến phát sợ:</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sắp phải băng mình lên trên cao điểm chị vẫn bóc bánh quy để ăn ngon lành.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Trở về từ trận chiến dữ dội, ác liệt trên cao điểm, chị vẫn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bình thản như không.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mọi hoàn cảnh, chị luôn có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mệnh lệnh đầy quyết đoán: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có trận chiến, chị lệnh cho Phương Định ở lại hang để trực điện đài còn chị và Nho thì lên mặt đường; Lúc Nho bị thương, dù rất lo lắng, mặt tái đi, mắt mờ đi như không có sự sống nhưng chị không khóc;...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Chị Thao là người bình tĩnh, cứng cỏi nhất của tổ trinh sát mặt đường.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Bên ngoài công việc, chị còn hiện lên với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tâm hồn nhạy cảm, đầy nữ tính và giàu tình cảm.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tâm hồn lãng mạn,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yêu ca hát: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Chị hay hát dù rằng giọng chị rất chua và sai nhạc; Chị có ba quyển sổ dày để chép bài hát.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bao cô gái khác, chị cũng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thích làm đẹp: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lông mày của chị thì tỉa nhỏ như cái tăm; áo lót của chị thì cái nào cũng thêu chỉ màu.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Chị Thao cũng có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nỗi sợ hãi rất nữ tinh: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rất sợ máu và sợ vắt.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Chị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lo lắng, quan tâm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những người đồng đội nhưng rất kín đáo: khi Nho bị thương mặt thì tái nhợt, mắt thì mờ trắng như không còn sự sống; chị cuống quýt quanh quẩn bên Nho;....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vẻ đẹp đầy nữ tính đà tạo nên chiều sâu tư tưởng cho nhân vật và đưa nhân vật trở nên gần gũi, sống động hơn, như một nữ anh hùng trong cuộc sống đời thường.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97556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8CE9BC2-2541-433E-B38E-C9CAA14A51F4}"/>
              </a:ext>
            </a:extLst>
          </p:cNvPr>
          <p:cNvSpPr txBox="1"/>
          <p:nvPr/>
        </p:nvSpPr>
        <p:spPr>
          <a:xfrm>
            <a:off x="3048000" y="1078126"/>
            <a:ext cx="6096000" cy="4710713"/>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Nhân vật Nho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Nho là người ít tuổi nhất trong tổ trinh sát mặt đường nên được các chị yêu chiều như một cô em út trong gia đình. Nhưng trong công việc, cô hiện lên thật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cứng rắn, mạnh mẽ và can đảm.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Có tinh thần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trách nhiệm, cứng rắn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công việc: Cùng với các chị trong tổ trinh sát, cô dũng cảm đối mặt với đạn bom, khói lửa để hoàn thành công việc.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cũng rất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gan dạ, dũng cảm, kiên cường trước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khó khăn: Khi bị thương, dù áp lực của đạn bom khiến cho cô xanh tái đi và cảm thấy như không thở được nhưng cô không kêu rên một tiếng.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Bên cạnh đó, Nho đã hiện lên với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những nét rất đáng yêu.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Cô có cái cổ tròn, với những nét vẻ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xinh xắn, nhỏ nhắn, dễ thương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một que kem trắng bé nhỏ, khiến cho Phương Định yêu thương muốn bế ở trên tay.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Nho rất hay vòi vĩnh, làm nũng các chị và hay đòi ăn kẹo.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Dẫu ít tuổi nhất trong tổ trinh sát mặt đường, song Nho đã mang phẩm chất tốt đẹp và những cá tính riêng khó lẫn so với các chị.</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0923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95A9218-BE72-46D6-8DA2-30D949CD69DF}"/>
              </a:ext>
            </a:extLst>
          </p:cNvPr>
          <p:cNvSpPr txBox="1"/>
          <p:nvPr/>
        </p:nvSpPr>
        <p:spPr>
          <a:xfrm>
            <a:off x="3048000" y="1886039"/>
            <a:ext cx="6096000" cy="3094886"/>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Trong truyện ngăn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“Những ngôi sao xa xôi”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Lê Minh Khuê đã khắc họa thành công những nữ thanh niên xung phong trong thời kì kháng chiến chống Mĩ cứu nước. Với những phẩm chất anh hùng, cách mạng, họ xứng đáng trở thành biểu tượng cho thế hệ vàng của tuổi trẻ Việt Nam thời chống Mĩ.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Nghệ thuật miêu tả nhân vật, đặc biệt là ngòi bút phân tích tâm lí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Ngôn ngữ trần thuật rất phù hợp với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văn ngắn, nhịp điệu dồn dập gợi không khí ác liệt của chiến trường.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30325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0042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8C7E8F4-B4FC-4880-89D7-AAF12BA88B7F}"/>
              </a:ext>
            </a:extLst>
          </p:cNvPr>
          <p:cNvSpPr txBox="1"/>
          <p:nvPr/>
        </p:nvSpPr>
        <p:spPr>
          <a:xfrm>
            <a:off x="3048000" y="962709"/>
            <a:ext cx="6096000" cy="4941546"/>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Diễn biến tâm trạng của nhân vật ông 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Người nông dân mang tình yêu làng tha thiết trước khi nghe tin làng theo Tây: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Ông tự hào, hãnh diện về làng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kể về nó với niềm say mê, náo nức đến lạ thường: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Cách mạng tháng Tám: Ông khoe con đường làng lát toàn đá xanh, trời mưa đi chẳng lấm chân; ông khoe sinh phần của một vị quan tổng đốc trong làng;...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kháng chiến bùng nổ: Ông khoe về một làng quê đi theo kháng chiến làm cách mạng; ông kể một cách rành rọt những hộ, những ụ, những giao thông hầm hào;...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buộc phải tản cư,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ông Hai đã rất nhớ về làng: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thường xuyên chạy sang nhà bác Thứ để kể lể đủ thứ chuyện về làng, để vơi đi cái nỗi nhớ làng.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kể cho sướng cái miệng, cho vơi cái lòng mà không cần biết người nghe có thích hay không.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thường xuyên theo dõi tình hình của làng cũng như tình hình chiến sự.</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Tạo ra một hoàn cảnh đặc biệt, Kim Lân đã thể hiện một cách rất tự nhiên, chân thực tình cảm, niềm tự hào của ông Hai với làng chợ Dâu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2541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794836A-479B-49B0-99DA-45374336CE53}"/>
              </a:ext>
            </a:extLst>
          </p:cNvPr>
          <p:cNvSpPr txBox="1"/>
          <p:nvPr/>
        </p:nvSpPr>
        <p:spPr>
          <a:xfrm>
            <a:off x="3048000" y="-537701"/>
            <a:ext cx="6096000" cy="7942367"/>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Khi nghe tin làng chợ Dầu theo giặc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Ban đầu, ông chết lặng vì đau đớn, tủi hồ như không thế điều khiển được cơ thê của mình: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“Cổ ông lão nghẹn đắng lại, da mặt tê rân rân. Ông lão lặng hẳn đi, tưởng như không thở được”.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Cái tin ấy quá bất ngờ và khi trấn tĩnh lại,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ông còn cố không tin vào cái tin dữ ấy.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Nhưng rồi những người tản cư kể rành rọt quá, lại khẳng định họ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“vừa ở dưới ấy lên”, “mắt thấy tai nghe”</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làm ông không thể không tin.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Sau giây phút ấy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tất cả dường như sụp đổ,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tâm trí ông bị ám ảnh, lo lắng, day dứt: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Ông vờ lảng ra chỗ khác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rồi về thẳng nhà. Nghe tiếng chửi bọn Việt gian, ông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“cúi gằm mặt mà đi”.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Về đến nhà ông nằm vật ra giường,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nhìn lũ con, tủi thân mà</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“nước mắt ông cứ tràn ra”.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Muôn vàn nỗi lo ùa về trong tâm trí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lo cho số phận của những đứa con rồi sẽ bị khinh bỉ, hắt hủi vì là trẻ con làng Việt gian: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“Chúng nó cùng là trẻ con làng Việt gian đấy ư? Chúng nó cũng bị người ta rẻ rúng, hắt hủi đấy ư? Khốn nạn, bằng ấy tuổi đầu”.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lo cho bao nhiêu người tản cư làng ông sẽ bị khinh, tẩy chay, thù hằn, ghê tởm: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“Chao ôi! Cực nhục chưa, cả làng Việt gian!... Suốt cái nước Việt Nam này người ta ghê tởm, người ta thù hằn cái giống Việt gian bán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lo cho tương lai của gia đình rồi sẽ đi đâu, về đâu, làm ăn sinh sống ra sao: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“Rồi đây biết làm ăn, buôn bán làm sao? Ai người ta chứa”.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loạt những câu hỏi gợi lên tâm trạng khủng hoảng, rối rắm, không có lối thoát của ông 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trạng thái khủng hoảng,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giận dữ ông nam chặt hai tay mà rít: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“chúng bay ăn miếng cơm hay ăn miếng gì vào mồm mà đi làm cái giống Việt gian bán nước để nhục nhà thế này”.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Niềm tin bị phản bội,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những mối nghi ngờ bùng lên và giằng xé trong ông: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“ông kiểm điểm từng người trong óc”.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0988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275808E-A00A-49D4-A465-CC0F537C8B8D}"/>
              </a:ext>
            </a:extLst>
          </p:cNvPr>
          <p:cNvSpPr txBox="1"/>
          <p:nvPr/>
        </p:nvSpPr>
        <p:spPr>
          <a:xfrm>
            <a:off x="3048000" y="385628"/>
            <a:ext cx="6096000" cy="6095708"/>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Mấy ngày sau đó, ông hoang mang, sợ hãi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phải đối diện với cuộc sống xung quanh: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Ông không dám đi đâu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chỉ quẩn quanh ở nhà và nghe ngóng tình hình bên ngoài: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“một đám đông tủm lại, ông cũng để ý, dăm bảy tiếng nói cười xa xa ông cũng chột dạ”.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Lúc nào ông cũng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nơm nớp, hoang mang, lo sợ</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tưởng như người ta để ý đến, bàn tán đến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“cái chuyện ấy”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Thoáng nghe những tiếng Tây, Việt gian, cam nhông... là ông lùi ra một góc, nín thít: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“Thôi lại chuyện ấy rồi!”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không dám nói chuyện với vợ, hay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dám nhìn thẳng vào thực tế phũ phàng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đang làm ông đớn đau.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yêu làng quê và tinh thần yêu nước đã dẫn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đến cuộc xung đột nội tâm ở ông 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Hai rơi vào tình trạng khủng hoảng, tuyệt vọng và bế tắc hoàn toàn: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thoáng có ý nghĩ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“hay là trơ về làng”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rồi ông lại gạt bỏ ý nghĩ về làng, bởi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“làng đã theo Tây, về làng là rời bỏ kháng chiến, bỏ cụ Hồ, là cam chịu trở về kiếp sống nô lệ”.</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Buộc phải lựa chọn một, ông đã tự xác định một cách đau đớn nhưng dứt khoát: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“Làng thì yêu thật nhưng làng theo Tây rồi thì phải thù”.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Quyết định của ông Hai đã khẳng định tình yêu nước mạnh mẽ, thiêng liêng, rộng lớn, bao trùm lên tình cảm của làng quê. Điều gì đã khiến ông có sự lựa chọn dứt khoát đó? Phải chăng chính niềm tin vào Đảng, cách mạng, kháng chiến đã hướng ông có được sự lựa chọn đó.</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6922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2CD5E0A-1613-4880-A287-1FFFB7974E7F}"/>
              </a:ext>
            </a:extLst>
          </p:cNvPr>
          <p:cNvSpPr txBox="1"/>
          <p:nvPr/>
        </p:nvSpPr>
        <p:spPr>
          <a:xfrm>
            <a:off x="3048000" y="731877"/>
            <a:ext cx="6096000" cy="5403210"/>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Nhưng dù đã dứt khoát như thế,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ông vẫn không thể dứt bỏ</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cảm với nơi mà ông đã sinh ra, lớn lên và gắn bó gần hết cuộc đời. Bởi vậy, ông muốn được tâm sự, như để phân bua, để minh oan, cởi bỏ nỗi lòng.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trút hết nỗi lòng vào những lời thủ thỉ,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tâm sự với đứa con ngây thơ, bé bỏng.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yêu sâu nặng với làng, nên ông muốn lí trí và trái tim bé bỏng của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con phải khắc sâu, ghi nhớ</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“Nhà ta ở làng chợ Dầu”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 nơi chôn rau cắt rốn của bố con 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nhắc cho con về tấm lòng thủy chung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kháng chiến, với cụ Hồ của bố con ông</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“Anh em đồng chí biết cho bố con ông. Cụ Hồ trên đầu, trên có soi xét cho bố con 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khẳng định tình cảm sâu nặng, bền vững và rất thiêng liêng ấy: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“Cái lòng của bố con ông là như thế đấy, có bao giờ dám đơn sai. Chết thì chết có bao giờ dám đơn sai”.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Dưới hình thức trò chuyện, tâm với đứa con, nhưng thực chất là lời tự vấn, để tự minh oan và khẳng định tấm lòng thủy chung của mình với làng, kháng chiến, cách mạng; để làm vơi đi phần nào những khổ tâm đã dằn vặt ông bấy lâu nay.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diễn biến tâm trạng của ông Hai, Kim Lân đã khám phá và làm nổi bật những nét đẹp trong tâm hồn người nông dân cách mạng: hài hòa giữa lòng yêu làng và tình yêu nước, nhiệt tình cách mạng.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8265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BD60F5B-91B3-4467-A184-ABAC5579FCA0}"/>
              </a:ext>
            </a:extLst>
          </p:cNvPr>
          <p:cNvSpPr txBox="1"/>
          <p:nvPr/>
        </p:nvSpPr>
        <p:spPr>
          <a:xfrm>
            <a:off x="3048000" y="1539791"/>
            <a:ext cx="6096000" cy="3787383"/>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Khi nghe tin làng cải chính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nghe tin cải chính làng chợ Dầu không theo giặc, như có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phép hồi sinh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khiến thái độ ông Hai thay đổi hẳn: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“Cái mặt buồn thiu mọi ngày bong tươi vui, rạng rỡ hẳn lên”.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Nó giúp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rũ sạch mọi đau khổ, tủi nhục, bế tắc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đưa ông trở lại với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“thói quen”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cũ, lật đật đi khắp nơi khoe làng: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Tây nó đốt nhà tôi rồi bác ạ, đốt nhẵn! Ông chủ tịch làng tôi vừa mới lên đây cải chính cái tin làng Dầu chúng tôi đi Việt gian ấy mà. Láo, Láo hết! Toàn là sai sự mục đích cả”.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Phải chăng, khi niềm tin và tình yêu bị phản bội, bị dồn nén trong những dằn dặt, khủng hoảng quá lâu dễ khiến con người ta có những suy nghĩ không bình thường?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Đối với người nông dân, căn nhà là tất cả cơ nghiệp, là biết bao công cày cuốc mà nên. Vậy mà ông sung sướng, hê hả loan báo cho mọi người biết cái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tin “Tây nó đốt nhà tôi rồi bác ạ, đốt nhẵn!”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một cách tự hào như một niềm vui, niềm hạnh phúc.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9218678"/>
      </p:ext>
    </p:extLst>
  </p:cSld>
  <p:clrMapOvr>
    <a:masterClrMapping/>
  </p:clrMapOvr>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11876</Words>
  <PresentationFormat>Màn hình rộng</PresentationFormat>
  <Paragraphs>372</Paragraphs>
  <Slides>45</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45</vt:i4>
      </vt:variant>
    </vt:vector>
  </HeadingPairs>
  <TitlesOfParts>
    <vt:vector size="50" baseType="lpstr">
      <vt:lpstr>Arial</vt:lpstr>
      <vt:lpstr>Calibri</vt:lpstr>
      <vt:lpstr>Calibri Light</vt:lpstr>
      <vt:lpstr>Times New Roman</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2022-05-13T08:01:16Z</dcterms:created>
  <dcterms:modified xsi:type="dcterms:W3CDTF">2022-05-13T08:01:17Z</dcterms:modified>
</cp:coreProperties>
</file>