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74" r:id="rId3"/>
    <p:sldId id="324" r:id="rId4"/>
    <p:sldId id="273" r:id="rId5"/>
    <p:sldId id="332" r:id="rId6"/>
    <p:sldId id="341" r:id="rId7"/>
    <p:sldId id="349" r:id="rId8"/>
    <p:sldId id="334" r:id="rId9"/>
    <p:sldId id="343" r:id="rId10"/>
    <p:sldId id="344" r:id="rId11"/>
    <p:sldId id="345" r:id="rId12"/>
    <p:sldId id="347" r:id="rId13"/>
    <p:sldId id="325" r:id="rId14"/>
    <p:sldId id="317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40"/>
    <a:srgbClr val="A493C6"/>
    <a:srgbClr val="D0DEEC"/>
    <a:srgbClr val="6593C3"/>
    <a:srgbClr val="E4598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18" autoAdjust="0"/>
  </p:normalViewPr>
  <p:slideViewPr>
    <p:cSldViewPr snapToGrid="0" showGuides="1">
      <p:cViewPr varScale="1">
        <p:scale>
          <a:sx n="66" d="100"/>
          <a:sy n="66" d="100"/>
        </p:scale>
        <p:origin x="78" y="9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5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3082C4-EC0D-0549-A9A6-0E4D13779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93968"/>
              </p:ext>
            </p:extLst>
          </p:nvPr>
        </p:nvGraphicFramePr>
        <p:xfrm>
          <a:off x="669471" y="1404256"/>
          <a:ext cx="7837715" cy="23948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05154">
                  <a:extLst>
                    <a:ext uri="{9D8B030D-6E8A-4147-A177-3AD203B41FA5}">
                      <a16:colId xmlns:a16="http://schemas.microsoft.com/office/drawing/2014/main" val="2619748073"/>
                    </a:ext>
                  </a:extLst>
                </a:gridCol>
                <a:gridCol w="4032561">
                  <a:extLst>
                    <a:ext uri="{9D8B030D-6E8A-4147-A177-3AD203B41FA5}">
                      <a16:colId xmlns:a16="http://schemas.microsoft.com/office/drawing/2014/main" val="1210065249"/>
                    </a:ext>
                  </a:extLst>
                </a:gridCol>
              </a:tblGrid>
              <a:tr h="326521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ADVERBIAL CLAUSES OF CONDITION AND COMPARISON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53146"/>
                  </a:ext>
                </a:extLst>
              </a:tr>
              <a:tr h="391937"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CONDITION</a:t>
                      </a:r>
                      <a:endParaRPr lang="en-US" sz="22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COMPARISON</a:t>
                      </a:r>
                      <a:endParaRPr lang="en-US" sz="22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431122"/>
                  </a:ext>
                </a:extLst>
              </a:tr>
              <a:tr h="1445668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Subordinating conjunctions: if, provided that, unless.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Give the potential outcome of a situation or condition, real or imagined.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Subordinating conjunctions: than, as … as, as.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Describe how something such as a skill, size, or amount compares to something else.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7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19068"/>
            <a:ext cx="7980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Combine the sentences using adverbial clauses of condition or comparison. Use the conjunctions in brackets and make any necessary changes.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2AADD-DB6C-1DD6-813F-E0DD009BC69C}"/>
              </a:ext>
            </a:extLst>
          </p:cNvPr>
          <p:cNvSpPr txBox="1"/>
          <p:nvPr/>
        </p:nvSpPr>
        <p:spPr>
          <a:xfrm>
            <a:off x="212271" y="1833196"/>
            <a:ext cx="89317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You must release the sea turtle into the sea. Otherwise, it will die soon. (if)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-&gt;</a:t>
            </a:r>
            <a:r>
              <a:rPr lang="en-US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939598"/>
                </a:solidFill>
                <a:effectLst/>
              </a:rPr>
              <a:t>________________________________________________________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Raising people’s awareness is important to preserve wildlife. Imposing strict laws is also important. (as … as)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-&gt;</a:t>
            </a:r>
            <a:r>
              <a:rPr lang="en-US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939598"/>
                </a:solidFill>
                <a:effectLst/>
              </a:rPr>
              <a:t>___________________________________________________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We must stop poaching. Otherwise, many endangered species will become extinct. (unless)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-&gt;</a:t>
            </a:r>
            <a:r>
              <a:rPr lang="en-US" sz="2000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939598"/>
                </a:solidFill>
                <a:effectLst/>
              </a:rPr>
              <a:t>__________________________________________________</a:t>
            </a:r>
          </a:p>
          <a:p>
            <a:r>
              <a:rPr lang="en-US" sz="20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 monkey is very intelligent. You may not think it is. (more … than)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-&gt;</a:t>
            </a:r>
            <a:r>
              <a:rPr lang="en-US" sz="2000" b="0" i="0" dirty="0" smtClean="0">
                <a:solidFill>
                  <a:srgbClr val="939598"/>
                </a:solidFill>
                <a:effectLst/>
              </a:rPr>
              <a:t>_________________________________________________________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5F871-E29A-012F-FEF0-7AF6F9B5EE25}"/>
              </a:ext>
            </a:extLst>
          </p:cNvPr>
          <p:cNvSpPr txBox="1"/>
          <p:nvPr/>
        </p:nvSpPr>
        <p:spPr>
          <a:xfrm>
            <a:off x="734785" y="2158774"/>
            <a:ext cx="7617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If you don’t release the turtle into the sea, it will die soon.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C1819-E0D0-0F51-FD9B-38B7DCBB86CD}"/>
              </a:ext>
            </a:extLst>
          </p:cNvPr>
          <p:cNvSpPr txBox="1"/>
          <p:nvPr/>
        </p:nvSpPr>
        <p:spPr>
          <a:xfrm>
            <a:off x="432706" y="3077512"/>
            <a:ext cx="91439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Raising people’s awareness is as important as imposing strict laws to preserve wildlife.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657CC-8A63-3D08-CCCB-E499D0CA46BA}"/>
              </a:ext>
            </a:extLst>
          </p:cNvPr>
          <p:cNvSpPr txBox="1"/>
          <p:nvPr/>
        </p:nvSpPr>
        <p:spPr>
          <a:xfrm>
            <a:off x="495302" y="3989188"/>
            <a:ext cx="91439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Unless we stop poaching, many endangered species will become extinct. 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FE545E-0E3D-26C9-1D34-4779F48CC784}"/>
              </a:ext>
            </a:extLst>
          </p:cNvPr>
          <p:cNvSpPr txBox="1"/>
          <p:nvPr/>
        </p:nvSpPr>
        <p:spPr>
          <a:xfrm>
            <a:off x="517076" y="4598786"/>
            <a:ext cx="91439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A monkey is more intelligent than you may think. </a:t>
            </a:r>
            <a:endParaRPr lang="en-US" sz="1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Work in pairs. </a:t>
            </a:r>
            <a:r>
              <a:rPr lang="en-US" sz="2400" b="1" dirty="0" smtClean="0">
                <a:cs typeface="Times New Roman" panose="02020603050405020304" pitchFamily="18" charset="0"/>
              </a:rPr>
              <a:t>Make </a:t>
            </a:r>
            <a:r>
              <a:rPr lang="en-US" sz="2400" b="1" dirty="0">
                <a:cs typeface="Times New Roman" panose="02020603050405020304" pitchFamily="18" charset="0"/>
              </a:rPr>
              <a:t>sentences about endangered animals using adverbial clauses of condition or comparison. </a:t>
            </a:r>
          </a:p>
        </p:txBody>
      </p:sp>
    </p:spTree>
    <p:extLst>
      <p:ext uri="{BB962C8B-B14F-4D97-AF65-F5344CB8AC3E}">
        <p14:creationId xmlns:p14="http://schemas.microsoft.com/office/powerpoint/2010/main" val="25727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ssimiliation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Vocabulary about Wildlife conservation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Adverbial clauses of condition and comparison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4786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08335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Prepare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for Lesson 3 – Reading. 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-13895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500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8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374444" y="423542"/>
            <a:ext cx="687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FFFF"/>
                </a:solidFill>
                <a:latin typeface="UTMFacebookK&amp;TBold"/>
              </a:rPr>
              <a:t>WILDLIFE CONSERVATION</a:t>
            </a:r>
            <a:endParaRPr lang="en-US" sz="40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717104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Say it out loud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594891"/>
            <a:ext cx="3659538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A</a:t>
            </a:r>
            <a:r>
              <a:rPr lang="en-US" sz="1350" dirty="0" smtClean="0">
                <a:solidFill>
                  <a:schemeClr val="tx1"/>
                </a:solidFill>
              </a:rPr>
              <a:t>ssimilation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289192"/>
            <a:ext cx="3659539" cy="81105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1: Match the words with their meanings.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Complete the sentences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2" y="1113731"/>
            <a:ext cx="659525" cy="56048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767227" y="1919989"/>
            <a:ext cx="532498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270095"/>
            <a:ext cx="3659537" cy="81297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1: Combine the sentences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Task 2: Make sentences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Endangered Animals - Research Resource | Teaching Resources">
            <a:extLst>
              <a:ext uri="{FF2B5EF4-FFF2-40B4-BE49-F238E27FC236}">
                <a16:creationId xmlns:a16="http://schemas.microsoft.com/office/drawing/2014/main" id="{54EC5FC6-F56D-23F7-6D84-C262ABBD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764040"/>
            <a:ext cx="57816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286" y="623442"/>
            <a:ext cx="8703128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Listen </a:t>
            </a:r>
            <a:r>
              <a:rPr lang="en-US" sz="2400" b="1" dirty="0"/>
              <a:t>and repeat. Pay attention to the highlighted sounds. 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000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57543-EC36-D99D-CF4C-CE94DC288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9957"/>
            <a:ext cx="9144000" cy="3513886"/>
          </a:xfrm>
          <a:prstGeom prst="rect">
            <a:avLst/>
          </a:prstGeom>
        </p:spPr>
      </p:pic>
      <p:pic>
        <p:nvPicPr>
          <p:cNvPr id="2" name="057 - U8 - LANG - PRONUNCIATION - ACT 1">
            <a:hlinkClick r:id="" action="ppaction://media"/>
            <a:extLst>
              <a:ext uri="{FF2B5EF4-FFF2-40B4-BE49-F238E27FC236}">
                <a16:creationId xmlns:a16="http://schemas.microsoft.com/office/drawing/2014/main" id="{21E7403E-A219-497B-E56D-2CC9D9103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5607" y="267654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380137" y="716186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3144" y="623442"/>
            <a:ext cx="8213270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 smtClean="0"/>
              <a:t>Listen </a:t>
            </a:r>
            <a:r>
              <a:rPr lang="en-US" sz="2400" b="1" dirty="0"/>
              <a:t>and underline the parts where assimilation occurs. Then practice reading the sentences in pairs.  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4191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5CBE6-7AAA-2D3C-3374-95CD7A8B5066}"/>
              </a:ext>
            </a:extLst>
          </p:cNvPr>
          <p:cNvSpPr txBox="1"/>
          <p:nvPr/>
        </p:nvSpPr>
        <p:spPr>
          <a:xfrm>
            <a:off x="380137" y="1940394"/>
            <a:ext cx="85924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1.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Apes are larger than monkeys.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2.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If fed properly, the bear will recover soon.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3.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Both species benefit from living together.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4.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Ten per cent of the world’s population was infected by the virus.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2" name="058 - U8 - LANG - PRONUNCIATION - ACT 2">
            <a:hlinkClick r:id="" action="ppaction://media"/>
            <a:extLst>
              <a:ext uri="{FF2B5EF4-FFF2-40B4-BE49-F238E27FC236}">
                <a16:creationId xmlns:a16="http://schemas.microsoft.com/office/drawing/2014/main" id="{7BD60EF8-23AD-F59F-A735-C4BE357B0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7608" y="240343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206875" y="780550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453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5CBE6-7AAA-2D3C-3374-95CD7A8B5066}"/>
              </a:ext>
            </a:extLst>
          </p:cNvPr>
          <p:cNvSpPr txBox="1"/>
          <p:nvPr/>
        </p:nvSpPr>
        <p:spPr>
          <a:xfrm>
            <a:off x="380137" y="1940394"/>
            <a:ext cx="85924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1.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Apes are larger </a:t>
            </a:r>
            <a:r>
              <a:rPr lang="en-US" sz="2400" b="1" i="0" u="sng" dirty="0">
                <a:effectLst/>
                <a:cs typeface="Times New Roman" panose="02020603050405020304" pitchFamily="18" charset="0"/>
              </a:rPr>
              <a:t>than monkeys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. </a:t>
            </a:r>
            <a:r>
              <a:rPr lang="en-US" sz="2400" kern="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/ˈ</a:t>
            </a:r>
            <a:r>
              <a:rPr lang="en-US" sz="2400" kern="0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ðəm</a:t>
            </a:r>
            <a:r>
              <a:rPr lang="en-US" sz="2400" kern="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 ˈ</a:t>
            </a:r>
            <a:r>
              <a:rPr lang="en-US" sz="2400" kern="0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mʌŋkiz</a:t>
            </a:r>
            <a:r>
              <a:rPr lang="en-US" sz="2400" kern="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/</a:t>
            </a:r>
            <a:endParaRPr lang="en-US" sz="2400" i="0" dirty="0">
              <a:effectLst/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2.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If </a:t>
            </a:r>
            <a:r>
              <a:rPr lang="en-US" sz="2400" b="1" i="0" u="sng" dirty="0">
                <a:effectLst/>
                <a:cs typeface="Times New Roman" panose="02020603050405020304" pitchFamily="18" charset="0"/>
              </a:rPr>
              <a:t>fed properly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, the bear will recover soon. </a:t>
            </a:r>
            <a:r>
              <a:rPr lang="en-US" sz="2400" kern="0" dirty="0">
                <a:highlight>
                  <a:srgbClr val="FFFF00"/>
                </a:highlight>
              </a:rPr>
              <a:t>/ˈ</a:t>
            </a:r>
            <a:r>
              <a:rPr lang="en-US" sz="2400" kern="0" dirty="0" err="1">
                <a:highlight>
                  <a:srgbClr val="FFFF00"/>
                </a:highlight>
              </a:rPr>
              <a:t>ʃeb</a:t>
            </a:r>
            <a:r>
              <a:rPr lang="en-US" sz="2400" kern="0" dirty="0">
                <a:highlight>
                  <a:srgbClr val="FFFF00"/>
                </a:highlight>
              </a:rPr>
              <a:t> ˈ</a:t>
            </a:r>
            <a:r>
              <a:rPr lang="en-US" sz="2400" kern="0" dirty="0" err="1">
                <a:highlight>
                  <a:srgbClr val="FFFF00"/>
                </a:highlight>
              </a:rPr>
              <a:t>prɑːpərli</a:t>
            </a:r>
            <a:r>
              <a:rPr lang="en-US" sz="2400" kern="0" dirty="0">
                <a:highlight>
                  <a:srgbClr val="FFFF00"/>
                </a:highlight>
              </a:rPr>
              <a:t>/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3. </a:t>
            </a:r>
            <a:r>
              <a:rPr lang="en-US" sz="2400" b="1" i="0" u="sng" dirty="0">
                <a:effectLst/>
                <a:cs typeface="Times New Roman" panose="02020603050405020304" pitchFamily="18" charset="0"/>
              </a:rPr>
              <a:t>Both species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benefit from living together. </a:t>
            </a:r>
            <a:r>
              <a:rPr lang="en-US" sz="2400" kern="0" dirty="0">
                <a:highlight>
                  <a:srgbClr val="FFFF00"/>
                </a:highlight>
              </a:rPr>
              <a:t>/ˈ</a:t>
            </a:r>
            <a:r>
              <a:rPr lang="en-US" sz="2400" kern="0" dirty="0" err="1">
                <a:highlight>
                  <a:srgbClr val="FFFF00"/>
                </a:highlight>
              </a:rPr>
              <a:t>bəʊs</a:t>
            </a:r>
            <a:r>
              <a:rPr lang="en-US" sz="2400" kern="0" dirty="0">
                <a:highlight>
                  <a:srgbClr val="FFFF00"/>
                </a:highlight>
              </a:rPr>
              <a:t> ˈ</a:t>
            </a:r>
            <a:r>
              <a:rPr lang="en-US" sz="2400" kern="0" dirty="0" err="1">
                <a:highlight>
                  <a:srgbClr val="FFFF00"/>
                </a:highlight>
              </a:rPr>
              <a:t>spiːʃiːz</a:t>
            </a:r>
            <a:r>
              <a:rPr lang="en-US" sz="2400" kern="0" dirty="0">
                <a:highlight>
                  <a:srgbClr val="FFFF00"/>
                </a:highlight>
              </a:rPr>
              <a:t>/</a:t>
            </a:r>
          </a:p>
          <a:p>
            <a:pPr algn="just">
              <a:lnSpc>
                <a:spcPct val="150000"/>
              </a:lnSpc>
            </a:pPr>
            <a:r>
              <a:rPr lang="en-US" sz="2400" b="1" i="0" dirty="0">
                <a:effectLst/>
                <a:cs typeface="Times New Roman" panose="02020603050405020304" pitchFamily="18" charset="0"/>
              </a:rPr>
              <a:t>4. </a:t>
            </a:r>
            <a:r>
              <a:rPr lang="en-US" sz="2400" b="1" i="0" u="sng" dirty="0">
                <a:effectLst/>
                <a:cs typeface="Times New Roman" panose="02020603050405020304" pitchFamily="18" charset="0"/>
              </a:rPr>
              <a:t>Ten per cent </a:t>
            </a:r>
            <a:r>
              <a:rPr lang="en-US" sz="2400" i="0" dirty="0">
                <a:effectLst/>
                <a:cs typeface="Times New Roman" panose="02020603050405020304" pitchFamily="18" charset="0"/>
              </a:rPr>
              <a:t>of the world’s population was infected by the virus.</a:t>
            </a:r>
          </a:p>
          <a:p>
            <a:pPr algn="just">
              <a:lnSpc>
                <a:spcPct val="150000"/>
              </a:lnSpc>
            </a:pPr>
            <a:r>
              <a:rPr lang="en-US" sz="2400" kern="0" dirty="0">
                <a:highlight>
                  <a:srgbClr val="FFFF00"/>
                </a:highlight>
              </a:rPr>
              <a:t>/ˈ</a:t>
            </a:r>
            <a:r>
              <a:rPr lang="en-US" sz="2400" kern="0" dirty="0" err="1">
                <a:highlight>
                  <a:srgbClr val="FFFF00"/>
                </a:highlight>
              </a:rPr>
              <a:t>tem</a:t>
            </a:r>
            <a:r>
              <a:rPr lang="en-US" sz="2400" kern="0" dirty="0">
                <a:highlight>
                  <a:srgbClr val="FFFF00"/>
                </a:highlight>
              </a:rPr>
              <a:t> </a:t>
            </a:r>
            <a:r>
              <a:rPr lang="en-US" sz="2400" kern="0" dirty="0" err="1">
                <a:highlight>
                  <a:srgbClr val="FFFF00"/>
                </a:highlight>
              </a:rPr>
              <a:t>pəˈsent</a:t>
            </a:r>
            <a:r>
              <a:rPr lang="en-US" sz="2400" kern="0" dirty="0">
                <a:highlight>
                  <a:srgbClr val="FFFF00"/>
                </a:highlight>
              </a:rPr>
              <a:t>/</a:t>
            </a:r>
          </a:p>
        </p:txBody>
      </p:sp>
      <p:sp>
        <p:nvSpPr>
          <p:cNvPr id="6" name="Google Shape;1881;p31"/>
          <p:cNvSpPr txBox="1">
            <a:spLocks/>
          </p:cNvSpPr>
          <p:nvPr/>
        </p:nvSpPr>
        <p:spPr>
          <a:xfrm>
            <a:off x="568803" y="695340"/>
            <a:ext cx="8213270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 smtClean="0"/>
              <a:t>Listen </a:t>
            </a:r>
            <a:r>
              <a:rPr lang="en-US" sz="2400" b="1" dirty="0"/>
              <a:t>and underline the parts where assimilation occurs. Then practice reading the sentences in pairs.  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122534" y="852448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Match the words with their meanings.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06959-3DB0-3458-F7F0-BD50E359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236"/>
            <a:ext cx="9144000" cy="32513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B778D2-A90E-E5A4-07DD-1769CD6E073D}"/>
              </a:ext>
            </a:extLst>
          </p:cNvPr>
          <p:cNvCxnSpPr/>
          <p:nvPr/>
        </p:nvCxnSpPr>
        <p:spPr>
          <a:xfrm>
            <a:off x="1918607" y="1698171"/>
            <a:ext cx="1265464" cy="1918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062222-B281-2086-DBBC-28A70B6E7472}"/>
              </a:ext>
            </a:extLst>
          </p:cNvPr>
          <p:cNvCxnSpPr>
            <a:cxnSpLocks/>
          </p:cNvCxnSpPr>
          <p:nvPr/>
        </p:nvCxnSpPr>
        <p:spPr>
          <a:xfrm flipV="1">
            <a:off x="1973039" y="1698171"/>
            <a:ext cx="1162047" cy="601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E7810-D3E1-33DD-6136-219C079B797A}"/>
              </a:ext>
            </a:extLst>
          </p:cNvPr>
          <p:cNvCxnSpPr>
            <a:cxnSpLocks/>
          </p:cNvCxnSpPr>
          <p:nvPr/>
        </p:nvCxnSpPr>
        <p:spPr>
          <a:xfrm flipV="1">
            <a:off x="1986651" y="2367643"/>
            <a:ext cx="1162047" cy="601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4092D2-1F3C-9548-53C8-2E19A2FEA222}"/>
              </a:ext>
            </a:extLst>
          </p:cNvPr>
          <p:cNvCxnSpPr>
            <a:cxnSpLocks/>
          </p:cNvCxnSpPr>
          <p:nvPr/>
        </p:nvCxnSpPr>
        <p:spPr>
          <a:xfrm flipV="1">
            <a:off x="1975771" y="3159579"/>
            <a:ext cx="1151150" cy="470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B55193-22B9-68DF-F9EA-A914219B8EE9}"/>
              </a:ext>
            </a:extLst>
          </p:cNvPr>
          <p:cNvCxnSpPr>
            <a:cxnSpLocks/>
          </p:cNvCxnSpPr>
          <p:nvPr/>
        </p:nvCxnSpPr>
        <p:spPr>
          <a:xfrm flipV="1">
            <a:off x="1948557" y="4237264"/>
            <a:ext cx="1170200" cy="35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sentences using the words in Task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6D7D9-D334-B685-B68A-5A4A484708FD}"/>
              </a:ext>
            </a:extLst>
          </p:cNvPr>
          <p:cNvSpPr txBox="1"/>
          <p:nvPr/>
        </p:nvSpPr>
        <p:spPr>
          <a:xfrm>
            <a:off x="674372" y="1428602"/>
            <a:ext cx="83374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effectLst/>
                <a:cs typeface="Times New Roman" panose="02020603050405020304" pitchFamily="18" charset="0"/>
              </a:rPr>
              <a:t>1. Wild animals need to live in their natural habitats in order to _________.</a:t>
            </a:r>
          </a:p>
          <a:p>
            <a:r>
              <a:rPr lang="en-US" sz="2400" i="0" dirty="0">
                <a:effectLst/>
                <a:cs typeface="Times New Roman" panose="02020603050405020304" pitchFamily="18" charset="0"/>
              </a:rPr>
              <a:t>2. Many _________ animals are in urgent need of protection.</a:t>
            </a:r>
          </a:p>
          <a:p>
            <a:r>
              <a:rPr lang="en-US" sz="2400" i="0" dirty="0">
                <a:effectLst/>
                <a:cs typeface="Times New Roman" panose="02020603050405020304" pitchFamily="18" charset="0"/>
              </a:rPr>
              <a:t>3. Scientists estimate that every day around 150 species become _________.</a:t>
            </a:r>
          </a:p>
          <a:p>
            <a:r>
              <a:rPr lang="en-US" sz="2400" i="0" dirty="0">
                <a:effectLst/>
                <a:cs typeface="Times New Roman" panose="02020603050405020304" pitchFamily="18" charset="0"/>
              </a:rPr>
              <a:t>4. All the animals looked well after being released from _________.</a:t>
            </a:r>
          </a:p>
          <a:p>
            <a:r>
              <a:rPr lang="en-US" sz="2400" i="0" dirty="0">
                <a:effectLst/>
                <a:cs typeface="Times New Roman" panose="02020603050405020304" pitchFamily="18" charset="0"/>
              </a:rPr>
              <a:t>5. A new law has been introduced to _________ wildlife in the area.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B5EDF-25CE-95A8-D097-C78525A25084}"/>
              </a:ext>
            </a:extLst>
          </p:cNvPr>
          <p:cNvSpPr txBox="1"/>
          <p:nvPr/>
        </p:nvSpPr>
        <p:spPr>
          <a:xfrm>
            <a:off x="763737" y="1777177"/>
            <a:ext cx="149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survive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422B5-BCC8-584D-065D-D616409705E7}"/>
              </a:ext>
            </a:extLst>
          </p:cNvPr>
          <p:cNvSpPr txBox="1"/>
          <p:nvPr/>
        </p:nvSpPr>
        <p:spPr>
          <a:xfrm>
            <a:off x="2034633" y="2133683"/>
            <a:ext cx="149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rare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8D240-EF44-1E82-972D-068373BDF0C4}"/>
              </a:ext>
            </a:extLst>
          </p:cNvPr>
          <p:cNvSpPr txBox="1"/>
          <p:nvPr/>
        </p:nvSpPr>
        <p:spPr>
          <a:xfrm>
            <a:off x="888898" y="2857577"/>
            <a:ext cx="149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extinct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FF3E2-43B2-200F-9D98-97E6B75C13D4}"/>
              </a:ext>
            </a:extLst>
          </p:cNvPr>
          <p:cNvSpPr txBox="1"/>
          <p:nvPr/>
        </p:nvSpPr>
        <p:spPr>
          <a:xfrm>
            <a:off x="706563" y="3589640"/>
            <a:ext cx="173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captivity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7FF2F-0062-8036-93C1-835DE8667C9C}"/>
              </a:ext>
            </a:extLst>
          </p:cNvPr>
          <p:cNvSpPr txBox="1"/>
          <p:nvPr/>
        </p:nvSpPr>
        <p:spPr>
          <a:xfrm>
            <a:off x="5202363" y="3946147"/>
            <a:ext cx="173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conserve</a:t>
            </a:r>
          </a:p>
        </p:txBody>
      </p:sp>
    </p:spTree>
    <p:extLst>
      <p:ext uri="{BB962C8B-B14F-4D97-AF65-F5344CB8AC3E}">
        <p14:creationId xmlns:p14="http://schemas.microsoft.com/office/powerpoint/2010/main" val="40819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2078</TotalTime>
  <Words>601</Words>
  <PresentationFormat>On-screen Show (16:9)</PresentationFormat>
  <Paragraphs>97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2024-06-10T07:38:34Z</dcterms:modified>
</cp:coreProperties>
</file>