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79" r:id="rId2"/>
    <p:sldId id="280" r:id="rId3"/>
    <p:sldId id="286" r:id="rId4"/>
    <p:sldId id="287" r:id="rId5"/>
    <p:sldId id="289" r:id="rId6"/>
    <p:sldId id="288" r:id="rId7"/>
    <p:sldId id="291" r:id="rId8"/>
    <p:sldId id="292" r:id="rId9"/>
    <p:sldId id="294" r:id="rId10"/>
    <p:sldId id="293" r:id="rId11"/>
    <p:sldId id="295" r:id="rId12"/>
    <p:sldId id="296" r:id="rId13"/>
    <p:sldId id="285" r:id="rId14"/>
    <p:sldId id="299" r:id="rId15"/>
    <p:sldId id="300" r:id="rId16"/>
    <p:sldId id="301" r:id="rId17"/>
    <p:sldId id="302" r:id="rId18"/>
    <p:sldId id="303" r:id="rId19"/>
    <p:sldId id="304" r:id="rId20"/>
    <p:sldId id="305" r:id="rId21"/>
    <p:sldId id="306" r:id="rId22"/>
    <p:sldId id="307" r:id="rId23"/>
    <p:sldId id="308" r:id="rId24"/>
    <p:sldId id="309" r:id="rId25"/>
    <p:sldId id="290" r:id="rId26"/>
    <p:sldId id="310" r:id="rId27"/>
    <p:sldId id="311" r:id="rId28"/>
    <p:sldId id="312" r:id="rId29"/>
    <p:sldId id="313" r:id="rId30"/>
    <p:sldId id="314" r:id="rId31"/>
    <p:sldId id="315" r:id="rId32"/>
    <p:sldId id="316" r:id="rId33"/>
    <p:sldId id="317" r:id="rId34"/>
    <p:sldId id="318" r:id="rId35"/>
    <p:sldId id="319" r:id="rId36"/>
    <p:sldId id="320" r:id="rId37"/>
    <p:sldId id="321" r:id="rId38"/>
    <p:sldId id="322" r:id="rId39"/>
    <p:sldId id="323" r:id="rId40"/>
    <p:sldId id="324" r:id="rId41"/>
    <p:sldId id="273" r:id="rId42"/>
    <p:sldId id="297" r:id="rId43"/>
    <p:sldId id="298" r:id="rId44"/>
    <p:sldId id="325" r:id="rId45"/>
    <p:sldId id="326" r:id="rId46"/>
    <p:sldId id="32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364" autoAdjust="0"/>
  </p:normalViewPr>
  <p:slideViewPr>
    <p:cSldViewPr snapToGrid="0">
      <p:cViewPr varScale="1">
        <p:scale>
          <a:sx n="69" d="100"/>
          <a:sy n="69" d="100"/>
        </p:scale>
        <p:origin x="75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37B39-739A-4972-B4B5-0F0CBD422478}" type="datetimeFigureOut">
              <a:rPr lang="en-US" smtClean="0"/>
              <a:t>8/15/2024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BF97B-4C86-4FEF-B663-D210A705C013}" type="slidenum">
              <a:rPr lang="en-US" smtClean="0"/>
              <a:t>‹#›</a:t>
            </a:fld>
            <a:endParaRPr lang="en-US"/>
          </a:p>
        </p:txBody>
      </p:sp>
    </p:spTree>
    <p:extLst>
      <p:ext uri="{BB962C8B-B14F-4D97-AF65-F5344CB8AC3E}">
        <p14:creationId xmlns:p14="http://schemas.microsoft.com/office/powerpoint/2010/main" val="85576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8BF97B-4C86-4FEF-B663-D210A705C013}" type="slidenum">
              <a:rPr lang="en-US" smtClean="0"/>
              <a:t>2</a:t>
            </a:fld>
            <a:endParaRPr lang="en-US"/>
          </a:p>
        </p:txBody>
      </p:sp>
    </p:spTree>
    <p:extLst>
      <p:ext uri="{BB962C8B-B14F-4D97-AF65-F5344CB8AC3E}">
        <p14:creationId xmlns:p14="http://schemas.microsoft.com/office/powerpoint/2010/main" val="833312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8BF97B-4C86-4FEF-B663-D210A705C013}" type="slidenum">
              <a:rPr lang="en-US" smtClean="0"/>
              <a:t>3</a:t>
            </a:fld>
            <a:endParaRPr lang="en-US"/>
          </a:p>
        </p:txBody>
      </p:sp>
    </p:spTree>
    <p:extLst>
      <p:ext uri="{BB962C8B-B14F-4D97-AF65-F5344CB8AC3E}">
        <p14:creationId xmlns:p14="http://schemas.microsoft.com/office/powerpoint/2010/main" val="3329117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8BF97B-4C86-4FEF-B663-D210A705C013}" type="slidenum">
              <a:rPr lang="en-US" smtClean="0"/>
              <a:t>4</a:t>
            </a:fld>
            <a:endParaRPr lang="en-US"/>
          </a:p>
        </p:txBody>
      </p:sp>
    </p:spTree>
    <p:extLst>
      <p:ext uri="{BB962C8B-B14F-4D97-AF65-F5344CB8AC3E}">
        <p14:creationId xmlns:p14="http://schemas.microsoft.com/office/powerpoint/2010/main" val="1360177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474B011-2E6A-4CD5-B3F3-28CE2AD65E78}"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81DD67E6-C40F-46D6-90A3-1ED0E1BB3C26}" type="slidenum">
              <a:rPr lang="en-US" smtClean="0"/>
              <a:t>‹#›</a:t>
            </a:fld>
            <a:endParaRPr lang="en-US"/>
          </a:p>
        </p:txBody>
      </p:sp>
    </p:spTree>
    <p:extLst>
      <p:ext uri="{BB962C8B-B14F-4D97-AF65-F5344CB8AC3E}">
        <p14:creationId xmlns:p14="http://schemas.microsoft.com/office/powerpoint/2010/main" val="1905721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74B011-2E6A-4CD5-B3F3-28CE2AD65E78}"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1DD67E6-C40F-46D6-90A3-1ED0E1BB3C26}" type="slidenum">
              <a:rPr lang="en-US" smtClean="0"/>
              <a:t>‹#›</a:t>
            </a:fld>
            <a:endParaRPr lang="en-US"/>
          </a:p>
        </p:txBody>
      </p:sp>
    </p:spTree>
    <p:extLst>
      <p:ext uri="{BB962C8B-B14F-4D97-AF65-F5344CB8AC3E}">
        <p14:creationId xmlns:p14="http://schemas.microsoft.com/office/powerpoint/2010/main" val="902137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74B011-2E6A-4CD5-B3F3-28CE2AD65E78}"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1DD67E6-C40F-46D6-90A3-1ED0E1BB3C26}"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85282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2474B011-2E6A-4CD5-B3F3-28CE2AD65E78}" type="datetimeFigureOut">
              <a:rPr lang="en-US" smtClean="0"/>
              <a:t>8/15/2024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1DD67E6-C40F-46D6-90A3-1ED0E1BB3C26}" type="slidenum">
              <a:rPr lang="en-US" smtClean="0"/>
              <a:t>‹#›</a:t>
            </a:fld>
            <a:endParaRPr lang="en-US"/>
          </a:p>
        </p:txBody>
      </p:sp>
    </p:spTree>
    <p:extLst>
      <p:ext uri="{BB962C8B-B14F-4D97-AF65-F5344CB8AC3E}">
        <p14:creationId xmlns:p14="http://schemas.microsoft.com/office/powerpoint/2010/main" val="2741101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2474B011-2E6A-4CD5-B3F3-28CE2AD65E78}" type="datetimeFigureOut">
              <a:rPr lang="en-US" smtClean="0"/>
              <a:t>8/15/2024</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1DD67E6-C40F-46D6-90A3-1ED0E1BB3C26}"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99877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2474B011-2E6A-4CD5-B3F3-28CE2AD65E78}" type="datetimeFigureOut">
              <a:rPr lang="en-US" smtClean="0"/>
              <a:t>8/15/2024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1DD67E6-C40F-46D6-90A3-1ED0E1BB3C26}" type="slidenum">
              <a:rPr lang="en-US" smtClean="0"/>
              <a:t>‹#›</a:t>
            </a:fld>
            <a:endParaRPr lang="en-US"/>
          </a:p>
        </p:txBody>
      </p:sp>
    </p:spTree>
    <p:extLst>
      <p:ext uri="{BB962C8B-B14F-4D97-AF65-F5344CB8AC3E}">
        <p14:creationId xmlns:p14="http://schemas.microsoft.com/office/powerpoint/2010/main" val="3590590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74B011-2E6A-4CD5-B3F3-28CE2AD65E78}"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1DD67E6-C40F-46D6-90A3-1ED0E1BB3C26}" type="slidenum">
              <a:rPr lang="en-US" smtClean="0"/>
              <a:t>‹#›</a:t>
            </a:fld>
            <a:endParaRPr lang="en-US"/>
          </a:p>
        </p:txBody>
      </p:sp>
    </p:spTree>
    <p:extLst>
      <p:ext uri="{BB962C8B-B14F-4D97-AF65-F5344CB8AC3E}">
        <p14:creationId xmlns:p14="http://schemas.microsoft.com/office/powerpoint/2010/main" val="1234832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74B011-2E6A-4CD5-B3F3-28CE2AD65E78}"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1DD67E6-C40F-46D6-90A3-1ED0E1BB3C26}" type="slidenum">
              <a:rPr lang="en-US" smtClean="0"/>
              <a:t>‹#›</a:t>
            </a:fld>
            <a:endParaRPr lang="en-US"/>
          </a:p>
        </p:txBody>
      </p:sp>
    </p:spTree>
    <p:extLst>
      <p:ext uri="{BB962C8B-B14F-4D97-AF65-F5344CB8AC3E}">
        <p14:creationId xmlns:p14="http://schemas.microsoft.com/office/powerpoint/2010/main" val="409291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74B011-2E6A-4CD5-B3F3-28CE2AD65E78}"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1DD67E6-C40F-46D6-90A3-1ED0E1BB3C26}" type="slidenum">
              <a:rPr lang="en-US" smtClean="0"/>
              <a:t>‹#›</a:t>
            </a:fld>
            <a:endParaRPr lang="en-US"/>
          </a:p>
        </p:txBody>
      </p:sp>
    </p:spTree>
    <p:extLst>
      <p:ext uri="{BB962C8B-B14F-4D97-AF65-F5344CB8AC3E}">
        <p14:creationId xmlns:p14="http://schemas.microsoft.com/office/powerpoint/2010/main" val="794064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74B011-2E6A-4CD5-B3F3-28CE2AD65E78}"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1DD67E6-C40F-46D6-90A3-1ED0E1BB3C26}" type="slidenum">
              <a:rPr lang="en-US" smtClean="0"/>
              <a:t>‹#›</a:t>
            </a:fld>
            <a:endParaRPr lang="en-US"/>
          </a:p>
        </p:txBody>
      </p:sp>
    </p:spTree>
    <p:extLst>
      <p:ext uri="{BB962C8B-B14F-4D97-AF65-F5344CB8AC3E}">
        <p14:creationId xmlns:p14="http://schemas.microsoft.com/office/powerpoint/2010/main" val="1442994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74B011-2E6A-4CD5-B3F3-28CE2AD65E78}" type="datetimeFigureOut">
              <a:rPr lang="en-US" smtClean="0"/>
              <a:t>8/15/2024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81DD67E6-C40F-46D6-90A3-1ED0E1BB3C26}" type="slidenum">
              <a:rPr lang="en-US" smtClean="0"/>
              <a:t>‹#›</a:t>
            </a:fld>
            <a:endParaRPr lang="en-US"/>
          </a:p>
        </p:txBody>
      </p:sp>
    </p:spTree>
    <p:extLst>
      <p:ext uri="{BB962C8B-B14F-4D97-AF65-F5344CB8AC3E}">
        <p14:creationId xmlns:p14="http://schemas.microsoft.com/office/powerpoint/2010/main" val="2373410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74B011-2E6A-4CD5-B3F3-28CE2AD65E78}" type="datetimeFigureOut">
              <a:rPr lang="en-US" smtClean="0"/>
              <a:t>8/15/2024</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81DD67E6-C40F-46D6-90A3-1ED0E1BB3C26}" type="slidenum">
              <a:rPr lang="en-US" smtClean="0"/>
              <a:t>‹#›</a:t>
            </a:fld>
            <a:endParaRPr lang="en-US"/>
          </a:p>
        </p:txBody>
      </p:sp>
    </p:spTree>
    <p:extLst>
      <p:ext uri="{BB962C8B-B14F-4D97-AF65-F5344CB8AC3E}">
        <p14:creationId xmlns:p14="http://schemas.microsoft.com/office/powerpoint/2010/main" val="1964517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74B011-2E6A-4CD5-B3F3-28CE2AD65E78}" type="datetimeFigureOut">
              <a:rPr lang="en-US" smtClean="0"/>
              <a:t>8/15/2024</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81DD67E6-C40F-46D6-90A3-1ED0E1BB3C26}" type="slidenum">
              <a:rPr lang="en-US" smtClean="0"/>
              <a:t>‹#›</a:t>
            </a:fld>
            <a:endParaRPr lang="en-US"/>
          </a:p>
        </p:txBody>
      </p:sp>
    </p:spTree>
    <p:extLst>
      <p:ext uri="{BB962C8B-B14F-4D97-AF65-F5344CB8AC3E}">
        <p14:creationId xmlns:p14="http://schemas.microsoft.com/office/powerpoint/2010/main" val="202113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74B011-2E6A-4CD5-B3F3-28CE2AD65E78}" type="datetimeFigureOut">
              <a:rPr lang="en-US" smtClean="0"/>
              <a:t>8/15/2024</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81DD67E6-C40F-46D6-90A3-1ED0E1BB3C26}" type="slidenum">
              <a:rPr lang="en-US" smtClean="0"/>
              <a:t>‹#›</a:t>
            </a:fld>
            <a:endParaRPr lang="en-US"/>
          </a:p>
        </p:txBody>
      </p:sp>
    </p:spTree>
    <p:extLst>
      <p:ext uri="{BB962C8B-B14F-4D97-AF65-F5344CB8AC3E}">
        <p14:creationId xmlns:p14="http://schemas.microsoft.com/office/powerpoint/2010/main" val="243050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474B011-2E6A-4CD5-B3F3-28CE2AD65E78}" type="datetimeFigureOut">
              <a:rPr lang="en-US" smtClean="0"/>
              <a:t>8/15/2024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81DD67E6-C40F-46D6-90A3-1ED0E1BB3C26}" type="slidenum">
              <a:rPr lang="en-US" smtClean="0"/>
              <a:t>‹#›</a:t>
            </a:fld>
            <a:endParaRPr lang="en-US"/>
          </a:p>
        </p:txBody>
      </p:sp>
    </p:spTree>
    <p:extLst>
      <p:ext uri="{BB962C8B-B14F-4D97-AF65-F5344CB8AC3E}">
        <p14:creationId xmlns:p14="http://schemas.microsoft.com/office/powerpoint/2010/main" val="3000873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474B011-2E6A-4CD5-B3F3-28CE2AD65E78}" type="datetimeFigureOut">
              <a:rPr lang="en-US" smtClean="0"/>
              <a:t>8/15/2024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1DD67E6-C40F-46D6-90A3-1ED0E1BB3C26}" type="slidenum">
              <a:rPr lang="en-US" smtClean="0"/>
              <a:t>‹#›</a:t>
            </a:fld>
            <a:endParaRPr lang="en-US"/>
          </a:p>
        </p:txBody>
      </p:sp>
    </p:spTree>
    <p:extLst>
      <p:ext uri="{BB962C8B-B14F-4D97-AF65-F5344CB8AC3E}">
        <p14:creationId xmlns:p14="http://schemas.microsoft.com/office/powerpoint/2010/main" val="2901834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2474B011-2E6A-4CD5-B3F3-28CE2AD65E78}" type="datetimeFigureOut">
              <a:rPr lang="en-US" smtClean="0"/>
              <a:t>8/15/2024</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81DD67E6-C40F-46D6-90A3-1ED0E1BB3C26}" type="slidenum">
              <a:rPr lang="en-US" smtClean="0"/>
              <a:t>‹#›</a:t>
            </a:fld>
            <a:endParaRPr lang="en-US"/>
          </a:p>
        </p:txBody>
      </p:sp>
    </p:spTree>
    <p:extLst>
      <p:ext uri="{BB962C8B-B14F-4D97-AF65-F5344CB8AC3E}">
        <p14:creationId xmlns:p14="http://schemas.microsoft.com/office/powerpoint/2010/main" val="16760200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pngall.com/vegetable-png/"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tuoitre.vn/an-banh-mi-40-nguoi-bi-ngo-doc-nhap-vien-20181028171712584.ht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pixabay.com/en/medical-appointment-doctor-563427/" TargetMode="External"/><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hyperlink" Target="https://thongtinattp.vfa.gov.vn/app/P0203" TargetMode="Externa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pxhere.com/th/photo/673292"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7.xml"/><Relationship Id="rId1" Type="http://schemas.openxmlformats.org/officeDocument/2006/relationships/video" Target="https://www.youtube.com/embed/u6HjtFElSwU?feature=oembed"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pxhere.com/en/photo/1331392" TargetMode="External"/><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hyperlink" Target="https://motogo.vn/vuon-dau-da-lat/" TargetMode="Externa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pxhere.com/en/photo/1562397" TargetMode="Externa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hyperlink" Target="https://www.pexels.com/photo/blue-cloud-clouds-cloudy-389642/" TargetMode="External"/><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24.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7000" b="-17000"/>
          </a:stretch>
        </a:blipFill>
        <a:effectLst/>
      </p:bgPr>
    </p:bg>
    <p:spTree>
      <p:nvGrpSpPr>
        <p:cNvPr id="1" name=""/>
        <p:cNvGrpSpPr/>
        <p:nvPr/>
      </p:nvGrpSpPr>
      <p:grpSpPr>
        <a:xfrm>
          <a:off x="0" y="0"/>
          <a:ext cx="0" cy="0"/>
          <a:chOff x="0" y="0"/>
          <a:chExt cx="0" cy="0"/>
        </a:xfrm>
      </p:grpSpPr>
      <p:sp>
        <p:nvSpPr>
          <p:cNvPr id="43" name="Flowchart: Alternate Process 42"/>
          <p:cNvSpPr/>
          <p:nvPr/>
        </p:nvSpPr>
        <p:spPr>
          <a:xfrm>
            <a:off x="5250792" y="310981"/>
            <a:ext cx="5999019" cy="2038124"/>
          </a:xfrm>
          <a:prstGeom prst="flowChartAlternateProcess">
            <a:avLst/>
          </a:prstGeom>
          <a:solidFill>
            <a:srgbClr val="0070C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3767998" y="455376"/>
            <a:ext cx="8041381" cy="1323439"/>
          </a:xfrm>
          <a:prstGeom prst="rect">
            <a:avLst/>
          </a:prstGeom>
          <a:noFill/>
        </p:spPr>
        <p:txBody>
          <a:bodyPr wrap="square" rtlCol="0">
            <a:spAutoFit/>
          </a:bodyPr>
          <a:lstStyle/>
          <a:p>
            <a:pPr algn="ctr" eaLnBrk="0" hangingPunct="0"/>
            <a:r>
              <a:rPr lang="vi-VN" sz="4000" b="1" noProof="1">
                <a:solidFill>
                  <a:srgbClr val="FFFF00"/>
                </a:solidFill>
                <a:effectLst>
                  <a:outerShdw blurRad="38100" dist="38100" dir="2700000">
                    <a:srgbClr val="000000"/>
                  </a:outerShdw>
                </a:effectLst>
                <a:latin typeface="Calibri" panose="020F0502020204030204" pitchFamily="34" charset="0"/>
                <a:cs typeface="Calibri" panose="020F0502020204030204" pitchFamily="34" charset="0"/>
              </a:rPr>
              <a:t>Bài </a:t>
            </a:r>
            <a:r>
              <a:rPr lang="en-US" sz="4000" b="1" noProof="1">
                <a:solidFill>
                  <a:srgbClr val="FFFF00"/>
                </a:solidFill>
                <a:effectLst>
                  <a:outerShdw blurRad="38100" dist="38100" dir="2700000">
                    <a:srgbClr val="000000"/>
                  </a:outerShdw>
                </a:effectLst>
                <a:latin typeface="Calibri" panose="020F0502020204030204" pitchFamily="34" charset="0"/>
                <a:cs typeface="Calibri" panose="020F0502020204030204" pitchFamily="34" charset="0"/>
              </a:rPr>
              <a:t>11</a:t>
            </a:r>
            <a:r>
              <a:rPr lang="vi-VN" sz="4000" b="1" noProof="1">
                <a:solidFill>
                  <a:srgbClr val="FFFF00"/>
                </a:solidFill>
                <a:effectLst>
                  <a:outerShdw blurRad="38100" dist="38100" dir="2700000">
                    <a:srgbClr val="000000"/>
                  </a:outerShdw>
                </a:effectLst>
                <a:latin typeface="Calibri" panose="020F0502020204030204" pitchFamily="34" charset="0"/>
                <a:cs typeface="Calibri" panose="020F0502020204030204" pitchFamily="34" charset="0"/>
              </a:rPr>
              <a:t>. </a:t>
            </a:r>
            <a:endParaRPr lang="en-US" sz="4000" b="1" noProof="1">
              <a:solidFill>
                <a:srgbClr val="FFFF00"/>
              </a:solidFill>
              <a:effectLst>
                <a:outerShdw blurRad="38100" dist="38100" dir="2700000">
                  <a:srgbClr val="000000"/>
                </a:outerShdw>
              </a:effectLst>
              <a:latin typeface="Calibri" panose="020F0502020204030204" pitchFamily="34" charset="0"/>
              <a:cs typeface="Calibri" panose="020F0502020204030204" pitchFamily="34" charset="0"/>
            </a:endParaRPr>
          </a:p>
          <a:p>
            <a:pPr algn="ctr" eaLnBrk="0" hangingPunct="0"/>
            <a:r>
              <a:rPr lang="vi-VN" sz="4000" b="1" noProof="1">
                <a:solidFill>
                  <a:srgbClr val="FFFF00"/>
                </a:solidFill>
                <a:effectLst>
                  <a:outerShdw blurRad="38100" dist="38100" dir="2700000">
                    <a:srgbClr val="000000"/>
                  </a:outerShdw>
                </a:effectLst>
                <a:latin typeface="Calibri" panose="020F0502020204030204" pitchFamily="34" charset="0"/>
                <a:cs typeface="Calibri" panose="020F0502020204030204" pitchFamily="34" charset="0"/>
              </a:rPr>
              <a:t>NGỘ ĐỘC THỰC PHẨM</a:t>
            </a:r>
          </a:p>
        </p:txBody>
      </p:sp>
      <p:grpSp>
        <p:nvGrpSpPr>
          <p:cNvPr id="47" name="Group 46"/>
          <p:cNvGrpSpPr/>
          <p:nvPr/>
        </p:nvGrpSpPr>
        <p:grpSpPr>
          <a:xfrm>
            <a:off x="122265" y="104894"/>
            <a:ext cx="4775842" cy="3176908"/>
            <a:chOff x="488519" y="170244"/>
            <a:chExt cx="2844515" cy="1670245"/>
          </a:xfrm>
        </p:grpSpPr>
        <p:sp>
          <p:nvSpPr>
            <p:cNvPr id="45" name="Oval 44"/>
            <p:cNvSpPr/>
            <p:nvPr/>
          </p:nvSpPr>
          <p:spPr>
            <a:xfrm>
              <a:off x="488519" y="170244"/>
              <a:ext cx="2844515" cy="128823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488519" y="351611"/>
              <a:ext cx="2776180" cy="1488878"/>
            </a:xfrm>
            <a:prstGeom prst="rect">
              <a:avLst/>
            </a:prstGeom>
            <a:noFill/>
          </p:spPr>
          <p:txBody>
            <a:bodyPr wrap="square" rtlCol="0">
              <a:spAutoFit/>
            </a:bodyPr>
            <a:lstStyle/>
            <a:p>
              <a:pPr algn="ctr"/>
              <a:r>
                <a:rPr lang="en-US" sz="4000" b="1" noProof="1">
                  <a:solidFill>
                    <a:srgbClr val="FFFF00"/>
                  </a:solidFill>
                  <a:effectLst>
                    <a:outerShdw blurRad="38100" dist="38100" dir="2700000">
                      <a:srgbClr val="000000"/>
                    </a:outerShdw>
                  </a:effectLst>
                  <a:latin typeface="Calibri" panose="020F0502020204030204" pitchFamily="34" charset="0"/>
                  <a:cs typeface="Calibri" panose="020F0502020204030204" pitchFamily="34" charset="0"/>
                </a:rPr>
                <a:t>Chuyền đề 3. VỆ SINH AN TOÀN THỰC PHẨM</a:t>
              </a:r>
            </a:p>
          </p:txBody>
        </p:sp>
      </p:grpSp>
      <p:sp>
        <p:nvSpPr>
          <p:cNvPr id="5" name="Rectangle 4"/>
          <p:cNvSpPr/>
          <p:nvPr/>
        </p:nvSpPr>
        <p:spPr>
          <a:xfrm>
            <a:off x="1524000" y="3281802"/>
            <a:ext cx="2729345" cy="70788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perspectiveContrastingRightFacing"/>
              <a:lightRig rig="threePt" dir="t"/>
            </a:scene3d>
            <a:sp3d extrusionH="57150">
              <a:bevelT w="38100" h="38100"/>
            </a:sp3d>
          </a:bodyPr>
          <a:lstStyle/>
          <a:p>
            <a:pPr algn="ct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TRÒ CHƠI</a:t>
            </a:r>
          </a:p>
        </p:txBody>
      </p:sp>
      <p:grpSp>
        <p:nvGrpSpPr>
          <p:cNvPr id="7" name="Group 6"/>
          <p:cNvGrpSpPr/>
          <p:nvPr/>
        </p:nvGrpSpPr>
        <p:grpSpPr>
          <a:xfrm>
            <a:off x="6119836" y="4738134"/>
            <a:ext cx="2130466" cy="1029303"/>
            <a:chOff x="4659440" y="4562287"/>
            <a:chExt cx="2130466" cy="1029303"/>
          </a:xfrm>
        </p:grpSpPr>
        <p:sp>
          <p:nvSpPr>
            <p:cNvPr id="2" name="Cube 1"/>
            <p:cNvSpPr/>
            <p:nvPr/>
          </p:nvSpPr>
          <p:spPr>
            <a:xfrm>
              <a:off x="4659440" y="4562287"/>
              <a:ext cx="2130466" cy="953296"/>
            </a:xfrm>
            <a:prstGeom prst="cube">
              <a:avLst/>
            </a:prstGeom>
            <a:noFill/>
            <a:scene3d>
              <a:camera prst="orthographicFront"/>
              <a:lightRig rig="two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6" name="Rectangle 5"/>
            <p:cNvSpPr/>
            <p:nvPr/>
          </p:nvSpPr>
          <p:spPr>
            <a:xfrm>
              <a:off x="4659440" y="4668260"/>
              <a:ext cx="1848363" cy="923330"/>
            </a:xfrm>
            <a:prstGeom prst="rect">
              <a:avLst/>
            </a:prstGeom>
            <a:solidFill>
              <a:schemeClr val="bg1"/>
            </a:solidFill>
          </p:spPr>
          <p:txBody>
            <a:bodyPr wrap="squar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PLAY</a:t>
              </a:r>
            </a:p>
          </p:txBody>
        </p:sp>
      </p:grpSp>
      <p:grpSp>
        <p:nvGrpSpPr>
          <p:cNvPr id="11" name="Group 10"/>
          <p:cNvGrpSpPr/>
          <p:nvPr/>
        </p:nvGrpSpPr>
        <p:grpSpPr>
          <a:xfrm>
            <a:off x="4738616" y="2801964"/>
            <a:ext cx="5544766" cy="1449421"/>
            <a:chOff x="4727643" y="2538919"/>
            <a:chExt cx="5544766" cy="1449421"/>
          </a:xfrm>
        </p:grpSpPr>
        <p:sp>
          <p:nvSpPr>
            <p:cNvPr id="10" name="Double Wave 9"/>
            <p:cNvSpPr/>
            <p:nvPr/>
          </p:nvSpPr>
          <p:spPr>
            <a:xfrm>
              <a:off x="4727643" y="2538919"/>
              <a:ext cx="5544766" cy="1449421"/>
            </a:xfrm>
            <a:prstGeom prst="doubleWav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p>
          </p:txBody>
        </p:sp>
        <p:sp>
          <p:nvSpPr>
            <p:cNvPr id="32" name="Rectangle 31"/>
            <p:cNvSpPr/>
            <p:nvPr/>
          </p:nvSpPr>
          <p:spPr>
            <a:xfrm>
              <a:off x="4887134" y="2783893"/>
              <a:ext cx="5274201" cy="923330"/>
            </a:xfrm>
            <a:prstGeom prst="rect">
              <a:avLst/>
            </a:prstGeom>
            <a:noFill/>
          </p:spPr>
          <p:txBody>
            <a:bodyPr wrap="none" lIns="91440" tIns="45720" rIns="91440" bIns="45720">
              <a:prstTxWarp prst="textWave2">
                <a:avLst/>
              </a:prstTxWarp>
              <a:spAutoFit/>
            </a:bodyPr>
            <a:lstStyle/>
            <a:p>
              <a:pPr algn="ctr"/>
              <a:r>
                <a:rPr lang="en-US" sz="4000" b="1">
                  <a:ln w="10160">
                    <a:solidFill>
                      <a:schemeClr val="accent5"/>
                    </a:solidFill>
                    <a:prstDash val="solid"/>
                  </a:ln>
                  <a:solidFill>
                    <a:srgbClr val="FFFFFF"/>
                  </a:solidFill>
                  <a:effectLst>
                    <a:outerShdw blurRad="38100" dist="22860" dir="5400000" algn="tl" rotWithShape="0">
                      <a:srgbClr val="000000">
                        <a:alpha val="30000"/>
                      </a:srgbClr>
                    </a:outerShdw>
                  </a:effectLst>
                </a:rPr>
                <a:t>AI NHANH HƠN</a:t>
              </a:r>
            </a:p>
          </p:txBody>
        </p:sp>
      </p:grpSp>
    </p:spTree>
    <p:extLst>
      <p:ext uri="{BB962C8B-B14F-4D97-AF65-F5344CB8AC3E}">
        <p14:creationId xmlns:p14="http://schemas.microsoft.com/office/powerpoint/2010/main" val="3583336370"/>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1"/>
                                        </p:tgtEl>
                                      </p:cBhvr>
                                    </p:animEffect>
                                    <p:animScale>
                                      <p:cBhvr>
                                        <p:cTn id="7" dur="1000" autoRev="1" fill="hold"/>
                                        <p:tgtEl>
                                          <p:spTgt spid="11"/>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7"/>
                                        </p:tgtEl>
                                      </p:cBhvr>
                                    </p:animEffect>
                                    <p:animScale>
                                      <p:cBhvr>
                                        <p:cTn id="10" dur="150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664923" y="443876"/>
            <a:ext cx="9510661" cy="913823"/>
            <a:chOff x="3736647" y="83800"/>
            <a:chExt cx="7963258" cy="595253"/>
          </a:xfrm>
        </p:grpSpPr>
        <p:sp>
          <p:nvSpPr>
            <p:cNvPr id="15" name="Freeform 14"/>
            <p:cNvSpPr/>
            <p:nvPr/>
          </p:nvSpPr>
          <p:spPr>
            <a:xfrm>
              <a:off x="4987001" y="83801"/>
              <a:ext cx="6712904" cy="582970"/>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algn="ctr" defTabSz="1244600">
                <a:lnSpc>
                  <a:spcPct val="90000"/>
                </a:lnSpc>
                <a:spcBef>
                  <a:spcPct val="0"/>
                </a:spcBef>
                <a:spcAft>
                  <a:spcPct val="35000"/>
                </a:spcAft>
              </a:pPr>
              <a:r>
                <a:rPr lang="en-US" sz="4000" b="1" dirty="0">
                  <a:solidFill>
                    <a:srgbClr val="3333FF"/>
                  </a:solidFill>
                  <a:latin typeface="Calibri" panose="020F0502020204030204" pitchFamily="34" charset="0"/>
                  <a:cs typeface="Calibri" panose="020F0502020204030204" pitchFamily="34" charset="0"/>
                </a:rPr>
                <a:t> KHÁI NIỆM NGỘ ĐỘC THỰC PHẨM </a:t>
              </a:r>
              <a:endParaRPr lang="en-US" sz="4000" b="1" kern="1200" dirty="0">
                <a:solidFill>
                  <a:srgbClr val="3333FF"/>
                </a:solidFill>
                <a:latin typeface="Calibri" panose="020F0502020204030204" pitchFamily="34" charset="0"/>
                <a:cs typeface="Calibri" panose="020F0502020204030204" pitchFamily="34" charset="0"/>
              </a:endParaRPr>
            </a:p>
          </p:txBody>
        </p:sp>
        <p:sp>
          <p:nvSpPr>
            <p:cNvPr id="16" name="Freeform 15"/>
            <p:cNvSpPr/>
            <p:nvPr/>
          </p:nvSpPr>
          <p:spPr>
            <a:xfrm>
              <a:off x="3736647" y="83800"/>
              <a:ext cx="586773" cy="595253"/>
            </a:xfrm>
            <a:custGeom>
              <a:avLst/>
              <a:gdLst>
                <a:gd name="connsiteX0" fmla="*/ 97815 w 586773"/>
                <a:gd name="connsiteY0" fmla="*/ 0 h 595253"/>
                <a:gd name="connsiteX1" fmla="*/ 488958 w 586773"/>
                <a:gd name="connsiteY1" fmla="*/ 0 h 595253"/>
                <a:gd name="connsiteX2" fmla="*/ 586773 w 586773"/>
                <a:gd name="connsiteY2" fmla="*/ 97815 h 595253"/>
                <a:gd name="connsiteX3" fmla="*/ 586773 w 586773"/>
                <a:gd name="connsiteY3" fmla="*/ 595253 h 595253"/>
                <a:gd name="connsiteX4" fmla="*/ 586773 w 586773"/>
                <a:gd name="connsiteY4" fmla="*/ 595253 h 595253"/>
                <a:gd name="connsiteX5" fmla="*/ 0 w 586773"/>
                <a:gd name="connsiteY5" fmla="*/ 595253 h 595253"/>
                <a:gd name="connsiteX6" fmla="*/ 0 w 586773"/>
                <a:gd name="connsiteY6" fmla="*/ 595253 h 595253"/>
                <a:gd name="connsiteX7" fmla="*/ 0 w 586773"/>
                <a:gd name="connsiteY7" fmla="*/ 97815 h 595253"/>
                <a:gd name="connsiteX8" fmla="*/ 97815 w 586773"/>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73" h="595253">
                  <a:moveTo>
                    <a:pt x="97815" y="0"/>
                  </a:moveTo>
                  <a:lnTo>
                    <a:pt x="488958" y="0"/>
                  </a:lnTo>
                  <a:cubicBezTo>
                    <a:pt x="542980" y="0"/>
                    <a:pt x="586773" y="43793"/>
                    <a:pt x="586773" y="97815"/>
                  </a:cubicBezTo>
                  <a:lnTo>
                    <a:pt x="586773" y="595253"/>
                  </a:lnTo>
                  <a:lnTo>
                    <a:pt x="586773" y="595253"/>
                  </a:lnTo>
                  <a:lnTo>
                    <a:pt x="0" y="595253"/>
                  </a:lnTo>
                  <a:lnTo>
                    <a:pt x="0" y="595253"/>
                  </a:lnTo>
                  <a:lnTo>
                    <a:pt x="0" y="97815"/>
                  </a:lnTo>
                  <a:cubicBezTo>
                    <a:pt x="0" y="43793"/>
                    <a:pt x="43793" y="0"/>
                    <a:pt x="97815" y="0"/>
                  </a:cubicBezTo>
                  <a:close/>
                </a:path>
              </a:pathLst>
            </a:custGeom>
            <a:scene3d>
              <a:camera prst="orthographicFront">
                <a:rot lat="0" lon="0" rev="0"/>
              </a:camera>
              <a:lightRig rig="contrasting" dir="t">
                <a:rot lat="0" lon="0" rev="1200000"/>
              </a:lightRig>
            </a:scene3d>
            <a:sp3d contourW="19050" prstMaterial="metal">
              <a:bevelT w="88900" h="203200"/>
              <a:bevelB w="165100" h="254000"/>
              <a:contourClr>
                <a:schemeClr val="accent1"/>
              </a:contourClr>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7704" tIns="87704" rIns="87704" bIns="59055" numCol="1" spcCol="1270" anchor="ctr" anchorCtr="0">
              <a:noAutofit/>
            </a:bodyPr>
            <a:lstStyle/>
            <a:p>
              <a:pPr lvl="0" algn="ctr" defTabSz="1377950">
                <a:lnSpc>
                  <a:spcPct val="90000"/>
                </a:lnSpc>
                <a:spcBef>
                  <a:spcPct val="0"/>
                </a:spcBef>
                <a:spcAft>
                  <a:spcPct val="35000"/>
                </a:spcAft>
              </a:pPr>
              <a:r>
                <a:rPr lang="en-US" sz="3100" b="1" kern="1200">
                  <a:solidFill>
                    <a:srgbClr val="FFFF00"/>
                  </a:solidFill>
                  <a:latin typeface="Calibri" panose="020F0502020204030204" pitchFamily="34" charset="0"/>
                  <a:cs typeface="Calibri" panose="020F0502020204030204" pitchFamily="34" charset="0"/>
                </a:rPr>
                <a:t>I</a:t>
              </a:r>
            </a:p>
          </p:txBody>
        </p:sp>
        <p:cxnSp>
          <p:nvCxnSpPr>
            <p:cNvPr id="29" name="Straight Connector 28"/>
            <p:cNvCxnSpPr/>
            <p:nvPr/>
          </p:nvCxnSpPr>
          <p:spPr>
            <a:xfrm>
              <a:off x="4323420" y="381426"/>
              <a:ext cx="663581"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597878" y="1759962"/>
            <a:ext cx="2977660" cy="3885970"/>
            <a:chOff x="2117396" y="3524936"/>
            <a:chExt cx="8277522" cy="648480"/>
          </a:xfrm>
        </p:grpSpPr>
        <p:sp>
          <p:nvSpPr>
            <p:cNvPr id="28" name="Freeform 27"/>
            <p:cNvSpPr/>
            <p:nvPr/>
          </p:nvSpPr>
          <p:spPr>
            <a:xfrm>
              <a:off x="2117396" y="3524936"/>
              <a:ext cx="8254075" cy="648480"/>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defTabSz="1244600">
                <a:lnSpc>
                  <a:spcPct val="90000"/>
                </a:lnSpc>
                <a:spcBef>
                  <a:spcPct val="0"/>
                </a:spcBef>
                <a:spcAft>
                  <a:spcPct val="35000"/>
                </a:spcAft>
              </a:pPr>
              <a:endParaRPr lang="en-US" sz="3200" b="1">
                <a:solidFill>
                  <a:srgbClr val="3333FF"/>
                </a:solidFill>
                <a:latin typeface="Calibri" panose="020F0502020204030204" pitchFamily="34" charset="0"/>
                <a:cs typeface="Calibri" panose="020F0502020204030204" pitchFamily="34" charset="0"/>
              </a:endParaRPr>
            </a:p>
            <a:p>
              <a:pPr lvl="0" defTabSz="1244600">
                <a:lnSpc>
                  <a:spcPct val="90000"/>
                </a:lnSpc>
                <a:spcBef>
                  <a:spcPct val="0"/>
                </a:spcBef>
                <a:spcAft>
                  <a:spcPct val="35000"/>
                </a:spcAft>
              </a:pPr>
              <a:endParaRPr lang="en-US" sz="3200" b="1" kern="1200">
                <a:solidFill>
                  <a:srgbClr val="3333FF"/>
                </a:solidFill>
                <a:latin typeface="Calibri" panose="020F0502020204030204" pitchFamily="34" charset="0"/>
                <a:cs typeface="Calibri" panose="020F0502020204030204" pitchFamily="34" charset="0"/>
              </a:endParaRPr>
            </a:p>
          </p:txBody>
        </p:sp>
        <p:sp>
          <p:nvSpPr>
            <p:cNvPr id="31" name="TextBox 30"/>
            <p:cNvSpPr txBox="1"/>
            <p:nvPr/>
          </p:nvSpPr>
          <p:spPr>
            <a:xfrm>
              <a:off x="2334532" y="3587565"/>
              <a:ext cx="8060386" cy="518745"/>
            </a:xfrm>
            <a:prstGeom prst="rect">
              <a:avLst/>
            </a:prstGeom>
            <a:noFill/>
          </p:spPr>
          <p:txBody>
            <a:bodyPr wrap="square" rtlCol="0">
              <a:spAutoFit/>
            </a:bodyPr>
            <a:lstStyle/>
            <a:p>
              <a:pPr algn="just"/>
              <a:r>
                <a:rPr lang="en-US" sz="2800" b="1" u="sng" dirty="0">
                  <a:latin typeface="Calibri" panose="020F0502020204030204" pitchFamily="34" charset="0"/>
                  <a:cs typeface="Calibri" panose="020F0502020204030204" pitchFamily="34" charset="0"/>
                </a:rPr>
                <a:t>2. </a:t>
              </a:r>
              <a:r>
                <a:rPr lang="en-US" sz="2800" b="1" u="sng" dirty="0" err="1">
                  <a:latin typeface="Calibri" panose="020F0502020204030204" pitchFamily="34" charset="0"/>
                  <a:cs typeface="Calibri" panose="020F0502020204030204" pitchFamily="34" charset="0"/>
                </a:rPr>
                <a:t>Đặc</a:t>
              </a:r>
              <a:r>
                <a:rPr lang="en-US" sz="2800" b="1" u="sng" dirty="0">
                  <a:latin typeface="Calibri" panose="020F0502020204030204" pitchFamily="34" charset="0"/>
                  <a:cs typeface="Calibri" panose="020F0502020204030204" pitchFamily="34" charset="0"/>
                </a:rPr>
                <a:t> </a:t>
              </a:r>
              <a:r>
                <a:rPr lang="en-US" sz="2800" b="1" u="sng" dirty="0" err="1">
                  <a:latin typeface="Calibri" panose="020F0502020204030204" pitchFamily="34" charset="0"/>
                  <a:cs typeface="Calibri" panose="020F0502020204030204" pitchFamily="34" charset="0"/>
                </a:rPr>
                <a:t>điểm</a:t>
              </a:r>
              <a:r>
                <a:rPr lang="en-US" sz="2800" b="1" u="sng" dirty="0">
                  <a:latin typeface="Calibri" panose="020F0502020204030204" pitchFamily="34" charset="0"/>
                  <a:cs typeface="Calibri" panose="020F0502020204030204" pitchFamily="34" charset="0"/>
                </a:rPr>
                <a:t>:</a:t>
              </a:r>
            </a:p>
            <a:p>
              <a:pPr algn="just"/>
              <a:r>
                <a:rPr lang="vi-VN" sz="2800" b="1" dirty="0">
                  <a:latin typeface="Calibri" panose="020F0502020204030204" pitchFamily="34" charset="0"/>
                  <a:cs typeface="Calibri" panose="020F0502020204030204" pitchFamily="34" charset="0"/>
                </a:rPr>
                <a:t>Ngộ độc thực phẩm có các đặc điểm</a:t>
              </a:r>
              <a:r>
                <a:rPr lang="en-US" sz="2800" b="1" dirty="0">
                  <a:latin typeface="Calibri" panose="020F0502020204030204" pitchFamily="34" charset="0"/>
                  <a:cs typeface="Calibri" panose="020F0502020204030204" pitchFamily="34" charset="0"/>
                </a:rPr>
                <a:t>:</a:t>
              </a:r>
              <a:endParaRPr lang="vi-VN" sz="2800" b="1" dirty="0">
                <a:latin typeface="Calibri" panose="020F0502020204030204" pitchFamily="34" charset="0"/>
                <a:cs typeface="Calibri" panose="020F0502020204030204" pitchFamily="34" charset="0"/>
              </a:endParaRPr>
            </a:p>
            <a:p>
              <a:pPr algn="just"/>
              <a:r>
                <a:rPr lang="vi-VN" sz="2800" b="1" dirty="0">
                  <a:solidFill>
                    <a:srgbClr val="0000FF"/>
                  </a:solidFill>
                  <a:latin typeface="Calibri" panose="020F0502020204030204" pitchFamily="34" charset="0"/>
                  <a:cs typeface="Calibri" panose="020F0502020204030204" pitchFamily="34" charset="0"/>
                </a:rPr>
                <a:t>– Thường xảy ra một cách đột ngột, hàng loạt. </a:t>
              </a:r>
            </a:p>
          </p:txBody>
        </p:sp>
      </p:grpSp>
      <p:sp>
        <p:nvSpPr>
          <p:cNvPr id="5" name="TextBox 4"/>
          <p:cNvSpPr txBox="1"/>
          <p:nvPr/>
        </p:nvSpPr>
        <p:spPr>
          <a:xfrm>
            <a:off x="3700228" y="5903893"/>
            <a:ext cx="8297807" cy="954107"/>
          </a:xfrm>
          <a:prstGeom prst="rect">
            <a:avLst/>
          </a:prstGeom>
          <a:noFill/>
        </p:spPr>
        <p:txBody>
          <a:bodyPr wrap="square" rtlCol="0">
            <a:spAutoFit/>
          </a:bodyPr>
          <a:lstStyle/>
          <a:p>
            <a:r>
              <a:rPr lang="vi-VN" sz="2800" b="1" dirty="0">
                <a:latin typeface="Calibri" panose="020F0502020204030204" pitchFamily="34" charset="0"/>
                <a:cs typeface="Calibri" panose="020F0502020204030204" pitchFamily="34" charset="0"/>
                <a:hlinkClick r:id="rId2"/>
              </a:rPr>
              <a:t>Ăn bánh mì, 40 người bị ngộ độc nhập viện - Tuổi Trẻ Online (tuoitre.vn)</a:t>
            </a:r>
            <a:endParaRPr lang="en-US" sz="2800" b="1" dirty="0">
              <a:latin typeface="Calibri" panose="020F0502020204030204" pitchFamily="34" charset="0"/>
              <a:cs typeface="Calibri" panose="020F0502020204030204" pitchFamily="34" charset="0"/>
            </a:endParaRPr>
          </a:p>
        </p:txBody>
      </p:sp>
      <p:sp>
        <p:nvSpPr>
          <p:cNvPr id="6" name="Rounded Rectangle 5"/>
          <p:cNvSpPr/>
          <p:nvPr/>
        </p:nvSpPr>
        <p:spPr>
          <a:xfrm>
            <a:off x="3700229" y="1484176"/>
            <a:ext cx="8132618" cy="4384430"/>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75722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grpSp>
        <p:nvGrpSpPr>
          <p:cNvPr id="34" name="Group 33"/>
          <p:cNvGrpSpPr/>
          <p:nvPr/>
        </p:nvGrpSpPr>
        <p:grpSpPr>
          <a:xfrm>
            <a:off x="1700093" y="236707"/>
            <a:ext cx="9510661" cy="913823"/>
            <a:chOff x="3736647" y="83800"/>
            <a:chExt cx="7963258" cy="595253"/>
          </a:xfrm>
        </p:grpSpPr>
        <p:sp>
          <p:nvSpPr>
            <p:cNvPr id="15" name="Freeform 14"/>
            <p:cNvSpPr/>
            <p:nvPr/>
          </p:nvSpPr>
          <p:spPr>
            <a:xfrm>
              <a:off x="4987001" y="83801"/>
              <a:ext cx="6712904" cy="582970"/>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algn="ctr" defTabSz="1244600">
                <a:lnSpc>
                  <a:spcPct val="90000"/>
                </a:lnSpc>
                <a:spcBef>
                  <a:spcPct val="0"/>
                </a:spcBef>
                <a:spcAft>
                  <a:spcPct val="35000"/>
                </a:spcAft>
              </a:pPr>
              <a:r>
                <a:rPr lang="en-US" sz="4000" b="1" dirty="0">
                  <a:solidFill>
                    <a:srgbClr val="3333FF"/>
                  </a:solidFill>
                  <a:latin typeface="Calibri" panose="020F0502020204030204" pitchFamily="34" charset="0"/>
                  <a:cs typeface="Calibri" panose="020F0502020204030204" pitchFamily="34" charset="0"/>
                </a:rPr>
                <a:t> KHÁI NIỆM NGỘ ĐỘC THỰC PHẨM </a:t>
              </a:r>
              <a:endParaRPr lang="en-US" sz="4000" b="1" kern="1200" dirty="0">
                <a:solidFill>
                  <a:srgbClr val="3333FF"/>
                </a:solidFill>
                <a:latin typeface="Calibri" panose="020F0502020204030204" pitchFamily="34" charset="0"/>
                <a:cs typeface="Calibri" panose="020F0502020204030204" pitchFamily="34" charset="0"/>
              </a:endParaRPr>
            </a:p>
          </p:txBody>
        </p:sp>
        <p:sp>
          <p:nvSpPr>
            <p:cNvPr id="16" name="Freeform 15"/>
            <p:cNvSpPr/>
            <p:nvPr/>
          </p:nvSpPr>
          <p:spPr>
            <a:xfrm>
              <a:off x="3736647" y="83800"/>
              <a:ext cx="586773" cy="595253"/>
            </a:xfrm>
            <a:custGeom>
              <a:avLst/>
              <a:gdLst>
                <a:gd name="connsiteX0" fmla="*/ 97815 w 586773"/>
                <a:gd name="connsiteY0" fmla="*/ 0 h 595253"/>
                <a:gd name="connsiteX1" fmla="*/ 488958 w 586773"/>
                <a:gd name="connsiteY1" fmla="*/ 0 h 595253"/>
                <a:gd name="connsiteX2" fmla="*/ 586773 w 586773"/>
                <a:gd name="connsiteY2" fmla="*/ 97815 h 595253"/>
                <a:gd name="connsiteX3" fmla="*/ 586773 w 586773"/>
                <a:gd name="connsiteY3" fmla="*/ 595253 h 595253"/>
                <a:gd name="connsiteX4" fmla="*/ 586773 w 586773"/>
                <a:gd name="connsiteY4" fmla="*/ 595253 h 595253"/>
                <a:gd name="connsiteX5" fmla="*/ 0 w 586773"/>
                <a:gd name="connsiteY5" fmla="*/ 595253 h 595253"/>
                <a:gd name="connsiteX6" fmla="*/ 0 w 586773"/>
                <a:gd name="connsiteY6" fmla="*/ 595253 h 595253"/>
                <a:gd name="connsiteX7" fmla="*/ 0 w 586773"/>
                <a:gd name="connsiteY7" fmla="*/ 97815 h 595253"/>
                <a:gd name="connsiteX8" fmla="*/ 97815 w 586773"/>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73" h="595253">
                  <a:moveTo>
                    <a:pt x="97815" y="0"/>
                  </a:moveTo>
                  <a:lnTo>
                    <a:pt x="488958" y="0"/>
                  </a:lnTo>
                  <a:cubicBezTo>
                    <a:pt x="542980" y="0"/>
                    <a:pt x="586773" y="43793"/>
                    <a:pt x="586773" y="97815"/>
                  </a:cubicBezTo>
                  <a:lnTo>
                    <a:pt x="586773" y="595253"/>
                  </a:lnTo>
                  <a:lnTo>
                    <a:pt x="586773" y="595253"/>
                  </a:lnTo>
                  <a:lnTo>
                    <a:pt x="0" y="595253"/>
                  </a:lnTo>
                  <a:lnTo>
                    <a:pt x="0" y="595253"/>
                  </a:lnTo>
                  <a:lnTo>
                    <a:pt x="0" y="97815"/>
                  </a:lnTo>
                  <a:cubicBezTo>
                    <a:pt x="0" y="43793"/>
                    <a:pt x="43793" y="0"/>
                    <a:pt x="97815" y="0"/>
                  </a:cubicBezTo>
                  <a:close/>
                </a:path>
              </a:pathLst>
            </a:custGeom>
            <a:scene3d>
              <a:camera prst="orthographicFront">
                <a:rot lat="0" lon="0" rev="0"/>
              </a:camera>
              <a:lightRig rig="contrasting" dir="t">
                <a:rot lat="0" lon="0" rev="1200000"/>
              </a:lightRig>
            </a:scene3d>
            <a:sp3d contourW="19050" prstMaterial="metal">
              <a:bevelT w="88900" h="203200"/>
              <a:bevelB w="165100" h="254000"/>
              <a:contourClr>
                <a:schemeClr val="accent1"/>
              </a:contourClr>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7704" tIns="87704" rIns="87704" bIns="59055" numCol="1" spcCol="1270" anchor="ctr" anchorCtr="0">
              <a:noAutofit/>
            </a:bodyPr>
            <a:lstStyle/>
            <a:p>
              <a:pPr lvl="0" algn="ctr" defTabSz="1377950">
                <a:lnSpc>
                  <a:spcPct val="90000"/>
                </a:lnSpc>
                <a:spcBef>
                  <a:spcPct val="0"/>
                </a:spcBef>
                <a:spcAft>
                  <a:spcPct val="35000"/>
                </a:spcAft>
              </a:pPr>
              <a:r>
                <a:rPr lang="en-US" sz="3100" b="1" kern="1200">
                  <a:solidFill>
                    <a:srgbClr val="FFFF00"/>
                  </a:solidFill>
                  <a:latin typeface="Calibri" panose="020F0502020204030204" pitchFamily="34" charset="0"/>
                  <a:cs typeface="Calibri" panose="020F0502020204030204" pitchFamily="34" charset="0"/>
                </a:rPr>
                <a:t>I</a:t>
              </a:r>
            </a:p>
          </p:txBody>
        </p:sp>
        <p:cxnSp>
          <p:nvCxnSpPr>
            <p:cNvPr id="29" name="Straight Connector 28"/>
            <p:cNvCxnSpPr/>
            <p:nvPr/>
          </p:nvCxnSpPr>
          <p:spPr>
            <a:xfrm>
              <a:off x="4323420" y="381426"/>
              <a:ext cx="663581"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9" name="Rounded Rectangle 8"/>
          <p:cNvSpPr/>
          <p:nvPr/>
        </p:nvSpPr>
        <p:spPr>
          <a:xfrm>
            <a:off x="2236198" y="1759674"/>
            <a:ext cx="8370277" cy="5016264"/>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668215" y="1302763"/>
            <a:ext cx="11242431" cy="2225884"/>
            <a:chOff x="2117396" y="3524936"/>
            <a:chExt cx="8254075" cy="648480"/>
          </a:xfrm>
        </p:grpSpPr>
        <p:sp>
          <p:nvSpPr>
            <p:cNvPr id="28" name="Freeform 27"/>
            <p:cNvSpPr/>
            <p:nvPr/>
          </p:nvSpPr>
          <p:spPr>
            <a:xfrm>
              <a:off x="2117396" y="3524936"/>
              <a:ext cx="8254075" cy="648480"/>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defTabSz="1244600">
                <a:lnSpc>
                  <a:spcPct val="90000"/>
                </a:lnSpc>
                <a:spcBef>
                  <a:spcPct val="0"/>
                </a:spcBef>
                <a:spcAft>
                  <a:spcPct val="35000"/>
                </a:spcAft>
              </a:pPr>
              <a:endParaRPr lang="en-US" sz="3200" b="1">
                <a:solidFill>
                  <a:srgbClr val="3333FF"/>
                </a:solidFill>
                <a:latin typeface="Calibri" panose="020F0502020204030204" pitchFamily="34" charset="0"/>
                <a:cs typeface="Calibri" panose="020F0502020204030204" pitchFamily="34" charset="0"/>
              </a:endParaRPr>
            </a:p>
            <a:p>
              <a:pPr lvl="0" defTabSz="1244600">
                <a:lnSpc>
                  <a:spcPct val="90000"/>
                </a:lnSpc>
                <a:spcBef>
                  <a:spcPct val="0"/>
                </a:spcBef>
                <a:spcAft>
                  <a:spcPct val="35000"/>
                </a:spcAft>
              </a:pPr>
              <a:endParaRPr lang="en-US" sz="3200" b="1" kern="1200">
                <a:solidFill>
                  <a:srgbClr val="3333FF"/>
                </a:solidFill>
                <a:latin typeface="Calibri" panose="020F0502020204030204" pitchFamily="34" charset="0"/>
                <a:cs typeface="Calibri" panose="020F0502020204030204" pitchFamily="34" charset="0"/>
              </a:endParaRPr>
            </a:p>
          </p:txBody>
        </p:sp>
        <p:sp>
          <p:nvSpPr>
            <p:cNvPr id="31" name="TextBox 30"/>
            <p:cNvSpPr txBox="1"/>
            <p:nvPr/>
          </p:nvSpPr>
          <p:spPr>
            <a:xfrm>
              <a:off x="2311085" y="3530372"/>
              <a:ext cx="8060386" cy="600765"/>
            </a:xfrm>
            <a:prstGeom prst="rect">
              <a:avLst/>
            </a:prstGeom>
            <a:noFill/>
          </p:spPr>
          <p:txBody>
            <a:bodyPr wrap="square" rtlCol="0">
              <a:spAutoFit/>
            </a:bodyPr>
            <a:lstStyle/>
            <a:p>
              <a:pPr algn="just"/>
              <a:r>
                <a:rPr lang="en-US" sz="3200" b="1" u="sng" dirty="0">
                  <a:latin typeface="Calibri" panose="020F0502020204030204" pitchFamily="34" charset="0"/>
                  <a:cs typeface="Calibri" panose="020F0502020204030204" pitchFamily="34" charset="0"/>
                </a:rPr>
                <a:t>2. </a:t>
              </a:r>
              <a:r>
                <a:rPr lang="en-US" sz="2800" b="1" u="sng" dirty="0" err="1">
                  <a:latin typeface="Calibri" panose="020F0502020204030204" pitchFamily="34" charset="0"/>
                  <a:cs typeface="Calibri" panose="020F0502020204030204" pitchFamily="34" charset="0"/>
                </a:rPr>
                <a:t>Đặc</a:t>
              </a:r>
              <a:r>
                <a:rPr lang="en-US" sz="3200" b="1" u="sng" dirty="0">
                  <a:latin typeface="Calibri" panose="020F0502020204030204" pitchFamily="34" charset="0"/>
                  <a:cs typeface="Calibri" panose="020F0502020204030204" pitchFamily="34" charset="0"/>
                </a:rPr>
                <a:t> </a:t>
              </a:r>
              <a:r>
                <a:rPr lang="en-US" sz="3200" b="1" u="sng" dirty="0" err="1">
                  <a:latin typeface="Calibri" panose="020F0502020204030204" pitchFamily="34" charset="0"/>
                  <a:cs typeface="Calibri" panose="020F0502020204030204" pitchFamily="34" charset="0"/>
                </a:rPr>
                <a:t>điểm</a:t>
              </a:r>
              <a:r>
                <a:rPr lang="en-US" sz="3200" b="1" u="sng" dirty="0">
                  <a:latin typeface="Calibri" panose="020F0502020204030204" pitchFamily="34" charset="0"/>
                  <a:cs typeface="Calibri" panose="020F0502020204030204" pitchFamily="34" charset="0"/>
                </a:rPr>
                <a:t>:</a:t>
              </a:r>
            </a:p>
            <a:p>
              <a:pPr algn="just"/>
              <a:r>
                <a:rPr lang="vi-VN" sz="3200" b="1" dirty="0">
                  <a:latin typeface="Calibri" panose="020F0502020204030204" pitchFamily="34" charset="0"/>
                  <a:cs typeface="Calibri" panose="020F0502020204030204" pitchFamily="34" charset="0"/>
                </a:rPr>
                <a:t>Ngộ độc thực phẩm có các đặc điểm</a:t>
              </a:r>
            </a:p>
            <a:p>
              <a:pPr algn="just"/>
              <a:r>
                <a:rPr lang="vi-VN" sz="3200" b="1" dirty="0">
                  <a:solidFill>
                    <a:srgbClr val="0000FF"/>
                  </a:solidFill>
                  <a:latin typeface="Calibri" panose="020F0502020204030204" pitchFamily="34" charset="0"/>
                  <a:cs typeface="Calibri" panose="020F0502020204030204" pitchFamily="34" charset="0"/>
                </a:rPr>
                <a:t>– Có những triệu chứng của một bệnh cấp tính, biểu hiện bằng sự nôn ói, tiêu chảy,... </a:t>
              </a:r>
            </a:p>
          </p:txBody>
        </p:sp>
      </p:grpSp>
      <p:sp>
        <p:nvSpPr>
          <p:cNvPr id="2" name="TextBox 1"/>
          <p:cNvSpPr txBox="1"/>
          <p:nvPr/>
        </p:nvSpPr>
        <p:spPr>
          <a:xfrm>
            <a:off x="3282461" y="6191163"/>
            <a:ext cx="6869723" cy="523220"/>
          </a:xfrm>
          <a:prstGeom prst="rect">
            <a:avLst/>
          </a:prstGeom>
          <a:noFill/>
        </p:spPr>
        <p:txBody>
          <a:bodyPr wrap="square" rtlCol="0">
            <a:spAutoFit/>
          </a:bodyPr>
          <a:lstStyle/>
          <a:p>
            <a:r>
              <a:rPr lang="vi-VN" sz="2800" b="1" dirty="0">
                <a:latin typeface="Calibri" panose="020F0502020204030204" pitchFamily="34" charset="0"/>
                <a:cs typeface="Calibri" panose="020F0502020204030204" pitchFamily="34" charset="0"/>
                <a:hlinkClick r:id="rId5"/>
              </a:rPr>
              <a:t>VFA :: NĐTP (Ngộ độc thực phẩm)</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5191725"/>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664923" y="443876"/>
            <a:ext cx="9510661" cy="913823"/>
            <a:chOff x="3736647" y="83800"/>
            <a:chExt cx="7963258" cy="595253"/>
          </a:xfrm>
        </p:grpSpPr>
        <p:sp>
          <p:nvSpPr>
            <p:cNvPr id="15" name="Freeform 14"/>
            <p:cNvSpPr/>
            <p:nvPr/>
          </p:nvSpPr>
          <p:spPr>
            <a:xfrm>
              <a:off x="4987001" y="83801"/>
              <a:ext cx="6712904" cy="582970"/>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algn="ctr" defTabSz="1244600">
                <a:lnSpc>
                  <a:spcPct val="90000"/>
                </a:lnSpc>
                <a:spcBef>
                  <a:spcPct val="0"/>
                </a:spcBef>
                <a:spcAft>
                  <a:spcPct val="35000"/>
                </a:spcAft>
              </a:pPr>
              <a:r>
                <a:rPr lang="en-US" sz="4000" b="1">
                  <a:solidFill>
                    <a:srgbClr val="3333FF"/>
                  </a:solidFill>
                  <a:latin typeface="Calibri" panose="020F0502020204030204" pitchFamily="34" charset="0"/>
                  <a:cs typeface="Calibri" panose="020F0502020204030204" pitchFamily="34" charset="0"/>
                </a:rPr>
                <a:t> KHÁI NIỆM NGỘ ĐỘC THỰC PHẨM </a:t>
              </a:r>
              <a:endParaRPr lang="en-US" sz="4000" b="1" kern="1200">
                <a:solidFill>
                  <a:srgbClr val="3333FF"/>
                </a:solidFill>
                <a:latin typeface="Calibri" panose="020F0502020204030204" pitchFamily="34" charset="0"/>
                <a:cs typeface="Calibri" panose="020F0502020204030204" pitchFamily="34" charset="0"/>
              </a:endParaRPr>
            </a:p>
          </p:txBody>
        </p:sp>
        <p:sp>
          <p:nvSpPr>
            <p:cNvPr id="16" name="Freeform 15"/>
            <p:cNvSpPr/>
            <p:nvPr/>
          </p:nvSpPr>
          <p:spPr>
            <a:xfrm>
              <a:off x="3736647" y="83800"/>
              <a:ext cx="586773" cy="595253"/>
            </a:xfrm>
            <a:custGeom>
              <a:avLst/>
              <a:gdLst>
                <a:gd name="connsiteX0" fmla="*/ 97815 w 586773"/>
                <a:gd name="connsiteY0" fmla="*/ 0 h 595253"/>
                <a:gd name="connsiteX1" fmla="*/ 488958 w 586773"/>
                <a:gd name="connsiteY1" fmla="*/ 0 h 595253"/>
                <a:gd name="connsiteX2" fmla="*/ 586773 w 586773"/>
                <a:gd name="connsiteY2" fmla="*/ 97815 h 595253"/>
                <a:gd name="connsiteX3" fmla="*/ 586773 w 586773"/>
                <a:gd name="connsiteY3" fmla="*/ 595253 h 595253"/>
                <a:gd name="connsiteX4" fmla="*/ 586773 w 586773"/>
                <a:gd name="connsiteY4" fmla="*/ 595253 h 595253"/>
                <a:gd name="connsiteX5" fmla="*/ 0 w 586773"/>
                <a:gd name="connsiteY5" fmla="*/ 595253 h 595253"/>
                <a:gd name="connsiteX6" fmla="*/ 0 w 586773"/>
                <a:gd name="connsiteY6" fmla="*/ 595253 h 595253"/>
                <a:gd name="connsiteX7" fmla="*/ 0 w 586773"/>
                <a:gd name="connsiteY7" fmla="*/ 97815 h 595253"/>
                <a:gd name="connsiteX8" fmla="*/ 97815 w 586773"/>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73" h="595253">
                  <a:moveTo>
                    <a:pt x="97815" y="0"/>
                  </a:moveTo>
                  <a:lnTo>
                    <a:pt x="488958" y="0"/>
                  </a:lnTo>
                  <a:cubicBezTo>
                    <a:pt x="542980" y="0"/>
                    <a:pt x="586773" y="43793"/>
                    <a:pt x="586773" y="97815"/>
                  </a:cubicBezTo>
                  <a:lnTo>
                    <a:pt x="586773" y="595253"/>
                  </a:lnTo>
                  <a:lnTo>
                    <a:pt x="586773" y="595253"/>
                  </a:lnTo>
                  <a:lnTo>
                    <a:pt x="0" y="595253"/>
                  </a:lnTo>
                  <a:lnTo>
                    <a:pt x="0" y="595253"/>
                  </a:lnTo>
                  <a:lnTo>
                    <a:pt x="0" y="97815"/>
                  </a:lnTo>
                  <a:cubicBezTo>
                    <a:pt x="0" y="43793"/>
                    <a:pt x="43793" y="0"/>
                    <a:pt x="97815" y="0"/>
                  </a:cubicBezTo>
                  <a:close/>
                </a:path>
              </a:pathLst>
            </a:custGeom>
            <a:scene3d>
              <a:camera prst="orthographicFront">
                <a:rot lat="0" lon="0" rev="0"/>
              </a:camera>
              <a:lightRig rig="contrasting" dir="t">
                <a:rot lat="0" lon="0" rev="1200000"/>
              </a:lightRig>
            </a:scene3d>
            <a:sp3d contourW="19050" prstMaterial="metal">
              <a:bevelT w="88900" h="203200"/>
              <a:bevelB w="165100" h="254000"/>
              <a:contourClr>
                <a:schemeClr val="accent1"/>
              </a:contourClr>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7704" tIns="87704" rIns="87704" bIns="59055" numCol="1" spcCol="1270" anchor="ctr" anchorCtr="0">
              <a:noAutofit/>
            </a:bodyPr>
            <a:lstStyle/>
            <a:p>
              <a:pPr lvl="0" algn="ctr" defTabSz="1377950">
                <a:lnSpc>
                  <a:spcPct val="90000"/>
                </a:lnSpc>
                <a:spcBef>
                  <a:spcPct val="0"/>
                </a:spcBef>
                <a:spcAft>
                  <a:spcPct val="35000"/>
                </a:spcAft>
              </a:pPr>
              <a:r>
                <a:rPr lang="en-US" sz="4000" b="1" kern="1200">
                  <a:solidFill>
                    <a:srgbClr val="FFFF00"/>
                  </a:solidFill>
                  <a:latin typeface="Calibri" panose="020F0502020204030204" pitchFamily="34" charset="0"/>
                  <a:cs typeface="Calibri" panose="020F0502020204030204" pitchFamily="34" charset="0"/>
                </a:rPr>
                <a:t>I</a:t>
              </a:r>
            </a:p>
          </p:txBody>
        </p:sp>
        <p:cxnSp>
          <p:nvCxnSpPr>
            <p:cNvPr id="29" name="Straight Connector 28"/>
            <p:cNvCxnSpPr/>
            <p:nvPr/>
          </p:nvCxnSpPr>
          <p:spPr>
            <a:xfrm>
              <a:off x="4323420" y="381426"/>
              <a:ext cx="663581"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597878" y="1759960"/>
            <a:ext cx="4736122" cy="4793240"/>
            <a:chOff x="2117397" y="3524936"/>
            <a:chExt cx="4811900" cy="1298995"/>
          </a:xfrm>
        </p:grpSpPr>
        <p:sp>
          <p:nvSpPr>
            <p:cNvPr id="28" name="Freeform 27"/>
            <p:cNvSpPr/>
            <p:nvPr/>
          </p:nvSpPr>
          <p:spPr>
            <a:xfrm>
              <a:off x="2117397" y="3524936"/>
              <a:ext cx="4811900" cy="1298995"/>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defTabSz="1244600">
                <a:lnSpc>
                  <a:spcPct val="90000"/>
                </a:lnSpc>
                <a:spcBef>
                  <a:spcPct val="0"/>
                </a:spcBef>
                <a:spcAft>
                  <a:spcPct val="35000"/>
                </a:spcAft>
              </a:pPr>
              <a:endParaRPr lang="en-US" sz="3200" b="1">
                <a:solidFill>
                  <a:srgbClr val="3333FF"/>
                </a:solidFill>
                <a:latin typeface="Calibri" panose="020F0502020204030204" pitchFamily="34" charset="0"/>
                <a:cs typeface="Calibri" panose="020F0502020204030204" pitchFamily="34" charset="0"/>
              </a:endParaRPr>
            </a:p>
            <a:p>
              <a:pPr lvl="0" defTabSz="1244600">
                <a:lnSpc>
                  <a:spcPct val="90000"/>
                </a:lnSpc>
                <a:spcBef>
                  <a:spcPct val="0"/>
                </a:spcBef>
                <a:spcAft>
                  <a:spcPct val="35000"/>
                </a:spcAft>
              </a:pPr>
              <a:endParaRPr lang="en-US" sz="3200" b="1" kern="1200">
                <a:solidFill>
                  <a:srgbClr val="3333FF"/>
                </a:solidFill>
                <a:latin typeface="Calibri" panose="020F0502020204030204" pitchFamily="34" charset="0"/>
                <a:cs typeface="Calibri" panose="020F0502020204030204" pitchFamily="34" charset="0"/>
              </a:endParaRPr>
            </a:p>
          </p:txBody>
        </p:sp>
        <p:sp>
          <p:nvSpPr>
            <p:cNvPr id="31" name="TextBox 30"/>
            <p:cNvSpPr txBox="1"/>
            <p:nvPr/>
          </p:nvSpPr>
          <p:spPr>
            <a:xfrm>
              <a:off x="2334533" y="3587566"/>
              <a:ext cx="4462610" cy="1236365"/>
            </a:xfrm>
            <a:prstGeom prst="rect">
              <a:avLst/>
            </a:prstGeom>
            <a:noFill/>
          </p:spPr>
          <p:txBody>
            <a:bodyPr wrap="square" rtlCol="0">
              <a:spAutoFit/>
            </a:bodyPr>
            <a:lstStyle/>
            <a:p>
              <a:pPr algn="just"/>
              <a:r>
                <a:rPr lang="en-US" sz="3200" b="1" u="sng" dirty="0">
                  <a:latin typeface="Calibri" panose="020F0502020204030204" pitchFamily="34" charset="0"/>
                  <a:cs typeface="Calibri" panose="020F0502020204030204" pitchFamily="34" charset="0"/>
                </a:rPr>
                <a:t>2. </a:t>
              </a:r>
              <a:r>
                <a:rPr lang="en-US" sz="3200" b="1" u="sng" dirty="0" err="1">
                  <a:latin typeface="Calibri" panose="020F0502020204030204" pitchFamily="34" charset="0"/>
                  <a:cs typeface="Calibri" panose="020F0502020204030204" pitchFamily="34" charset="0"/>
                </a:rPr>
                <a:t>Đặc</a:t>
              </a:r>
              <a:r>
                <a:rPr lang="en-US" sz="3200" b="1" u="sng" dirty="0">
                  <a:latin typeface="Calibri" panose="020F0502020204030204" pitchFamily="34" charset="0"/>
                  <a:cs typeface="Calibri" panose="020F0502020204030204" pitchFamily="34" charset="0"/>
                </a:rPr>
                <a:t> </a:t>
              </a:r>
              <a:r>
                <a:rPr lang="en-US" sz="3200" b="1" u="sng" dirty="0" err="1">
                  <a:latin typeface="Calibri" panose="020F0502020204030204" pitchFamily="34" charset="0"/>
                  <a:cs typeface="Calibri" panose="020F0502020204030204" pitchFamily="34" charset="0"/>
                </a:rPr>
                <a:t>điểm</a:t>
              </a:r>
              <a:r>
                <a:rPr lang="en-US" sz="3200" b="1" u="sng" dirty="0">
                  <a:latin typeface="Calibri" panose="020F0502020204030204" pitchFamily="34" charset="0"/>
                  <a:cs typeface="Calibri" panose="020F0502020204030204" pitchFamily="34" charset="0"/>
                </a:rPr>
                <a:t>:</a:t>
              </a:r>
            </a:p>
            <a:p>
              <a:pPr algn="just"/>
              <a:r>
                <a:rPr lang="vi-VN" sz="3200" b="1" dirty="0">
                  <a:latin typeface="Calibri" panose="020F0502020204030204" pitchFamily="34" charset="0"/>
                  <a:cs typeface="Calibri" panose="020F0502020204030204" pitchFamily="34" charset="0"/>
                </a:rPr>
                <a:t>Ngộ độc thực phẩm có các đặc điểm</a:t>
              </a:r>
            </a:p>
            <a:p>
              <a:pPr algn="just"/>
              <a:r>
                <a:rPr lang="vi-VN" sz="3200" b="1" dirty="0">
                  <a:solidFill>
                    <a:srgbClr val="0000FF"/>
                  </a:solidFill>
                  <a:latin typeface="Calibri" panose="020F0502020204030204" pitchFamily="34" charset="0"/>
                  <a:cs typeface="Calibri" panose="020F0502020204030204" pitchFamily="34" charset="0"/>
                </a:rPr>
                <a:t>– Thường gia tăng vào mùa nóng, các ngày lễ, Tết và thường xảy ra ở những nơi ăn uống tập thể, khu vực ô nhiễm môi trường,..</a:t>
              </a:r>
            </a:p>
          </p:txBody>
        </p:sp>
      </p:grpSp>
      <p:sp>
        <p:nvSpPr>
          <p:cNvPr id="2" name="TextBox 1"/>
          <p:cNvSpPr txBox="1"/>
          <p:nvPr/>
        </p:nvSpPr>
        <p:spPr>
          <a:xfrm>
            <a:off x="5832765" y="5903893"/>
            <a:ext cx="6253728" cy="954107"/>
          </a:xfrm>
          <a:prstGeom prst="rect">
            <a:avLst/>
          </a:prstGeom>
          <a:noFill/>
        </p:spPr>
        <p:txBody>
          <a:bodyPr wrap="square" rtlCol="0">
            <a:spAutoFit/>
          </a:bodyPr>
          <a:lstStyle/>
          <a:p>
            <a:r>
              <a:rPr lang="vi-VN" sz="2800" b="1" dirty="0">
                <a:solidFill>
                  <a:srgbClr val="FF0000"/>
                </a:solidFill>
                <a:latin typeface="Calibri" panose="020F0502020204030204" pitchFamily="34" charset="0"/>
                <a:cs typeface="Calibri" panose="020F0502020204030204" pitchFamily="34" charset="0"/>
              </a:rPr>
              <a:t>Học sinh trường Tiểu học Kim Giang đang điều trị tại Bệnh viện Bạch Mai</a:t>
            </a:r>
            <a:endParaRPr lang="en-US" sz="2800" b="1" dirty="0">
              <a:solidFill>
                <a:srgbClr val="FF0000"/>
              </a:solidFill>
              <a:latin typeface="Calibri" panose="020F0502020204030204" pitchFamily="34" charset="0"/>
              <a:cs typeface="Calibri" panose="020F0502020204030204" pitchFamily="34" charset="0"/>
            </a:endParaRPr>
          </a:p>
        </p:txBody>
      </p:sp>
      <p:sp>
        <p:nvSpPr>
          <p:cNvPr id="4" name="Hexagon 3"/>
          <p:cNvSpPr/>
          <p:nvPr/>
        </p:nvSpPr>
        <p:spPr>
          <a:xfrm>
            <a:off x="5334001" y="1629508"/>
            <a:ext cx="6752492" cy="4126523"/>
          </a:xfrm>
          <a:prstGeom prst="hexagon">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4574437"/>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1613689" y="66490"/>
            <a:ext cx="9231295" cy="1441082"/>
            <a:chOff x="3724120" y="1041559"/>
            <a:chExt cx="6810288" cy="624007"/>
          </a:xfrm>
        </p:grpSpPr>
        <p:sp>
          <p:nvSpPr>
            <p:cNvPr id="18" name="Freeform 17"/>
            <p:cNvSpPr/>
            <p:nvPr/>
          </p:nvSpPr>
          <p:spPr>
            <a:xfrm>
              <a:off x="4872036" y="1041559"/>
              <a:ext cx="5662372" cy="624007"/>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algn="ctr" defTabSz="1244600">
                <a:lnSpc>
                  <a:spcPct val="90000"/>
                </a:lnSpc>
                <a:spcBef>
                  <a:spcPct val="0"/>
                </a:spcBef>
                <a:spcAft>
                  <a:spcPct val="35000"/>
                </a:spcAft>
              </a:pPr>
              <a:r>
                <a:rPr lang="en-US" sz="4000" b="1" dirty="0">
                  <a:solidFill>
                    <a:srgbClr val="3333FF"/>
                  </a:solidFill>
                  <a:latin typeface="Calibri" panose="020F0502020204030204" pitchFamily="34" charset="0"/>
                  <a:cs typeface="Calibri" panose="020F0502020204030204" pitchFamily="34" charset="0"/>
                </a:rPr>
                <a:t>NGUYÊN NHÂN GÂY NGỘ ĐỘC THỰC PHẨM</a:t>
              </a:r>
              <a:endParaRPr lang="en-US" sz="4000" b="1" i="0" u="none" kern="1200" dirty="0">
                <a:solidFill>
                  <a:srgbClr val="3333FF"/>
                </a:solidFill>
                <a:latin typeface="Calibri" panose="020F0502020204030204" pitchFamily="34" charset="0"/>
                <a:cs typeface="Calibri" panose="020F0502020204030204" pitchFamily="34" charset="0"/>
              </a:endParaRPr>
            </a:p>
          </p:txBody>
        </p:sp>
        <p:sp>
          <p:nvSpPr>
            <p:cNvPr id="19" name="Freeform 18"/>
            <p:cNvSpPr/>
            <p:nvPr/>
          </p:nvSpPr>
          <p:spPr>
            <a:xfrm>
              <a:off x="3724120" y="1041559"/>
              <a:ext cx="586773" cy="595253"/>
            </a:xfrm>
            <a:custGeom>
              <a:avLst/>
              <a:gdLst>
                <a:gd name="connsiteX0" fmla="*/ 97815 w 586773"/>
                <a:gd name="connsiteY0" fmla="*/ 0 h 595253"/>
                <a:gd name="connsiteX1" fmla="*/ 488958 w 586773"/>
                <a:gd name="connsiteY1" fmla="*/ 0 h 595253"/>
                <a:gd name="connsiteX2" fmla="*/ 586773 w 586773"/>
                <a:gd name="connsiteY2" fmla="*/ 97815 h 595253"/>
                <a:gd name="connsiteX3" fmla="*/ 586773 w 586773"/>
                <a:gd name="connsiteY3" fmla="*/ 595253 h 595253"/>
                <a:gd name="connsiteX4" fmla="*/ 586773 w 586773"/>
                <a:gd name="connsiteY4" fmla="*/ 595253 h 595253"/>
                <a:gd name="connsiteX5" fmla="*/ 0 w 586773"/>
                <a:gd name="connsiteY5" fmla="*/ 595253 h 595253"/>
                <a:gd name="connsiteX6" fmla="*/ 0 w 586773"/>
                <a:gd name="connsiteY6" fmla="*/ 595253 h 595253"/>
                <a:gd name="connsiteX7" fmla="*/ 0 w 586773"/>
                <a:gd name="connsiteY7" fmla="*/ 97815 h 595253"/>
                <a:gd name="connsiteX8" fmla="*/ 97815 w 586773"/>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73" h="595253">
                  <a:moveTo>
                    <a:pt x="97815" y="0"/>
                  </a:moveTo>
                  <a:lnTo>
                    <a:pt x="488958" y="0"/>
                  </a:lnTo>
                  <a:cubicBezTo>
                    <a:pt x="542980" y="0"/>
                    <a:pt x="586773" y="43793"/>
                    <a:pt x="586773" y="97815"/>
                  </a:cubicBezTo>
                  <a:lnTo>
                    <a:pt x="586773" y="595253"/>
                  </a:lnTo>
                  <a:lnTo>
                    <a:pt x="586773" y="595253"/>
                  </a:lnTo>
                  <a:lnTo>
                    <a:pt x="0" y="595253"/>
                  </a:lnTo>
                  <a:lnTo>
                    <a:pt x="0" y="595253"/>
                  </a:lnTo>
                  <a:lnTo>
                    <a:pt x="0" y="97815"/>
                  </a:lnTo>
                  <a:cubicBezTo>
                    <a:pt x="0" y="43793"/>
                    <a:pt x="43793" y="0"/>
                    <a:pt x="97815" y="0"/>
                  </a:cubicBezTo>
                  <a:close/>
                </a:path>
              </a:pathLst>
            </a:custGeom>
            <a:scene3d>
              <a:camera prst="orthographicFront">
                <a:rot lat="0" lon="0" rev="0"/>
              </a:camera>
              <a:lightRig rig="contrasting" dir="t">
                <a:rot lat="0" lon="0" rev="1200000"/>
              </a:lightRig>
            </a:scene3d>
            <a:sp3d contourW="19050" prstMaterial="metal">
              <a:bevelT w="88900" h="203200"/>
              <a:bevelB w="165100" h="254000"/>
              <a:contourClr>
                <a:schemeClr val="accent1"/>
              </a:contourClr>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7704" tIns="87704" rIns="87704" bIns="59055" numCol="1" spcCol="1270" anchor="ctr" anchorCtr="0">
              <a:noAutofit/>
            </a:bodyPr>
            <a:lstStyle/>
            <a:p>
              <a:pPr lvl="0" algn="ctr" defTabSz="1377950">
                <a:lnSpc>
                  <a:spcPct val="90000"/>
                </a:lnSpc>
                <a:spcBef>
                  <a:spcPct val="0"/>
                </a:spcBef>
                <a:spcAft>
                  <a:spcPct val="35000"/>
                </a:spcAft>
              </a:pPr>
              <a:r>
                <a:rPr lang="en-US" sz="4000" b="1" kern="1200" dirty="0">
                  <a:solidFill>
                    <a:srgbClr val="FFFF00"/>
                  </a:solidFill>
                  <a:latin typeface="Calibri" panose="020F0502020204030204" pitchFamily="34" charset="0"/>
                  <a:cs typeface="Calibri" panose="020F0502020204030204" pitchFamily="34" charset="0"/>
                </a:rPr>
                <a:t>II</a:t>
              </a:r>
            </a:p>
          </p:txBody>
        </p:sp>
        <p:cxnSp>
          <p:nvCxnSpPr>
            <p:cNvPr id="30" name="Straight Connector 29"/>
            <p:cNvCxnSpPr/>
            <p:nvPr/>
          </p:nvCxnSpPr>
          <p:spPr>
            <a:xfrm>
              <a:off x="4323420" y="1339185"/>
              <a:ext cx="548615"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5" name="Rectangle 14"/>
          <p:cNvSpPr/>
          <p:nvPr/>
        </p:nvSpPr>
        <p:spPr>
          <a:xfrm>
            <a:off x="785640" y="1461325"/>
            <a:ext cx="8582135" cy="523220"/>
          </a:xfrm>
          <a:prstGeom prst="rect">
            <a:avLst/>
          </a:prstGeom>
        </p:spPr>
        <p:txBody>
          <a:bodyPr wrap="square">
            <a:spAutoFit/>
          </a:bodyPr>
          <a:lstStyle/>
          <a:p>
            <a:pPr algn="just">
              <a:buClr>
                <a:srgbClr val="000000"/>
              </a:buClr>
              <a:buFont typeface="Arial"/>
              <a:buNone/>
            </a:pP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Vòng</a:t>
            </a:r>
            <a:r>
              <a:rPr lang="en-US" sz="2800" b="1" kern="0" dirty="0">
                <a:solidFill>
                  <a:srgbClr val="004550"/>
                </a:solidFill>
                <a:latin typeface="Calibri" panose="020F0502020204030204" pitchFamily="34" charset="0"/>
                <a:cs typeface="Calibri" panose="020F0502020204030204" pitchFamily="34" charset="0"/>
                <a:sym typeface="Arial"/>
              </a:rPr>
              <a:t> 1. </a:t>
            </a:r>
            <a:r>
              <a:rPr lang="en-US" sz="2800" b="1" kern="0" dirty="0" err="1">
                <a:solidFill>
                  <a:srgbClr val="004550"/>
                </a:solidFill>
                <a:latin typeface="Calibri" panose="020F0502020204030204" pitchFamily="34" charset="0"/>
                <a:cs typeface="Calibri" panose="020F0502020204030204" pitchFamily="34" charset="0"/>
                <a:sym typeface="Arial"/>
              </a:rPr>
              <a:t>Nhóm</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chuyên</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gia</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hoạt</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động</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tìm</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hiểu</a:t>
            </a:r>
            <a:r>
              <a:rPr lang="en-US" sz="2800" b="1" kern="0" dirty="0">
                <a:solidFill>
                  <a:srgbClr val="004550"/>
                </a:solidFill>
                <a:latin typeface="Calibri" panose="020F0502020204030204" pitchFamily="34" charset="0"/>
                <a:cs typeface="Calibri" panose="020F0502020204030204" pitchFamily="34" charset="0"/>
                <a:sym typeface="Arial"/>
              </a:rPr>
              <a:t> </a:t>
            </a:r>
          </a:p>
        </p:txBody>
      </p:sp>
      <p:sp>
        <p:nvSpPr>
          <p:cNvPr id="16" name="Rectangle 15"/>
          <p:cNvSpPr/>
          <p:nvPr/>
        </p:nvSpPr>
        <p:spPr>
          <a:xfrm>
            <a:off x="785640" y="2004702"/>
            <a:ext cx="11437088" cy="3970318"/>
          </a:xfrm>
          <a:prstGeom prst="rect">
            <a:avLst/>
          </a:prstGeom>
        </p:spPr>
        <p:txBody>
          <a:bodyPr wrap="square">
            <a:spAutoFit/>
          </a:bodyPr>
          <a:lstStyle/>
          <a:p>
            <a:pPr algn="just">
              <a:buClr>
                <a:srgbClr val="000000"/>
              </a:buClr>
              <a:buFont typeface="Arial"/>
              <a:buNone/>
            </a:pPr>
            <a:r>
              <a:rPr lang="en-US" sz="2800" b="1" kern="0" dirty="0" err="1">
                <a:solidFill>
                  <a:srgbClr val="004550"/>
                </a:solidFill>
                <a:latin typeface="Calibri" panose="020F0502020204030204" pitchFamily="34" charset="0"/>
                <a:cs typeface="Calibri" panose="020F0502020204030204" pitchFamily="34" charset="0"/>
                <a:sym typeface="Arial"/>
              </a:rPr>
              <a:t>Nhóm</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chuyên</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gia</a:t>
            </a:r>
            <a:r>
              <a:rPr lang="en-US" sz="2800" b="1" kern="0" dirty="0">
                <a:solidFill>
                  <a:srgbClr val="004550"/>
                </a:solidFill>
                <a:latin typeface="Calibri" panose="020F0502020204030204" pitchFamily="34" charset="0"/>
                <a:cs typeface="Calibri" panose="020F0502020204030204" pitchFamily="34" charset="0"/>
                <a:sym typeface="Arial"/>
              </a:rPr>
              <a:t> (GV chia </a:t>
            </a:r>
            <a:r>
              <a:rPr lang="en-US" sz="2800" b="1" kern="0" dirty="0" err="1">
                <a:solidFill>
                  <a:srgbClr val="004550"/>
                </a:solidFill>
                <a:latin typeface="Calibri" panose="020F0502020204030204" pitchFamily="34" charset="0"/>
                <a:cs typeface="Calibri" panose="020F0502020204030204" pitchFamily="34" charset="0"/>
                <a:sym typeface="Arial"/>
              </a:rPr>
              <a:t>nhóm</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mỗi</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thành</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viên</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trong</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nhóm</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tương</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ứng</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với</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số</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thứ</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tự</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lần</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lượt</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từ</a:t>
            </a:r>
            <a:r>
              <a:rPr lang="en-US" sz="2800" b="1" kern="0" dirty="0">
                <a:solidFill>
                  <a:srgbClr val="004550"/>
                </a:solidFill>
                <a:latin typeface="Calibri" panose="020F0502020204030204" pitchFamily="34" charset="0"/>
                <a:cs typeface="Calibri" panose="020F0502020204030204" pitchFamily="34" charset="0"/>
                <a:sym typeface="Arial"/>
              </a:rPr>
              <a:t> 1 </a:t>
            </a:r>
            <a:r>
              <a:rPr lang="en-US" sz="2800" b="1" kern="0" dirty="0" err="1">
                <a:solidFill>
                  <a:srgbClr val="004550"/>
                </a:solidFill>
                <a:latin typeface="Calibri" panose="020F0502020204030204" pitchFamily="34" charset="0"/>
                <a:cs typeface="Calibri" panose="020F0502020204030204" pitchFamily="34" charset="0"/>
                <a:sym typeface="Arial"/>
              </a:rPr>
              <a:t>đến</a:t>
            </a:r>
            <a:r>
              <a:rPr lang="en-US" sz="2800" b="1" kern="0" dirty="0">
                <a:solidFill>
                  <a:srgbClr val="004550"/>
                </a:solidFill>
                <a:latin typeface="Calibri" panose="020F0502020204030204" pitchFamily="34" charset="0"/>
                <a:cs typeface="Calibri" panose="020F0502020204030204" pitchFamily="34" charset="0"/>
                <a:sym typeface="Arial"/>
              </a:rPr>
              <a:t> 4, </a:t>
            </a:r>
            <a:r>
              <a:rPr lang="en-US" sz="2800" b="1" kern="0" dirty="0" err="1">
                <a:solidFill>
                  <a:srgbClr val="004550"/>
                </a:solidFill>
                <a:latin typeface="Calibri" panose="020F0502020204030204" pitchFamily="34" charset="0"/>
                <a:cs typeface="Calibri" panose="020F0502020204030204" pitchFamily="34" charset="0"/>
                <a:sym typeface="Arial"/>
              </a:rPr>
              <a:t>và</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lặp</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lại</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như</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vậy</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cho</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hết</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số</a:t>
            </a:r>
            <a:r>
              <a:rPr lang="en-US" sz="2800" b="1" kern="0" dirty="0">
                <a:solidFill>
                  <a:srgbClr val="004550"/>
                </a:solidFill>
                <a:latin typeface="Calibri" panose="020F0502020204030204" pitchFamily="34" charset="0"/>
                <a:cs typeface="Calibri" panose="020F0502020204030204" pitchFamily="34" charset="0"/>
                <a:sym typeface="Arial"/>
              </a:rPr>
              <a:t> HS </a:t>
            </a:r>
            <a:r>
              <a:rPr lang="en-US" sz="2800" b="1" kern="0" dirty="0" err="1">
                <a:solidFill>
                  <a:srgbClr val="004550"/>
                </a:solidFill>
                <a:latin typeface="Calibri" panose="020F0502020204030204" pitchFamily="34" charset="0"/>
                <a:cs typeface="Calibri" panose="020F0502020204030204" pitchFamily="34" charset="0"/>
                <a:sym typeface="Arial"/>
              </a:rPr>
              <a:t>trong</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nhóm</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ví</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dụ</a:t>
            </a:r>
            <a:r>
              <a:rPr lang="en-US" sz="2800" b="1" kern="0" dirty="0">
                <a:solidFill>
                  <a:srgbClr val="004550"/>
                </a:solidFill>
                <a:latin typeface="Calibri" panose="020F0502020204030204" pitchFamily="34" charset="0"/>
                <a:cs typeface="Calibri" panose="020F0502020204030204" pitchFamily="34" charset="0"/>
                <a:sym typeface="Arial"/>
              </a:rPr>
              <a:t> 1, 2, 3, 4, 1, 2, 3, 4)</a:t>
            </a:r>
          </a:p>
          <a:p>
            <a:pPr algn="just">
              <a:buClr>
                <a:srgbClr val="000000"/>
              </a:buClr>
              <a:buFont typeface="Arial"/>
              <a:buNone/>
            </a:pP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Nhóm</a:t>
            </a:r>
            <a:r>
              <a:rPr lang="en-US" sz="2800" b="1" kern="0" dirty="0">
                <a:solidFill>
                  <a:srgbClr val="004550"/>
                </a:solidFill>
                <a:latin typeface="Calibri" panose="020F0502020204030204" pitchFamily="34" charset="0"/>
                <a:cs typeface="Calibri" panose="020F0502020204030204" pitchFamily="34" charset="0"/>
                <a:sym typeface="Arial"/>
              </a:rPr>
              <a:t> 1. </a:t>
            </a:r>
            <a:r>
              <a:rPr lang="en-US" sz="2800" b="1" kern="0" dirty="0" err="1">
                <a:solidFill>
                  <a:srgbClr val="004550"/>
                </a:solidFill>
                <a:latin typeface="Calibri" panose="020F0502020204030204" pitchFamily="34" charset="0"/>
                <a:cs typeface="Calibri" panose="020F0502020204030204" pitchFamily="34" charset="0"/>
                <a:sym typeface="Arial"/>
              </a:rPr>
              <a:t>Nghiên</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cứu</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nội</a:t>
            </a:r>
            <a:r>
              <a:rPr lang="en-US" sz="2800" b="1" kern="0" dirty="0">
                <a:solidFill>
                  <a:srgbClr val="004550"/>
                </a:solidFill>
                <a:latin typeface="Calibri" panose="020F0502020204030204" pitchFamily="34" charset="0"/>
                <a:cs typeface="Calibri" panose="020F0502020204030204" pitchFamily="34" charset="0"/>
                <a:sym typeface="Arial"/>
              </a:rPr>
              <a:t> dung </a:t>
            </a:r>
            <a:r>
              <a:rPr lang="en-US" sz="2800" b="1" kern="0" dirty="0" err="1">
                <a:solidFill>
                  <a:srgbClr val="004550"/>
                </a:solidFill>
                <a:latin typeface="Calibri" panose="020F0502020204030204" pitchFamily="34" charset="0"/>
                <a:cs typeface="Calibri" panose="020F0502020204030204" pitchFamily="34" charset="0"/>
                <a:sym typeface="Arial"/>
              </a:rPr>
              <a:t>phần</a:t>
            </a:r>
            <a:r>
              <a:rPr lang="en-US" sz="2800" b="1" kern="0" dirty="0">
                <a:solidFill>
                  <a:srgbClr val="004550"/>
                </a:solidFill>
                <a:latin typeface="Calibri" panose="020F0502020204030204" pitchFamily="34" charset="0"/>
                <a:cs typeface="Calibri" panose="020F0502020204030204" pitchFamily="34" charset="0"/>
                <a:sym typeface="Arial"/>
              </a:rPr>
              <a:t> II, </a:t>
            </a:r>
            <a:r>
              <a:rPr lang="en-US" sz="2800" b="1" kern="0" dirty="0" err="1">
                <a:solidFill>
                  <a:srgbClr val="004550"/>
                </a:solidFill>
                <a:latin typeface="Calibri" panose="020F0502020204030204" pitchFamily="34" charset="0"/>
                <a:cs typeface="Calibri" panose="020F0502020204030204" pitchFamily="34" charset="0"/>
                <a:sym typeface="Arial"/>
              </a:rPr>
              <a:t>mục</a:t>
            </a:r>
            <a:r>
              <a:rPr lang="en-US" sz="2800" b="1" kern="0" dirty="0">
                <a:solidFill>
                  <a:srgbClr val="004550"/>
                </a:solidFill>
                <a:latin typeface="Calibri" panose="020F0502020204030204" pitchFamily="34" charset="0"/>
                <a:cs typeface="Calibri" panose="020F0502020204030204" pitchFamily="34" charset="0"/>
                <a:sym typeface="Arial"/>
              </a:rPr>
              <a:t> 1 </a:t>
            </a:r>
            <a:r>
              <a:rPr lang="en-US" sz="2800" b="1" kern="0" dirty="0" err="1">
                <a:solidFill>
                  <a:srgbClr val="004550"/>
                </a:solidFill>
                <a:latin typeface="Calibri" panose="020F0502020204030204" pitchFamily="34" charset="0"/>
                <a:cs typeface="Calibri" panose="020F0502020204030204" pitchFamily="34" charset="0"/>
                <a:sym typeface="Arial"/>
              </a:rPr>
              <a:t>và</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hoàn</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thành</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bảng</a:t>
            </a:r>
            <a:r>
              <a:rPr lang="en-US" sz="2800" b="1" kern="0" dirty="0">
                <a:solidFill>
                  <a:srgbClr val="004550"/>
                </a:solidFill>
                <a:latin typeface="Calibri" panose="020F0502020204030204" pitchFamily="34" charset="0"/>
                <a:cs typeface="Calibri" panose="020F0502020204030204" pitchFamily="34" charset="0"/>
                <a:sym typeface="Arial"/>
              </a:rPr>
              <a:t> 11.1 </a:t>
            </a:r>
            <a:r>
              <a:rPr lang="en-US" sz="2800" b="1" kern="0" dirty="0" err="1">
                <a:solidFill>
                  <a:srgbClr val="004550"/>
                </a:solidFill>
                <a:latin typeface="Calibri" panose="020F0502020204030204" pitchFamily="34" charset="0"/>
                <a:cs typeface="Calibri" panose="020F0502020204030204" pitchFamily="34" charset="0"/>
                <a:sym typeface="Arial"/>
              </a:rPr>
              <a:t>theo</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mẫu</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về</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ngộ</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độc</a:t>
            </a:r>
            <a:r>
              <a:rPr lang="en-US" sz="2800" b="1" kern="0" dirty="0">
                <a:solidFill>
                  <a:srgbClr val="004550"/>
                </a:solidFill>
                <a:latin typeface="Calibri" panose="020F0502020204030204" pitchFamily="34" charset="0"/>
                <a:cs typeface="Calibri" panose="020F0502020204030204" pitchFamily="34" charset="0"/>
                <a:sym typeface="Arial"/>
              </a:rPr>
              <a:t> do </a:t>
            </a:r>
            <a:r>
              <a:rPr lang="en-US" sz="2800" b="1" kern="0" dirty="0" err="1">
                <a:solidFill>
                  <a:srgbClr val="004550"/>
                </a:solidFill>
                <a:latin typeface="Calibri" panose="020F0502020204030204" pitchFamily="34" charset="0"/>
                <a:cs typeface="Calibri" panose="020F0502020204030204" pitchFamily="34" charset="0"/>
                <a:sym typeface="Arial"/>
              </a:rPr>
              <a:t>thực</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phẩm</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nhiễm</a:t>
            </a:r>
            <a:r>
              <a:rPr lang="en-US" sz="2800" b="1" kern="0" dirty="0">
                <a:solidFill>
                  <a:srgbClr val="004550"/>
                </a:solidFill>
                <a:latin typeface="Calibri" panose="020F0502020204030204" pitchFamily="34" charset="0"/>
                <a:cs typeface="Calibri" panose="020F0502020204030204" pitchFamily="34" charset="0"/>
                <a:sym typeface="Arial"/>
              </a:rPr>
              <a:t> vi </a:t>
            </a:r>
            <a:r>
              <a:rPr lang="en-US" sz="2800" b="1" kern="0" dirty="0" err="1">
                <a:solidFill>
                  <a:srgbClr val="004550"/>
                </a:solidFill>
                <a:latin typeface="Calibri" panose="020F0502020204030204" pitchFamily="34" charset="0"/>
                <a:cs typeface="Calibri" panose="020F0502020204030204" pitchFamily="34" charset="0"/>
                <a:sym typeface="Arial"/>
              </a:rPr>
              <a:t>sinh</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vật</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gây</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độc</a:t>
            </a:r>
            <a:r>
              <a:rPr lang="en-US" sz="2800" b="1" kern="0" dirty="0">
                <a:solidFill>
                  <a:srgbClr val="004550"/>
                </a:solidFill>
                <a:latin typeface="Calibri" panose="020F0502020204030204" pitchFamily="34" charset="0"/>
                <a:cs typeface="Calibri" panose="020F0502020204030204" pitchFamily="34" charset="0"/>
                <a:sym typeface="Arial"/>
              </a:rPr>
              <a:t>.</a:t>
            </a:r>
          </a:p>
          <a:p>
            <a:pPr algn="just">
              <a:buClr>
                <a:srgbClr val="000000"/>
              </a:buClr>
              <a:buFont typeface="Arial"/>
              <a:buNone/>
            </a:pP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Nhóm</a:t>
            </a:r>
            <a:r>
              <a:rPr lang="en-US" sz="2800" b="1" kern="0" dirty="0">
                <a:solidFill>
                  <a:srgbClr val="004550"/>
                </a:solidFill>
                <a:latin typeface="Calibri" panose="020F0502020204030204" pitchFamily="34" charset="0"/>
                <a:cs typeface="Calibri" panose="020F0502020204030204" pitchFamily="34" charset="0"/>
                <a:sym typeface="Arial"/>
              </a:rPr>
              <a:t> 2. </a:t>
            </a:r>
            <a:r>
              <a:rPr lang="en-US" sz="2800" b="1" kern="0" dirty="0" err="1">
                <a:solidFill>
                  <a:srgbClr val="004550"/>
                </a:solidFill>
                <a:latin typeface="Calibri" panose="020F0502020204030204" pitchFamily="34" charset="0"/>
                <a:cs typeface="Calibri" panose="020F0502020204030204" pitchFamily="34" charset="0"/>
                <a:sym typeface="Arial"/>
              </a:rPr>
              <a:t>Nghiên</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cứu</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nội</a:t>
            </a:r>
            <a:r>
              <a:rPr lang="en-US" sz="2800" b="1" kern="0" dirty="0">
                <a:solidFill>
                  <a:srgbClr val="004550"/>
                </a:solidFill>
                <a:latin typeface="Calibri" panose="020F0502020204030204" pitchFamily="34" charset="0"/>
                <a:cs typeface="Calibri" panose="020F0502020204030204" pitchFamily="34" charset="0"/>
                <a:sym typeface="Arial"/>
              </a:rPr>
              <a:t> dung </a:t>
            </a:r>
            <a:r>
              <a:rPr lang="en-US" sz="2800" b="1" kern="0" dirty="0" err="1">
                <a:solidFill>
                  <a:srgbClr val="004550"/>
                </a:solidFill>
                <a:latin typeface="Calibri" panose="020F0502020204030204" pitchFamily="34" charset="0"/>
                <a:cs typeface="Calibri" panose="020F0502020204030204" pitchFamily="34" charset="0"/>
                <a:sym typeface="Arial"/>
              </a:rPr>
              <a:t>phần</a:t>
            </a:r>
            <a:r>
              <a:rPr lang="en-US" sz="2800" b="1" kern="0" dirty="0">
                <a:solidFill>
                  <a:srgbClr val="004550"/>
                </a:solidFill>
                <a:latin typeface="Calibri" panose="020F0502020204030204" pitchFamily="34" charset="0"/>
                <a:cs typeface="Calibri" panose="020F0502020204030204" pitchFamily="34" charset="0"/>
                <a:sym typeface="Arial"/>
              </a:rPr>
              <a:t> II, </a:t>
            </a:r>
            <a:r>
              <a:rPr lang="en-US" sz="2800" b="1" kern="0" dirty="0" err="1">
                <a:solidFill>
                  <a:srgbClr val="004550"/>
                </a:solidFill>
                <a:latin typeface="Calibri" panose="020F0502020204030204" pitchFamily="34" charset="0"/>
                <a:cs typeface="Calibri" panose="020F0502020204030204" pitchFamily="34" charset="0"/>
                <a:sym typeface="Arial"/>
              </a:rPr>
              <a:t>mục</a:t>
            </a:r>
            <a:r>
              <a:rPr lang="en-US" sz="2800" b="1" kern="0" dirty="0">
                <a:solidFill>
                  <a:srgbClr val="004550"/>
                </a:solidFill>
                <a:latin typeface="Calibri" panose="020F0502020204030204" pitchFamily="34" charset="0"/>
                <a:cs typeface="Calibri" panose="020F0502020204030204" pitchFamily="34" charset="0"/>
                <a:sym typeface="Arial"/>
              </a:rPr>
              <a:t> 2 </a:t>
            </a:r>
            <a:r>
              <a:rPr lang="en-US" sz="2800" b="1" kern="0" dirty="0" err="1">
                <a:solidFill>
                  <a:srgbClr val="004550"/>
                </a:solidFill>
                <a:latin typeface="Calibri" panose="020F0502020204030204" pitchFamily="34" charset="0"/>
                <a:cs typeface="Calibri" panose="020F0502020204030204" pitchFamily="34" charset="0"/>
                <a:sym typeface="Arial"/>
              </a:rPr>
              <a:t>và</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hoàn</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thành</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bảng</a:t>
            </a:r>
            <a:r>
              <a:rPr lang="en-US" sz="2800" b="1" kern="0" dirty="0">
                <a:solidFill>
                  <a:srgbClr val="004550"/>
                </a:solidFill>
                <a:latin typeface="Calibri" panose="020F0502020204030204" pitchFamily="34" charset="0"/>
                <a:cs typeface="Calibri" panose="020F0502020204030204" pitchFamily="34" charset="0"/>
                <a:sym typeface="Arial"/>
              </a:rPr>
              <a:t> 11.1 </a:t>
            </a:r>
            <a:r>
              <a:rPr lang="en-US" sz="2800" b="1" kern="0" dirty="0" err="1">
                <a:solidFill>
                  <a:srgbClr val="004550"/>
                </a:solidFill>
                <a:latin typeface="Calibri" panose="020F0502020204030204" pitchFamily="34" charset="0"/>
                <a:cs typeface="Calibri" panose="020F0502020204030204" pitchFamily="34" charset="0"/>
                <a:sym typeface="Arial"/>
              </a:rPr>
              <a:t>theo</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mẫu</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về</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ngộ</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độc</a:t>
            </a:r>
            <a:r>
              <a:rPr lang="en-US" sz="2800" b="1" kern="0" dirty="0">
                <a:solidFill>
                  <a:srgbClr val="004550"/>
                </a:solidFill>
                <a:latin typeface="Calibri" panose="020F0502020204030204" pitchFamily="34" charset="0"/>
                <a:cs typeface="Calibri" panose="020F0502020204030204" pitchFamily="34" charset="0"/>
                <a:sym typeface="Arial"/>
              </a:rPr>
              <a:t> do </a:t>
            </a:r>
            <a:r>
              <a:rPr lang="en-US" sz="2800" b="1" kern="0" dirty="0" err="1">
                <a:solidFill>
                  <a:srgbClr val="004550"/>
                </a:solidFill>
                <a:latin typeface="Calibri" panose="020F0502020204030204" pitchFamily="34" charset="0"/>
                <a:cs typeface="Calibri" panose="020F0502020204030204" pitchFamily="34" charset="0"/>
                <a:sym typeface="Arial"/>
              </a:rPr>
              <a:t>thực</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phẩm</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chứa</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độc</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tố</a:t>
            </a:r>
            <a:r>
              <a:rPr lang="en-US" sz="2800" b="1" kern="0" dirty="0">
                <a:solidFill>
                  <a:srgbClr val="004550"/>
                </a:solidFill>
                <a:latin typeface="Calibri" panose="020F0502020204030204" pitchFamily="34" charset="0"/>
                <a:cs typeface="Calibri" panose="020F0502020204030204" pitchFamily="34" charset="0"/>
                <a:sym typeface="Arial"/>
              </a:rPr>
              <a:t>.</a:t>
            </a:r>
          </a:p>
          <a:p>
            <a:pPr algn="just">
              <a:buClr>
                <a:srgbClr val="000000"/>
              </a:buClr>
              <a:buFont typeface="Arial"/>
              <a:buNone/>
            </a:pP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Nhóm</a:t>
            </a:r>
            <a:r>
              <a:rPr lang="en-US" sz="2800" b="1" kern="0" dirty="0">
                <a:solidFill>
                  <a:srgbClr val="004550"/>
                </a:solidFill>
                <a:latin typeface="Calibri" panose="020F0502020204030204" pitchFamily="34" charset="0"/>
                <a:cs typeface="Calibri" panose="020F0502020204030204" pitchFamily="34" charset="0"/>
                <a:sym typeface="Arial"/>
              </a:rPr>
              <a:t> 3. </a:t>
            </a:r>
            <a:r>
              <a:rPr lang="en-US" sz="2800" b="1" kern="0" dirty="0" err="1">
                <a:solidFill>
                  <a:srgbClr val="004550"/>
                </a:solidFill>
                <a:latin typeface="Calibri" panose="020F0502020204030204" pitchFamily="34" charset="0"/>
                <a:cs typeface="Calibri" panose="020F0502020204030204" pitchFamily="34" charset="0"/>
                <a:sym typeface="Arial"/>
              </a:rPr>
              <a:t>Nghiên</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cứu</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nội</a:t>
            </a:r>
            <a:r>
              <a:rPr lang="en-US" sz="2800" b="1" kern="0" dirty="0">
                <a:solidFill>
                  <a:srgbClr val="004550"/>
                </a:solidFill>
                <a:latin typeface="Calibri" panose="020F0502020204030204" pitchFamily="34" charset="0"/>
                <a:cs typeface="Calibri" panose="020F0502020204030204" pitchFamily="34" charset="0"/>
                <a:sym typeface="Arial"/>
              </a:rPr>
              <a:t> dung </a:t>
            </a:r>
            <a:r>
              <a:rPr lang="en-US" sz="2800" b="1" kern="0" dirty="0" err="1">
                <a:solidFill>
                  <a:srgbClr val="004550"/>
                </a:solidFill>
                <a:latin typeface="Calibri" panose="020F0502020204030204" pitchFamily="34" charset="0"/>
                <a:cs typeface="Calibri" panose="020F0502020204030204" pitchFamily="34" charset="0"/>
                <a:sym typeface="Arial"/>
              </a:rPr>
              <a:t>phần</a:t>
            </a:r>
            <a:r>
              <a:rPr lang="en-US" sz="2800" b="1" kern="0" dirty="0">
                <a:solidFill>
                  <a:srgbClr val="004550"/>
                </a:solidFill>
                <a:latin typeface="Calibri" panose="020F0502020204030204" pitchFamily="34" charset="0"/>
                <a:cs typeface="Calibri" panose="020F0502020204030204" pitchFamily="34" charset="0"/>
                <a:sym typeface="Arial"/>
              </a:rPr>
              <a:t> II, </a:t>
            </a:r>
            <a:r>
              <a:rPr lang="en-US" sz="2800" b="1" kern="0" dirty="0" err="1">
                <a:solidFill>
                  <a:srgbClr val="004550"/>
                </a:solidFill>
                <a:latin typeface="Calibri" panose="020F0502020204030204" pitchFamily="34" charset="0"/>
                <a:cs typeface="Calibri" panose="020F0502020204030204" pitchFamily="34" charset="0"/>
                <a:sym typeface="Arial"/>
              </a:rPr>
              <a:t>mục</a:t>
            </a:r>
            <a:r>
              <a:rPr lang="en-US" sz="2800" b="1" kern="0" dirty="0">
                <a:solidFill>
                  <a:srgbClr val="004550"/>
                </a:solidFill>
                <a:latin typeface="Calibri" panose="020F0502020204030204" pitchFamily="34" charset="0"/>
                <a:cs typeface="Calibri" panose="020F0502020204030204" pitchFamily="34" charset="0"/>
                <a:sym typeface="Arial"/>
              </a:rPr>
              <a:t> 3 </a:t>
            </a:r>
            <a:r>
              <a:rPr lang="en-US" sz="2800" b="1" kern="0" dirty="0" err="1">
                <a:solidFill>
                  <a:srgbClr val="004550"/>
                </a:solidFill>
                <a:latin typeface="Calibri" panose="020F0502020204030204" pitchFamily="34" charset="0"/>
                <a:cs typeface="Calibri" panose="020F0502020204030204" pitchFamily="34" charset="0"/>
                <a:sym typeface="Arial"/>
              </a:rPr>
              <a:t>và</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hoàn</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thành</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bảng</a:t>
            </a:r>
            <a:r>
              <a:rPr lang="en-US" sz="2800" b="1" kern="0" dirty="0">
                <a:solidFill>
                  <a:srgbClr val="004550"/>
                </a:solidFill>
                <a:latin typeface="Calibri" panose="020F0502020204030204" pitchFamily="34" charset="0"/>
                <a:cs typeface="Calibri" panose="020F0502020204030204" pitchFamily="34" charset="0"/>
                <a:sym typeface="Arial"/>
              </a:rPr>
              <a:t> 11.1 </a:t>
            </a:r>
            <a:r>
              <a:rPr lang="en-US" sz="2800" b="1" kern="0" dirty="0" err="1">
                <a:solidFill>
                  <a:srgbClr val="004550"/>
                </a:solidFill>
                <a:latin typeface="Calibri" panose="020F0502020204030204" pitchFamily="34" charset="0"/>
                <a:cs typeface="Calibri" panose="020F0502020204030204" pitchFamily="34" charset="0"/>
                <a:sym typeface="Arial"/>
              </a:rPr>
              <a:t>theo</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mẫu</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về</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ngộ</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độc</a:t>
            </a:r>
            <a:r>
              <a:rPr lang="en-US" sz="2800" b="1" kern="0" dirty="0">
                <a:solidFill>
                  <a:srgbClr val="004550"/>
                </a:solidFill>
                <a:latin typeface="Calibri" panose="020F0502020204030204" pitchFamily="34" charset="0"/>
                <a:cs typeface="Calibri" panose="020F0502020204030204" pitchFamily="34" charset="0"/>
                <a:sym typeface="Arial"/>
              </a:rPr>
              <a:t> do </a:t>
            </a:r>
            <a:r>
              <a:rPr lang="en-US" sz="2800" b="1" kern="0" dirty="0" err="1">
                <a:solidFill>
                  <a:srgbClr val="004550"/>
                </a:solidFill>
                <a:latin typeface="Calibri" panose="020F0502020204030204" pitchFamily="34" charset="0"/>
                <a:cs typeface="Calibri" panose="020F0502020204030204" pitchFamily="34" charset="0"/>
                <a:sym typeface="Arial"/>
              </a:rPr>
              <a:t>thực</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phẩm</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nhiễm</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hóa</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chất</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độc</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hại</a:t>
            </a:r>
            <a:r>
              <a:rPr lang="en-US" sz="2800" b="1" kern="0" dirty="0">
                <a:solidFill>
                  <a:srgbClr val="004550"/>
                </a:solidFill>
                <a:latin typeface="Calibri" panose="020F0502020204030204" pitchFamily="34" charset="0"/>
                <a:cs typeface="Calibri" panose="020F0502020204030204" pitchFamily="34" charset="0"/>
                <a:sym typeface="Arial"/>
              </a:rPr>
              <a:t>.</a:t>
            </a:r>
          </a:p>
        </p:txBody>
      </p:sp>
      <p:sp>
        <p:nvSpPr>
          <p:cNvPr id="20" name="Rectangle 19"/>
          <p:cNvSpPr/>
          <p:nvPr/>
        </p:nvSpPr>
        <p:spPr>
          <a:xfrm>
            <a:off x="754912" y="5903893"/>
            <a:ext cx="11437088" cy="954107"/>
          </a:xfrm>
          <a:prstGeom prst="rect">
            <a:avLst/>
          </a:prstGeom>
        </p:spPr>
        <p:txBody>
          <a:bodyPr wrap="square">
            <a:spAutoFit/>
          </a:bodyPr>
          <a:lstStyle/>
          <a:p>
            <a:pPr>
              <a:buClr>
                <a:srgbClr val="000000"/>
              </a:buClr>
              <a:buFont typeface="Arial"/>
              <a:buNone/>
            </a:pP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Vòng</a:t>
            </a:r>
            <a:r>
              <a:rPr lang="en-US" sz="2800" b="1" kern="0" dirty="0">
                <a:solidFill>
                  <a:srgbClr val="004550"/>
                </a:solidFill>
                <a:latin typeface="Calibri" panose="020F0502020204030204" pitchFamily="34" charset="0"/>
                <a:cs typeface="Calibri" panose="020F0502020204030204" pitchFamily="34" charset="0"/>
                <a:sym typeface="Arial"/>
              </a:rPr>
              <a:t> 2. </a:t>
            </a:r>
            <a:r>
              <a:rPr lang="en-US" sz="2800" b="1" kern="0" dirty="0" err="1">
                <a:solidFill>
                  <a:srgbClr val="004550"/>
                </a:solidFill>
                <a:latin typeface="Calibri" panose="020F0502020204030204" pitchFamily="34" charset="0"/>
                <a:cs typeface="Calibri" panose="020F0502020204030204" pitchFamily="34" charset="0"/>
                <a:sym typeface="Arial"/>
              </a:rPr>
              <a:t>Nhóm</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mảnh</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ghép</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thảo</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luận</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để</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thực</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hiện</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nhiệm</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vụ</a:t>
            </a:r>
            <a:r>
              <a:rPr lang="en-US" sz="2800" b="1" i="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Mỗi</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nhóm</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nghiên</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cứu</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nội</a:t>
            </a:r>
            <a:r>
              <a:rPr lang="en-US" sz="2800" b="1" kern="0" dirty="0">
                <a:solidFill>
                  <a:srgbClr val="004550"/>
                </a:solidFill>
                <a:latin typeface="Calibri" panose="020F0502020204030204" pitchFamily="34" charset="0"/>
                <a:cs typeface="Calibri" panose="020F0502020204030204" pitchFamily="34" charset="0"/>
                <a:sym typeface="Arial"/>
              </a:rPr>
              <a:t> dung </a:t>
            </a:r>
            <a:r>
              <a:rPr lang="en-US" sz="2800" b="1" kern="0" dirty="0" err="1">
                <a:solidFill>
                  <a:srgbClr val="004550"/>
                </a:solidFill>
                <a:latin typeface="Calibri" panose="020F0502020204030204" pitchFamily="34" charset="0"/>
                <a:cs typeface="Calibri" panose="020F0502020204030204" pitchFamily="34" charset="0"/>
                <a:sym typeface="Arial"/>
              </a:rPr>
              <a:t>được</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phân</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công</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bằng</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cách</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hoàn</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thành</a:t>
            </a:r>
            <a:r>
              <a:rPr lang="en-US" sz="2800" b="1" kern="0" dirty="0">
                <a:solidFill>
                  <a:srgbClr val="004550"/>
                </a:solidFill>
                <a:latin typeface="Calibri" panose="020F0502020204030204" pitchFamily="34" charset="0"/>
                <a:cs typeface="Calibri" panose="020F0502020204030204" pitchFamily="34" charset="0"/>
                <a:sym typeface="Arial"/>
              </a:rPr>
              <a:t> </a:t>
            </a:r>
            <a:r>
              <a:rPr lang="en-US" sz="2800" b="1" kern="0" dirty="0" err="1">
                <a:solidFill>
                  <a:srgbClr val="004550"/>
                </a:solidFill>
                <a:latin typeface="Calibri" panose="020F0502020204030204" pitchFamily="34" charset="0"/>
                <a:cs typeface="Calibri" panose="020F0502020204030204" pitchFamily="34" charset="0"/>
                <a:sym typeface="Arial"/>
              </a:rPr>
              <a:t>bảng</a:t>
            </a:r>
            <a:r>
              <a:rPr lang="en-US" sz="2800" b="1" kern="0" dirty="0">
                <a:solidFill>
                  <a:srgbClr val="004550"/>
                </a:solidFill>
                <a:latin typeface="Calibri" panose="020F0502020204030204" pitchFamily="34" charset="0"/>
                <a:cs typeface="Calibri" panose="020F0502020204030204" pitchFamily="34" charset="0"/>
                <a:sym typeface="Arial"/>
              </a:rPr>
              <a:t> 11.1. </a:t>
            </a:r>
          </a:p>
        </p:txBody>
      </p:sp>
    </p:spTree>
    <p:extLst>
      <p:ext uri="{BB962C8B-B14F-4D97-AF65-F5344CB8AC3E}">
        <p14:creationId xmlns:p14="http://schemas.microsoft.com/office/powerpoint/2010/main" val="3567178197"/>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761" y="495586"/>
            <a:ext cx="10474135" cy="1331500"/>
          </a:xfrm>
        </p:spPr>
        <p:txBody>
          <a:bodyPr/>
          <a:lstStyle/>
          <a:p>
            <a:endParaRPr lang="en-US"/>
          </a:p>
        </p:txBody>
      </p:sp>
      <p:sp>
        <p:nvSpPr>
          <p:cNvPr id="3" name="Content Placeholder 2"/>
          <p:cNvSpPr>
            <a:spLocks noGrp="1"/>
          </p:cNvSpPr>
          <p:nvPr>
            <p:ph idx="1"/>
          </p:nvPr>
        </p:nvSpPr>
        <p:spPr>
          <a:xfrm>
            <a:off x="1176048" y="2005075"/>
            <a:ext cx="10478500" cy="3926881"/>
          </a:xfrm>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38135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81352"/>
            <a:ext cx="12134641" cy="3476648"/>
          </a:xfrm>
          <a:prstGeom prst="rect">
            <a:avLst/>
          </a:prstGeom>
        </p:spPr>
      </p:pic>
    </p:spTree>
    <p:extLst>
      <p:ext uri="{BB962C8B-B14F-4D97-AF65-F5344CB8AC3E}">
        <p14:creationId xmlns:p14="http://schemas.microsoft.com/office/powerpoint/2010/main" val="3424701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1997" cy="463934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6273"/>
            <a:ext cx="12191999" cy="4091728"/>
          </a:xfrm>
          <a:prstGeom prst="rect">
            <a:avLst/>
          </a:prstGeom>
        </p:spPr>
      </p:pic>
    </p:spTree>
    <p:extLst>
      <p:ext uri="{BB962C8B-B14F-4D97-AF65-F5344CB8AC3E}">
        <p14:creationId xmlns:p14="http://schemas.microsoft.com/office/powerpoint/2010/main" val="2744337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489"/>
            <a:ext cx="12192000" cy="377850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13019"/>
            <a:ext cx="12169113" cy="3422072"/>
          </a:xfrm>
          <a:prstGeom prst="rect">
            <a:avLst/>
          </a:prstGeom>
        </p:spPr>
      </p:pic>
    </p:spTree>
    <p:extLst>
      <p:ext uri="{BB962C8B-B14F-4D97-AF65-F5344CB8AC3E}">
        <p14:creationId xmlns:p14="http://schemas.microsoft.com/office/powerpoint/2010/main" val="3173322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74618433"/>
              </p:ext>
            </p:extLst>
          </p:nvPr>
        </p:nvGraphicFramePr>
        <p:xfrm>
          <a:off x="212202" y="0"/>
          <a:ext cx="11779170" cy="6815364"/>
        </p:xfrm>
        <a:graphic>
          <a:graphicData uri="http://schemas.openxmlformats.org/drawingml/2006/table">
            <a:tbl>
              <a:tblPr firstRow="1" firstCol="1" bandRow="1"/>
              <a:tblGrid>
                <a:gridCol w="1095737">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86674">
                  <a:extLst>
                    <a:ext uri="{9D8B030D-6E8A-4147-A177-3AD203B41FA5}">
                      <a16:colId xmlns:a16="http://schemas.microsoft.com/office/drawing/2014/main" val="20002"/>
                    </a:ext>
                  </a:extLst>
                </a:gridCol>
                <a:gridCol w="6967959">
                  <a:extLst>
                    <a:ext uri="{9D8B030D-6E8A-4147-A177-3AD203B41FA5}">
                      <a16:colId xmlns:a16="http://schemas.microsoft.com/office/drawing/2014/main" val="20003"/>
                    </a:ext>
                  </a:extLst>
                </a:gridCol>
              </a:tblGrid>
              <a:tr h="84313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indent="0" algn="ctr" defTabSz="457200" rtl="0" eaLnBrk="1" latinLnBrk="0" hangingPunct="1">
                        <a:lnSpc>
                          <a:spcPct val="100000"/>
                        </a:lnSpc>
                        <a:spcAft>
                          <a:spcPts val="0"/>
                        </a:spcAft>
                        <a:buNone/>
                      </a:pPr>
                      <a:r>
                        <a:rPr lang="en-US" sz="2400" b="1" kern="1200" dirty="0" err="1">
                          <a:solidFill>
                            <a:srgbClr val="0070C0"/>
                          </a:solidFill>
                          <a:effectLst/>
                          <a:latin typeface="Calibri" panose="020F0502020204030204" pitchFamily="34" charset="0"/>
                          <a:ea typeface="+mn-ea"/>
                          <a:cs typeface="Calibri" panose="020F0502020204030204" pitchFamily="34" charset="0"/>
                        </a:rPr>
                        <a:t>Nguyên</a:t>
                      </a:r>
                      <a:r>
                        <a:rPr lang="en-US" sz="2400" b="1" kern="1200" dirty="0">
                          <a:solidFill>
                            <a:srgbClr val="0070C0"/>
                          </a:solidFill>
                          <a:effectLst/>
                          <a:latin typeface="Calibri" panose="020F0502020204030204" pitchFamily="34" charset="0"/>
                          <a:ea typeface="+mn-ea"/>
                          <a:cs typeface="Calibri" panose="020F0502020204030204" pitchFamily="34" charset="0"/>
                        </a:rPr>
                        <a:t> </a:t>
                      </a:r>
                      <a:r>
                        <a:rPr lang="en-US" sz="2400" b="1" kern="1200" dirty="0" err="1">
                          <a:solidFill>
                            <a:srgbClr val="0070C0"/>
                          </a:solidFill>
                          <a:effectLst/>
                          <a:latin typeface="Calibri" panose="020F0502020204030204" pitchFamily="34" charset="0"/>
                          <a:ea typeface="+mn-ea"/>
                          <a:cs typeface="Calibri" panose="020F0502020204030204" pitchFamily="34" charset="0"/>
                        </a:rPr>
                        <a:t>nhân</a:t>
                      </a:r>
                      <a:endParaRPr lang="en-US" sz="2400" b="1" kern="1200" dirty="0">
                        <a:solidFill>
                          <a:srgbClr val="0070C0"/>
                        </a:solidFill>
                        <a:effectLst/>
                        <a:latin typeface="Calibri" panose="020F0502020204030204" pitchFamily="34" charset="0"/>
                        <a:ea typeface="+mn-ea"/>
                        <a:cs typeface="Calibri" panose="020F0502020204030204" pitchFamily="34"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indent="0" algn="ctr" defTabSz="457200" rtl="0" eaLnBrk="1" latinLnBrk="0" hangingPunct="1">
                        <a:lnSpc>
                          <a:spcPct val="100000"/>
                        </a:lnSpc>
                        <a:spcAft>
                          <a:spcPts val="0"/>
                        </a:spcAft>
                        <a:buNone/>
                      </a:pPr>
                      <a:r>
                        <a:rPr lang="en-US" sz="2600" b="1" kern="1200" dirty="0" err="1">
                          <a:solidFill>
                            <a:srgbClr val="0070C0"/>
                          </a:solidFill>
                          <a:effectLst/>
                          <a:latin typeface="Calibri" panose="020F0502020204030204" pitchFamily="34" charset="0"/>
                          <a:ea typeface="+mn-ea"/>
                          <a:cs typeface="Calibri" panose="020F0502020204030204" pitchFamily="34" charset="0"/>
                        </a:rPr>
                        <a:t>Biểu</a:t>
                      </a:r>
                      <a:r>
                        <a:rPr lang="en-US" sz="2600" b="1" kern="1200" dirty="0">
                          <a:solidFill>
                            <a:srgbClr val="0070C0"/>
                          </a:solidFill>
                          <a:effectLst/>
                          <a:latin typeface="Calibri" panose="020F0502020204030204" pitchFamily="34" charset="0"/>
                          <a:ea typeface="+mn-ea"/>
                          <a:cs typeface="Calibri" panose="020F0502020204030204" pitchFamily="34" charset="0"/>
                        </a:rPr>
                        <a:t> </a:t>
                      </a:r>
                      <a:r>
                        <a:rPr lang="en-US" sz="2600" b="1" kern="1200" dirty="0" err="1">
                          <a:solidFill>
                            <a:srgbClr val="0070C0"/>
                          </a:solidFill>
                          <a:effectLst/>
                          <a:latin typeface="Calibri" panose="020F0502020204030204" pitchFamily="34" charset="0"/>
                          <a:ea typeface="+mn-ea"/>
                          <a:cs typeface="Calibri" panose="020F0502020204030204" pitchFamily="34" charset="0"/>
                        </a:rPr>
                        <a:t>hiện</a:t>
                      </a:r>
                      <a:endParaRPr lang="en-US" sz="2600" b="1" kern="1200" dirty="0">
                        <a:solidFill>
                          <a:srgbClr val="0070C0"/>
                        </a:solidFill>
                        <a:effectLst/>
                        <a:latin typeface="Calibri" panose="020F0502020204030204" pitchFamily="34" charset="0"/>
                        <a:ea typeface="+mn-ea"/>
                        <a:cs typeface="Calibri" panose="020F0502020204030204" pitchFamily="34"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indent="0" algn="ctr" defTabSz="457200" rtl="0" eaLnBrk="1" latinLnBrk="0" hangingPunct="1">
                        <a:lnSpc>
                          <a:spcPct val="100000"/>
                        </a:lnSpc>
                        <a:spcAft>
                          <a:spcPts val="0"/>
                        </a:spcAft>
                        <a:buNone/>
                      </a:pPr>
                      <a:r>
                        <a:rPr lang="en-US" sz="2600" b="1" kern="1200" dirty="0" err="1">
                          <a:solidFill>
                            <a:srgbClr val="0070C0"/>
                          </a:solidFill>
                          <a:effectLst/>
                          <a:latin typeface="Calibri" panose="020F0502020204030204" pitchFamily="34" charset="0"/>
                          <a:ea typeface="+mn-ea"/>
                          <a:cs typeface="Calibri" panose="020F0502020204030204" pitchFamily="34" charset="0"/>
                        </a:rPr>
                        <a:t>Hậu</a:t>
                      </a:r>
                      <a:r>
                        <a:rPr lang="en-US" sz="2600" b="1" kern="1200" dirty="0">
                          <a:solidFill>
                            <a:srgbClr val="0070C0"/>
                          </a:solidFill>
                          <a:effectLst/>
                          <a:latin typeface="Calibri" panose="020F0502020204030204" pitchFamily="34" charset="0"/>
                          <a:ea typeface="+mn-ea"/>
                          <a:cs typeface="Calibri" panose="020F0502020204030204" pitchFamily="34" charset="0"/>
                        </a:rPr>
                        <a:t> </a:t>
                      </a:r>
                      <a:r>
                        <a:rPr lang="en-US" sz="2600" b="1" kern="1200" dirty="0" err="1">
                          <a:solidFill>
                            <a:srgbClr val="0070C0"/>
                          </a:solidFill>
                          <a:effectLst/>
                          <a:latin typeface="Calibri" panose="020F0502020204030204" pitchFamily="34" charset="0"/>
                          <a:ea typeface="+mn-ea"/>
                          <a:cs typeface="Calibri" panose="020F0502020204030204" pitchFamily="34" charset="0"/>
                        </a:rPr>
                        <a:t>quả</a:t>
                      </a:r>
                      <a:endParaRPr lang="en-US" sz="2600" b="1" kern="1200" dirty="0">
                        <a:solidFill>
                          <a:srgbClr val="0070C0"/>
                        </a:solidFill>
                        <a:effectLst/>
                        <a:latin typeface="Calibri" panose="020F0502020204030204" pitchFamily="34" charset="0"/>
                        <a:ea typeface="+mn-ea"/>
                        <a:cs typeface="Calibri" panose="020F0502020204030204" pitchFamily="34"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indent="0" algn="ctr" defTabSz="457200" rtl="0" eaLnBrk="1" latinLnBrk="0" hangingPunct="1">
                        <a:lnSpc>
                          <a:spcPct val="100000"/>
                        </a:lnSpc>
                        <a:spcAft>
                          <a:spcPts val="0"/>
                        </a:spcAft>
                        <a:buNone/>
                      </a:pPr>
                      <a:r>
                        <a:rPr lang="en-US" sz="2600" b="1" kern="1200" dirty="0" err="1">
                          <a:solidFill>
                            <a:srgbClr val="0070C0"/>
                          </a:solidFill>
                          <a:effectLst/>
                          <a:latin typeface="Calibri" panose="020F0502020204030204" pitchFamily="34" charset="0"/>
                          <a:ea typeface="+mn-ea"/>
                          <a:cs typeface="Calibri" panose="020F0502020204030204" pitchFamily="34" charset="0"/>
                        </a:rPr>
                        <a:t>Ví</a:t>
                      </a:r>
                      <a:r>
                        <a:rPr lang="en-US" sz="2600" b="1" kern="1200" dirty="0">
                          <a:solidFill>
                            <a:srgbClr val="0070C0"/>
                          </a:solidFill>
                          <a:effectLst/>
                          <a:latin typeface="Calibri" panose="020F0502020204030204" pitchFamily="34" charset="0"/>
                          <a:ea typeface="+mn-ea"/>
                          <a:cs typeface="Calibri" panose="020F0502020204030204" pitchFamily="34" charset="0"/>
                        </a:rPr>
                        <a:t> </a:t>
                      </a:r>
                      <a:r>
                        <a:rPr lang="en-US" sz="2600" b="1" kern="1200" dirty="0" err="1">
                          <a:solidFill>
                            <a:srgbClr val="0070C0"/>
                          </a:solidFill>
                          <a:effectLst/>
                          <a:latin typeface="Calibri" panose="020F0502020204030204" pitchFamily="34" charset="0"/>
                          <a:ea typeface="+mn-ea"/>
                          <a:cs typeface="Calibri" panose="020F0502020204030204" pitchFamily="34" charset="0"/>
                        </a:rPr>
                        <a:t>dụ</a:t>
                      </a:r>
                      <a:r>
                        <a:rPr lang="en-US" sz="2600" b="1" kern="1200" dirty="0">
                          <a:solidFill>
                            <a:srgbClr val="0070C0"/>
                          </a:solidFill>
                          <a:effectLst/>
                          <a:latin typeface="Calibri" panose="020F0502020204030204" pitchFamily="34" charset="0"/>
                          <a:ea typeface="+mn-ea"/>
                          <a:cs typeface="Calibri" panose="020F0502020204030204" pitchFamily="34" charset="0"/>
                        </a:rPr>
                        <a:t> minh </a:t>
                      </a:r>
                      <a:r>
                        <a:rPr lang="en-US" sz="2600" b="1" kern="1200" dirty="0" err="1">
                          <a:solidFill>
                            <a:srgbClr val="0070C0"/>
                          </a:solidFill>
                          <a:effectLst/>
                          <a:latin typeface="Calibri" panose="020F0502020204030204" pitchFamily="34" charset="0"/>
                          <a:ea typeface="+mn-ea"/>
                          <a:cs typeface="Calibri" panose="020F0502020204030204" pitchFamily="34" charset="0"/>
                        </a:rPr>
                        <a:t>họa</a:t>
                      </a:r>
                      <a:endParaRPr lang="en-US" sz="2600" b="1" kern="1200" dirty="0">
                        <a:solidFill>
                          <a:srgbClr val="0070C0"/>
                        </a:solidFill>
                        <a:effectLst/>
                        <a:latin typeface="Calibri" panose="020F0502020204030204" pitchFamily="34" charset="0"/>
                        <a:ea typeface="+mn-ea"/>
                        <a:cs typeface="Calibri" panose="020F0502020204030204" pitchFamily="34"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5725502">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indent="0" algn="ctr" defTabSz="457200" rtl="0" eaLnBrk="1" latinLnBrk="0" hangingPunct="1">
                        <a:lnSpc>
                          <a:spcPct val="100000"/>
                        </a:lnSpc>
                        <a:spcAft>
                          <a:spcPts val="0"/>
                        </a:spcAft>
                        <a:buNone/>
                      </a:pPr>
                      <a:r>
                        <a:rPr lang="en-US" sz="2600" b="1" kern="1200" dirty="0" err="1">
                          <a:solidFill>
                            <a:srgbClr val="0070C0"/>
                          </a:solidFill>
                          <a:effectLst/>
                          <a:latin typeface="Calibri" panose="020F0502020204030204" pitchFamily="34" charset="0"/>
                          <a:ea typeface="+mn-ea"/>
                          <a:cs typeface="Calibri" panose="020F0502020204030204" pitchFamily="34" charset="0"/>
                        </a:rPr>
                        <a:t>Nhiễm</a:t>
                      </a:r>
                      <a:r>
                        <a:rPr lang="en-US" sz="2600" b="1" kern="1200" dirty="0">
                          <a:solidFill>
                            <a:srgbClr val="0070C0"/>
                          </a:solidFill>
                          <a:effectLst/>
                          <a:latin typeface="Calibri" panose="020F0502020204030204" pitchFamily="34" charset="0"/>
                          <a:ea typeface="+mn-ea"/>
                          <a:cs typeface="Calibri" panose="020F0502020204030204" pitchFamily="34" charset="0"/>
                        </a:rPr>
                        <a:t> </a:t>
                      </a:r>
                      <a:r>
                        <a:rPr lang="en-US" sz="2600" b="1" kern="1200" dirty="0" err="1">
                          <a:solidFill>
                            <a:srgbClr val="0070C0"/>
                          </a:solidFill>
                          <a:effectLst/>
                          <a:latin typeface="Calibri" panose="020F0502020204030204" pitchFamily="34" charset="0"/>
                          <a:ea typeface="+mn-ea"/>
                          <a:cs typeface="Calibri" panose="020F0502020204030204" pitchFamily="34" charset="0"/>
                        </a:rPr>
                        <a:t>sinh</a:t>
                      </a:r>
                      <a:r>
                        <a:rPr lang="en-US" sz="2600" b="1" kern="1200" dirty="0">
                          <a:solidFill>
                            <a:srgbClr val="0070C0"/>
                          </a:solidFill>
                          <a:effectLst/>
                          <a:latin typeface="Calibri" panose="020F0502020204030204" pitchFamily="34" charset="0"/>
                          <a:ea typeface="+mn-ea"/>
                          <a:cs typeface="Calibri" panose="020F0502020204030204" pitchFamily="34" charset="0"/>
                        </a:rPr>
                        <a:t> </a:t>
                      </a:r>
                      <a:r>
                        <a:rPr lang="en-US" sz="2600" b="1" kern="1200" dirty="0" err="1">
                          <a:solidFill>
                            <a:srgbClr val="0070C0"/>
                          </a:solidFill>
                          <a:effectLst/>
                          <a:latin typeface="Calibri" panose="020F0502020204030204" pitchFamily="34" charset="0"/>
                          <a:ea typeface="+mn-ea"/>
                          <a:cs typeface="Calibri" panose="020F0502020204030204" pitchFamily="34" charset="0"/>
                        </a:rPr>
                        <a:t>vật</a:t>
                      </a:r>
                      <a:r>
                        <a:rPr lang="en-US" sz="2600" b="1" kern="1200" dirty="0">
                          <a:solidFill>
                            <a:srgbClr val="0070C0"/>
                          </a:solidFill>
                          <a:effectLst/>
                          <a:latin typeface="Calibri" panose="020F0502020204030204" pitchFamily="34" charset="0"/>
                          <a:ea typeface="+mn-ea"/>
                          <a:cs typeface="Calibri" panose="020F0502020204030204" pitchFamily="34" charset="0"/>
                        </a:rPr>
                        <a:t> </a:t>
                      </a:r>
                      <a:r>
                        <a:rPr lang="en-US" sz="2600" b="1" kern="1200" dirty="0" err="1">
                          <a:solidFill>
                            <a:srgbClr val="0070C0"/>
                          </a:solidFill>
                          <a:effectLst/>
                          <a:latin typeface="Calibri" panose="020F0502020204030204" pitchFamily="34" charset="0"/>
                          <a:ea typeface="+mn-ea"/>
                          <a:cs typeface="Calibri" panose="020F0502020204030204" pitchFamily="34" charset="0"/>
                        </a:rPr>
                        <a:t>gây</a:t>
                      </a:r>
                      <a:r>
                        <a:rPr lang="en-US" sz="2600" b="1" kern="1200" dirty="0">
                          <a:solidFill>
                            <a:srgbClr val="0070C0"/>
                          </a:solidFill>
                          <a:effectLst/>
                          <a:latin typeface="Calibri" panose="020F0502020204030204" pitchFamily="34" charset="0"/>
                          <a:ea typeface="+mn-ea"/>
                          <a:cs typeface="Calibri" panose="020F0502020204030204" pitchFamily="34" charset="0"/>
                        </a:rPr>
                        <a:t> </a:t>
                      </a:r>
                      <a:r>
                        <a:rPr lang="en-US" sz="2600" b="1" kern="1200" dirty="0" err="1">
                          <a:solidFill>
                            <a:srgbClr val="0070C0"/>
                          </a:solidFill>
                          <a:effectLst/>
                          <a:latin typeface="Calibri" panose="020F0502020204030204" pitchFamily="34" charset="0"/>
                          <a:ea typeface="+mn-ea"/>
                          <a:cs typeface="Calibri" panose="020F0502020204030204" pitchFamily="34" charset="0"/>
                        </a:rPr>
                        <a:t>độc</a:t>
                      </a:r>
                      <a:endParaRPr lang="en-US" sz="2600" b="1" kern="1200" dirty="0">
                        <a:solidFill>
                          <a:srgbClr val="0070C0"/>
                        </a:solidFill>
                        <a:effectLst/>
                        <a:latin typeface="Calibri" panose="020F0502020204030204" pitchFamily="34" charset="0"/>
                        <a:ea typeface="+mn-ea"/>
                        <a:cs typeface="Calibri" panose="020F0502020204030204" pitchFamily="34"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indent="0" algn="just" defTabSz="457200" rtl="0" eaLnBrk="1" latinLnBrk="0" hangingPunct="1">
                        <a:lnSpc>
                          <a:spcPct val="100000"/>
                        </a:lnSpc>
                        <a:spcAft>
                          <a:spcPts val="0"/>
                        </a:spcAft>
                        <a:buNone/>
                      </a:pP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Rối</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loạn</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hệ</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tiêu</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hóa</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gây</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nôn</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ói</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đau</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bụng</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dữ</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dội</a:t>
                      </a:r>
                      <a:r>
                        <a:rPr lang="en-US" sz="2600" b="0" kern="1200" dirty="0">
                          <a:solidFill>
                            <a:srgbClr val="0070C0"/>
                          </a:solidFill>
                          <a:effectLst/>
                          <a:latin typeface="Calibri" panose="020F0502020204030204" pitchFamily="34" charset="0"/>
                          <a:ea typeface="+mn-ea"/>
                          <a:cs typeface="Calibri" panose="020F0502020204030204" pitchFamily="34" charset="0"/>
                        </a:rPr>
                        <a:t>.</a:t>
                      </a:r>
                    </a:p>
                    <a:p>
                      <a:pPr marL="0" indent="0" algn="just" defTabSz="457200" rtl="0" eaLnBrk="1" latinLnBrk="0" hangingPunct="1">
                        <a:lnSpc>
                          <a:spcPct val="100000"/>
                        </a:lnSpc>
                        <a:spcAft>
                          <a:spcPts val="0"/>
                        </a:spcAft>
                        <a:buNone/>
                      </a:pP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Ảnh</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hưởng</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hệ</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thần</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kinh</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gây</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đau</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nhức</a:t>
                      </a:r>
                      <a:r>
                        <a:rPr lang="en-US" sz="2600" b="0" kern="1200" dirty="0">
                          <a:solidFill>
                            <a:srgbClr val="0070C0"/>
                          </a:solidFill>
                          <a:effectLst/>
                          <a:latin typeface="Calibri" panose="020F0502020204030204" pitchFamily="34" charset="0"/>
                          <a:ea typeface="+mn-ea"/>
                          <a:cs typeface="Calibri" panose="020F0502020204030204" pitchFamily="34" charset="0"/>
                        </a:rPr>
                        <a:t>, co </a:t>
                      </a:r>
                      <a:r>
                        <a:rPr lang="en-US" sz="2600" b="0" kern="1200" dirty="0" err="1">
                          <a:solidFill>
                            <a:srgbClr val="0070C0"/>
                          </a:solidFill>
                          <a:effectLst/>
                          <a:latin typeface="Calibri" panose="020F0502020204030204" pitchFamily="34" charset="0"/>
                          <a:ea typeface="+mn-ea"/>
                          <a:cs typeface="Calibri" panose="020F0502020204030204" pitchFamily="34" charset="0"/>
                        </a:rPr>
                        <a:t>giật</a:t>
                      </a:r>
                      <a:r>
                        <a:rPr lang="en-US" sz="2600" b="0" kern="1200" dirty="0">
                          <a:solidFill>
                            <a:srgbClr val="0070C0"/>
                          </a:solidFill>
                          <a:effectLst/>
                          <a:latin typeface="Calibri" panose="020F0502020204030204" pitchFamily="34" charset="0"/>
                          <a:ea typeface="+mn-ea"/>
                          <a:cs typeface="Calibri" panose="020F0502020204030204" pitchFamily="34" charset="0"/>
                        </a:rPr>
                        <a:t>,…</a:t>
                      </a:r>
                    </a:p>
                    <a:p>
                      <a:pPr marL="0" indent="0" algn="just" defTabSz="457200" rtl="0" eaLnBrk="1" latinLnBrk="0" hangingPunct="1">
                        <a:lnSpc>
                          <a:spcPct val="100000"/>
                        </a:lnSpc>
                        <a:spcAft>
                          <a:spcPts val="0"/>
                        </a:spcAft>
                        <a:buNone/>
                      </a:pP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Tê</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liệt</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hệ</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tuần</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hoàn</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và</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hô</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hấp</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có</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thể</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gây</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tử</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vong</a:t>
                      </a:r>
                      <a:endParaRPr lang="en-US" sz="2600" b="0" kern="1200" dirty="0">
                        <a:solidFill>
                          <a:srgbClr val="0070C0"/>
                        </a:solidFill>
                        <a:effectLst/>
                        <a:latin typeface="Calibri" panose="020F0502020204030204" pitchFamily="34" charset="0"/>
                        <a:ea typeface="+mn-ea"/>
                        <a:cs typeface="Calibri" panose="020F0502020204030204" pitchFamily="34" charset="0"/>
                      </a:endParaRPr>
                    </a:p>
                  </a:txBody>
                  <a:tcPr marL="14317" marR="14317" marT="14317" marB="143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indent="0" algn="just" defTabSz="457200" rtl="0" eaLnBrk="1" latinLnBrk="0" hangingPunct="1">
                        <a:lnSpc>
                          <a:spcPct val="100000"/>
                        </a:lnSpc>
                        <a:spcAft>
                          <a:spcPts val="0"/>
                        </a:spcAft>
                        <a:buNone/>
                      </a:pPr>
                      <a:r>
                        <a:rPr lang="en-US" sz="2600" b="0" kern="1200" dirty="0" err="1">
                          <a:solidFill>
                            <a:srgbClr val="0070C0"/>
                          </a:solidFill>
                          <a:effectLst/>
                          <a:latin typeface="Calibri" panose="020F0502020204030204" pitchFamily="34" charset="0"/>
                          <a:ea typeface="+mn-ea"/>
                          <a:cs typeface="Calibri" panose="020F0502020204030204" pitchFamily="34" charset="0"/>
                        </a:rPr>
                        <a:t>Gây</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ngộ</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độc</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hệ</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tiêu</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hóa</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hệ</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thần</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kinh</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hệ</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hô</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hấp</a:t>
                      </a:r>
                      <a:endParaRPr lang="en-US" sz="2600" b="0" kern="1200" dirty="0">
                        <a:solidFill>
                          <a:srgbClr val="0070C0"/>
                        </a:solidFill>
                        <a:effectLst/>
                        <a:latin typeface="Calibri" panose="020F0502020204030204" pitchFamily="34" charset="0"/>
                        <a:ea typeface="+mn-ea"/>
                        <a:cs typeface="Calibri" panose="020F0502020204030204" pitchFamily="34" charset="0"/>
                      </a:endParaRPr>
                    </a:p>
                    <a:p>
                      <a:pPr marL="0" indent="0" algn="just" defTabSz="457200" rtl="0" eaLnBrk="1" latinLnBrk="0" hangingPunct="1">
                        <a:lnSpc>
                          <a:spcPct val="100000"/>
                        </a:lnSpc>
                        <a:spcAft>
                          <a:spcPts val="0"/>
                        </a:spcAft>
                        <a:buNone/>
                      </a:pPr>
                      <a:r>
                        <a:rPr lang="en-US" sz="2600" b="0" kern="1200" dirty="0" err="1">
                          <a:solidFill>
                            <a:srgbClr val="0070C0"/>
                          </a:solidFill>
                          <a:effectLst/>
                          <a:latin typeface="Calibri" panose="020F0502020204030204" pitchFamily="34" charset="0"/>
                          <a:ea typeface="+mn-ea"/>
                          <a:cs typeface="Calibri" panose="020F0502020204030204" pitchFamily="34" charset="0"/>
                        </a:rPr>
                        <a:t>Mức</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độ</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tùy</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thuộc</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vào</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độc</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tố</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của</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sinh</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vật</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nhẹ</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gây</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rối</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loạn</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tiêu</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hóa</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mất</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nước</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cơ</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thể</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mệt</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mỏi</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kiệt</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sức</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nặng</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có</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thể</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tử</a:t>
                      </a:r>
                      <a:r>
                        <a:rPr lang="en-US" sz="2600" b="0" kern="1200" dirty="0">
                          <a:solidFill>
                            <a:srgbClr val="0070C0"/>
                          </a:solidFill>
                          <a:effectLst/>
                          <a:latin typeface="Calibri" panose="020F0502020204030204" pitchFamily="34" charset="0"/>
                          <a:ea typeface="+mn-ea"/>
                          <a:cs typeface="Calibri" panose="020F0502020204030204" pitchFamily="34" charset="0"/>
                        </a:rPr>
                        <a:t> </a:t>
                      </a:r>
                      <a:r>
                        <a:rPr lang="en-US" sz="2600" b="0" kern="1200" dirty="0" err="1">
                          <a:solidFill>
                            <a:srgbClr val="0070C0"/>
                          </a:solidFill>
                          <a:effectLst/>
                          <a:latin typeface="Calibri" panose="020F0502020204030204" pitchFamily="34" charset="0"/>
                          <a:ea typeface="+mn-ea"/>
                          <a:cs typeface="Calibri" panose="020F0502020204030204" pitchFamily="34" charset="0"/>
                        </a:rPr>
                        <a:t>vong</a:t>
                      </a:r>
                      <a:endParaRPr lang="en-US" sz="2600" b="0" kern="1200" dirty="0">
                        <a:solidFill>
                          <a:srgbClr val="0070C0"/>
                        </a:solidFill>
                        <a:effectLst/>
                        <a:latin typeface="Calibri" panose="020F0502020204030204" pitchFamily="34" charset="0"/>
                        <a:ea typeface="+mn-ea"/>
                        <a:cs typeface="Calibri" panose="020F0502020204030204" pitchFamily="34" charset="0"/>
                      </a:endParaRPr>
                    </a:p>
                  </a:txBody>
                  <a:tcPr marL="14317" marR="14317" marT="14317" marB="143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10160" lvl="0" indent="0" algn="just">
                        <a:lnSpc>
                          <a:spcPct val="100000"/>
                        </a:lnSpc>
                        <a:spcAft>
                          <a:spcPts val="0"/>
                        </a:spcAft>
                        <a:buClr>
                          <a:srgbClr val="000000"/>
                        </a:buClr>
                        <a:buSzPts val="1000"/>
                        <a:buFont typeface="Symbol"/>
                        <a:buNone/>
                        <a:tabLst>
                          <a:tab pos="158115" algn="l"/>
                        </a:tabLst>
                      </a:pPr>
                      <a:r>
                        <a:rPr lang="en-US" sz="2600" b="0" u="none" strike="noStrike" spc="0" dirty="0">
                          <a:solidFill>
                            <a:srgbClr val="0070C0"/>
                          </a:solidFill>
                          <a:effectLst/>
                          <a:latin typeface="Calibri" panose="020F0502020204030204" pitchFamily="34" charset="0"/>
                          <a:cs typeface="Calibri" panose="020F0502020204030204" pitchFamily="34" charset="0"/>
                        </a:rPr>
                        <a:t>- Vi </a:t>
                      </a:r>
                      <a:r>
                        <a:rPr lang="en-US" sz="2600" b="0" u="none" strike="noStrike" spc="0" dirty="0" err="1">
                          <a:solidFill>
                            <a:srgbClr val="0070C0"/>
                          </a:solidFill>
                          <a:effectLst/>
                          <a:latin typeface="Calibri" panose="020F0502020204030204" pitchFamily="34" charset="0"/>
                          <a:cs typeface="Calibri" panose="020F0502020204030204" pitchFamily="34" charset="0"/>
                        </a:rPr>
                        <a:t>khuẩn</a:t>
                      </a:r>
                      <a:r>
                        <a:rPr lang="en-US" sz="2600" b="0" u="none" strike="noStrike" spc="0" dirty="0">
                          <a:solidFill>
                            <a:srgbClr val="0070C0"/>
                          </a:solidFill>
                          <a:effectLst/>
                          <a:latin typeface="Calibri" panose="020F0502020204030204" pitchFamily="34" charset="0"/>
                          <a:cs typeface="Calibri" panose="020F0502020204030204" pitchFamily="34" charset="0"/>
                        </a:rPr>
                        <a:t> Clostridium </a:t>
                      </a:r>
                      <a:r>
                        <a:rPr lang="en-US" sz="2600" b="0" u="none" strike="noStrike" spc="0" dirty="0" err="1">
                          <a:solidFill>
                            <a:srgbClr val="0070C0"/>
                          </a:solidFill>
                          <a:effectLst/>
                          <a:latin typeface="Calibri" panose="020F0502020204030204" pitchFamily="34" charset="0"/>
                          <a:cs typeface="Calibri" panose="020F0502020204030204" pitchFamily="34" charset="0"/>
                        </a:rPr>
                        <a:t>botulinum</a:t>
                      </a:r>
                      <a:r>
                        <a:rPr lang="en-US" sz="2600" b="0" u="none" strike="noStrike" spc="0" dirty="0">
                          <a:solidFill>
                            <a:srgbClr val="0070C0"/>
                          </a:solidFill>
                          <a:effectLst/>
                          <a:latin typeface="Calibri" panose="020F0502020204030204" pitchFamily="34" charset="0"/>
                          <a:cs typeface="Calibri" panose="020F0502020204030204" pitchFamily="34" charset="0"/>
                        </a:rPr>
                        <a:t> </a:t>
                      </a:r>
                      <a:r>
                        <a:rPr lang="en-US" sz="2600" b="0" u="none" strike="noStrike" spc="0" dirty="0" err="1">
                          <a:solidFill>
                            <a:srgbClr val="0070C0"/>
                          </a:solidFill>
                          <a:effectLst/>
                          <a:latin typeface="Calibri" panose="020F0502020204030204" pitchFamily="34" charset="0"/>
                          <a:cs typeface="Calibri" panose="020F0502020204030204" pitchFamily="34" charset="0"/>
                        </a:rPr>
                        <a:t>có</a:t>
                      </a:r>
                      <a:r>
                        <a:rPr lang="en-US" sz="2600" b="0" u="none" strike="noStrike" spc="0" dirty="0">
                          <a:solidFill>
                            <a:srgbClr val="0070C0"/>
                          </a:solidFill>
                          <a:effectLst/>
                          <a:latin typeface="Calibri" panose="020F0502020204030204" pitchFamily="34" charset="0"/>
                          <a:cs typeface="Calibri" panose="020F0502020204030204" pitchFamily="34" charset="0"/>
                        </a:rPr>
                        <a:t> </a:t>
                      </a:r>
                      <a:r>
                        <a:rPr lang="en-US" sz="2600" b="0" u="none" strike="noStrike" spc="0" dirty="0" err="1">
                          <a:solidFill>
                            <a:srgbClr val="0070C0"/>
                          </a:solidFill>
                          <a:effectLst/>
                          <a:latin typeface="Calibri" panose="020F0502020204030204" pitchFamily="34" charset="0"/>
                          <a:cs typeface="Calibri" panose="020F0502020204030204" pitchFamily="34" charset="0"/>
                        </a:rPr>
                        <a:t>khả</a:t>
                      </a:r>
                      <a:r>
                        <a:rPr lang="en-US" sz="2600" b="0" u="none" strike="noStrike" spc="0" dirty="0">
                          <a:solidFill>
                            <a:srgbClr val="0070C0"/>
                          </a:solidFill>
                          <a:effectLst/>
                          <a:latin typeface="Calibri" panose="020F0502020204030204" pitchFamily="34" charset="0"/>
                          <a:cs typeface="Calibri" panose="020F0502020204030204" pitchFamily="34" charset="0"/>
                        </a:rPr>
                        <a:t> </a:t>
                      </a:r>
                      <a:r>
                        <a:rPr lang="en-US" sz="2600" b="0" u="none" strike="noStrike" spc="0" dirty="0" err="1">
                          <a:solidFill>
                            <a:srgbClr val="0070C0"/>
                          </a:solidFill>
                          <a:effectLst/>
                          <a:latin typeface="Calibri" panose="020F0502020204030204" pitchFamily="34" charset="0"/>
                          <a:cs typeface="Calibri" panose="020F0502020204030204" pitchFamily="34" charset="0"/>
                        </a:rPr>
                        <a:t>năng</a:t>
                      </a:r>
                      <a:r>
                        <a:rPr lang="en-US" sz="2600" b="0" u="none" strike="noStrike" spc="0" dirty="0">
                          <a:solidFill>
                            <a:srgbClr val="0070C0"/>
                          </a:solidFill>
                          <a:effectLst/>
                          <a:latin typeface="Calibri" panose="020F0502020204030204" pitchFamily="34" charset="0"/>
                          <a:cs typeface="Calibri" panose="020F0502020204030204" pitchFamily="34" charset="0"/>
                        </a:rPr>
                        <a:t> </a:t>
                      </a:r>
                      <a:r>
                        <a:rPr lang="en-US" sz="2600" b="0" u="none" strike="noStrike" spc="0" dirty="0" err="1">
                          <a:solidFill>
                            <a:srgbClr val="0070C0"/>
                          </a:solidFill>
                          <a:effectLst/>
                          <a:latin typeface="Calibri" panose="020F0502020204030204" pitchFamily="34" charset="0"/>
                          <a:cs typeface="Calibri" panose="020F0502020204030204" pitchFamily="34" charset="0"/>
                        </a:rPr>
                        <a:t>sinh</a:t>
                      </a:r>
                      <a:r>
                        <a:rPr lang="en-US" sz="2600" b="0" u="none" strike="noStrike" spc="0" dirty="0">
                          <a:solidFill>
                            <a:srgbClr val="0070C0"/>
                          </a:solidFill>
                          <a:effectLst/>
                          <a:latin typeface="Calibri" panose="020F0502020204030204" pitchFamily="34" charset="0"/>
                          <a:cs typeface="Calibri" panose="020F0502020204030204" pitchFamily="34" charset="0"/>
                        </a:rPr>
                        <a:t> </a:t>
                      </a:r>
                      <a:r>
                        <a:rPr lang="en-US" sz="2600" b="0" u="none" strike="noStrike" spc="0" dirty="0" err="1">
                          <a:solidFill>
                            <a:srgbClr val="0070C0"/>
                          </a:solidFill>
                          <a:effectLst/>
                          <a:latin typeface="Calibri" panose="020F0502020204030204" pitchFamily="34" charset="0"/>
                          <a:cs typeface="Calibri" panose="020F0502020204030204" pitchFamily="34" charset="0"/>
                        </a:rPr>
                        <a:t>bào</a:t>
                      </a:r>
                      <a:r>
                        <a:rPr lang="en-US" sz="2600" b="0" u="none" strike="noStrike" spc="0" dirty="0">
                          <a:solidFill>
                            <a:srgbClr val="0070C0"/>
                          </a:solidFill>
                          <a:effectLst/>
                          <a:latin typeface="Calibri" panose="020F0502020204030204" pitchFamily="34" charset="0"/>
                          <a:cs typeface="Calibri" panose="020F0502020204030204" pitchFamily="34" charset="0"/>
                        </a:rPr>
                        <a:t> </a:t>
                      </a:r>
                      <a:r>
                        <a:rPr lang="en-US" sz="2600" b="0" u="none" strike="noStrike" spc="0" dirty="0" err="1">
                          <a:solidFill>
                            <a:srgbClr val="0070C0"/>
                          </a:solidFill>
                          <a:effectLst/>
                          <a:latin typeface="Calibri" panose="020F0502020204030204" pitchFamily="34" charset="0"/>
                          <a:cs typeface="Calibri" panose="020F0502020204030204" pitchFamily="34" charset="0"/>
                        </a:rPr>
                        <a:t>tử</a:t>
                      </a:r>
                      <a:r>
                        <a:rPr lang="en-US" sz="2600" b="0" u="none" strike="noStrike" spc="0" dirty="0">
                          <a:solidFill>
                            <a:srgbClr val="0070C0"/>
                          </a:solidFill>
                          <a:effectLst/>
                          <a:latin typeface="Calibri" panose="020F0502020204030204" pitchFamily="34" charset="0"/>
                          <a:cs typeface="Calibri" panose="020F0502020204030204" pitchFamily="34" charset="0"/>
                        </a:rPr>
                        <a:t> </a:t>
                      </a:r>
                      <a:r>
                        <a:rPr lang="en-US" sz="2600" b="0" u="none" strike="noStrike" spc="0" dirty="0" err="1">
                          <a:solidFill>
                            <a:srgbClr val="0070C0"/>
                          </a:solidFill>
                          <a:effectLst/>
                          <a:latin typeface="Calibri" panose="020F0502020204030204" pitchFamily="34" charset="0"/>
                          <a:cs typeface="Calibri" panose="020F0502020204030204" pitchFamily="34" charset="0"/>
                        </a:rPr>
                        <a:t>và</a:t>
                      </a:r>
                      <a:r>
                        <a:rPr lang="en-US" sz="2600" b="0" u="none" strike="noStrike" spc="0" dirty="0">
                          <a:solidFill>
                            <a:srgbClr val="0070C0"/>
                          </a:solidFill>
                          <a:effectLst/>
                          <a:latin typeface="Calibri" panose="020F0502020204030204" pitchFamily="34" charset="0"/>
                          <a:cs typeface="Calibri" panose="020F0502020204030204" pitchFamily="34" charset="0"/>
                        </a:rPr>
                        <a:t> </a:t>
                      </a:r>
                      <a:r>
                        <a:rPr lang="en-US" sz="2600" b="0" u="none" strike="noStrike" spc="0" dirty="0" err="1">
                          <a:solidFill>
                            <a:srgbClr val="0070C0"/>
                          </a:solidFill>
                          <a:effectLst/>
                          <a:latin typeface="Calibri" panose="020F0502020204030204" pitchFamily="34" charset="0"/>
                          <a:cs typeface="Calibri" panose="020F0502020204030204" pitchFamily="34" charset="0"/>
                        </a:rPr>
                        <a:t>sinh</a:t>
                      </a:r>
                      <a:r>
                        <a:rPr lang="en-US" sz="2600" b="0" u="none" strike="noStrike" spc="0" dirty="0">
                          <a:solidFill>
                            <a:srgbClr val="0070C0"/>
                          </a:solidFill>
                          <a:effectLst/>
                          <a:latin typeface="Calibri" panose="020F0502020204030204" pitchFamily="34" charset="0"/>
                          <a:cs typeface="Calibri" panose="020F0502020204030204" pitchFamily="34" charset="0"/>
                        </a:rPr>
                        <a:t> </a:t>
                      </a:r>
                      <a:r>
                        <a:rPr lang="en-US" sz="2600" b="0" u="none" strike="noStrike" spc="0" dirty="0" err="1">
                          <a:solidFill>
                            <a:srgbClr val="0070C0"/>
                          </a:solidFill>
                          <a:effectLst/>
                          <a:latin typeface="Calibri" panose="020F0502020204030204" pitchFamily="34" charset="0"/>
                          <a:cs typeface="Calibri" panose="020F0502020204030204" pitchFamily="34" charset="0"/>
                        </a:rPr>
                        <a:t>ngoại</a:t>
                      </a:r>
                      <a:r>
                        <a:rPr lang="en-US" sz="2600" b="0" u="none" strike="noStrike" spc="0" dirty="0">
                          <a:solidFill>
                            <a:srgbClr val="0070C0"/>
                          </a:solidFill>
                          <a:effectLst/>
                          <a:latin typeface="Calibri" panose="020F0502020204030204" pitchFamily="34" charset="0"/>
                          <a:cs typeface="Calibri" panose="020F0502020204030204" pitchFamily="34" charset="0"/>
                        </a:rPr>
                        <a:t> </a:t>
                      </a:r>
                      <a:r>
                        <a:rPr lang="en-US" sz="2600" b="0" u="none" strike="noStrike" spc="0" dirty="0" err="1">
                          <a:solidFill>
                            <a:srgbClr val="0070C0"/>
                          </a:solidFill>
                          <a:effectLst/>
                          <a:latin typeface="Calibri" panose="020F0502020204030204" pitchFamily="34" charset="0"/>
                          <a:cs typeface="Calibri" panose="020F0502020204030204" pitchFamily="34" charset="0"/>
                        </a:rPr>
                        <a:t>độc</a:t>
                      </a:r>
                      <a:r>
                        <a:rPr lang="en-US" sz="2600" b="0" u="none" strike="noStrike" spc="0" dirty="0">
                          <a:solidFill>
                            <a:srgbClr val="0070C0"/>
                          </a:solidFill>
                          <a:effectLst/>
                          <a:latin typeface="Calibri" panose="020F0502020204030204" pitchFamily="34" charset="0"/>
                          <a:cs typeface="Calibri" panose="020F0502020204030204" pitchFamily="34" charset="0"/>
                        </a:rPr>
                        <a:t> </a:t>
                      </a:r>
                      <a:r>
                        <a:rPr lang="en-US" sz="2600" b="0" u="none" strike="noStrike" spc="0" dirty="0" err="1">
                          <a:solidFill>
                            <a:srgbClr val="0070C0"/>
                          </a:solidFill>
                          <a:effectLst/>
                          <a:latin typeface="Calibri" panose="020F0502020204030204" pitchFamily="34" charset="0"/>
                          <a:cs typeface="Calibri" panose="020F0502020204030204" pitchFamily="34" charset="0"/>
                        </a:rPr>
                        <a:t>tố</a:t>
                      </a:r>
                      <a:r>
                        <a:rPr lang="en-US" sz="2600" b="0" u="none" strike="noStrike" spc="0" dirty="0">
                          <a:solidFill>
                            <a:srgbClr val="0070C0"/>
                          </a:solidFill>
                          <a:effectLst/>
                          <a:latin typeface="Calibri" panose="020F0502020204030204" pitchFamily="34" charset="0"/>
                          <a:cs typeface="Calibri" panose="020F0502020204030204" pitchFamily="34" charset="0"/>
                        </a:rPr>
                        <a:t> </a:t>
                      </a:r>
                      <a:r>
                        <a:rPr lang="en-US" sz="2600" b="0" u="none" strike="noStrike" spc="0" dirty="0" err="1">
                          <a:solidFill>
                            <a:srgbClr val="0070C0"/>
                          </a:solidFill>
                          <a:effectLst/>
                          <a:latin typeface="Calibri" panose="020F0502020204030204" pitchFamily="34" charset="0"/>
                          <a:cs typeface="Calibri" panose="020F0502020204030204" pitchFamily="34" charset="0"/>
                        </a:rPr>
                        <a:t>botulinum</a:t>
                      </a:r>
                      <a:r>
                        <a:rPr lang="en-US" sz="2600" b="0" u="none" strike="noStrike" spc="0" dirty="0">
                          <a:solidFill>
                            <a:srgbClr val="0070C0"/>
                          </a:solidFill>
                          <a:effectLst/>
                          <a:latin typeface="Calibri" panose="020F0502020204030204" pitchFamily="34" charset="0"/>
                          <a:cs typeface="Calibri" panose="020F0502020204030204" pitchFamily="34" charset="0"/>
                        </a:rPr>
                        <a:t>.</a:t>
                      </a:r>
                    </a:p>
                    <a:p>
                      <a:pPr marL="0" marR="10160" lvl="0" indent="0" algn="just">
                        <a:lnSpc>
                          <a:spcPct val="100000"/>
                        </a:lnSpc>
                        <a:spcAft>
                          <a:spcPts val="0"/>
                        </a:spcAft>
                        <a:buClr>
                          <a:srgbClr val="000000"/>
                        </a:buClr>
                        <a:buSzPts val="1000"/>
                        <a:buFont typeface="Symbol"/>
                        <a:buNone/>
                        <a:tabLst>
                          <a:tab pos="158115" algn="l"/>
                        </a:tabLst>
                      </a:pPr>
                      <a:r>
                        <a:rPr lang="en-US" sz="2600" b="0" u="none" strike="noStrike" spc="0" dirty="0">
                          <a:solidFill>
                            <a:srgbClr val="0070C0"/>
                          </a:solidFill>
                          <a:effectLst/>
                          <a:latin typeface="Calibri" panose="020F0502020204030204" pitchFamily="34" charset="0"/>
                          <a:cs typeface="Calibri" panose="020F0502020204030204" pitchFamily="34" charset="0"/>
                        </a:rPr>
                        <a:t> </a:t>
                      </a:r>
                      <a:r>
                        <a:rPr lang="en-US" sz="2600" b="0" dirty="0">
                          <a:solidFill>
                            <a:srgbClr val="0070C0"/>
                          </a:solidFill>
                          <a:effectLst/>
                          <a:latin typeface="Calibri" panose="020F0502020204030204" pitchFamily="34" charset="0"/>
                          <a:cs typeface="Calibri" panose="020F0502020204030204" pitchFamily="34" charset="0"/>
                        </a:rPr>
                        <a:t>- Vi </a:t>
                      </a:r>
                      <a:r>
                        <a:rPr lang="en-US" sz="2600" b="0" dirty="0" err="1">
                          <a:solidFill>
                            <a:srgbClr val="0070C0"/>
                          </a:solidFill>
                          <a:effectLst/>
                          <a:latin typeface="Calibri" panose="020F0502020204030204" pitchFamily="34" charset="0"/>
                          <a:cs typeface="Calibri" panose="020F0502020204030204" pitchFamily="34" charset="0"/>
                        </a:rPr>
                        <a:t>khuẩn</a:t>
                      </a:r>
                      <a:r>
                        <a:rPr lang="en-US" sz="2600" b="0" dirty="0">
                          <a:solidFill>
                            <a:srgbClr val="0070C0"/>
                          </a:solidFill>
                          <a:effectLst/>
                          <a:latin typeface="Calibri" panose="020F0502020204030204" pitchFamily="34" charset="0"/>
                          <a:cs typeface="Calibri" panose="020F0502020204030204" pitchFamily="34" charset="0"/>
                        </a:rPr>
                        <a:t> Staphylococcus aureus </a:t>
                      </a:r>
                      <a:r>
                        <a:rPr lang="en-US" sz="2600" b="0" dirty="0" err="1">
                          <a:solidFill>
                            <a:srgbClr val="0070C0"/>
                          </a:solidFill>
                          <a:effectLst/>
                          <a:latin typeface="Calibri" panose="020F0502020204030204" pitchFamily="34" charset="0"/>
                          <a:cs typeface="Calibri" panose="020F0502020204030204" pitchFamily="34" charset="0"/>
                        </a:rPr>
                        <a:t>sinh</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ra</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ngoại</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độc</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tố</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ruột</a:t>
                      </a:r>
                      <a:r>
                        <a:rPr lang="en-US" sz="2600" b="0" dirty="0">
                          <a:solidFill>
                            <a:srgbClr val="0070C0"/>
                          </a:solidFill>
                          <a:effectLst/>
                          <a:latin typeface="Calibri" panose="020F0502020204030204" pitchFamily="34" charset="0"/>
                          <a:cs typeface="Calibri" panose="020F0502020204030204" pitchFamily="34" charset="0"/>
                        </a:rPr>
                        <a:t> enterotoxin. </a:t>
                      </a:r>
                    </a:p>
                    <a:p>
                      <a:pPr marL="0" marR="10160" lvl="0" indent="0" algn="just">
                        <a:lnSpc>
                          <a:spcPct val="100000"/>
                        </a:lnSpc>
                        <a:spcAft>
                          <a:spcPts val="0"/>
                        </a:spcAft>
                        <a:buClr>
                          <a:srgbClr val="000000"/>
                        </a:buClr>
                        <a:buSzPts val="1000"/>
                        <a:buFont typeface="Symbol"/>
                        <a:buNone/>
                        <a:tabLst>
                          <a:tab pos="158115" algn="l"/>
                        </a:tabLst>
                      </a:pPr>
                      <a:r>
                        <a:rPr lang="en-US" sz="2600" b="0" dirty="0">
                          <a:solidFill>
                            <a:srgbClr val="0070C0"/>
                          </a:solidFill>
                          <a:effectLst/>
                          <a:latin typeface="Calibri" panose="020F0502020204030204" pitchFamily="34" charset="0"/>
                          <a:cs typeface="Calibri" panose="020F0502020204030204" pitchFamily="34" charset="0"/>
                        </a:rPr>
                        <a:t>- Vi </a:t>
                      </a:r>
                      <a:r>
                        <a:rPr lang="en-US" sz="2600" b="0" dirty="0" err="1">
                          <a:solidFill>
                            <a:srgbClr val="0070C0"/>
                          </a:solidFill>
                          <a:effectLst/>
                          <a:latin typeface="Calibri" panose="020F0502020204030204" pitchFamily="34" charset="0"/>
                          <a:cs typeface="Calibri" panose="020F0502020204030204" pitchFamily="34" charset="0"/>
                        </a:rPr>
                        <a:t>khuẩn</a:t>
                      </a:r>
                      <a:r>
                        <a:rPr lang="en-US" sz="2600" b="0" dirty="0">
                          <a:solidFill>
                            <a:srgbClr val="0070C0"/>
                          </a:solidFill>
                          <a:effectLst/>
                          <a:latin typeface="Calibri" panose="020F0502020204030204" pitchFamily="34" charset="0"/>
                          <a:cs typeface="Calibri" panose="020F0502020204030204" pitchFamily="34" charset="0"/>
                        </a:rPr>
                        <a:t> Salmonella: </a:t>
                      </a:r>
                      <a:r>
                        <a:rPr lang="en-US" sz="2600" b="0" dirty="0" err="1">
                          <a:solidFill>
                            <a:srgbClr val="0070C0"/>
                          </a:solidFill>
                          <a:effectLst/>
                          <a:latin typeface="Calibri" panose="020F0502020204030204" pitchFamily="34" charset="0"/>
                          <a:cs typeface="Calibri" panose="020F0502020204030204" pitchFamily="34" charset="0"/>
                        </a:rPr>
                        <a:t>người</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bệnh</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có</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triệu</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chứng</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nôn</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ói</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dữ</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dội</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tiêu</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chảy</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cơ</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thể</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kiệt</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sức</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mệt</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lả</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rối</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loạn</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hệ</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tuẩn</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hoàn</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đau</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bụng</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dữ</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dội</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Bệnh</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kéo</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dài</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từ</a:t>
                      </a:r>
                      <a:r>
                        <a:rPr lang="en-US" sz="2600" b="0" dirty="0">
                          <a:solidFill>
                            <a:srgbClr val="0070C0"/>
                          </a:solidFill>
                          <a:effectLst/>
                          <a:latin typeface="Calibri" panose="020F0502020204030204" pitchFamily="34" charset="0"/>
                          <a:cs typeface="Calibri" panose="020F0502020204030204" pitchFamily="34" charset="0"/>
                        </a:rPr>
                        <a:t> 1 - 6 </a:t>
                      </a:r>
                      <a:r>
                        <a:rPr lang="en-US" sz="2600" b="0" dirty="0" err="1">
                          <a:solidFill>
                            <a:srgbClr val="0070C0"/>
                          </a:solidFill>
                          <a:effectLst/>
                          <a:latin typeface="Calibri" panose="020F0502020204030204" pitchFamily="34" charset="0"/>
                          <a:cs typeface="Calibri" panose="020F0502020204030204" pitchFamily="34" charset="0"/>
                        </a:rPr>
                        <a:t>ngày</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rổi</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khỏi</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ít</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khi</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dẫn</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đến</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tử</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vong</a:t>
                      </a:r>
                      <a:r>
                        <a:rPr lang="en-US" sz="2600" b="0" dirty="0">
                          <a:solidFill>
                            <a:srgbClr val="0070C0"/>
                          </a:solidFill>
                          <a:effectLst/>
                          <a:latin typeface="Calibri" panose="020F0502020204030204" pitchFamily="34" charset="0"/>
                          <a:cs typeface="Calibri" panose="020F0502020204030204" pitchFamily="34" charset="0"/>
                        </a:rPr>
                        <a:t>.</a:t>
                      </a:r>
                    </a:p>
                    <a:p>
                      <a:pPr marL="0" indent="0" algn="just">
                        <a:lnSpc>
                          <a:spcPct val="100000"/>
                        </a:lnSpc>
                        <a:spcAft>
                          <a:spcPts val="0"/>
                        </a:spcAft>
                        <a:buFontTx/>
                        <a:buNone/>
                      </a:pPr>
                      <a:r>
                        <a:rPr lang="en-US" sz="2600" b="0" spc="-10" dirty="0">
                          <a:solidFill>
                            <a:srgbClr val="0070C0"/>
                          </a:solidFill>
                          <a:effectLst/>
                          <a:latin typeface="Calibri" panose="020F0502020204030204" pitchFamily="34" charset="0"/>
                          <a:cs typeface="Calibri" panose="020F0502020204030204" pitchFamily="34" charset="0"/>
                        </a:rPr>
                        <a:t>-</a:t>
                      </a:r>
                      <a:r>
                        <a:rPr lang="en-US" sz="2600" b="0" spc="-10" baseline="0" dirty="0">
                          <a:solidFill>
                            <a:srgbClr val="0070C0"/>
                          </a:solidFill>
                          <a:effectLst/>
                          <a:latin typeface="Calibri" panose="020F0502020204030204" pitchFamily="34" charset="0"/>
                          <a:cs typeface="Calibri" panose="020F0502020204030204" pitchFamily="34" charset="0"/>
                        </a:rPr>
                        <a:t> </a:t>
                      </a:r>
                      <a:r>
                        <a:rPr lang="en-US" sz="2600" b="0" spc="-10" dirty="0">
                          <a:solidFill>
                            <a:srgbClr val="0070C0"/>
                          </a:solidFill>
                          <a:effectLst/>
                          <a:latin typeface="Calibri" panose="020F0502020204030204" pitchFamily="34" charset="0"/>
                          <a:cs typeface="Calibri" panose="020F0502020204030204" pitchFamily="34" charset="0"/>
                        </a:rPr>
                        <a:t>Vi </a:t>
                      </a:r>
                      <a:r>
                        <a:rPr lang="en-US" sz="2600" b="0" spc="-10" dirty="0" err="1">
                          <a:solidFill>
                            <a:srgbClr val="0070C0"/>
                          </a:solidFill>
                          <a:effectLst/>
                          <a:latin typeface="Calibri" panose="020F0502020204030204" pitchFamily="34" charset="0"/>
                          <a:cs typeface="Calibri" panose="020F0502020204030204" pitchFamily="34" charset="0"/>
                        </a:rPr>
                        <a:t>khuẩn</a:t>
                      </a:r>
                      <a:r>
                        <a:rPr lang="en-US" sz="2600" b="0" spc="-10" dirty="0">
                          <a:solidFill>
                            <a:srgbClr val="0070C0"/>
                          </a:solidFill>
                          <a:effectLst/>
                          <a:latin typeface="Calibri" panose="020F0502020204030204" pitchFamily="34" charset="0"/>
                          <a:cs typeface="Calibri" panose="020F0502020204030204" pitchFamily="34" charset="0"/>
                        </a:rPr>
                        <a:t> </a:t>
                      </a:r>
                      <a:r>
                        <a:rPr lang="en-US" sz="2600" b="0" spc="-10" dirty="0" err="1">
                          <a:solidFill>
                            <a:srgbClr val="0070C0"/>
                          </a:solidFill>
                          <a:effectLst/>
                          <a:latin typeface="Calibri" panose="020F0502020204030204" pitchFamily="34" charset="0"/>
                          <a:cs typeface="Calibri" panose="020F0502020204030204" pitchFamily="34" charset="0"/>
                        </a:rPr>
                        <a:t>đường</a:t>
                      </a:r>
                      <a:r>
                        <a:rPr lang="en-US" sz="2600" b="0" spc="-10" dirty="0">
                          <a:solidFill>
                            <a:srgbClr val="0070C0"/>
                          </a:solidFill>
                          <a:effectLst/>
                          <a:latin typeface="Calibri" panose="020F0502020204030204" pitchFamily="34" charset="0"/>
                          <a:cs typeface="Calibri" panose="020F0502020204030204" pitchFamily="34" charset="0"/>
                        </a:rPr>
                        <a:t> </a:t>
                      </a:r>
                      <a:r>
                        <a:rPr lang="en-US" sz="2600" b="0" spc="-10" dirty="0" err="1">
                          <a:solidFill>
                            <a:srgbClr val="0070C0"/>
                          </a:solidFill>
                          <a:effectLst/>
                          <a:latin typeface="Calibri" panose="020F0502020204030204" pitchFamily="34" charset="0"/>
                          <a:cs typeface="Calibri" panose="020F0502020204030204" pitchFamily="34" charset="0"/>
                        </a:rPr>
                        <a:t>ruột</a:t>
                      </a:r>
                      <a:r>
                        <a:rPr lang="en-US" sz="2600" b="0" spc="-10" dirty="0">
                          <a:solidFill>
                            <a:srgbClr val="0070C0"/>
                          </a:solidFill>
                          <a:effectLst/>
                          <a:latin typeface="Calibri" panose="020F0502020204030204" pitchFamily="34" charset="0"/>
                          <a:cs typeface="Calibri" panose="020F0502020204030204" pitchFamily="34" charset="0"/>
                        </a:rPr>
                        <a:t> Streptococcus </a:t>
                      </a:r>
                      <a:r>
                        <a:rPr lang="en-US" sz="2600" b="0" spc="-10" dirty="0" err="1">
                          <a:solidFill>
                            <a:srgbClr val="0070C0"/>
                          </a:solidFill>
                          <a:effectLst/>
                          <a:latin typeface="Calibri" panose="020F0502020204030204" pitchFamily="34" charset="0"/>
                          <a:cs typeface="Calibri" panose="020F0502020204030204" pitchFamily="34" charset="0"/>
                        </a:rPr>
                        <a:t>faecalis</a:t>
                      </a:r>
                      <a:r>
                        <a:rPr lang="en-US" sz="2600" b="0" spc="-10" dirty="0">
                          <a:solidFill>
                            <a:srgbClr val="0070C0"/>
                          </a:solidFill>
                          <a:effectLst/>
                          <a:latin typeface="Calibri" panose="020F0502020204030204" pitchFamily="34" charset="0"/>
                          <a:cs typeface="Calibri" panose="020F0502020204030204" pitchFamily="34" charset="0"/>
                        </a:rPr>
                        <a:t> </a:t>
                      </a:r>
                      <a:r>
                        <a:rPr lang="en-US" sz="2600" b="0" spc="-10" dirty="0" err="1">
                          <a:solidFill>
                            <a:srgbClr val="0070C0"/>
                          </a:solidFill>
                          <a:effectLst/>
                          <a:latin typeface="Calibri" panose="020F0502020204030204" pitchFamily="34" charset="0"/>
                          <a:cs typeface="Calibri" panose="020F0502020204030204" pitchFamily="34" charset="0"/>
                        </a:rPr>
                        <a:t>có</a:t>
                      </a:r>
                      <a:r>
                        <a:rPr lang="en-US" sz="2600" b="0" spc="-10" dirty="0">
                          <a:solidFill>
                            <a:srgbClr val="0070C0"/>
                          </a:solidFill>
                          <a:effectLst/>
                          <a:latin typeface="Calibri" panose="020F0502020204030204" pitchFamily="34" charset="0"/>
                          <a:cs typeface="Calibri" panose="020F0502020204030204" pitchFamily="34" charset="0"/>
                        </a:rPr>
                        <a:t> </a:t>
                      </a:r>
                      <a:r>
                        <a:rPr lang="en-US" sz="2600" b="0" spc="-10" dirty="0" err="1">
                          <a:solidFill>
                            <a:srgbClr val="0070C0"/>
                          </a:solidFill>
                          <a:effectLst/>
                          <a:latin typeface="Calibri" panose="020F0502020204030204" pitchFamily="34" charset="0"/>
                          <a:cs typeface="Calibri" panose="020F0502020204030204" pitchFamily="34" charset="0"/>
                        </a:rPr>
                        <a:t>hình</a:t>
                      </a:r>
                      <a:r>
                        <a:rPr lang="en-US" sz="2600" b="0" spc="-10" dirty="0">
                          <a:solidFill>
                            <a:srgbClr val="0070C0"/>
                          </a:solidFill>
                          <a:effectLst/>
                          <a:latin typeface="Calibri" panose="020F0502020204030204" pitchFamily="34" charset="0"/>
                          <a:cs typeface="Calibri" panose="020F0502020204030204" pitchFamily="34" charset="0"/>
                        </a:rPr>
                        <a:t> </a:t>
                      </a:r>
                      <a:r>
                        <a:rPr lang="en-US" sz="2600" b="0" spc="-10" dirty="0" err="1">
                          <a:solidFill>
                            <a:srgbClr val="0070C0"/>
                          </a:solidFill>
                          <a:effectLst/>
                          <a:latin typeface="Calibri" panose="020F0502020204030204" pitchFamily="34" charset="0"/>
                          <a:cs typeface="Calibri" panose="020F0502020204030204" pitchFamily="34" charset="0"/>
                        </a:rPr>
                        <a:t>cầu</a:t>
                      </a:r>
                      <a:r>
                        <a:rPr lang="en-US" sz="2600" b="0" spc="-10" dirty="0">
                          <a:solidFill>
                            <a:srgbClr val="0070C0"/>
                          </a:solidFill>
                          <a:effectLst/>
                          <a:latin typeface="Calibri" panose="020F0502020204030204" pitchFamily="34" charset="0"/>
                          <a:cs typeface="Calibri" panose="020F0502020204030204" pitchFamily="34" charset="0"/>
                        </a:rPr>
                        <a:t>, </a:t>
                      </a:r>
                      <a:r>
                        <a:rPr lang="en-US" sz="2600" b="0" spc="-10" dirty="0" err="1">
                          <a:solidFill>
                            <a:srgbClr val="0070C0"/>
                          </a:solidFill>
                          <a:effectLst/>
                          <a:latin typeface="Calibri" panose="020F0502020204030204" pitchFamily="34" charset="0"/>
                          <a:cs typeface="Calibri" panose="020F0502020204030204" pitchFamily="34" charset="0"/>
                        </a:rPr>
                        <a:t>sống</a:t>
                      </a:r>
                      <a:r>
                        <a:rPr lang="en-US" sz="2600" b="0" spc="-10" dirty="0">
                          <a:solidFill>
                            <a:srgbClr val="0070C0"/>
                          </a:solidFill>
                          <a:effectLst/>
                          <a:latin typeface="Calibri" panose="020F0502020204030204" pitchFamily="34" charset="0"/>
                          <a:cs typeface="Calibri" panose="020F0502020204030204" pitchFamily="34" charset="0"/>
                        </a:rPr>
                        <a:t> </a:t>
                      </a:r>
                      <a:r>
                        <a:rPr lang="en-US" sz="2600" b="0" spc="-10" dirty="0" err="1">
                          <a:solidFill>
                            <a:srgbClr val="0070C0"/>
                          </a:solidFill>
                          <a:effectLst/>
                          <a:latin typeface="Calibri" panose="020F0502020204030204" pitchFamily="34" charset="0"/>
                          <a:cs typeface="Calibri" panose="020F0502020204030204" pitchFamily="34" charset="0"/>
                        </a:rPr>
                        <a:t>trong</a:t>
                      </a:r>
                      <a:r>
                        <a:rPr lang="en-US" sz="2600" b="0" spc="-10" dirty="0">
                          <a:solidFill>
                            <a:srgbClr val="0070C0"/>
                          </a:solidFill>
                          <a:effectLst/>
                          <a:latin typeface="Calibri" panose="020F0502020204030204" pitchFamily="34" charset="0"/>
                          <a:cs typeface="Calibri" panose="020F0502020204030204" pitchFamily="34" charset="0"/>
                        </a:rPr>
                        <a:t> </a:t>
                      </a:r>
                      <a:r>
                        <a:rPr lang="en-US" sz="2600" b="0" spc="-10" dirty="0" err="1">
                          <a:solidFill>
                            <a:srgbClr val="0070C0"/>
                          </a:solidFill>
                          <a:effectLst/>
                          <a:latin typeface="Calibri" panose="020F0502020204030204" pitchFamily="34" charset="0"/>
                          <a:cs typeface="Calibri" panose="020F0502020204030204" pitchFamily="34" charset="0"/>
                        </a:rPr>
                        <a:t>ruột</a:t>
                      </a:r>
                      <a:r>
                        <a:rPr lang="en-US" sz="2600" b="0" spc="-10" dirty="0">
                          <a:solidFill>
                            <a:srgbClr val="0070C0"/>
                          </a:solidFill>
                          <a:effectLst/>
                          <a:latin typeface="Calibri" panose="020F0502020204030204" pitchFamily="34" charset="0"/>
                          <a:cs typeface="Calibri" panose="020F0502020204030204" pitchFamily="34" charset="0"/>
                        </a:rPr>
                        <a:t> </a:t>
                      </a:r>
                      <a:r>
                        <a:rPr lang="en-US" sz="2600" b="0" spc="-10" dirty="0" err="1">
                          <a:solidFill>
                            <a:srgbClr val="0070C0"/>
                          </a:solidFill>
                          <a:effectLst/>
                          <a:latin typeface="Calibri" panose="020F0502020204030204" pitchFamily="34" charset="0"/>
                          <a:cs typeface="Calibri" panose="020F0502020204030204" pitchFamily="34" charset="0"/>
                        </a:rPr>
                        <a:t>người</a:t>
                      </a:r>
                      <a:r>
                        <a:rPr lang="en-US" sz="2600" b="0" spc="-10" dirty="0">
                          <a:solidFill>
                            <a:srgbClr val="0070C0"/>
                          </a:solidFill>
                          <a:effectLst/>
                          <a:latin typeface="Calibri" panose="020F0502020204030204" pitchFamily="34" charset="0"/>
                          <a:cs typeface="Calibri" panose="020F0502020204030204" pitchFamily="34" charset="0"/>
                        </a:rPr>
                        <a:t>, </a:t>
                      </a:r>
                      <a:r>
                        <a:rPr lang="en-US" sz="2600" b="0" spc="-10" dirty="0" err="1">
                          <a:solidFill>
                            <a:srgbClr val="0070C0"/>
                          </a:solidFill>
                          <a:effectLst/>
                          <a:latin typeface="Calibri" panose="020F0502020204030204" pitchFamily="34" charset="0"/>
                          <a:cs typeface="Calibri" panose="020F0502020204030204" pitchFamily="34" charset="0"/>
                        </a:rPr>
                        <a:t>động</a:t>
                      </a:r>
                      <a:r>
                        <a:rPr lang="en-US" sz="2600" b="0" spc="-10" dirty="0">
                          <a:solidFill>
                            <a:srgbClr val="0070C0"/>
                          </a:solidFill>
                          <a:effectLst/>
                          <a:latin typeface="Calibri" panose="020F0502020204030204" pitchFamily="34" charset="0"/>
                          <a:cs typeface="Calibri" panose="020F0502020204030204" pitchFamily="34" charset="0"/>
                        </a:rPr>
                        <a:t> </a:t>
                      </a:r>
                      <a:r>
                        <a:rPr lang="en-US" sz="2600" b="0" spc="-10" dirty="0" err="1">
                          <a:solidFill>
                            <a:srgbClr val="0070C0"/>
                          </a:solidFill>
                          <a:effectLst/>
                          <a:latin typeface="Calibri" panose="020F0502020204030204" pitchFamily="34" charset="0"/>
                          <a:cs typeface="Calibri" panose="020F0502020204030204" pitchFamily="34" charset="0"/>
                        </a:rPr>
                        <a:t>vật</a:t>
                      </a:r>
                      <a:r>
                        <a:rPr lang="en-US" sz="2600" b="0" spc="-10" dirty="0">
                          <a:solidFill>
                            <a:srgbClr val="0070C0"/>
                          </a:solidFill>
                          <a:effectLst/>
                          <a:latin typeface="Calibri" panose="020F0502020204030204" pitchFamily="34" charset="0"/>
                          <a:cs typeface="Calibri" panose="020F0502020204030204" pitchFamily="34" charset="0"/>
                        </a:rPr>
                        <a:t> </a:t>
                      </a:r>
                      <a:r>
                        <a:rPr lang="en-US" sz="2600" b="0" spc="-10" dirty="0" err="1">
                          <a:solidFill>
                            <a:srgbClr val="0070C0"/>
                          </a:solidFill>
                          <a:effectLst/>
                          <a:latin typeface="Calibri" panose="020F0502020204030204" pitchFamily="34" charset="0"/>
                          <a:cs typeface="Calibri" panose="020F0502020204030204" pitchFamily="34" charset="0"/>
                        </a:rPr>
                        <a:t>máu</a:t>
                      </a:r>
                      <a:r>
                        <a:rPr lang="en-US" sz="2600" b="0" spc="-10" dirty="0">
                          <a:solidFill>
                            <a:srgbClr val="0070C0"/>
                          </a:solidFill>
                          <a:effectLst/>
                          <a:latin typeface="Calibri" panose="020F0502020204030204" pitchFamily="34" charset="0"/>
                          <a:cs typeface="Calibri" panose="020F0502020204030204" pitchFamily="34" charset="0"/>
                        </a:rPr>
                        <a:t> </a:t>
                      </a:r>
                      <a:r>
                        <a:rPr lang="en-US" sz="2600" b="0" spc="-10" dirty="0" err="1">
                          <a:solidFill>
                            <a:srgbClr val="0070C0"/>
                          </a:solidFill>
                          <a:effectLst/>
                          <a:latin typeface="Calibri" panose="020F0502020204030204" pitchFamily="34" charset="0"/>
                          <a:cs typeface="Calibri" panose="020F0502020204030204" pitchFamily="34" charset="0"/>
                        </a:rPr>
                        <a:t>nóng</a:t>
                      </a:r>
                      <a:r>
                        <a:rPr lang="en-US" sz="2600" b="0" spc="-10" dirty="0">
                          <a:solidFill>
                            <a:srgbClr val="0070C0"/>
                          </a:solidFill>
                          <a:effectLst/>
                          <a:latin typeface="Calibri" panose="020F0502020204030204" pitchFamily="34" charset="0"/>
                          <a:cs typeface="Calibri" panose="020F0502020204030204" pitchFamily="34" charset="0"/>
                        </a:rPr>
                        <a:t>, </a:t>
                      </a:r>
                      <a:r>
                        <a:rPr lang="en-US" sz="2600" b="0" spc="-10" dirty="0" err="1">
                          <a:solidFill>
                            <a:srgbClr val="0070C0"/>
                          </a:solidFill>
                          <a:effectLst/>
                          <a:latin typeface="Calibri" panose="020F0502020204030204" pitchFamily="34" charset="0"/>
                          <a:cs typeface="Calibri" panose="020F0502020204030204" pitchFamily="34" charset="0"/>
                        </a:rPr>
                        <a:t>đất</a:t>
                      </a:r>
                      <a:r>
                        <a:rPr lang="en-US" sz="2600" b="0" spc="-10" dirty="0">
                          <a:solidFill>
                            <a:srgbClr val="0070C0"/>
                          </a:solidFill>
                          <a:effectLst/>
                          <a:latin typeface="Calibri" panose="020F0502020204030204" pitchFamily="34" charset="0"/>
                          <a:cs typeface="Calibri" panose="020F0502020204030204" pitchFamily="34" charset="0"/>
                        </a:rPr>
                        <a:t>, </a:t>
                      </a:r>
                      <a:r>
                        <a:rPr lang="en-US" sz="2600" b="0" spc="-10" dirty="0" err="1">
                          <a:solidFill>
                            <a:srgbClr val="0070C0"/>
                          </a:solidFill>
                          <a:effectLst/>
                          <a:latin typeface="Calibri" panose="020F0502020204030204" pitchFamily="34" charset="0"/>
                          <a:cs typeface="Calibri" panose="020F0502020204030204" pitchFamily="34" charset="0"/>
                        </a:rPr>
                        <a:t>nước</a:t>
                      </a:r>
                      <a:r>
                        <a:rPr lang="en-US" sz="2600" b="0" spc="-10" dirty="0">
                          <a:solidFill>
                            <a:srgbClr val="0070C0"/>
                          </a:solidFill>
                          <a:effectLst/>
                          <a:latin typeface="Calibri" panose="020F0502020204030204" pitchFamily="34" charset="0"/>
                          <a:cs typeface="Calibri" panose="020F0502020204030204" pitchFamily="34" charset="0"/>
                        </a:rPr>
                        <a:t> </a:t>
                      </a:r>
                      <a:r>
                        <a:rPr lang="en-US" sz="2600" b="0" spc="-10" dirty="0" err="1">
                          <a:solidFill>
                            <a:srgbClr val="0070C0"/>
                          </a:solidFill>
                          <a:effectLst/>
                          <a:latin typeface="Calibri" panose="020F0502020204030204" pitchFamily="34" charset="0"/>
                          <a:cs typeface="Calibri" panose="020F0502020204030204" pitchFamily="34" charset="0"/>
                        </a:rPr>
                        <a:t>và</a:t>
                      </a:r>
                      <a:r>
                        <a:rPr lang="en-US" sz="2600" b="0" spc="-10" dirty="0">
                          <a:solidFill>
                            <a:srgbClr val="0070C0"/>
                          </a:solidFill>
                          <a:effectLst/>
                          <a:latin typeface="Calibri" panose="020F0502020204030204" pitchFamily="34" charset="0"/>
                          <a:cs typeface="Calibri" panose="020F0502020204030204" pitchFamily="34" charset="0"/>
                        </a:rPr>
                        <a:t> </a:t>
                      </a:r>
                      <a:r>
                        <a:rPr lang="en-US" sz="2600" b="0" spc="-10" dirty="0" err="1">
                          <a:solidFill>
                            <a:srgbClr val="0070C0"/>
                          </a:solidFill>
                          <a:effectLst/>
                          <a:latin typeface="Calibri" panose="020F0502020204030204" pitchFamily="34" charset="0"/>
                          <a:cs typeface="Calibri" panose="020F0502020204030204" pitchFamily="34" charset="0"/>
                        </a:rPr>
                        <a:t>thực</a:t>
                      </a:r>
                      <a:r>
                        <a:rPr lang="en-US" sz="2600" b="0" spc="-10" dirty="0">
                          <a:solidFill>
                            <a:srgbClr val="0070C0"/>
                          </a:solidFill>
                          <a:effectLst/>
                          <a:latin typeface="Calibri" panose="020F0502020204030204" pitchFamily="34" charset="0"/>
                          <a:cs typeface="Calibri" panose="020F0502020204030204" pitchFamily="34" charset="0"/>
                        </a:rPr>
                        <a:t> </a:t>
                      </a:r>
                      <a:r>
                        <a:rPr lang="en-US" sz="2600" b="0" spc="-10" dirty="0" err="1">
                          <a:solidFill>
                            <a:srgbClr val="0070C0"/>
                          </a:solidFill>
                          <a:effectLst/>
                          <a:latin typeface="Calibri" panose="020F0502020204030204" pitchFamily="34" charset="0"/>
                          <a:cs typeface="Calibri" panose="020F0502020204030204" pitchFamily="34" charset="0"/>
                        </a:rPr>
                        <a:t>vật</a:t>
                      </a:r>
                      <a:r>
                        <a:rPr lang="en-US" sz="2600" b="0" spc="-10" dirty="0">
                          <a:solidFill>
                            <a:srgbClr val="0070C0"/>
                          </a:solidFill>
                          <a:effectLst/>
                          <a:latin typeface="Calibri" panose="020F0502020204030204" pitchFamily="34" charset="0"/>
                          <a:cs typeface="Calibri" panose="020F0502020204030204" pitchFamily="34" charset="0"/>
                        </a:rPr>
                        <a:t>. </a:t>
                      </a:r>
                    </a:p>
                    <a:p>
                      <a:pPr marL="0" indent="0" algn="just">
                        <a:lnSpc>
                          <a:spcPct val="100000"/>
                        </a:lnSpc>
                        <a:spcAft>
                          <a:spcPts val="0"/>
                        </a:spcAft>
                        <a:buFontTx/>
                        <a:buNone/>
                      </a:pP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Ngoài</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ra</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ngộ</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độc</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thực</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phẩm</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còn</a:t>
                      </a:r>
                      <a:r>
                        <a:rPr lang="en-US" sz="2600" b="0" dirty="0">
                          <a:solidFill>
                            <a:srgbClr val="0070C0"/>
                          </a:solidFill>
                          <a:effectLst/>
                          <a:latin typeface="Calibri" panose="020F0502020204030204" pitchFamily="34" charset="0"/>
                          <a:cs typeface="Calibri" panose="020F0502020204030204" pitchFamily="34" charset="0"/>
                        </a:rPr>
                        <a:t> do virus (virus </a:t>
                      </a:r>
                      <a:r>
                        <a:rPr lang="en-US" sz="2600" b="0" dirty="0" err="1">
                          <a:solidFill>
                            <a:srgbClr val="0070C0"/>
                          </a:solidFill>
                          <a:effectLst/>
                          <a:latin typeface="Calibri" panose="020F0502020204030204" pitchFamily="34" charset="0"/>
                          <a:cs typeface="Calibri" panose="020F0502020204030204" pitchFamily="34" charset="0"/>
                        </a:rPr>
                        <a:t>viêm</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gan</a:t>
                      </a:r>
                      <a:r>
                        <a:rPr lang="en-US" sz="2600" b="0" dirty="0">
                          <a:solidFill>
                            <a:srgbClr val="0070C0"/>
                          </a:solidFill>
                          <a:effectLst/>
                          <a:latin typeface="Calibri" panose="020F0502020204030204" pitchFamily="34" charset="0"/>
                          <a:cs typeface="Calibri" panose="020F0502020204030204" pitchFamily="34" charset="0"/>
                        </a:rPr>
                        <a:t> A, virus Rota,...), </a:t>
                      </a:r>
                      <a:r>
                        <a:rPr lang="en-US" sz="2600" b="0" dirty="0" err="1">
                          <a:solidFill>
                            <a:srgbClr val="0070C0"/>
                          </a:solidFill>
                          <a:effectLst/>
                          <a:latin typeface="Calibri" panose="020F0502020204030204" pitchFamily="34" charset="0"/>
                          <a:cs typeface="Calibri" panose="020F0502020204030204" pitchFamily="34" charset="0"/>
                        </a:rPr>
                        <a:t>động</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vật</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kí</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sinh</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amip</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giun</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sán</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kí</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sinh</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và</a:t>
                      </a:r>
                      <a:r>
                        <a:rPr lang="en-US" sz="2600" b="0" dirty="0">
                          <a:solidFill>
                            <a:srgbClr val="0070C0"/>
                          </a:solidFill>
                          <a:effectLst/>
                          <a:latin typeface="Calibri" panose="020F0502020204030204" pitchFamily="34" charset="0"/>
                          <a:cs typeface="Calibri" panose="020F0502020204030204" pitchFamily="34" charset="0"/>
                        </a:rPr>
                        <a:t> vi </a:t>
                      </a:r>
                      <a:r>
                        <a:rPr lang="en-US" sz="2600" b="0" dirty="0" err="1">
                          <a:solidFill>
                            <a:srgbClr val="0070C0"/>
                          </a:solidFill>
                          <a:effectLst/>
                          <a:latin typeface="Calibri" panose="020F0502020204030204" pitchFamily="34" charset="0"/>
                          <a:cs typeface="Calibri" panose="020F0502020204030204" pitchFamily="34" charset="0"/>
                        </a:rPr>
                        <a:t>nấm</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nấm</a:t>
                      </a:r>
                      <a:r>
                        <a:rPr lang="en-US" sz="2600" b="0" dirty="0">
                          <a:solidFill>
                            <a:srgbClr val="0070C0"/>
                          </a:solidFill>
                          <a:effectLst/>
                          <a:latin typeface="Calibri" panose="020F0502020204030204" pitchFamily="34" charset="0"/>
                          <a:cs typeface="Calibri" panose="020F0502020204030204" pitchFamily="34" charset="0"/>
                        </a:rPr>
                        <a:t> </a:t>
                      </a:r>
                      <a:r>
                        <a:rPr lang="en-US" sz="2600" b="0" dirty="0" err="1">
                          <a:solidFill>
                            <a:srgbClr val="0070C0"/>
                          </a:solidFill>
                          <a:effectLst/>
                          <a:latin typeface="Calibri" panose="020F0502020204030204" pitchFamily="34" charset="0"/>
                          <a:cs typeface="Calibri" panose="020F0502020204030204" pitchFamily="34" charset="0"/>
                        </a:rPr>
                        <a:t>mốc</a:t>
                      </a:r>
                      <a:r>
                        <a:rPr lang="en-US" sz="2600" b="0" dirty="0">
                          <a:solidFill>
                            <a:srgbClr val="0070C0"/>
                          </a:solidFill>
                          <a:effectLst/>
                          <a:latin typeface="Calibri" panose="020F0502020204030204" pitchFamily="34" charset="0"/>
                          <a:cs typeface="Calibri" panose="020F0502020204030204" pitchFamily="34" charset="0"/>
                        </a:rPr>
                        <a:t>,...).</a:t>
                      </a:r>
                      <a:endParaRPr lang="en-US" sz="2600" b="0" dirty="0">
                        <a:solidFill>
                          <a:srgbClr val="0070C0"/>
                        </a:solidFill>
                        <a:effectLst/>
                        <a:latin typeface="Calibri" panose="020F0502020204030204" pitchFamily="34" charset="0"/>
                        <a:ea typeface="Segoe UI"/>
                        <a:cs typeface="Calibri" panose="020F0502020204030204" pitchFamily="34" charset="0"/>
                      </a:endParaRPr>
                    </a:p>
                  </a:txBody>
                  <a:tcPr marL="14317" marR="14317" marT="14317" marB="143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4806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81050"/>
            <a:ext cx="6151418" cy="3847639"/>
          </a:xfrm>
          <a:prstGeom prst="rect">
            <a:avLst/>
          </a:prstGeom>
        </p:spPr>
      </p:pic>
      <p:sp>
        <p:nvSpPr>
          <p:cNvPr id="5" name="TextBox 4"/>
          <p:cNvSpPr txBox="1"/>
          <p:nvPr/>
        </p:nvSpPr>
        <p:spPr>
          <a:xfrm>
            <a:off x="1007" y="2807578"/>
            <a:ext cx="3801633" cy="523220"/>
          </a:xfrm>
          <a:prstGeom prst="rect">
            <a:avLst/>
          </a:prstGeom>
          <a:solidFill>
            <a:srgbClr val="FEFBF3"/>
          </a:solidFill>
          <a:ln>
            <a:solidFill>
              <a:srgbClr val="FEFBF3"/>
            </a:solidFill>
          </a:ln>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4550"/>
                </a:solidFill>
                <a:effectLst/>
                <a:uLnTx/>
                <a:uFillTx/>
                <a:latin typeface="Calibri" panose="020F0502020204030204" pitchFamily="34" charset="0"/>
                <a:cs typeface="Calibri" panose="020F0502020204030204" pitchFamily="34" charset="0"/>
                <a:sym typeface="Arial"/>
              </a:rPr>
              <a:t>Clostridium </a:t>
            </a:r>
            <a:r>
              <a:rPr kumimoji="0" lang="en-US" sz="2800" b="1" i="0" u="none" strike="noStrike" kern="0" cap="none" spc="0" normalizeH="0" baseline="0" noProof="0" dirty="0" err="1">
                <a:ln>
                  <a:noFill/>
                </a:ln>
                <a:solidFill>
                  <a:srgbClr val="004550"/>
                </a:solidFill>
                <a:effectLst/>
                <a:uLnTx/>
                <a:uFillTx/>
                <a:latin typeface="Calibri" panose="020F0502020204030204" pitchFamily="34" charset="0"/>
                <a:cs typeface="Calibri" panose="020F0502020204030204" pitchFamily="34" charset="0"/>
                <a:sym typeface="Arial"/>
              </a:rPr>
              <a:t>botulinum</a:t>
            </a:r>
            <a:endParaRPr kumimoji="0" lang="en-US" sz="2800" b="1" i="0" u="none" strike="noStrike" kern="0" cap="none" spc="0" normalizeH="0" baseline="0" noProof="0" dirty="0">
              <a:ln>
                <a:noFill/>
              </a:ln>
              <a:solidFill>
                <a:srgbClr val="004550"/>
              </a:solidFill>
              <a:effectLst/>
              <a:uLnTx/>
              <a:uFillTx/>
              <a:latin typeface="Calibri" panose="020F0502020204030204" pitchFamily="34" charset="0"/>
              <a:cs typeface="Calibri" panose="020F0502020204030204" pitchFamily="34" charset="0"/>
              <a:sym typeface="Aria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0471" y="2981050"/>
            <a:ext cx="5970989" cy="3792511"/>
          </a:xfrm>
          <a:prstGeom prst="rect">
            <a:avLst/>
          </a:prstGeom>
        </p:spPr>
      </p:pic>
      <p:sp>
        <p:nvSpPr>
          <p:cNvPr id="7" name="TextBox 6"/>
          <p:cNvSpPr txBox="1"/>
          <p:nvPr/>
        </p:nvSpPr>
        <p:spPr>
          <a:xfrm>
            <a:off x="6170530" y="2807578"/>
            <a:ext cx="2302507" cy="523220"/>
          </a:xfrm>
          <a:prstGeom prst="rect">
            <a:avLst/>
          </a:prstGeom>
          <a:solidFill>
            <a:srgbClr val="FEFBF3"/>
          </a:solidFill>
          <a:ln>
            <a:solidFill>
              <a:srgbClr val="FEFBF3"/>
            </a:solidFill>
          </a:ln>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4550"/>
                </a:solidFill>
                <a:effectLst/>
                <a:uLnTx/>
                <a:uFillTx/>
                <a:latin typeface="Calibri" panose="020F0502020204030204" pitchFamily="34" charset="0"/>
                <a:cs typeface="Calibri" panose="020F0502020204030204" pitchFamily="34" charset="0"/>
                <a:sym typeface="Arial"/>
              </a:rPr>
              <a:t>Staphylococus</a:t>
            </a:r>
            <a:endParaRPr kumimoji="0" lang="en-US" sz="2800" b="1" i="0" u="none" strike="noStrike" kern="0" cap="none" spc="0" normalizeH="0" baseline="0" noProof="0" dirty="0">
              <a:ln>
                <a:noFill/>
              </a:ln>
              <a:solidFill>
                <a:srgbClr val="004550"/>
              </a:solidFill>
              <a:effectLst/>
              <a:uLnTx/>
              <a:uFillTx/>
              <a:latin typeface="Calibri" panose="020F0502020204030204" pitchFamily="34" charset="0"/>
              <a:cs typeface="Calibri" panose="020F0502020204030204" pitchFamily="34" charset="0"/>
              <a:sym typeface="Arial"/>
            </a:endParaRPr>
          </a:p>
        </p:txBody>
      </p:sp>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0" y="0"/>
            <a:ext cx="12192000" cy="2807577"/>
          </a:xfrm>
          <a:prstGeom prst="rect">
            <a:avLst/>
          </a:prstGeom>
        </p:spPr>
      </p:pic>
    </p:spTree>
    <p:extLst>
      <p:ext uri="{BB962C8B-B14F-4D97-AF65-F5344CB8AC3E}">
        <p14:creationId xmlns:p14="http://schemas.microsoft.com/office/powerpoint/2010/main" val="2328964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23775" cy="6858001"/>
          </a:xfrm>
          <a:prstGeom prst="rect">
            <a:avLst/>
          </a:prstGeom>
        </p:spPr>
      </p:pic>
    </p:spTree>
    <p:extLst>
      <p:ext uri="{BB962C8B-B14F-4D97-AF65-F5344CB8AC3E}">
        <p14:creationId xmlns:p14="http://schemas.microsoft.com/office/powerpoint/2010/main" val="2165651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17000" b="-17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4630616" y="157090"/>
            <a:ext cx="5195316" cy="938681"/>
            <a:chOff x="4938408" y="2378666"/>
            <a:chExt cx="5544766" cy="1449421"/>
          </a:xfrm>
        </p:grpSpPr>
        <p:sp>
          <p:nvSpPr>
            <p:cNvPr id="5" name="Double Wave 4"/>
            <p:cNvSpPr/>
            <p:nvPr/>
          </p:nvSpPr>
          <p:spPr>
            <a:xfrm>
              <a:off x="4938408" y="2378666"/>
              <a:ext cx="5544766" cy="1449421"/>
            </a:xfrm>
            <a:prstGeom prst="doubleWav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libri" panose="020F0502020204030204" pitchFamily="34" charset="0"/>
                <a:cs typeface="Calibri" panose="020F0502020204030204" pitchFamily="34" charset="0"/>
              </a:endParaRPr>
            </a:p>
          </p:txBody>
        </p:sp>
        <p:sp>
          <p:nvSpPr>
            <p:cNvPr id="6" name="Rectangle 5"/>
            <p:cNvSpPr/>
            <p:nvPr/>
          </p:nvSpPr>
          <p:spPr>
            <a:xfrm>
              <a:off x="5073690" y="2588551"/>
              <a:ext cx="5274201" cy="923330"/>
            </a:xfrm>
            <a:prstGeom prst="rect">
              <a:avLst/>
            </a:prstGeom>
            <a:noFill/>
          </p:spPr>
          <p:txBody>
            <a:bodyPr wrap="none" lIns="91440" tIns="45720" rIns="91440" bIns="45720">
              <a:prstTxWarp prst="textWave2">
                <a:avLst/>
              </a:prstTxWarp>
              <a:spAutoFit/>
            </a:bodyPr>
            <a:lstStyle/>
            <a:p>
              <a:pPr algn="ct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cs typeface="Calibri" panose="020F0502020204030204" pitchFamily="34" charset="0"/>
                </a:rPr>
                <a:t>AI NHANH HƠN</a:t>
              </a:r>
            </a:p>
          </p:txBody>
        </p:sp>
      </p:grpSp>
      <p:sp>
        <p:nvSpPr>
          <p:cNvPr id="7" name="Rectangle 6"/>
          <p:cNvSpPr/>
          <p:nvPr/>
        </p:nvSpPr>
        <p:spPr>
          <a:xfrm>
            <a:off x="1049415" y="62634"/>
            <a:ext cx="3387467" cy="92333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none" lIns="91440" tIns="45720" rIns="91440" bIns="45720">
            <a:spAutoFit/>
            <a:scene3d>
              <a:camera prst="perspectiveContrastingRightFacing"/>
              <a:lightRig rig="threePt" dir="t"/>
            </a:scene3d>
            <a:sp3d extrusionH="57150">
              <a:bevelT w="38100" h="38100"/>
            </a:sp3d>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TRÒ CHƠI</a:t>
            </a:r>
          </a:p>
        </p:txBody>
      </p:sp>
      <p:grpSp>
        <p:nvGrpSpPr>
          <p:cNvPr id="15" name="Group 14"/>
          <p:cNvGrpSpPr/>
          <p:nvPr/>
        </p:nvGrpSpPr>
        <p:grpSpPr>
          <a:xfrm>
            <a:off x="1295600" y="1391191"/>
            <a:ext cx="2218467" cy="2043678"/>
            <a:chOff x="902692" y="2480827"/>
            <a:chExt cx="2485277" cy="2149788"/>
          </a:xfrm>
        </p:grpSpPr>
        <p:sp>
          <p:nvSpPr>
            <p:cNvPr id="8" name="Oval 7"/>
            <p:cNvSpPr/>
            <p:nvPr/>
          </p:nvSpPr>
          <p:spPr>
            <a:xfrm>
              <a:off x="902692" y="2480827"/>
              <a:ext cx="2485277" cy="2149788"/>
            </a:xfrm>
            <a:prstGeom prst="ellipse">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libri" panose="020F0502020204030204" pitchFamily="34" charset="0"/>
                <a:cs typeface="Calibri" panose="020F0502020204030204" pitchFamily="34" charset="0"/>
              </a:endParaRPr>
            </a:p>
          </p:txBody>
        </p:sp>
        <p:sp>
          <p:nvSpPr>
            <p:cNvPr id="11" name="Rectangle 10"/>
            <p:cNvSpPr/>
            <p:nvPr/>
          </p:nvSpPr>
          <p:spPr>
            <a:xfrm>
              <a:off x="1295600" y="3215191"/>
              <a:ext cx="1787940" cy="1415424"/>
            </a:xfrm>
            <a:prstGeom prst="rect">
              <a:avLst/>
            </a:prstGeom>
            <a:noFill/>
          </p:spPr>
          <p:txBody>
            <a:bodyPr wrap="none" lIns="91440" tIns="45720" rIns="91440" bIns="45720">
              <a:prstTxWarp prst="textButton">
                <a:avLst/>
              </a:prstTxWarp>
              <a:spAutoFit/>
            </a:bodyPr>
            <a:lstStyle/>
            <a:p>
              <a:pPr algn="ctr"/>
              <a:r>
                <a:rPr lang="en-US" sz="40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cs typeface="Calibri" panose="020F0502020204030204" pitchFamily="34" charset="0"/>
                </a:rPr>
                <a:t>NHÓM </a:t>
              </a:r>
            </a:p>
            <a:p>
              <a:pPr algn="ctr"/>
              <a:r>
                <a:rPr lang="en-US" sz="40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cs typeface="Calibri" panose="020F0502020204030204" pitchFamily="34" charset="0"/>
                </a:rPr>
                <a:t>1</a:t>
              </a:r>
            </a:p>
          </p:txBody>
        </p:sp>
      </p:grpSp>
      <p:grpSp>
        <p:nvGrpSpPr>
          <p:cNvPr id="16" name="Group 15"/>
          <p:cNvGrpSpPr/>
          <p:nvPr/>
        </p:nvGrpSpPr>
        <p:grpSpPr>
          <a:xfrm>
            <a:off x="3977331" y="1508421"/>
            <a:ext cx="2218467" cy="2043678"/>
            <a:chOff x="902692" y="2480827"/>
            <a:chExt cx="2485277" cy="2149788"/>
          </a:xfrm>
          <a:solidFill>
            <a:srgbClr val="FFFF00"/>
          </a:solidFill>
        </p:grpSpPr>
        <p:sp>
          <p:nvSpPr>
            <p:cNvPr id="17" name="Oval 16"/>
            <p:cNvSpPr/>
            <p:nvPr/>
          </p:nvSpPr>
          <p:spPr>
            <a:xfrm>
              <a:off x="902692" y="2480827"/>
              <a:ext cx="2485277" cy="2149788"/>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libri" panose="020F0502020204030204" pitchFamily="34" charset="0"/>
                <a:cs typeface="Calibri" panose="020F0502020204030204" pitchFamily="34" charset="0"/>
              </a:endParaRPr>
            </a:p>
          </p:txBody>
        </p:sp>
        <p:sp>
          <p:nvSpPr>
            <p:cNvPr id="18" name="Rectangle 17"/>
            <p:cNvSpPr/>
            <p:nvPr/>
          </p:nvSpPr>
          <p:spPr>
            <a:xfrm>
              <a:off x="1295600" y="3215191"/>
              <a:ext cx="1787940" cy="1415424"/>
            </a:xfrm>
            <a:prstGeom prst="rect">
              <a:avLst/>
            </a:prstGeom>
            <a:noFill/>
          </p:spPr>
          <p:txBody>
            <a:bodyPr wrap="none" lIns="91440" tIns="45720" rIns="91440" bIns="45720">
              <a:prstTxWarp prst="textButton">
                <a:avLst/>
              </a:prstTxWarp>
              <a:spAutoFit/>
            </a:bodyPr>
            <a:lstStyle/>
            <a:p>
              <a:pPr algn="ctr"/>
              <a:r>
                <a:rPr lang="en-US" sz="40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cs typeface="Calibri" panose="020F0502020204030204" pitchFamily="34" charset="0"/>
                </a:rPr>
                <a:t>NHÓM </a:t>
              </a:r>
            </a:p>
            <a:p>
              <a:pPr algn="ctr"/>
              <a:r>
                <a:rPr lang="en-US" sz="40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cs typeface="Calibri" panose="020F0502020204030204" pitchFamily="34" charset="0"/>
                </a:rPr>
                <a:t>2</a:t>
              </a:r>
            </a:p>
          </p:txBody>
        </p:sp>
      </p:grpSp>
      <p:grpSp>
        <p:nvGrpSpPr>
          <p:cNvPr id="19" name="Group 18"/>
          <p:cNvGrpSpPr/>
          <p:nvPr/>
        </p:nvGrpSpPr>
        <p:grpSpPr>
          <a:xfrm>
            <a:off x="6659062" y="1508421"/>
            <a:ext cx="2218467" cy="2043678"/>
            <a:chOff x="902692" y="2480827"/>
            <a:chExt cx="2485277" cy="2149788"/>
          </a:xfrm>
          <a:solidFill>
            <a:srgbClr val="00B0F0"/>
          </a:solidFill>
        </p:grpSpPr>
        <p:sp>
          <p:nvSpPr>
            <p:cNvPr id="20" name="Oval 19"/>
            <p:cNvSpPr/>
            <p:nvPr/>
          </p:nvSpPr>
          <p:spPr>
            <a:xfrm>
              <a:off x="902692" y="2480827"/>
              <a:ext cx="2485277" cy="2149788"/>
            </a:xfrm>
            <a:prstGeom prst="ellipse">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libri" panose="020F0502020204030204" pitchFamily="34" charset="0"/>
                <a:cs typeface="Calibri" panose="020F0502020204030204" pitchFamily="34" charset="0"/>
              </a:endParaRPr>
            </a:p>
          </p:txBody>
        </p:sp>
        <p:sp>
          <p:nvSpPr>
            <p:cNvPr id="21" name="Rectangle 20"/>
            <p:cNvSpPr/>
            <p:nvPr/>
          </p:nvSpPr>
          <p:spPr>
            <a:xfrm>
              <a:off x="1295600" y="3215191"/>
              <a:ext cx="1787940" cy="1415424"/>
            </a:xfrm>
            <a:prstGeom prst="rect">
              <a:avLst/>
            </a:prstGeom>
            <a:noFill/>
          </p:spPr>
          <p:txBody>
            <a:bodyPr wrap="none" lIns="91440" tIns="45720" rIns="91440" bIns="45720">
              <a:prstTxWarp prst="textButton">
                <a:avLst/>
              </a:prstTxWarp>
              <a:spAutoFit/>
            </a:bodyPr>
            <a:lstStyle/>
            <a:p>
              <a:pPr algn="ctr"/>
              <a:r>
                <a:rPr lang="en-US" sz="40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cs typeface="Calibri" panose="020F0502020204030204" pitchFamily="34" charset="0"/>
                </a:rPr>
                <a:t>NHÓM </a:t>
              </a:r>
            </a:p>
            <a:p>
              <a:pPr algn="ctr"/>
              <a:r>
                <a:rPr lang="en-US" sz="40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cs typeface="Calibri" panose="020F0502020204030204" pitchFamily="34" charset="0"/>
                </a:rPr>
                <a:t>3</a:t>
              </a:r>
            </a:p>
          </p:txBody>
        </p:sp>
      </p:grpSp>
      <p:grpSp>
        <p:nvGrpSpPr>
          <p:cNvPr id="22" name="Group 21"/>
          <p:cNvGrpSpPr/>
          <p:nvPr/>
        </p:nvGrpSpPr>
        <p:grpSpPr>
          <a:xfrm>
            <a:off x="9340793" y="1508421"/>
            <a:ext cx="2218467" cy="2043678"/>
            <a:chOff x="902692" y="2480827"/>
            <a:chExt cx="2485277" cy="2149788"/>
          </a:xfrm>
          <a:noFill/>
        </p:grpSpPr>
        <p:sp>
          <p:nvSpPr>
            <p:cNvPr id="23" name="Oval 22"/>
            <p:cNvSpPr/>
            <p:nvPr/>
          </p:nvSpPr>
          <p:spPr>
            <a:xfrm>
              <a:off x="902692" y="2480827"/>
              <a:ext cx="2485277" cy="2149788"/>
            </a:xfrm>
            <a:prstGeom prst="ellipse">
              <a:avLst/>
            </a:prstGeom>
            <a:solidFill>
              <a:schemeClr val="bg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libri" panose="020F0502020204030204" pitchFamily="34" charset="0"/>
                <a:cs typeface="Calibri" panose="020F0502020204030204" pitchFamily="34" charset="0"/>
              </a:endParaRPr>
            </a:p>
          </p:txBody>
        </p:sp>
        <p:sp>
          <p:nvSpPr>
            <p:cNvPr id="24" name="Rectangle 23"/>
            <p:cNvSpPr/>
            <p:nvPr/>
          </p:nvSpPr>
          <p:spPr>
            <a:xfrm>
              <a:off x="1295600" y="3215191"/>
              <a:ext cx="1787940" cy="1415424"/>
            </a:xfrm>
            <a:prstGeom prst="rect">
              <a:avLst/>
            </a:prstGeom>
            <a:grpFill/>
          </p:spPr>
          <p:txBody>
            <a:bodyPr wrap="none" lIns="91440" tIns="45720" rIns="91440" bIns="45720">
              <a:prstTxWarp prst="textButton">
                <a:avLst/>
              </a:prstTxWarp>
              <a:spAutoFit/>
            </a:bodyPr>
            <a:lstStyle/>
            <a:p>
              <a:pPr algn="ct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cs typeface="Calibri" panose="020F0502020204030204" pitchFamily="34" charset="0"/>
                </a:rPr>
                <a:t>NHÓM </a:t>
              </a:r>
            </a:p>
            <a:p>
              <a:pPr algn="ct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cs typeface="Calibri" panose="020F0502020204030204" pitchFamily="34" charset="0"/>
                </a:rPr>
                <a:t>4</a:t>
              </a:r>
            </a:p>
          </p:txBody>
        </p:sp>
      </p:grpSp>
      <p:grpSp>
        <p:nvGrpSpPr>
          <p:cNvPr id="26" name="Group 25"/>
          <p:cNvGrpSpPr/>
          <p:nvPr/>
        </p:nvGrpSpPr>
        <p:grpSpPr>
          <a:xfrm>
            <a:off x="675084" y="3640552"/>
            <a:ext cx="11434335" cy="3052408"/>
            <a:chOff x="6017446" y="1181836"/>
            <a:chExt cx="5048655" cy="2928025"/>
          </a:xfrm>
        </p:grpSpPr>
        <p:sp>
          <p:nvSpPr>
            <p:cNvPr id="27" name="Rounded Rectangle 26"/>
            <p:cNvSpPr/>
            <p:nvPr/>
          </p:nvSpPr>
          <p:spPr>
            <a:xfrm>
              <a:off x="6017446" y="1181836"/>
              <a:ext cx="5048655" cy="2928025"/>
            </a:xfrm>
            <a:prstGeom prst="roundRect">
              <a:avLst/>
            </a:prstGeom>
            <a:scene3d>
              <a:camera prst="orthographicFront"/>
              <a:lightRig rig="threePt" dir="t"/>
            </a:scene3d>
            <a:sp3d>
              <a:bevelT w="114300" prst="artDeco"/>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8" name="TextBox 27"/>
            <p:cNvSpPr txBox="1"/>
            <p:nvPr/>
          </p:nvSpPr>
          <p:spPr>
            <a:xfrm>
              <a:off x="6108587" y="1181836"/>
              <a:ext cx="4866373" cy="2568544"/>
            </a:xfrm>
            <a:prstGeom prst="rect">
              <a:avLst/>
            </a:prstGeom>
            <a:noFill/>
          </p:spPr>
          <p:txBody>
            <a:bodyPr wrap="square" rtlCol="0">
              <a:spAutoFit/>
            </a:bodyPr>
            <a:lstStyle/>
            <a:p>
              <a:pPr algn="just"/>
              <a:r>
                <a:rPr lang="vi-VN" sz="2800" b="1" u="sng" dirty="0">
                  <a:latin typeface="Calibri" panose="020F0502020204030204" pitchFamily="34" charset="0"/>
                  <a:cs typeface="Calibri" panose="020F0502020204030204" pitchFamily="34" charset="0"/>
                </a:rPr>
                <a:t>Thể lệ:</a:t>
              </a:r>
            </a:p>
            <a:p>
              <a:pPr algn="just"/>
              <a:r>
                <a:rPr lang="vi-VN" sz="2800" b="1" dirty="0">
                  <a:solidFill>
                    <a:schemeClr val="bg1"/>
                  </a:solidFill>
                  <a:latin typeface="Calibri" panose="020F0502020204030204" pitchFamily="34" charset="0"/>
                  <a:cs typeface="Calibri" panose="020F0502020204030204" pitchFamily="34" charset="0"/>
                </a:rPr>
                <a:t>+ Đại diện các nhóm quan sát hình ảnh, nhận ra đâu là </a:t>
              </a:r>
              <a:r>
                <a:rPr lang="vi-VN" sz="2800" b="1" u="sng" dirty="0">
                  <a:latin typeface="Calibri" panose="020F0502020204030204" pitchFamily="34" charset="0"/>
                  <a:cs typeface="Calibri" panose="020F0502020204030204" pitchFamily="34" charset="0"/>
                </a:rPr>
                <a:t>AT</a:t>
              </a:r>
              <a:r>
                <a:rPr lang="en-US" sz="2800" b="1" u="sng" dirty="0">
                  <a:latin typeface="Calibri" panose="020F0502020204030204" pitchFamily="34" charset="0"/>
                  <a:cs typeface="Calibri" panose="020F0502020204030204" pitchFamily="34" charset="0"/>
                </a:rPr>
                <a:t>VS</a:t>
              </a:r>
              <a:r>
                <a:rPr lang="vi-VN" sz="2800" b="1" u="sng" dirty="0">
                  <a:latin typeface="Calibri" panose="020F0502020204030204" pitchFamily="34" charset="0"/>
                  <a:cs typeface="Calibri" panose="020F0502020204030204" pitchFamily="34" charset="0"/>
                </a:rPr>
                <a:t>TP</a:t>
              </a:r>
              <a:r>
                <a:rPr lang="vi-VN" sz="2800" b="1" dirty="0">
                  <a:solidFill>
                    <a:schemeClr val="bg1"/>
                  </a:solidFill>
                  <a:latin typeface="Calibri" panose="020F0502020204030204" pitchFamily="34" charset="0"/>
                  <a:cs typeface="Calibri" panose="020F0502020204030204" pitchFamily="34" charset="0"/>
                </a:rPr>
                <a:t>, đâu là </a:t>
              </a:r>
              <a:r>
                <a:rPr lang="vi-VN" sz="2800" b="1" u="sng" dirty="0">
                  <a:latin typeface="Calibri" panose="020F0502020204030204" pitchFamily="34" charset="0"/>
                  <a:cs typeface="Calibri" panose="020F0502020204030204" pitchFamily="34" charset="0"/>
                </a:rPr>
                <a:t>Mất AT VS TP</a:t>
              </a:r>
              <a:r>
                <a:rPr lang="en-US" sz="2800" b="1" dirty="0">
                  <a:solidFill>
                    <a:schemeClr val="bg1"/>
                  </a:solidFill>
                  <a:latin typeface="Calibri" panose="020F0502020204030204" pitchFamily="34" charset="0"/>
                  <a:cs typeface="Calibri" panose="020F0502020204030204" pitchFamily="34" charset="0"/>
                </a:rPr>
                <a:t>.</a:t>
              </a:r>
              <a:r>
                <a:rPr lang="vi-VN" sz="2800" b="1" dirty="0">
                  <a:solidFill>
                    <a:schemeClr val="bg1"/>
                  </a:solidFill>
                  <a:latin typeface="Calibri" panose="020F0502020204030204" pitchFamily="34" charset="0"/>
                  <a:cs typeface="Calibri" panose="020F0502020204030204" pitchFamily="34" charset="0"/>
                </a:rPr>
                <a:t> </a:t>
              </a:r>
            </a:p>
            <a:p>
              <a:pPr algn="just"/>
              <a:r>
                <a:rPr lang="vi-VN" sz="2800" b="1" dirty="0">
                  <a:solidFill>
                    <a:schemeClr val="bg1"/>
                  </a:solidFill>
                  <a:latin typeface="Calibri" panose="020F0502020204030204" pitchFamily="34" charset="0"/>
                  <a:cs typeface="Calibri" panose="020F0502020204030204" pitchFamily="34" charset="0"/>
                </a:rPr>
                <a:t>+ HS giơ tay nhanh hơn để giành quyền trả lời, mỗi câu trả lời đúng đạt10đ. Đội cao điểm sẽ giành chiến thắng, câu trả lời sai sẽ bị trừ 5đ. Nhóm trả lời sau sẽ đạt 5đ.</a:t>
              </a:r>
            </a:p>
          </p:txBody>
        </p:sp>
      </p:grpSp>
    </p:spTree>
    <p:extLst>
      <p:ext uri="{BB962C8B-B14F-4D97-AF65-F5344CB8AC3E}">
        <p14:creationId xmlns:p14="http://schemas.microsoft.com/office/powerpoint/2010/main" val="380962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4"/>
                                        </p:tgtEl>
                                      </p:cBhvr>
                                    </p:animEffect>
                                    <p:animScale>
                                      <p:cBhvr>
                                        <p:cTn id="7" dur="1000" autoRev="1" fill="hold"/>
                                        <p:tgtEl>
                                          <p:spTgt spid="4"/>
                                        </p:tgtEl>
                                      </p:cBhvr>
                                      <p:by x="105000" y="105000"/>
                                    </p:animScale>
                                  </p:childTnLst>
                                </p:cTn>
                              </p:par>
                              <p:par>
                                <p:cTn id="8" presetID="21" presetClass="entr" presetSubtype="1" repeatCount="200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heel(1)">
                                      <p:cBhvr>
                                        <p:cTn id="10" dur="3000"/>
                                        <p:tgtEl>
                                          <p:spTgt spid="15"/>
                                        </p:tgtEl>
                                      </p:cBhvr>
                                    </p:animEffect>
                                  </p:childTnLst>
                                </p:cTn>
                              </p:par>
                              <p:par>
                                <p:cTn id="11" presetID="21" presetClass="entr" presetSubtype="1" repeatCount="200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heel(1)">
                                      <p:cBhvr>
                                        <p:cTn id="13" dur="3000"/>
                                        <p:tgtEl>
                                          <p:spTgt spid="16"/>
                                        </p:tgtEl>
                                      </p:cBhvr>
                                    </p:animEffect>
                                  </p:childTnLst>
                                </p:cTn>
                              </p:par>
                              <p:par>
                                <p:cTn id="14" presetID="21" presetClass="entr" presetSubtype="1" repeatCount="200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heel(1)">
                                      <p:cBhvr>
                                        <p:cTn id="16" dur="3000"/>
                                        <p:tgtEl>
                                          <p:spTgt spid="19"/>
                                        </p:tgtEl>
                                      </p:cBhvr>
                                    </p:animEffect>
                                  </p:childTnLst>
                                </p:cTn>
                              </p:par>
                              <p:par>
                                <p:cTn id="17" presetID="21" presetClass="entr" presetSubtype="1" repeatCount="200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heel(1)">
                                      <p:cBhvr>
                                        <p:cTn id="19" dur="3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61730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577780555"/>
              </p:ext>
            </p:extLst>
          </p:nvPr>
        </p:nvGraphicFramePr>
        <p:xfrm>
          <a:off x="204485" y="284260"/>
          <a:ext cx="11783029" cy="6289480"/>
        </p:xfrm>
        <a:graphic>
          <a:graphicData uri="http://schemas.openxmlformats.org/drawingml/2006/table">
            <a:tbl>
              <a:tblPr firstRow="1" bandRow="1"/>
              <a:tblGrid>
                <a:gridCol w="1458411">
                  <a:extLst>
                    <a:ext uri="{9D8B030D-6E8A-4147-A177-3AD203B41FA5}">
                      <a16:colId xmlns:a16="http://schemas.microsoft.com/office/drawing/2014/main" val="20000"/>
                    </a:ext>
                  </a:extLst>
                </a:gridCol>
                <a:gridCol w="1377387">
                  <a:extLst>
                    <a:ext uri="{9D8B030D-6E8A-4147-A177-3AD203B41FA5}">
                      <a16:colId xmlns:a16="http://schemas.microsoft.com/office/drawing/2014/main" val="20001"/>
                    </a:ext>
                  </a:extLst>
                </a:gridCol>
                <a:gridCol w="2534856">
                  <a:extLst>
                    <a:ext uri="{9D8B030D-6E8A-4147-A177-3AD203B41FA5}">
                      <a16:colId xmlns:a16="http://schemas.microsoft.com/office/drawing/2014/main" val="20002"/>
                    </a:ext>
                  </a:extLst>
                </a:gridCol>
                <a:gridCol w="6412375">
                  <a:extLst>
                    <a:ext uri="{9D8B030D-6E8A-4147-A177-3AD203B41FA5}">
                      <a16:colId xmlns:a16="http://schemas.microsoft.com/office/drawing/2014/main" val="20003"/>
                    </a:ext>
                  </a:extLst>
                </a:gridCol>
              </a:tblGrid>
              <a:tr h="662473">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20000"/>
                        </a:lnSpc>
                        <a:spcAft>
                          <a:spcPts val="0"/>
                        </a:spcAft>
                      </a:pPr>
                      <a:r>
                        <a:rPr lang="en-US" sz="2600" b="1" dirty="0" err="1">
                          <a:solidFill>
                            <a:srgbClr val="0070C0"/>
                          </a:solidFill>
                          <a:effectLst/>
                          <a:latin typeface="Calibri" panose="020F0502020204030204" pitchFamily="34" charset="0"/>
                          <a:cs typeface="Calibri" panose="020F0502020204030204" pitchFamily="34" charset="0"/>
                        </a:rPr>
                        <a:t>Nguyên</a:t>
                      </a:r>
                      <a:r>
                        <a:rPr lang="en-US" sz="2600" b="1" dirty="0">
                          <a:solidFill>
                            <a:srgbClr val="0070C0"/>
                          </a:solidFill>
                          <a:effectLst/>
                          <a:latin typeface="Calibri" panose="020F0502020204030204" pitchFamily="34" charset="0"/>
                          <a:cs typeface="Calibri" panose="020F0502020204030204" pitchFamily="34" charset="0"/>
                        </a:rPr>
                        <a:t> </a:t>
                      </a:r>
                      <a:r>
                        <a:rPr lang="en-US" sz="2600" b="1" dirty="0" err="1">
                          <a:solidFill>
                            <a:srgbClr val="0070C0"/>
                          </a:solidFill>
                          <a:effectLst/>
                          <a:latin typeface="Calibri" panose="020F0502020204030204" pitchFamily="34" charset="0"/>
                          <a:cs typeface="Calibri" panose="020F0502020204030204" pitchFamily="34" charset="0"/>
                        </a:rPr>
                        <a:t>nhân</a:t>
                      </a:r>
                      <a:endParaRPr lang="en-US" sz="2600" b="1" dirty="0">
                        <a:solidFill>
                          <a:srgbClr val="0070C0"/>
                        </a:solidFill>
                        <a:effectLst/>
                        <a:latin typeface="Calibri" panose="020F0502020204030204" pitchFamily="34" charset="0"/>
                        <a:ea typeface="Calibri"/>
                        <a:cs typeface="Calibri" panose="020F0502020204030204" pitchFamily="34"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20000"/>
                        </a:lnSpc>
                        <a:spcAft>
                          <a:spcPts val="0"/>
                        </a:spcAft>
                      </a:pPr>
                      <a:r>
                        <a:rPr lang="en-US" sz="2600" b="1" dirty="0" err="1">
                          <a:solidFill>
                            <a:srgbClr val="0070C0"/>
                          </a:solidFill>
                          <a:effectLst/>
                          <a:latin typeface="Calibri" panose="020F0502020204030204" pitchFamily="34" charset="0"/>
                          <a:cs typeface="Calibri" panose="020F0502020204030204" pitchFamily="34" charset="0"/>
                        </a:rPr>
                        <a:t>Biểu</a:t>
                      </a:r>
                      <a:r>
                        <a:rPr lang="en-US" sz="2600" b="1" dirty="0">
                          <a:solidFill>
                            <a:srgbClr val="0070C0"/>
                          </a:solidFill>
                          <a:effectLst/>
                          <a:latin typeface="Calibri" panose="020F0502020204030204" pitchFamily="34" charset="0"/>
                          <a:cs typeface="Calibri" panose="020F0502020204030204" pitchFamily="34" charset="0"/>
                        </a:rPr>
                        <a:t> </a:t>
                      </a:r>
                      <a:r>
                        <a:rPr lang="en-US" sz="2600" b="1" dirty="0" err="1">
                          <a:solidFill>
                            <a:srgbClr val="0070C0"/>
                          </a:solidFill>
                          <a:effectLst/>
                          <a:latin typeface="Calibri" panose="020F0502020204030204" pitchFamily="34" charset="0"/>
                          <a:cs typeface="Calibri" panose="020F0502020204030204" pitchFamily="34" charset="0"/>
                        </a:rPr>
                        <a:t>hiện</a:t>
                      </a:r>
                      <a:endParaRPr lang="en-US" sz="2600" b="1" dirty="0">
                        <a:solidFill>
                          <a:srgbClr val="0070C0"/>
                        </a:solidFill>
                        <a:effectLst/>
                        <a:latin typeface="Calibri" panose="020F0502020204030204" pitchFamily="34" charset="0"/>
                        <a:ea typeface="Calibri"/>
                        <a:cs typeface="Calibri" panose="020F0502020204030204" pitchFamily="34"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20000"/>
                        </a:lnSpc>
                        <a:spcAft>
                          <a:spcPts val="0"/>
                        </a:spcAft>
                      </a:pPr>
                      <a:r>
                        <a:rPr lang="en-US" sz="2600" b="1" dirty="0" err="1">
                          <a:solidFill>
                            <a:srgbClr val="0070C0"/>
                          </a:solidFill>
                          <a:effectLst/>
                          <a:latin typeface="Calibri" panose="020F0502020204030204" pitchFamily="34" charset="0"/>
                          <a:cs typeface="Calibri" panose="020F0502020204030204" pitchFamily="34" charset="0"/>
                        </a:rPr>
                        <a:t>Hậu</a:t>
                      </a:r>
                      <a:r>
                        <a:rPr lang="en-US" sz="2600" b="1" dirty="0">
                          <a:solidFill>
                            <a:srgbClr val="0070C0"/>
                          </a:solidFill>
                          <a:effectLst/>
                          <a:latin typeface="Calibri" panose="020F0502020204030204" pitchFamily="34" charset="0"/>
                          <a:cs typeface="Calibri" panose="020F0502020204030204" pitchFamily="34" charset="0"/>
                        </a:rPr>
                        <a:t> </a:t>
                      </a:r>
                      <a:r>
                        <a:rPr lang="en-US" sz="2600" b="1" dirty="0" err="1">
                          <a:solidFill>
                            <a:srgbClr val="0070C0"/>
                          </a:solidFill>
                          <a:effectLst/>
                          <a:latin typeface="Calibri" panose="020F0502020204030204" pitchFamily="34" charset="0"/>
                          <a:cs typeface="Calibri" panose="020F0502020204030204" pitchFamily="34" charset="0"/>
                        </a:rPr>
                        <a:t>quả</a:t>
                      </a:r>
                      <a:endParaRPr lang="en-US" sz="2600" b="1" dirty="0">
                        <a:solidFill>
                          <a:srgbClr val="0070C0"/>
                        </a:solidFill>
                        <a:effectLst/>
                        <a:latin typeface="Calibri" panose="020F0502020204030204" pitchFamily="34" charset="0"/>
                        <a:ea typeface="Calibri"/>
                        <a:cs typeface="Calibri" panose="020F0502020204030204" pitchFamily="34"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20000"/>
                        </a:lnSpc>
                        <a:spcAft>
                          <a:spcPts val="0"/>
                        </a:spcAft>
                      </a:pPr>
                      <a:r>
                        <a:rPr lang="en-US" sz="2600" b="1" dirty="0" err="1">
                          <a:solidFill>
                            <a:srgbClr val="0070C0"/>
                          </a:solidFill>
                          <a:effectLst/>
                          <a:latin typeface="Calibri" panose="020F0502020204030204" pitchFamily="34" charset="0"/>
                          <a:cs typeface="Calibri" panose="020F0502020204030204" pitchFamily="34" charset="0"/>
                        </a:rPr>
                        <a:t>Ví</a:t>
                      </a:r>
                      <a:r>
                        <a:rPr lang="en-US" sz="2600" b="1" dirty="0">
                          <a:solidFill>
                            <a:srgbClr val="0070C0"/>
                          </a:solidFill>
                          <a:effectLst/>
                          <a:latin typeface="Calibri" panose="020F0502020204030204" pitchFamily="34" charset="0"/>
                          <a:cs typeface="Calibri" panose="020F0502020204030204" pitchFamily="34" charset="0"/>
                        </a:rPr>
                        <a:t> </a:t>
                      </a:r>
                      <a:r>
                        <a:rPr lang="en-US" sz="2600" b="1" dirty="0" err="1">
                          <a:solidFill>
                            <a:srgbClr val="0070C0"/>
                          </a:solidFill>
                          <a:effectLst/>
                          <a:latin typeface="Calibri" panose="020F0502020204030204" pitchFamily="34" charset="0"/>
                          <a:cs typeface="Calibri" panose="020F0502020204030204" pitchFamily="34" charset="0"/>
                        </a:rPr>
                        <a:t>dụ</a:t>
                      </a:r>
                      <a:r>
                        <a:rPr lang="en-US" sz="2600" b="1" dirty="0">
                          <a:solidFill>
                            <a:srgbClr val="0070C0"/>
                          </a:solidFill>
                          <a:effectLst/>
                          <a:latin typeface="Calibri" panose="020F0502020204030204" pitchFamily="34" charset="0"/>
                          <a:cs typeface="Calibri" panose="020F0502020204030204" pitchFamily="34" charset="0"/>
                        </a:rPr>
                        <a:t> minh </a:t>
                      </a:r>
                      <a:r>
                        <a:rPr lang="en-US" sz="2600" b="1" dirty="0" err="1">
                          <a:solidFill>
                            <a:srgbClr val="0070C0"/>
                          </a:solidFill>
                          <a:effectLst/>
                          <a:latin typeface="Calibri" panose="020F0502020204030204" pitchFamily="34" charset="0"/>
                          <a:cs typeface="Calibri" panose="020F0502020204030204" pitchFamily="34" charset="0"/>
                        </a:rPr>
                        <a:t>họa</a:t>
                      </a:r>
                      <a:endParaRPr lang="en-US" sz="2600" b="1" dirty="0">
                        <a:solidFill>
                          <a:srgbClr val="0070C0"/>
                        </a:solidFill>
                        <a:effectLst/>
                        <a:latin typeface="Calibri" panose="020F0502020204030204" pitchFamily="34" charset="0"/>
                        <a:ea typeface="Calibri"/>
                        <a:cs typeface="Calibri" panose="020F0502020204030204" pitchFamily="34"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099241">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indent="12700" algn="ctr" defTabSz="457200" rtl="0" eaLnBrk="1" latinLnBrk="0" hangingPunct="1">
                        <a:lnSpc>
                          <a:spcPct val="100000"/>
                        </a:lnSpc>
                        <a:spcAft>
                          <a:spcPts val="0"/>
                        </a:spcAft>
                      </a:pPr>
                      <a:r>
                        <a:rPr lang="en-US" sz="2600" b="1" kern="1200" dirty="0" err="1">
                          <a:solidFill>
                            <a:srgbClr val="0070C0"/>
                          </a:solidFill>
                          <a:effectLst/>
                          <a:latin typeface="Calibri" panose="020F0502020204030204" pitchFamily="34" charset="0"/>
                          <a:ea typeface="Segoe UI"/>
                          <a:cs typeface="Calibri" panose="020F0502020204030204" pitchFamily="34" charset="0"/>
                        </a:rPr>
                        <a:t>Thực</a:t>
                      </a:r>
                      <a:r>
                        <a:rPr lang="en-US" sz="2600" b="1" kern="1200" dirty="0">
                          <a:solidFill>
                            <a:srgbClr val="0070C0"/>
                          </a:solidFill>
                          <a:effectLst/>
                          <a:latin typeface="Calibri" panose="020F0502020204030204" pitchFamily="34" charset="0"/>
                          <a:ea typeface="Segoe UI"/>
                          <a:cs typeface="Calibri" panose="020F0502020204030204" pitchFamily="34" charset="0"/>
                        </a:rPr>
                        <a:t> </a:t>
                      </a:r>
                      <a:r>
                        <a:rPr lang="en-US" sz="2600" b="1" kern="1200" dirty="0" err="1">
                          <a:solidFill>
                            <a:srgbClr val="0070C0"/>
                          </a:solidFill>
                          <a:effectLst/>
                          <a:latin typeface="Calibri" panose="020F0502020204030204" pitchFamily="34" charset="0"/>
                          <a:ea typeface="Segoe UI"/>
                          <a:cs typeface="Calibri" panose="020F0502020204030204" pitchFamily="34" charset="0"/>
                        </a:rPr>
                        <a:t>phẩm</a:t>
                      </a:r>
                      <a:r>
                        <a:rPr lang="en-US" sz="2600" b="1" kern="1200" dirty="0">
                          <a:solidFill>
                            <a:srgbClr val="0070C0"/>
                          </a:solidFill>
                          <a:effectLst/>
                          <a:latin typeface="Calibri" panose="020F0502020204030204" pitchFamily="34" charset="0"/>
                          <a:ea typeface="Segoe UI"/>
                          <a:cs typeface="Calibri" panose="020F0502020204030204" pitchFamily="34" charset="0"/>
                        </a:rPr>
                        <a:t> </a:t>
                      </a:r>
                      <a:r>
                        <a:rPr lang="en-US" sz="2600" b="1" kern="1200" dirty="0" err="1">
                          <a:solidFill>
                            <a:srgbClr val="0070C0"/>
                          </a:solidFill>
                          <a:effectLst/>
                          <a:latin typeface="Calibri" panose="020F0502020204030204" pitchFamily="34" charset="0"/>
                          <a:ea typeface="Segoe UI"/>
                          <a:cs typeface="Calibri" panose="020F0502020204030204" pitchFamily="34" charset="0"/>
                        </a:rPr>
                        <a:t>chứa</a:t>
                      </a:r>
                      <a:r>
                        <a:rPr lang="en-US" sz="2600" b="1" kern="1200" dirty="0">
                          <a:solidFill>
                            <a:srgbClr val="0070C0"/>
                          </a:solidFill>
                          <a:effectLst/>
                          <a:latin typeface="Calibri" panose="020F0502020204030204" pitchFamily="34" charset="0"/>
                          <a:ea typeface="Segoe UI"/>
                          <a:cs typeface="Calibri" panose="020F0502020204030204" pitchFamily="34" charset="0"/>
                        </a:rPr>
                        <a:t> </a:t>
                      </a:r>
                      <a:r>
                        <a:rPr lang="en-US" sz="2600" b="1" kern="1200" dirty="0" err="1">
                          <a:solidFill>
                            <a:srgbClr val="0070C0"/>
                          </a:solidFill>
                          <a:effectLst/>
                          <a:latin typeface="Calibri" panose="020F0502020204030204" pitchFamily="34" charset="0"/>
                          <a:ea typeface="Segoe UI"/>
                          <a:cs typeface="Calibri" panose="020F0502020204030204" pitchFamily="34" charset="0"/>
                        </a:rPr>
                        <a:t>độc</a:t>
                      </a:r>
                      <a:r>
                        <a:rPr lang="en-US" sz="2600" b="1" kern="1200" dirty="0">
                          <a:solidFill>
                            <a:srgbClr val="0070C0"/>
                          </a:solidFill>
                          <a:effectLst/>
                          <a:latin typeface="Calibri" panose="020F0502020204030204" pitchFamily="34" charset="0"/>
                          <a:ea typeface="Segoe UI"/>
                          <a:cs typeface="Calibri" panose="020F0502020204030204" pitchFamily="34" charset="0"/>
                        </a:rPr>
                        <a:t> </a:t>
                      </a:r>
                      <a:r>
                        <a:rPr lang="en-US" sz="2600" b="1" kern="1200" dirty="0" err="1">
                          <a:solidFill>
                            <a:srgbClr val="0070C0"/>
                          </a:solidFill>
                          <a:effectLst/>
                          <a:latin typeface="Calibri" panose="020F0502020204030204" pitchFamily="34" charset="0"/>
                          <a:ea typeface="Segoe UI"/>
                          <a:cs typeface="Calibri" panose="020F0502020204030204" pitchFamily="34" charset="0"/>
                        </a:rPr>
                        <a:t>tố</a:t>
                      </a:r>
                      <a:endParaRPr lang="en-US" sz="2600" b="1" kern="1200" dirty="0">
                        <a:solidFill>
                          <a:srgbClr val="0070C0"/>
                        </a:solidFill>
                        <a:effectLst/>
                        <a:latin typeface="Calibri" panose="020F0502020204030204" pitchFamily="34" charset="0"/>
                        <a:ea typeface="Segoe UI"/>
                        <a:cs typeface="Calibri" panose="020F0502020204030204" pitchFamily="34" charset="0"/>
                      </a:endParaRPr>
                    </a:p>
                  </a:txBody>
                  <a:tcPr marL="47625" marR="47625" marT="47625" marB="47625"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indent="12700" algn="just" defTabSz="457200" rtl="0" eaLnBrk="1" latinLnBrk="0" hangingPunct="1">
                        <a:lnSpc>
                          <a:spcPct val="100000"/>
                        </a:lnSpc>
                        <a:spcAft>
                          <a:spcPts val="0"/>
                        </a:spcAft>
                      </a:pPr>
                      <a:r>
                        <a:rPr lang="en-US" sz="2600" b="0" kern="1200" dirty="0" err="1">
                          <a:solidFill>
                            <a:srgbClr val="0070C0"/>
                          </a:solidFill>
                          <a:effectLst/>
                          <a:latin typeface="Calibri" panose="020F0502020204030204" pitchFamily="34" charset="0"/>
                          <a:ea typeface="Segoe UI"/>
                          <a:cs typeface="Calibri" panose="020F0502020204030204" pitchFamily="34" charset="0"/>
                        </a:rPr>
                        <a:t>Ngộ</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độc</a:t>
                      </a:r>
                      <a:r>
                        <a:rPr lang="en-US" sz="2600" b="0" kern="1200" dirty="0">
                          <a:solidFill>
                            <a:srgbClr val="0070C0"/>
                          </a:solidFill>
                          <a:effectLst/>
                          <a:latin typeface="Calibri" panose="020F0502020204030204" pitchFamily="34" charset="0"/>
                          <a:ea typeface="Segoe UI"/>
                          <a:cs typeface="Calibri" panose="020F0502020204030204" pitchFamily="34" charset="0"/>
                        </a:rPr>
                        <a:t> do </a:t>
                      </a:r>
                      <a:r>
                        <a:rPr lang="en-US" sz="2600" b="0" kern="1200" dirty="0" err="1">
                          <a:solidFill>
                            <a:srgbClr val="0070C0"/>
                          </a:solidFill>
                          <a:effectLst/>
                          <a:latin typeface="Calibri" panose="020F0502020204030204" pitchFamily="34" charset="0"/>
                          <a:ea typeface="Segoe UI"/>
                          <a:cs typeface="Calibri" panose="020F0502020204030204" pitchFamily="34" charset="0"/>
                        </a:rPr>
                        <a:t>nấm</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gây</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nôn</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ói</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tiêu</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chảy</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khó</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thở</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có</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thể</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gây</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tử</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vong</a:t>
                      </a:r>
                      <a:endParaRPr lang="en-US" sz="2600" b="0" kern="1200" dirty="0">
                        <a:solidFill>
                          <a:srgbClr val="0070C0"/>
                        </a:solidFill>
                        <a:effectLst/>
                        <a:latin typeface="Calibri" panose="020F0502020204030204" pitchFamily="34" charset="0"/>
                        <a:ea typeface="Segoe UI"/>
                        <a:cs typeface="Calibri" panose="020F0502020204030204" pitchFamily="34" charset="0"/>
                      </a:endParaRPr>
                    </a:p>
                  </a:txBody>
                  <a:tcPr marL="47625" marR="47625" marT="47625" marB="476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indent="12700" algn="just" defTabSz="457200" rtl="0" eaLnBrk="1" latinLnBrk="0" hangingPunct="1">
                        <a:lnSpc>
                          <a:spcPct val="100000"/>
                        </a:lnSpc>
                        <a:spcAft>
                          <a:spcPts val="0"/>
                        </a:spcAft>
                      </a:pPr>
                      <a:r>
                        <a:rPr lang="en-US" sz="2600" b="0" kern="1200" dirty="0" err="1">
                          <a:solidFill>
                            <a:srgbClr val="0070C0"/>
                          </a:solidFill>
                          <a:effectLst/>
                          <a:latin typeface="Calibri" panose="020F0502020204030204" pitchFamily="34" charset="0"/>
                          <a:ea typeface="Segoe UI"/>
                          <a:cs typeface="Calibri" panose="020F0502020204030204" pitchFamily="34" charset="0"/>
                        </a:rPr>
                        <a:t>Rối</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loạn</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tiêu</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hóa</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nhiều</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trường</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hợp</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gây</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tử</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vong</a:t>
                      </a:r>
                      <a:endParaRPr lang="en-US" sz="2600" b="0" kern="1200" dirty="0">
                        <a:solidFill>
                          <a:srgbClr val="0070C0"/>
                        </a:solidFill>
                        <a:effectLst/>
                        <a:latin typeface="Calibri" panose="020F0502020204030204" pitchFamily="34" charset="0"/>
                        <a:ea typeface="Segoe UI"/>
                        <a:cs typeface="Calibri" panose="020F0502020204030204" pitchFamily="34" charset="0"/>
                      </a:endParaRPr>
                    </a:p>
                  </a:txBody>
                  <a:tcPr marL="47625" marR="47625" marT="47625" marB="476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indent="12700" algn="just">
                        <a:lnSpc>
                          <a:spcPct val="100000"/>
                        </a:lnSpc>
                        <a:spcAft>
                          <a:spcPts val="0"/>
                        </a:spcAft>
                      </a:pP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Ngộ</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độc</a:t>
                      </a:r>
                      <a:r>
                        <a:rPr lang="en-US" sz="2600" b="0" dirty="0">
                          <a:solidFill>
                            <a:srgbClr val="0070C0"/>
                          </a:solidFill>
                          <a:effectLst/>
                          <a:latin typeface="Calibri" panose="020F0502020204030204" pitchFamily="34" charset="0"/>
                          <a:ea typeface="Segoe UI"/>
                          <a:cs typeface="Calibri" panose="020F0502020204030204" pitchFamily="34" charset="0"/>
                        </a:rPr>
                        <a:t> do </a:t>
                      </a:r>
                      <a:r>
                        <a:rPr lang="en-US" sz="2600" b="0" dirty="0" err="1">
                          <a:solidFill>
                            <a:srgbClr val="0070C0"/>
                          </a:solidFill>
                          <a:effectLst/>
                          <a:latin typeface="Calibri" panose="020F0502020204030204" pitchFamily="34" charset="0"/>
                          <a:ea typeface="Segoe UI"/>
                          <a:cs typeface="Calibri" panose="020F0502020204030204" pitchFamily="34" charset="0"/>
                        </a:rPr>
                        <a:t>nấm</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i="1" dirty="0">
                          <a:solidFill>
                            <a:srgbClr val="0070C0"/>
                          </a:solidFill>
                          <a:effectLst/>
                          <a:latin typeface="Calibri" panose="020F0502020204030204" pitchFamily="34" charset="0"/>
                          <a:ea typeface="Segoe UI"/>
                          <a:cs typeface="Calibri" panose="020F0502020204030204" pitchFamily="34" charset="0"/>
                        </a:rPr>
                        <a:t>Amanita </a:t>
                      </a:r>
                      <a:r>
                        <a:rPr lang="en-US" sz="2600" b="0" i="1" dirty="0" err="1">
                          <a:solidFill>
                            <a:srgbClr val="0070C0"/>
                          </a:solidFill>
                          <a:effectLst/>
                          <a:latin typeface="Calibri" panose="020F0502020204030204" pitchFamily="34" charset="0"/>
                          <a:ea typeface="Segoe UI"/>
                          <a:cs typeface="Calibri" panose="020F0502020204030204" pitchFamily="34" charset="0"/>
                        </a:rPr>
                        <a:t>verna</a:t>
                      </a:r>
                      <a:r>
                        <a:rPr lang="en-US" sz="2600" b="0" i="1" dirty="0">
                          <a:solidFill>
                            <a:srgbClr val="0070C0"/>
                          </a:solidFill>
                          <a:effectLst/>
                          <a:latin typeface="Calibri" panose="020F0502020204030204" pitchFamily="34" charset="0"/>
                          <a:ea typeface="Segoe UI"/>
                          <a:cs typeface="Calibri" panose="020F0502020204030204" pitchFamily="34" charset="0"/>
                        </a:rPr>
                        <a:t> </a:t>
                      </a:r>
                      <a:r>
                        <a:rPr lang="en-US" sz="2600" b="0" dirty="0">
                          <a:solidFill>
                            <a:srgbClr val="0070C0"/>
                          </a:solidFill>
                          <a:effectLst/>
                          <a:latin typeface="Calibri" panose="020F0502020204030204" pitchFamily="34" charset="0"/>
                          <a:ea typeface="Segoe UI"/>
                          <a:cs typeface="Calibri" panose="020F0502020204030204" pitchFamily="34" charset="0"/>
                        </a:rPr>
                        <a:t>(</a:t>
                      </a:r>
                      <a:r>
                        <a:rPr lang="en-US" sz="2600" b="0" dirty="0" err="1">
                          <a:solidFill>
                            <a:srgbClr val="0070C0"/>
                          </a:solidFill>
                          <a:effectLst/>
                          <a:latin typeface="Calibri" panose="020F0502020204030204" pitchFamily="34" charset="0"/>
                          <a:ea typeface="Segoe UI"/>
                          <a:cs typeface="Calibri" panose="020F0502020204030204" pitchFamily="34" charset="0"/>
                        </a:rPr>
                        <a:t>nấm</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độc</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tán</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trắng</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gây</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ra</a:t>
                      </a:r>
                      <a:r>
                        <a:rPr lang="en-US" sz="2600" b="0" dirty="0">
                          <a:solidFill>
                            <a:srgbClr val="0070C0"/>
                          </a:solidFill>
                          <a:effectLst/>
                          <a:latin typeface="Calibri" panose="020F0502020204030204" pitchFamily="34" charset="0"/>
                          <a:ea typeface="Segoe UI"/>
                          <a:cs typeface="Calibri" panose="020F0502020204030204" pitchFamily="34" charset="0"/>
                        </a:rPr>
                        <a:t> 90 % </a:t>
                      </a:r>
                      <a:r>
                        <a:rPr lang="en-US" sz="2600" b="0" dirty="0" err="1">
                          <a:solidFill>
                            <a:srgbClr val="0070C0"/>
                          </a:solidFill>
                          <a:effectLst/>
                          <a:latin typeface="Calibri" panose="020F0502020204030204" pitchFamily="34" charset="0"/>
                          <a:ea typeface="Segoe UI"/>
                          <a:cs typeface="Calibri" panose="020F0502020204030204" pitchFamily="34" charset="0"/>
                        </a:rPr>
                        <a:t>trường</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hợp</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tử</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vong</a:t>
                      </a:r>
                      <a:r>
                        <a:rPr lang="en-US" sz="2600" b="0" dirty="0">
                          <a:solidFill>
                            <a:srgbClr val="0070C0"/>
                          </a:solidFill>
                          <a:effectLst/>
                          <a:latin typeface="Calibri" panose="020F0502020204030204" pitchFamily="34" charset="0"/>
                          <a:ea typeface="Segoe UI"/>
                          <a:cs typeface="Calibri" panose="020F0502020204030204" pitchFamily="34" charset="0"/>
                        </a:rPr>
                        <a:t>; </a:t>
                      </a:r>
                    </a:p>
                    <a:p>
                      <a:pPr indent="12700" algn="just">
                        <a:lnSpc>
                          <a:spcPct val="100000"/>
                        </a:lnSpc>
                        <a:spcAft>
                          <a:spcPts val="0"/>
                        </a:spcAft>
                      </a:pP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Nấm</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i="1" dirty="0">
                          <a:solidFill>
                            <a:srgbClr val="0070C0"/>
                          </a:solidFill>
                          <a:effectLst/>
                          <a:latin typeface="Calibri" panose="020F0502020204030204" pitchFamily="34" charset="0"/>
                          <a:ea typeface="Segoe UI"/>
                          <a:cs typeface="Calibri" panose="020F0502020204030204" pitchFamily="34" charset="0"/>
                        </a:rPr>
                        <a:t>Amanita </a:t>
                      </a:r>
                      <a:r>
                        <a:rPr lang="en-US" sz="2600" b="0" i="1" dirty="0" err="1">
                          <a:solidFill>
                            <a:srgbClr val="0070C0"/>
                          </a:solidFill>
                          <a:effectLst/>
                          <a:latin typeface="Calibri" panose="020F0502020204030204" pitchFamily="34" charset="0"/>
                          <a:ea typeface="Segoe UI"/>
                          <a:cs typeface="Calibri" panose="020F0502020204030204" pitchFamily="34" charset="0"/>
                        </a:rPr>
                        <a:t>muscaria</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có</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chất</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độc</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là</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muscimol</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và</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muscarin</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gây</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nôn</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tiêu</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chảy</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có</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thể</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gây</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tử</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vong</a:t>
                      </a:r>
                      <a:r>
                        <a:rPr lang="en-US" sz="2600" b="0" dirty="0">
                          <a:solidFill>
                            <a:srgbClr val="0070C0"/>
                          </a:solidFill>
                          <a:effectLst/>
                          <a:latin typeface="Calibri" panose="020F0502020204030204" pitchFamily="34" charset="0"/>
                          <a:ea typeface="Segoe UI"/>
                          <a:cs typeface="Calibri" panose="020F0502020204030204" pitchFamily="34" charset="0"/>
                        </a:rPr>
                        <a:t> do </a:t>
                      </a:r>
                      <a:r>
                        <a:rPr lang="en-US" sz="2600" b="0" dirty="0" err="1">
                          <a:solidFill>
                            <a:srgbClr val="0070C0"/>
                          </a:solidFill>
                          <a:effectLst/>
                          <a:latin typeface="Calibri" panose="020F0502020204030204" pitchFamily="34" charset="0"/>
                          <a:ea typeface="Segoe UI"/>
                          <a:cs typeface="Calibri" panose="020F0502020204030204" pitchFamily="34" charset="0"/>
                        </a:rPr>
                        <a:t>liệt</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trung</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khu</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hô</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hấp</a:t>
                      </a:r>
                      <a:r>
                        <a:rPr lang="en-US" sz="2600" b="0" dirty="0">
                          <a:solidFill>
                            <a:srgbClr val="0070C0"/>
                          </a:solidFill>
                          <a:effectLst/>
                          <a:latin typeface="Calibri" panose="020F0502020204030204" pitchFamily="34" charset="0"/>
                          <a:ea typeface="Segoe UI"/>
                          <a:cs typeface="Calibri" panose="020F0502020204030204" pitchFamily="34" charset="0"/>
                        </a:rPr>
                        <a:t>; </a:t>
                      </a:r>
                    </a:p>
                    <a:p>
                      <a:pPr indent="12700" algn="just">
                        <a:lnSpc>
                          <a:spcPct val="100000"/>
                        </a:lnSpc>
                        <a:spcAft>
                          <a:spcPts val="0"/>
                        </a:spcAft>
                      </a:pPr>
                      <a:r>
                        <a:rPr lang="en-US" sz="2600" b="0" dirty="0" err="1">
                          <a:solidFill>
                            <a:srgbClr val="0070C0"/>
                          </a:solidFill>
                          <a:effectLst/>
                          <a:latin typeface="Calibri" panose="020F0502020204030204" pitchFamily="34" charset="0"/>
                          <a:ea typeface="Segoe UI"/>
                          <a:cs typeface="Calibri" panose="020F0502020204030204" pitchFamily="34" charset="0"/>
                        </a:rPr>
                        <a:t>Nấm</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i="1" dirty="0">
                          <a:solidFill>
                            <a:srgbClr val="0070C0"/>
                          </a:solidFill>
                          <a:effectLst/>
                          <a:latin typeface="Calibri" panose="020F0502020204030204" pitchFamily="34" charset="0"/>
                          <a:ea typeface="Segoe UI"/>
                          <a:cs typeface="Calibri" panose="020F0502020204030204" pitchFamily="34" charset="0"/>
                        </a:rPr>
                        <a:t>Amanita </a:t>
                      </a:r>
                      <a:r>
                        <a:rPr lang="en-US" sz="2600" b="0" i="1" dirty="0" err="1">
                          <a:solidFill>
                            <a:srgbClr val="0070C0"/>
                          </a:solidFill>
                          <a:effectLst/>
                          <a:latin typeface="Calibri" panose="020F0502020204030204" pitchFamily="34" charset="0"/>
                          <a:ea typeface="Segoe UI"/>
                          <a:cs typeface="Calibri" panose="020F0502020204030204" pitchFamily="34" charset="0"/>
                        </a:rPr>
                        <a:t>phalloides</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Nấm</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độc</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xanh</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đen</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chứa</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chất</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cực</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độc</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là</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phallotoxin</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và</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amanitin</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chỉ</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cẩn</a:t>
                      </a:r>
                      <a:r>
                        <a:rPr lang="en-US" sz="2600" b="0" dirty="0">
                          <a:solidFill>
                            <a:srgbClr val="0070C0"/>
                          </a:solidFill>
                          <a:effectLst/>
                          <a:latin typeface="Calibri" panose="020F0502020204030204" pitchFamily="34" charset="0"/>
                          <a:ea typeface="Segoe UI"/>
                          <a:cs typeface="Calibri" panose="020F0502020204030204" pitchFamily="34" charset="0"/>
                        </a:rPr>
                        <a:t> 30 g </a:t>
                      </a:r>
                      <a:r>
                        <a:rPr lang="en-US" sz="2600" b="0" dirty="0" err="1">
                          <a:solidFill>
                            <a:srgbClr val="0070C0"/>
                          </a:solidFill>
                          <a:effectLst/>
                          <a:latin typeface="Calibri" panose="020F0502020204030204" pitchFamily="34" charset="0"/>
                          <a:ea typeface="Segoe UI"/>
                          <a:cs typeface="Calibri" panose="020F0502020204030204" pitchFamily="34" charset="0"/>
                        </a:rPr>
                        <a:t>cũng</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đủ</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gây</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chết</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người</a:t>
                      </a:r>
                      <a:r>
                        <a:rPr lang="en-US" sz="2600" b="0" dirty="0">
                          <a:solidFill>
                            <a:srgbClr val="0070C0"/>
                          </a:solidFill>
                          <a:effectLst/>
                          <a:latin typeface="Calibri" panose="020F0502020204030204" pitchFamily="34" charset="0"/>
                          <a:ea typeface="Segoe UI"/>
                          <a:cs typeface="Calibri" panose="020F0502020204030204" pitchFamily="34" charset="0"/>
                        </a:rPr>
                        <a:t>.</a:t>
                      </a:r>
                    </a:p>
                  </a:txBody>
                  <a:tcPr marL="47625" marR="47625" marT="47625" marB="476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281856">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endParaRPr lang="en-US" sz="2600" b="0" dirty="0">
                        <a:solidFill>
                          <a:srgbClr val="0070C0"/>
                        </a:solidFill>
                        <a:latin typeface="Calibri" panose="020F0502020204030204" pitchFamily="34" charset="0"/>
                        <a:cs typeface="Calibri" panose="020F050202020403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just">
                        <a:lnSpc>
                          <a:spcPct val="120000"/>
                        </a:lnSpc>
                        <a:spcAft>
                          <a:spcPts val="0"/>
                        </a:spcAft>
                      </a:pPr>
                      <a:r>
                        <a:rPr lang="en-US" sz="2600" b="0">
                          <a:solidFill>
                            <a:srgbClr val="0070C0"/>
                          </a:solidFill>
                          <a:effectLst/>
                          <a:latin typeface="Calibri" panose="020F0502020204030204" pitchFamily="34" charset="0"/>
                          <a:ea typeface="Calibri"/>
                          <a:cs typeface="Calibri" panose="020F0502020204030204" pitchFamily="34" charset="0"/>
                        </a:rPr>
                        <a:t>Ngộ độc do tảo</a:t>
                      </a:r>
                    </a:p>
                  </a:txBody>
                  <a:tcPr marL="47625" marR="47625" marT="47625" marB="476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indent="12700" algn="just" defTabSz="457200" rtl="0" eaLnBrk="1" latinLnBrk="0" hangingPunct="1">
                        <a:lnSpc>
                          <a:spcPct val="100000"/>
                        </a:lnSpc>
                        <a:spcAft>
                          <a:spcPts val="0"/>
                        </a:spcAft>
                      </a:pPr>
                      <a:r>
                        <a:rPr lang="en-US" sz="2600" b="0" kern="1200" dirty="0" err="1">
                          <a:solidFill>
                            <a:srgbClr val="0070C0"/>
                          </a:solidFill>
                          <a:effectLst/>
                          <a:latin typeface="Calibri" panose="020F0502020204030204" pitchFamily="34" charset="0"/>
                          <a:ea typeface="Segoe UI"/>
                          <a:cs typeface="Calibri" panose="020F0502020204030204" pitchFamily="34" charset="0"/>
                        </a:rPr>
                        <a:t>Ít</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nguy</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hiểm</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đến</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tính</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mạng</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gây</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ảnh</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hưởng</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đến</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thần</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kinh</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gan</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hệ</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tiêu</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hóa</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p>
                  </a:txBody>
                  <a:tcPr marL="47625" marR="47625" marT="47625" marB="476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indent="12700" algn="just" defTabSz="457200" rtl="0" eaLnBrk="1" latinLnBrk="0" hangingPunct="1">
                        <a:lnSpc>
                          <a:spcPct val="100000"/>
                        </a:lnSpc>
                        <a:spcAft>
                          <a:spcPts val="0"/>
                        </a:spcAft>
                      </a:pPr>
                      <a:r>
                        <a:rPr lang="en-US" sz="2600" b="0" kern="1200" dirty="0" err="1">
                          <a:solidFill>
                            <a:srgbClr val="0070C0"/>
                          </a:solidFill>
                          <a:effectLst/>
                          <a:latin typeface="Calibri" panose="020F0502020204030204" pitchFamily="34" charset="0"/>
                          <a:ea typeface="Segoe UI"/>
                          <a:cs typeface="Calibri" panose="020F0502020204030204" pitchFamily="34" charset="0"/>
                        </a:rPr>
                        <a:t>Độc</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tố</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hepatotoxin</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hại</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gan</a:t>
                      </a:r>
                      <a:r>
                        <a:rPr lang="en-US" sz="2600" b="0" kern="1200" dirty="0">
                          <a:solidFill>
                            <a:srgbClr val="0070C0"/>
                          </a:solidFill>
                          <a:effectLst/>
                          <a:latin typeface="Calibri" panose="020F0502020204030204" pitchFamily="34" charset="0"/>
                          <a:ea typeface="Segoe UI"/>
                          <a:cs typeface="Calibri" panose="020F0502020204030204" pitchFamily="34" charset="0"/>
                        </a:rPr>
                        <a:t>); neurotoxin (</a:t>
                      </a:r>
                      <a:r>
                        <a:rPr lang="en-US" sz="2600" b="0" kern="1200" dirty="0" err="1">
                          <a:solidFill>
                            <a:srgbClr val="0070C0"/>
                          </a:solidFill>
                          <a:effectLst/>
                          <a:latin typeface="Calibri" panose="020F0502020204030204" pitchFamily="34" charset="0"/>
                          <a:ea typeface="Segoe UI"/>
                          <a:cs typeface="Calibri" panose="020F0502020204030204" pitchFamily="34" charset="0"/>
                        </a:rPr>
                        <a:t>hại</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thẩn</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kinh</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dermatoxin</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và</a:t>
                      </a:r>
                      <a:r>
                        <a:rPr lang="en-US" sz="2600" b="0" kern="1200" dirty="0">
                          <a:solidFill>
                            <a:srgbClr val="0070C0"/>
                          </a:solidFill>
                          <a:effectLst/>
                          <a:latin typeface="Calibri" panose="020F0502020204030204" pitchFamily="34" charset="0"/>
                          <a:ea typeface="Segoe UI"/>
                          <a:cs typeface="Calibri" panose="020F0502020204030204" pitchFamily="34" charset="0"/>
                        </a:rPr>
                        <a:t> intestinal toxins (</a:t>
                      </a:r>
                      <a:r>
                        <a:rPr lang="en-US" sz="2600" b="0" kern="1200" dirty="0" err="1">
                          <a:solidFill>
                            <a:srgbClr val="0070C0"/>
                          </a:solidFill>
                          <a:effectLst/>
                          <a:latin typeface="Calibri" panose="020F0502020204030204" pitchFamily="34" charset="0"/>
                          <a:ea typeface="Segoe UI"/>
                          <a:cs typeface="Calibri" panose="020F0502020204030204" pitchFamily="34" charset="0"/>
                        </a:rPr>
                        <a:t>gây</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dị</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ứng</a:t>
                      </a:r>
                      <a:r>
                        <a:rPr lang="en-US" sz="2600" b="0" kern="1200" dirty="0">
                          <a:solidFill>
                            <a:srgbClr val="0070C0"/>
                          </a:solidFill>
                          <a:effectLst/>
                          <a:latin typeface="Calibri" panose="020F0502020204030204" pitchFamily="34" charset="0"/>
                          <a:ea typeface="Segoe UI"/>
                          <a:cs typeface="Calibri" panose="020F0502020204030204" pitchFamily="34" charset="0"/>
                        </a:rPr>
                        <a:t> da </a:t>
                      </a:r>
                      <a:r>
                        <a:rPr lang="en-US" sz="2600" b="0" kern="1200" dirty="0" err="1">
                          <a:solidFill>
                            <a:srgbClr val="0070C0"/>
                          </a:solidFill>
                          <a:effectLst/>
                          <a:latin typeface="Calibri" panose="020F0502020204030204" pitchFamily="34" charset="0"/>
                          <a:ea typeface="Segoe UI"/>
                          <a:cs typeface="Calibri" panose="020F0502020204030204" pitchFamily="34" charset="0"/>
                        </a:rPr>
                        <a:t>và</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tiêu</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chảy</a:t>
                      </a:r>
                      <a:r>
                        <a:rPr lang="en-US" sz="2600" b="0" kern="1200" dirty="0">
                          <a:solidFill>
                            <a:srgbClr val="0070C0"/>
                          </a:solidFill>
                          <a:effectLst/>
                          <a:latin typeface="Calibri" panose="020F0502020204030204" pitchFamily="34" charset="0"/>
                          <a:ea typeface="Segoe UI"/>
                          <a:cs typeface="Calibri" panose="020F0502020204030204" pitchFamily="34" charset="0"/>
                        </a:rPr>
                        <a:t>).</a:t>
                      </a:r>
                    </a:p>
                  </a:txBody>
                  <a:tcPr marL="47625" marR="47625" marT="47625" marB="476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968857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29750" y="2367825"/>
            <a:ext cx="8102958" cy="11971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Marcellus"/>
              <a:buNone/>
              <a:defRPr sz="6000" b="0" i="0" u="none" strike="noStrike" cap="none">
                <a:solidFill>
                  <a:schemeClr val="lt2"/>
                </a:solidFill>
                <a:latin typeface="Marcellus"/>
                <a:ea typeface="Marcellus"/>
                <a:cs typeface="Marcellus"/>
                <a:sym typeface="Marcellus"/>
              </a:defRPr>
            </a:lvl1pPr>
            <a:lvl2pPr marR="0" lvl="1" algn="ctr" rtl="0">
              <a:lnSpc>
                <a:spcPct val="100000"/>
              </a:lnSpc>
              <a:spcBef>
                <a:spcPts val="0"/>
              </a:spcBef>
              <a:spcAft>
                <a:spcPts val="0"/>
              </a:spcAft>
              <a:buClr>
                <a:schemeClr val="lt2"/>
              </a:buClr>
              <a:buSzPts val="3600"/>
              <a:buFont typeface="Marcellus"/>
              <a:buNone/>
              <a:defRPr sz="3600" b="1" i="0" u="none" strike="noStrike" cap="none">
                <a:solidFill>
                  <a:schemeClr val="lt2"/>
                </a:solidFill>
                <a:latin typeface="Marcellus"/>
                <a:ea typeface="Marcellus"/>
                <a:cs typeface="Marcellus"/>
                <a:sym typeface="Marcellus"/>
              </a:defRPr>
            </a:lvl2pPr>
            <a:lvl3pPr marR="0" lvl="2" algn="ctr" rtl="0">
              <a:lnSpc>
                <a:spcPct val="100000"/>
              </a:lnSpc>
              <a:spcBef>
                <a:spcPts val="0"/>
              </a:spcBef>
              <a:spcAft>
                <a:spcPts val="0"/>
              </a:spcAft>
              <a:buClr>
                <a:schemeClr val="lt2"/>
              </a:buClr>
              <a:buSzPts val="3600"/>
              <a:buFont typeface="Marcellus"/>
              <a:buNone/>
              <a:defRPr sz="3600" b="1" i="0" u="none" strike="noStrike" cap="none">
                <a:solidFill>
                  <a:schemeClr val="lt2"/>
                </a:solidFill>
                <a:latin typeface="Marcellus"/>
                <a:ea typeface="Marcellus"/>
                <a:cs typeface="Marcellus"/>
                <a:sym typeface="Marcellus"/>
              </a:defRPr>
            </a:lvl3pPr>
            <a:lvl4pPr marR="0" lvl="3" algn="ctr" rtl="0">
              <a:lnSpc>
                <a:spcPct val="100000"/>
              </a:lnSpc>
              <a:spcBef>
                <a:spcPts val="0"/>
              </a:spcBef>
              <a:spcAft>
                <a:spcPts val="0"/>
              </a:spcAft>
              <a:buClr>
                <a:schemeClr val="lt2"/>
              </a:buClr>
              <a:buSzPts val="3600"/>
              <a:buFont typeface="Marcellus"/>
              <a:buNone/>
              <a:defRPr sz="3600" b="1" i="0" u="none" strike="noStrike" cap="none">
                <a:solidFill>
                  <a:schemeClr val="lt2"/>
                </a:solidFill>
                <a:latin typeface="Marcellus"/>
                <a:ea typeface="Marcellus"/>
                <a:cs typeface="Marcellus"/>
                <a:sym typeface="Marcellus"/>
              </a:defRPr>
            </a:lvl4pPr>
            <a:lvl5pPr marR="0" lvl="4" algn="ctr" rtl="0">
              <a:lnSpc>
                <a:spcPct val="100000"/>
              </a:lnSpc>
              <a:spcBef>
                <a:spcPts val="0"/>
              </a:spcBef>
              <a:spcAft>
                <a:spcPts val="0"/>
              </a:spcAft>
              <a:buClr>
                <a:schemeClr val="lt2"/>
              </a:buClr>
              <a:buSzPts val="3600"/>
              <a:buFont typeface="Marcellus"/>
              <a:buNone/>
              <a:defRPr sz="3600" b="1" i="0" u="none" strike="noStrike" cap="none">
                <a:solidFill>
                  <a:schemeClr val="lt2"/>
                </a:solidFill>
                <a:latin typeface="Marcellus"/>
                <a:ea typeface="Marcellus"/>
                <a:cs typeface="Marcellus"/>
                <a:sym typeface="Marcellus"/>
              </a:defRPr>
            </a:lvl5pPr>
            <a:lvl6pPr marR="0" lvl="5" algn="ctr" rtl="0">
              <a:lnSpc>
                <a:spcPct val="100000"/>
              </a:lnSpc>
              <a:spcBef>
                <a:spcPts val="0"/>
              </a:spcBef>
              <a:spcAft>
                <a:spcPts val="0"/>
              </a:spcAft>
              <a:buClr>
                <a:schemeClr val="lt2"/>
              </a:buClr>
              <a:buSzPts val="3600"/>
              <a:buFont typeface="Marcellus"/>
              <a:buNone/>
              <a:defRPr sz="3600" b="1" i="0" u="none" strike="noStrike" cap="none">
                <a:solidFill>
                  <a:schemeClr val="lt2"/>
                </a:solidFill>
                <a:latin typeface="Marcellus"/>
                <a:ea typeface="Marcellus"/>
                <a:cs typeface="Marcellus"/>
                <a:sym typeface="Marcellus"/>
              </a:defRPr>
            </a:lvl6pPr>
            <a:lvl7pPr marR="0" lvl="6" algn="ctr" rtl="0">
              <a:lnSpc>
                <a:spcPct val="100000"/>
              </a:lnSpc>
              <a:spcBef>
                <a:spcPts val="0"/>
              </a:spcBef>
              <a:spcAft>
                <a:spcPts val="0"/>
              </a:spcAft>
              <a:buClr>
                <a:schemeClr val="lt2"/>
              </a:buClr>
              <a:buSzPts val="3600"/>
              <a:buFont typeface="Marcellus"/>
              <a:buNone/>
              <a:defRPr sz="3600" b="1" i="0" u="none" strike="noStrike" cap="none">
                <a:solidFill>
                  <a:schemeClr val="lt2"/>
                </a:solidFill>
                <a:latin typeface="Marcellus"/>
                <a:ea typeface="Marcellus"/>
                <a:cs typeface="Marcellus"/>
                <a:sym typeface="Marcellus"/>
              </a:defRPr>
            </a:lvl7pPr>
            <a:lvl8pPr marR="0" lvl="7" algn="ctr" rtl="0">
              <a:lnSpc>
                <a:spcPct val="100000"/>
              </a:lnSpc>
              <a:spcBef>
                <a:spcPts val="0"/>
              </a:spcBef>
              <a:spcAft>
                <a:spcPts val="0"/>
              </a:spcAft>
              <a:buClr>
                <a:schemeClr val="lt2"/>
              </a:buClr>
              <a:buSzPts val="3600"/>
              <a:buFont typeface="Marcellus"/>
              <a:buNone/>
              <a:defRPr sz="3600" b="1" i="0" u="none" strike="noStrike" cap="none">
                <a:solidFill>
                  <a:schemeClr val="lt2"/>
                </a:solidFill>
                <a:latin typeface="Marcellus"/>
                <a:ea typeface="Marcellus"/>
                <a:cs typeface="Marcellus"/>
                <a:sym typeface="Marcellus"/>
              </a:defRPr>
            </a:lvl8pPr>
            <a:lvl9pPr marR="0" lvl="8" algn="ctr" rtl="0">
              <a:lnSpc>
                <a:spcPct val="100000"/>
              </a:lnSpc>
              <a:spcBef>
                <a:spcPts val="0"/>
              </a:spcBef>
              <a:spcAft>
                <a:spcPts val="0"/>
              </a:spcAft>
              <a:buClr>
                <a:schemeClr val="lt2"/>
              </a:buClr>
              <a:buSzPts val="3600"/>
              <a:buFont typeface="Marcellus"/>
              <a:buNone/>
              <a:defRPr sz="3600" b="1" i="0" u="none" strike="noStrike" cap="none">
                <a:solidFill>
                  <a:schemeClr val="lt2"/>
                </a:solidFill>
                <a:latin typeface="Marcellus"/>
                <a:ea typeface="Marcellus"/>
                <a:cs typeface="Marcellus"/>
                <a:sym typeface="Marcellus"/>
              </a:defRPr>
            </a:lvl9pPr>
          </a:lstStyle>
          <a:p>
            <a:pPr marL="0" marR="0" lvl="0" indent="0" algn="ctr" defTabSz="914400" rtl="0" eaLnBrk="1" fontAlgn="auto" latinLnBrk="0" hangingPunct="1">
              <a:lnSpc>
                <a:spcPct val="100000"/>
              </a:lnSpc>
              <a:spcBef>
                <a:spcPts val="0"/>
              </a:spcBef>
              <a:spcAft>
                <a:spcPts val="0"/>
              </a:spcAft>
              <a:buClr>
                <a:srgbClr val="6F6F6F"/>
              </a:buClr>
              <a:buSzPts val="3600"/>
              <a:buFont typeface="Marcellus"/>
              <a:buNone/>
              <a:tabLst/>
              <a:defRPr/>
            </a:pPr>
            <a:endParaRPr kumimoji="0" lang="en-US" sz="6000" b="0" i="0" u="none" strike="noStrike" kern="0" cap="none" spc="0" normalizeH="0" baseline="0" noProof="0">
              <a:ln>
                <a:noFill/>
              </a:ln>
              <a:solidFill>
                <a:srgbClr val="6F6F6F"/>
              </a:solidFill>
              <a:effectLst/>
              <a:uLnTx/>
              <a:uFillTx/>
              <a:latin typeface="Marcellus"/>
              <a:sym typeface="Marcellus"/>
            </a:endParaRPr>
          </a:p>
        </p:txBody>
      </p:sp>
      <p:sp>
        <p:nvSpPr>
          <p:cNvPr id="5" name="Title 3"/>
          <p:cNvSpPr txBox="1">
            <a:spLocks/>
          </p:cNvSpPr>
          <p:nvPr/>
        </p:nvSpPr>
        <p:spPr>
          <a:xfrm>
            <a:off x="3657225" y="1039049"/>
            <a:ext cx="2805560" cy="14856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000"/>
              <a:buFont typeface="Marcellus"/>
              <a:buNone/>
              <a:defRPr sz="6200" b="0" i="0" u="none" strike="noStrike" cap="none">
                <a:solidFill>
                  <a:schemeClr val="lt2"/>
                </a:solidFill>
                <a:latin typeface="Marcellus"/>
                <a:ea typeface="Marcellus"/>
                <a:cs typeface="Marcellus"/>
                <a:sym typeface="Marcellus"/>
              </a:defRPr>
            </a:lvl1pPr>
            <a:lvl2pPr marR="0" lvl="1" algn="ctr" rtl="0">
              <a:lnSpc>
                <a:spcPct val="100000"/>
              </a:lnSpc>
              <a:spcBef>
                <a:spcPts val="0"/>
              </a:spcBef>
              <a:spcAft>
                <a:spcPts val="0"/>
              </a:spcAft>
              <a:buClr>
                <a:schemeClr val="lt2"/>
              </a:buClr>
              <a:buSzPts val="3000"/>
              <a:buFont typeface="Marcellus"/>
              <a:buNone/>
              <a:defRPr sz="3000" b="1" i="0" u="none" strike="noStrike" cap="none">
                <a:solidFill>
                  <a:schemeClr val="lt2"/>
                </a:solidFill>
                <a:latin typeface="Marcellus"/>
                <a:ea typeface="Marcellus"/>
                <a:cs typeface="Marcellus"/>
                <a:sym typeface="Marcellus"/>
              </a:defRPr>
            </a:lvl2pPr>
            <a:lvl3pPr marR="0" lvl="2" algn="ctr" rtl="0">
              <a:lnSpc>
                <a:spcPct val="100000"/>
              </a:lnSpc>
              <a:spcBef>
                <a:spcPts val="0"/>
              </a:spcBef>
              <a:spcAft>
                <a:spcPts val="0"/>
              </a:spcAft>
              <a:buClr>
                <a:schemeClr val="lt2"/>
              </a:buClr>
              <a:buSzPts val="3000"/>
              <a:buFont typeface="Marcellus"/>
              <a:buNone/>
              <a:defRPr sz="3000" b="1" i="0" u="none" strike="noStrike" cap="none">
                <a:solidFill>
                  <a:schemeClr val="lt2"/>
                </a:solidFill>
                <a:latin typeface="Marcellus"/>
                <a:ea typeface="Marcellus"/>
                <a:cs typeface="Marcellus"/>
                <a:sym typeface="Marcellus"/>
              </a:defRPr>
            </a:lvl3pPr>
            <a:lvl4pPr marR="0" lvl="3" algn="ctr" rtl="0">
              <a:lnSpc>
                <a:spcPct val="100000"/>
              </a:lnSpc>
              <a:spcBef>
                <a:spcPts val="0"/>
              </a:spcBef>
              <a:spcAft>
                <a:spcPts val="0"/>
              </a:spcAft>
              <a:buClr>
                <a:schemeClr val="lt2"/>
              </a:buClr>
              <a:buSzPts val="3000"/>
              <a:buFont typeface="Marcellus"/>
              <a:buNone/>
              <a:defRPr sz="3000" b="1" i="0" u="none" strike="noStrike" cap="none">
                <a:solidFill>
                  <a:schemeClr val="lt2"/>
                </a:solidFill>
                <a:latin typeface="Marcellus"/>
                <a:ea typeface="Marcellus"/>
                <a:cs typeface="Marcellus"/>
                <a:sym typeface="Marcellus"/>
              </a:defRPr>
            </a:lvl4pPr>
            <a:lvl5pPr marR="0" lvl="4" algn="ctr" rtl="0">
              <a:lnSpc>
                <a:spcPct val="100000"/>
              </a:lnSpc>
              <a:spcBef>
                <a:spcPts val="0"/>
              </a:spcBef>
              <a:spcAft>
                <a:spcPts val="0"/>
              </a:spcAft>
              <a:buClr>
                <a:schemeClr val="lt2"/>
              </a:buClr>
              <a:buSzPts val="3000"/>
              <a:buFont typeface="Marcellus"/>
              <a:buNone/>
              <a:defRPr sz="3000" b="1" i="0" u="none" strike="noStrike" cap="none">
                <a:solidFill>
                  <a:schemeClr val="lt2"/>
                </a:solidFill>
                <a:latin typeface="Marcellus"/>
                <a:ea typeface="Marcellus"/>
                <a:cs typeface="Marcellus"/>
                <a:sym typeface="Marcellus"/>
              </a:defRPr>
            </a:lvl5pPr>
            <a:lvl6pPr marR="0" lvl="5" algn="ctr" rtl="0">
              <a:lnSpc>
                <a:spcPct val="100000"/>
              </a:lnSpc>
              <a:spcBef>
                <a:spcPts val="0"/>
              </a:spcBef>
              <a:spcAft>
                <a:spcPts val="0"/>
              </a:spcAft>
              <a:buClr>
                <a:schemeClr val="lt2"/>
              </a:buClr>
              <a:buSzPts val="3000"/>
              <a:buFont typeface="Marcellus"/>
              <a:buNone/>
              <a:defRPr sz="3000" b="1" i="0" u="none" strike="noStrike" cap="none">
                <a:solidFill>
                  <a:schemeClr val="lt2"/>
                </a:solidFill>
                <a:latin typeface="Marcellus"/>
                <a:ea typeface="Marcellus"/>
                <a:cs typeface="Marcellus"/>
                <a:sym typeface="Marcellus"/>
              </a:defRPr>
            </a:lvl6pPr>
            <a:lvl7pPr marR="0" lvl="6" algn="ctr" rtl="0">
              <a:lnSpc>
                <a:spcPct val="100000"/>
              </a:lnSpc>
              <a:spcBef>
                <a:spcPts val="0"/>
              </a:spcBef>
              <a:spcAft>
                <a:spcPts val="0"/>
              </a:spcAft>
              <a:buClr>
                <a:schemeClr val="lt2"/>
              </a:buClr>
              <a:buSzPts val="3000"/>
              <a:buFont typeface="Marcellus"/>
              <a:buNone/>
              <a:defRPr sz="3000" b="1" i="0" u="none" strike="noStrike" cap="none">
                <a:solidFill>
                  <a:schemeClr val="lt2"/>
                </a:solidFill>
                <a:latin typeface="Marcellus"/>
                <a:ea typeface="Marcellus"/>
                <a:cs typeface="Marcellus"/>
                <a:sym typeface="Marcellus"/>
              </a:defRPr>
            </a:lvl7pPr>
            <a:lvl8pPr marR="0" lvl="7" algn="ctr" rtl="0">
              <a:lnSpc>
                <a:spcPct val="100000"/>
              </a:lnSpc>
              <a:spcBef>
                <a:spcPts val="0"/>
              </a:spcBef>
              <a:spcAft>
                <a:spcPts val="0"/>
              </a:spcAft>
              <a:buClr>
                <a:schemeClr val="lt2"/>
              </a:buClr>
              <a:buSzPts val="3000"/>
              <a:buFont typeface="Marcellus"/>
              <a:buNone/>
              <a:defRPr sz="3000" b="1" i="0" u="none" strike="noStrike" cap="none">
                <a:solidFill>
                  <a:schemeClr val="lt2"/>
                </a:solidFill>
                <a:latin typeface="Marcellus"/>
                <a:ea typeface="Marcellus"/>
                <a:cs typeface="Marcellus"/>
                <a:sym typeface="Marcellus"/>
              </a:defRPr>
            </a:lvl8pPr>
            <a:lvl9pPr marR="0" lvl="8" algn="ctr" rtl="0">
              <a:lnSpc>
                <a:spcPct val="100000"/>
              </a:lnSpc>
              <a:spcBef>
                <a:spcPts val="0"/>
              </a:spcBef>
              <a:spcAft>
                <a:spcPts val="0"/>
              </a:spcAft>
              <a:buClr>
                <a:schemeClr val="lt2"/>
              </a:buClr>
              <a:buSzPts val="3000"/>
              <a:buFont typeface="Marcellus"/>
              <a:buNone/>
              <a:defRPr sz="3000" b="1" i="0" u="none" strike="noStrike" cap="none">
                <a:solidFill>
                  <a:schemeClr val="lt2"/>
                </a:solidFill>
                <a:latin typeface="Marcellus"/>
                <a:ea typeface="Marcellus"/>
                <a:cs typeface="Marcellus"/>
                <a:sym typeface="Marcellus"/>
              </a:defRPr>
            </a:lvl9pPr>
          </a:lstStyle>
          <a:p>
            <a:pPr marL="0" marR="0" lvl="0" indent="0" algn="ctr" defTabSz="914400" rtl="0" eaLnBrk="1" fontAlgn="auto" latinLnBrk="0" hangingPunct="1">
              <a:lnSpc>
                <a:spcPct val="100000"/>
              </a:lnSpc>
              <a:spcBef>
                <a:spcPts val="0"/>
              </a:spcBef>
              <a:spcAft>
                <a:spcPts val="0"/>
              </a:spcAft>
              <a:buClr>
                <a:srgbClr val="6F6F6F"/>
              </a:buClr>
              <a:buSzPts val="3000"/>
              <a:buFont typeface="Marcellus"/>
              <a:buNone/>
              <a:tabLst/>
              <a:defRPr/>
            </a:pPr>
            <a:endParaRPr kumimoji="0" lang="en-US" sz="6200" b="0" i="0" u="none" strike="noStrike" kern="0" cap="none" spc="0" normalizeH="0" baseline="0" noProof="0">
              <a:ln>
                <a:noFill/>
              </a:ln>
              <a:solidFill>
                <a:srgbClr val="6F6F6F"/>
              </a:solidFill>
              <a:effectLst/>
              <a:uLnTx/>
              <a:uFillTx/>
              <a:latin typeface="Marcellus"/>
              <a:sym typeface="Marcellus"/>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0" y="26407"/>
            <a:ext cx="12244236" cy="367275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99164"/>
            <a:ext cx="2672493" cy="315883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2493" y="3719270"/>
            <a:ext cx="2744634" cy="310428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4986" y="3719270"/>
            <a:ext cx="3493746" cy="310428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0450" y="3699164"/>
            <a:ext cx="3322068" cy="3124390"/>
          </a:xfrm>
          <a:prstGeom prst="rect">
            <a:avLst/>
          </a:prstGeom>
        </p:spPr>
      </p:pic>
    </p:spTree>
    <p:extLst>
      <p:ext uri="{BB962C8B-B14F-4D97-AF65-F5344CB8AC3E}">
        <p14:creationId xmlns:p14="http://schemas.microsoft.com/office/powerpoint/2010/main" val="4189559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01286505"/>
              </p:ext>
            </p:extLst>
          </p:nvPr>
        </p:nvGraphicFramePr>
        <p:xfrm>
          <a:off x="158187" y="0"/>
          <a:ext cx="11875625" cy="6900291"/>
        </p:xfrm>
        <a:graphic>
          <a:graphicData uri="http://schemas.openxmlformats.org/drawingml/2006/table">
            <a:tbl>
              <a:tblPr firstRow="1" bandRow="1"/>
              <a:tblGrid>
                <a:gridCol w="1138707">
                  <a:extLst>
                    <a:ext uri="{9D8B030D-6E8A-4147-A177-3AD203B41FA5}">
                      <a16:colId xmlns:a16="http://schemas.microsoft.com/office/drawing/2014/main" val="20000"/>
                    </a:ext>
                  </a:extLst>
                </a:gridCol>
                <a:gridCol w="1127433">
                  <a:extLst>
                    <a:ext uri="{9D8B030D-6E8A-4147-A177-3AD203B41FA5}">
                      <a16:colId xmlns:a16="http://schemas.microsoft.com/office/drawing/2014/main" val="20001"/>
                    </a:ext>
                  </a:extLst>
                </a:gridCol>
                <a:gridCol w="2097026">
                  <a:extLst>
                    <a:ext uri="{9D8B030D-6E8A-4147-A177-3AD203B41FA5}">
                      <a16:colId xmlns:a16="http://schemas.microsoft.com/office/drawing/2014/main" val="20002"/>
                    </a:ext>
                  </a:extLst>
                </a:gridCol>
                <a:gridCol w="7512459">
                  <a:extLst>
                    <a:ext uri="{9D8B030D-6E8A-4147-A177-3AD203B41FA5}">
                      <a16:colId xmlns:a16="http://schemas.microsoft.com/office/drawing/2014/main" val="20003"/>
                    </a:ext>
                  </a:extLst>
                </a:gridCol>
              </a:tblGrid>
              <a:tr h="938623">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20000"/>
                        </a:lnSpc>
                        <a:spcAft>
                          <a:spcPts val="0"/>
                        </a:spcAft>
                      </a:pPr>
                      <a:r>
                        <a:rPr lang="en-US" sz="2600" b="1" dirty="0" err="1">
                          <a:solidFill>
                            <a:srgbClr val="0070C0"/>
                          </a:solidFill>
                          <a:effectLst/>
                          <a:latin typeface="Calibri" panose="020F0502020204030204" pitchFamily="34" charset="0"/>
                          <a:cs typeface="Calibri" panose="020F0502020204030204" pitchFamily="34" charset="0"/>
                        </a:rPr>
                        <a:t>Nguyên</a:t>
                      </a:r>
                      <a:r>
                        <a:rPr lang="en-US" sz="2600" b="1" dirty="0">
                          <a:solidFill>
                            <a:srgbClr val="0070C0"/>
                          </a:solidFill>
                          <a:effectLst/>
                          <a:latin typeface="Calibri" panose="020F0502020204030204" pitchFamily="34" charset="0"/>
                          <a:cs typeface="Calibri" panose="020F0502020204030204" pitchFamily="34" charset="0"/>
                        </a:rPr>
                        <a:t> </a:t>
                      </a:r>
                      <a:r>
                        <a:rPr lang="en-US" sz="2600" b="1" dirty="0" err="1">
                          <a:solidFill>
                            <a:srgbClr val="0070C0"/>
                          </a:solidFill>
                          <a:effectLst/>
                          <a:latin typeface="Calibri" panose="020F0502020204030204" pitchFamily="34" charset="0"/>
                          <a:cs typeface="Calibri" panose="020F0502020204030204" pitchFamily="34" charset="0"/>
                        </a:rPr>
                        <a:t>nhân</a:t>
                      </a:r>
                      <a:endParaRPr lang="en-US" sz="2600" b="1" dirty="0">
                        <a:solidFill>
                          <a:srgbClr val="0070C0"/>
                        </a:solidFill>
                        <a:effectLst/>
                        <a:latin typeface="Calibri" panose="020F0502020204030204" pitchFamily="34" charset="0"/>
                        <a:ea typeface="Calibri"/>
                        <a:cs typeface="Calibri" panose="020F0502020204030204" pitchFamily="34"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20000"/>
                        </a:lnSpc>
                        <a:spcAft>
                          <a:spcPts val="0"/>
                        </a:spcAft>
                      </a:pPr>
                      <a:r>
                        <a:rPr lang="en-US" sz="2600" b="1" dirty="0" err="1">
                          <a:solidFill>
                            <a:srgbClr val="0070C0"/>
                          </a:solidFill>
                          <a:effectLst/>
                          <a:latin typeface="Calibri" panose="020F0502020204030204" pitchFamily="34" charset="0"/>
                          <a:cs typeface="Calibri" panose="020F0502020204030204" pitchFamily="34" charset="0"/>
                        </a:rPr>
                        <a:t>Biểu</a:t>
                      </a:r>
                      <a:r>
                        <a:rPr lang="en-US" sz="2600" b="1" dirty="0">
                          <a:solidFill>
                            <a:srgbClr val="0070C0"/>
                          </a:solidFill>
                          <a:effectLst/>
                          <a:latin typeface="Calibri" panose="020F0502020204030204" pitchFamily="34" charset="0"/>
                          <a:cs typeface="Calibri" panose="020F0502020204030204" pitchFamily="34" charset="0"/>
                        </a:rPr>
                        <a:t> </a:t>
                      </a:r>
                      <a:r>
                        <a:rPr lang="en-US" sz="2600" b="1" dirty="0" err="1">
                          <a:solidFill>
                            <a:srgbClr val="0070C0"/>
                          </a:solidFill>
                          <a:effectLst/>
                          <a:latin typeface="Calibri" panose="020F0502020204030204" pitchFamily="34" charset="0"/>
                          <a:cs typeface="Calibri" panose="020F0502020204030204" pitchFamily="34" charset="0"/>
                        </a:rPr>
                        <a:t>hiện</a:t>
                      </a:r>
                      <a:endParaRPr lang="en-US" sz="2600" b="1" dirty="0">
                        <a:solidFill>
                          <a:srgbClr val="0070C0"/>
                        </a:solidFill>
                        <a:effectLst/>
                        <a:latin typeface="Calibri" panose="020F0502020204030204" pitchFamily="34" charset="0"/>
                        <a:ea typeface="Calibri"/>
                        <a:cs typeface="Calibri" panose="020F0502020204030204" pitchFamily="34"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20000"/>
                        </a:lnSpc>
                        <a:spcAft>
                          <a:spcPts val="0"/>
                        </a:spcAft>
                      </a:pPr>
                      <a:r>
                        <a:rPr lang="en-US" sz="2600" b="1" dirty="0" err="1">
                          <a:solidFill>
                            <a:srgbClr val="0070C0"/>
                          </a:solidFill>
                          <a:effectLst/>
                          <a:latin typeface="Calibri" panose="020F0502020204030204" pitchFamily="34" charset="0"/>
                          <a:cs typeface="Calibri" panose="020F0502020204030204" pitchFamily="34" charset="0"/>
                        </a:rPr>
                        <a:t>Hậu</a:t>
                      </a:r>
                      <a:r>
                        <a:rPr lang="en-US" sz="2600" b="1" dirty="0">
                          <a:solidFill>
                            <a:srgbClr val="0070C0"/>
                          </a:solidFill>
                          <a:effectLst/>
                          <a:latin typeface="Calibri" panose="020F0502020204030204" pitchFamily="34" charset="0"/>
                          <a:cs typeface="Calibri" panose="020F0502020204030204" pitchFamily="34" charset="0"/>
                        </a:rPr>
                        <a:t> </a:t>
                      </a:r>
                      <a:r>
                        <a:rPr lang="en-US" sz="2600" b="1" dirty="0" err="1">
                          <a:solidFill>
                            <a:srgbClr val="0070C0"/>
                          </a:solidFill>
                          <a:effectLst/>
                          <a:latin typeface="Calibri" panose="020F0502020204030204" pitchFamily="34" charset="0"/>
                          <a:cs typeface="Calibri" panose="020F0502020204030204" pitchFamily="34" charset="0"/>
                        </a:rPr>
                        <a:t>quả</a:t>
                      </a:r>
                      <a:endParaRPr lang="en-US" sz="2600" b="1" dirty="0">
                        <a:solidFill>
                          <a:srgbClr val="0070C0"/>
                        </a:solidFill>
                        <a:effectLst/>
                        <a:latin typeface="Calibri" panose="020F0502020204030204" pitchFamily="34" charset="0"/>
                        <a:ea typeface="Calibri"/>
                        <a:cs typeface="Calibri" panose="020F0502020204030204" pitchFamily="34"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20000"/>
                        </a:lnSpc>
                        <a:spcAft>
                          <a:spcPts val="0"/>
                        </a:spcAft>
                      </a:pPr>
                      <a:r>
                        <a:rPr lang="en-US" sz="2600" b="1" dirty="0" err="1">
                          <a:solidFill>
                            <a:srgbClr val="0070C0"/>
                          </a:solidFill>
                          <a:effectLst/>
                          <a:latin typeface="Calibri" panose="020F0502020204030204" pitchFamily="34" charset="0"/>
                          <a:cs typeface="Calibri" panose="020F0502020204030204" pitchFamily="34" charset="0"/>
                        </a:rPr>
                        <a:t>Ví</a:t>
                      </a:r>
                      <a:r>
                        <a:rPr lang="en-US" sz="2600" b="1" dirty="0">
                          <a:solidFill>
                            <a:srgbClr val="0070C0"/>
                          </a:solidFill>
                          <a:effectLst/>
                          <a:latin typeface="Calibri" panose="020F0502020204030204" pitchFamily="34" charset="0"/>
                          <a:cs typeface="Calibri" panose="020F0502020204030204" pitchFamily="34" charset="0"/>
                        </a:rPr>
                        <a:t> </a:t>
                      </a:r>
                      <a:r>
                        <a:rPr lang="en-US" sz="2600" b="1" dirty="0" err="1">
                          <a:solidFill>
                            <a:srgbClr val="0070C0"/>
                          </a:solidFill>
                          <a:effectLst/>
                          <a:latin typeface="Calibri" panose="020F0502020204030204" pitchFamily="34" charset="0"/>
                          <a:cs typeface="Calibri" panose="020F0502020204030204" pitchFamily="34" charset="0"/>
                        </a:rPr>
                        <a:t>dụ</a:t>
                      </a:r>
                      <a:r>
                        <a:rPr lang="en-US" sz="2600" b="1" dirty="0">
                          <a:solidFill>
                            <a:srgbClr val="0070C0"/>
                          </a:solidFill>
                          <a:effectLst/>
                          <a:latin typeface="Calibri" panose="020F0502020204030204" pitchFamily="34" charset="0"/>
                          <a:cs typeface="Calibri" panose="020F0502020204030204" pitchFamily="34" charset="0"/>
                        </a:rPr>
                        <a:t> minh </a:t>
                      </a:r>
                      <a:r>
                        <a:rPr lang="en-US" sz="2600" b="1" dirty="0" err="1">
                          <a:solidFill>
                            <a:srgbClr val="0070C0"/>
                          </a:solidFill>
                          <a:effectLst/>
                          <a:latin typeface="Calibri" panose="020F0502020204030204" pitchFamily="34" charset="0"/>
                          <a:cs typeface="Calibri" panose="020F0502020204030204" pitchFamily="34" charset="0"/>
                        </a:rPr>
                        <a:t>họa</a:t>
                      </a:r>
                      <a:endParaRPr lang="en-US" sz="2600" b="1" dirty="0">
                        <a:solidFill>
                          <a:srgbClr val="0070C0"/>
                        </a:solidFill>
                        <a:effectLst/>
                        <a:latin typeface="Calibri" panose="020F0502020204030204" pitchFamily="34" charset="0"/>
                        <a:ea typeface="Calibri"/>
                        <a:cs typeface="Calibri" panose="020F0502020204030204" pitchFamily="34"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358861">
                <a:tc rowSpan="2">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20000"/>
                        </a:lnSpc>
                        <a:spcAft>
                          <a:spcPts val="0"/>
                        </a:spcAft>
                      </a:pPr>
                      <a:r>
                        <a:rPr lang="en-US" sz="2600" b="1" dirty="0" err="1">
                          <a:solidFill>
                            <a:srgbClr val="0070C0"/>
                          </a:solidFill>
                          <a:effectLst/>
                          <a:latin typeface="Calibri" panose="020F0502020204030204" pitchFamily="34" charset="0"/>
                          <a:ea typeface="Times New Roman"/>
                          <a:cs typeface="Calibri" panose="020F0502020204030204" pitchFamily="34" charset="0"/>
                        </a:rPr>
                        <a:t>Thực</a:t>
                      </a:r>
                      <a:r>
                        <a:rPr lang="en-US" sz="2600" b="1" dirty="0">
                          <a:solidFill>
                            <a:srgbClr val="0070C0"/>
                          </a:solidFill>
                          <a:effectLst/>
                          <a:latin typeface="Calibri" panose="020F0502020204030204" pitchFamily="34" charset="0"/>
                          <a:ea typeface="Times New Roman"/>
                          <a:cs typeface="Calibri" panose="020F0502020204030204" pitchFamily="34" charset="0"/>
                        </a:rPr>
                        <a:t> </a:t>
                      </a:r>
                      <a:r>
                        <a:rPr lang="en-US" sz="2600" b="1" dirty="0" err="1">
                          <a:solidFill>
                            <a:srgbClr val="0070C0"/>
                          </a:solidFill>
                          <a:effectLst/>
                          <a:latin typeface="Calibri" panose="020F0502020204030204" pitchFamily="34" charset="0"/>
                          <a:ea typeface="Times New Roman"/>
                          <a:cs typeface="Calibri" panose="020F0502020204030204" pitchFamily="34" charset="0"/>
                        </a:rPr>
                        <a:t>phẩm</a:t>
                      </a:r>
                      <a:r>
                        <a:rPr lang="en-US" sz="2600" b="1" dirty="0">
                          <a:solidFill>
                            <a:srgbClr val="0070C0"/>
                          </a:solidFill>
                          <a:effectLst/>
                          <a:latin typeface="Calibri" panose="020F0502020204030204" pitchFamily="34" charset="0"/>
                          <a:ea typeface="Times New Roman"/>
                          <a:cs typeface="Calibri" panose="020F0502020204030204" pitchFamily="34" charset="0"/>
                        </a:rPr>
                        <a:t> </a:t>
                      </a:r>
                      <a:r>
                        <a:rPr lang="en-US" sz="2600" b="1" dirty="0" err="1">
                          <a:solidFill>
                            <a:srgbClr val="0070C0"/>
                          </a:solidFill>
                          <a:effectLst/>
                          <a:latin typeface="Calibri" panose="020F0502020204030204" pitchFamily="34" charset="0"/>
                          <a:ea typeface="Times New Roman"/>
                          <a:cs typeface="Calibri" panose="020F0502020204030204" pitchFamily="34" charset="0"/>
                        </a:rPr>
                        <a:t>chứa</a:t>
                      </a:r>
                      <a:r>
                        <a:rPr lang="en-US" sz="2600" b="1" dirty="0">
                          <a:solidFill>
                            <a:srgbClr val="0070C0"/>
                          </a:solidFill>
                          <a:effectLst/>
                          <a:latin typeface="Calibri" panose="020F0502020204030204" pitchFamily="34" charset="0"/>
                          <a:ea typeface="Times New Roman"/>
                          <a:cs typeface="Calibri" panose="020F0502020204030204" pitchFamily="34" charset="0"/>
                        </a:rPr>
                        <a:t> </a:t>
                      </a:r>
                      <a:r>
                        <a:rPr lang="en-US" sz="2600" b="1" dirty="0" err="1">
                          <a:solidFill>
                            <a:srgbClr val="0070C0"/>
                          </a:solidFill>
                          <a:effectLst/>
                          <a:latin typeface="Calibri" panose="020F0502020204030204" pitchFamily="34" charset="0"/>
                          <a:ea typeface="Times New Roman"/>
                          <a:cs typeface="Calibri" panose="020F0502020204030204" pitchFamily="34" charset="0"/>
                        </a:rPr>
                        <a:t>độc</a:t>
                      </a:r>
                      <a:r>
                        <a:rPr lang="en-US" sz="2600" b="1" dirty="0">
                          <a:solidFill>
                            <a:srgbClr val="0070C0"/>
                          </a:solidFill>
                          <a:effectLst/>
                          <a:latin typeface="Calibri" panose="020F0502020204030204" pitchFamily="34" charset="0"/>
                          <a:ea typeface="Times New Roman"/>
                          <a:cs typeface="Calibri" panose="020F0502020204030204" pitchFamily="34" charset="0"/>
                        </a:rPr>
                        <a:t> </a:t>
                      </a:r>
                      <a:r>
                        <a:rPr lang="en-US" sz="2600" b="1" dirty="0" err="1">
                          <a:solidFill>
                            <a:srgbClr val="0070C0"/>
                          </a:solidFill>
                          <a:effectLst/>
                          <a:latin typeface="Calibri" panose="020F0502020204030204" pitchFamily="34" charset="0"/>
                          <a:ea typeface="Times New Roman"/>
                          <a:cs typeface="Calibri" panose="020F0502020204030204" pitchFamily="34" charset="0"/>
                        </a:rPr>
                        <a:t>tố</a:t>
                      </a:r>
                      <a:endParaRPr lang="en-US" sz="2600" b="1" dirty="0">
                        <a:solidFill>
                          <a:srgbClr val="0070C0"/>
                        </a:solidFill>
                        <a:effectLst/>
                        <a:latin typeface="Calibri" panose="020F0502020204030204" pitchFamily="34" charset="0"/>
                        <a:ea typeface="Calibri"/>
                        <a:cs typeface="Calibri" panose="020F0502020204030204" pitchFamily="34" charset="0"/>
                      </a:endParaRPr>
                    </a:p>
                  </a:txBody>
                  <a:tcPr marL="47625" marR="47625" marT="47625" marB="47625"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20000"/>
                        </a:lnSpc>
                        <a:spcAft>
                          <a:spcPts val="0"/>
                        </a:spcAft>
                      </a:pPr>
                      <a:r>
                        <a:rPr lang="en-US" sz="2600" b="0" dirty="0">
                          <a:solidFill>
                            <a:srgbClr val="0070C0"/>
                          </a:solidFill>
                          <a:effectLst/>
                          <a:latin typeface="Calibri" panose="020F0502020204030204" pitchFamily="34" charset="0"/>
                          <a:ea typeface="Calibri"/>
                          <a:cs typeface="Calibri" panose="020F0502020204030204" pitchFamily="34" charset="0"/>
                        </a:rPr>
                        <a:t>Do </a:t>
                      </a:r>
                      <a:r>
                        <a:rPr lang="en-US" sz="2600" b="0" dirty="0" err="1">
                          <a:solidFill>
                            <a:srgbClr val="0070C0"/>
                          </a:solidFill>
                          <a:effectLst/>
                          <a:latin typeface="Calibri" panose="020F0502020204030204" pitchFamily="34" charset="0"/>
                          <a:ea typeface="Calibri"/>
                          <a:cs typeface="Calibri" panose="020F0502020204030204" pitchFamily="34" charset="0"/>
                        </a:rPr>
                        <a:t>một</a:t>
                      </a:r>
                      <a:r>
                        <a:rPr lang="en-US" sz="2600" b="0" dirty="0">
                          <a:solidFill>
                            <a:srgbClr val="0070C0"/>
                          </a:solidFill>
                          <a:effectLst/>
                          <a:latin typeface="Calibri" panose="020F0502020204030204" pitchFamily="34" charset="0"/>
                          <a:ea typeface="Calibri"/>
                          <a:cs typeface="Calibri" panose="020F0502020204030204" pitchFamily="34" charset="0"/>
                        </a:rPr>
                        <a:t> </a:t>
                      </a:r>
                      <a:r>
                        <a:rPr lang="en-US" sz="2600" b="0" dirty="0" err="1">
                          <a:solidFill>
                            <a:srgbClr val="0070C0"/>
                          </a:solidFill>
                          <a:effectLst/>
                          <a:latin typeface="Calibri" panose="020F0502020204030204" pitchFamily="34" charset="0"/>
                          <a:ea typeface="Calibri"/>
                          <a:cs typeface="Calibri" panose="020F0502020204030204" pitchFamily="34" charset="0"/>
                        </a:rPr>
                        <a:t>số</a:t>
                      </a:r>
                      <a:r>
                        <a:rPr lang="en-US" sz="2600" b="0" dirty="0">
                          <a:solidFill>
                            <a:srgbClr val="0070C0"/>
                          </a:solidFill>
                          <a:effectLst/>
                          <a:latin typeface="Calibri" panose="020F0502020204030204" pitchFamily="34" charset="0"/>
                          <a:ea typeface="Calibri"/>
                          <a:cs typeface="Calibri" panose="020F0502020204030204" pitchFamily="34" charset="0"/>
                        </a:rPr>
                        <a:t> </a:t>
                      </a:r>
                      <a:r>
                        <a:rPr lang="en-US" sz="2600" b="0" dirty="0" err="1">
                          <a:solidFill>
                            <a:srgbClr val="0070C0"/>
                          </a:solidFill>
                          <a:effectLst/>
                          <a:latin typeface="Calibri" panose="020F0502020204030204" pitchFamily="34" charset="0"/>
                          <a:ea typeface="Calibri"/>
                          <a:cs typeface="Calibri" panose="020F0502020204030204" pitchFamily="34" charset="0"/>
                        </a:rPr>
                        <a:t>thực</a:t>
                      </a:r>
                      <a:r>
                        <a:rPr lang="en-US" sz="2600" b="0" dirty="0">
                          <a:solidFill>
                            <a:srgbClr val="0070C0"/>
                          </a:solidFill>
                          <a:effectLst/>
                          <a:latin typeface="Calibri" panose="020F0502020204030204" pitchFamily="34" charset="0"/>
                          <a:ea typeface="Calibri"/>
                          <a:cs typeface="Calibri" panose="020F0502020204030204" pitchFamily="34" charset="0"/>
                        </a:rPr>
                        <a:t> </a:t>
                      </a:r>
                      <a:r>
                        <a:rPr lang="en-US" sz="2600" b="0" dirty="0" err="1">
                          <a:solidFill>
                            <a:srgbClr val="0070C0"/>
                          </a:solidFill>
                          <a:effectLst/>
                          <a:latin typeface="Calibri" panose="020F0502020204030204" pitchFamily="34" charset="0"/>
                          <a:ea typeface="Calibri"/>
                          <a:cs typeface="Calibri" panose="020F0502020204030204" pitchFamily="34" charset="0"/>
                        </a:rPr>
                        <a:t>vật</a:t>
                      </a:r>
                      <a:r>
                        <a:rPr lang="en-US" sz="2600" b="0" dirty="0">
                          <a:solidFill>
                            <a:srgbClr val="0070C0"/>
                          </a:solidFill>
                          <a:effectLst/>
                          <a:latin typeface="Calibri" panose="020F0502020204030204" pitchFamily="34" charset="0"/>
                          <a:ea typeface="Calibri"/>
                          <a:cs typeface="Calibri" panose="020F0502020204030204" pitchFamily="34" charset="0"/>
                        </a:rPr>
                        <a:t> </a:t>
                      </a:r>
                      <a:r>
                        <a:rPr lang="en-US" sz="2600" b="0" dirty="0" err="1">
                          <a:solidFill>
                            <a:srgbClr val="0070C0"/>
                          </a:solidFill>
                          <a:effectLst/>
                          <a:latin typeface="Calibri" panose="020F0502020204030204" pitchFamily="34" charset="0"/>
                          <a:ea typeface="Calibri"/>
                          <a:cs typeface="Calibri" panose="020F0502020204030204" pitchFamily="34" charset="0"/>
                        </a:rPr>
                        <a:t>bậc</a:t>
                      </a:r>
                      <a:r>
                        <a:rPr lang="en-US" sz="2600" b="0" dirty="0">
                          <a:solidFill>
                            <a:srgbClr val="0070C0"/>
                          </a:solidFill>
                          <a:effectLst/>
                          <a:latin typeface="Calibri" panose="020F0502020204030204" pitchFamily="34" charset="0"/>
                          <a:ea typeface="Calibri"/>
                          <a:cs typeface="Calibri" panose="020F0502020204030204" pitchFamily="34" charset="0"/>
                        </a:rPr>
                        <a:t> </a:t>
                      </a:r>
                      <a:r>
                        <a:rPr lang="en-US" sz="2600" b="0" dirty="0" err="1">
                          <a:solidFill>
                            <a:srgbClr val="0070C0"/>
                          </a:solidFill>
                          <a:effectLst/>
                          <a:latin typeface="Calibri" panose="020F0502020204030204" pitchFamily="34" charset="0"/>
                          <a:ea typeface="Calibri"/>
                          <a:cs typeface="Calibri" panose="020F0502020204030204" pitchFamily="34" charset="0"/>
                        </a:rPr>
                        <a:t>cao</a:t>
                      </a:r>
                      <a:endParaRPr lang="en-US" sz="2600" b="0" dirty="0">
                        <a:solidFill>
                          <a:srgbClr val="0070C0"/>
                        </a:solidFill>
                        <a:effectLst/>
                        <a:latin typeface="Calibri" panose="020F0502020204030204" pitchFamily="34" charset="0"/>
                        <a:ea typeface="Calibri"/>
                        <a:cs typeface="Calibri" panose="020F0502020204030204" pitchFamily="34" charset="0"/>
                      </a:endParaRPr>
                    </a:p>
                  </a:txBody>
                  <a:tcPr marL="47625" marR="47625" marT="47625" marB="47625"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just">
                        <a:lnSpc>
                          <a:spcPct val="120000"/>
                        </a:lnSpc>
                        <a:spcAft>
                          <a:spcPts val="0"/>
                        </a:spcAft>
                      </a:pPr>
                      <a:r>
                        <a:rPr lang="en-US" sz="2600" b="0" dirty="0" err="1">
                          <a:solidFill>
                            <a:srgbClr val="0070C0"/>
                          </a:solidFill>
                          <a:effectLst/>
                          <a:latin typeface="Calibri" panose="020F0502020204030204" pitchFamily="34" charset="0"/>
                          <a:ea typeface="Times New Roman"/>
                          <a:cs typeface="Calibri" panose="020F0502020204030204" pitchFamily="34" charset="0"/>
                        </a:rPr>
                        <a:t>Gây</a:t>
                      </a:r>
                      <a:r>
                        <a:rPr lang="en-US" sz="2600" b="0" dirty="0">
                          <a:solidFill>
                            <a:srgbClr val="0070C0"/>
                          </a:solidFill>
                          <a:effectLst/>
                          <a:latin typeface="Calibri" panose="020F0502020204030204" pitchFamily="34" charset="0"/>
                          <a:ea typeface="Times New Roman"/>
                          <a:cs typeface="Calibri" panose="020F0502020204030204" pitchFamily="34" charset="0"/>
                        </a:rPr>
                        <a:t> </a:t>
                      </a:r>
                      <a:r>
                        <a:rPr lang="en-US" sz="2600" b="0" dirty="0" err="1">
                          <a:solidFill>
                            <a:srgbClr val="0070C0"/>
                          </a:solidFill>
                          <a:effectLst/>
                          <a:latin typeface="Calibri" panose="020F0502020204030204" pitchFamily="34" charset="0"/>
                          <a:ea typeface="Times New Roman"/>
                          <a:cs typeface="Calibri" panose="020F0502020204030204" pitchFamily="34" charset="0"/>
                        </a:rPr>
                        <a:t>rối</a:t>
                      </a:r>
                      <a:r>
                        <a:rPr lang="en-US" sz="2600" b="0" dirty="0">
                          <a:solidFill>
                            <a:srgbClr val="0070C0"/>
                          </a:solidFill>
                          <a:effectLst/>
                          <a:latin typeface="Calibri" panose="020F0502020204030204" pitchFamily="34" charset="0"/>
                          <a:ea typeface="Times New Roman"/>
                          <a:cs typeface="Calibri" panose="020F0502020204030204" pitchFamily="34" charset="0"/>
                        </a:rPr>
                        <a:t> </a:t>
                      </a:r>
                      <a:r>
                        <a:rPr lang="en-US" sz="2600" b="0" dirty="0" err="1">
                          <a:solidFill>
                            <a:srgbClr val="0070C0"/>
                          </a:solidFill>
                          <a:effectLst/>
                          <a:latin typeface="Calibri" panose="020F0502020204030204" pitchFamily="34" charset="0"/>
                          <a:ea typeface="Times New Roman"/>
                          <a:cs typeface="Calibri" panose="020F0502020204030204" pitchFamily="34" charset="0"/>
                        </a:rPr>
                        <a:t>loạn</a:t>
                      </a:r>
                      <a:r>
                        <a:rPr lang="en-US" sz="2600" b="0" dirty="0">
                          <a:solidFill>
                            <a:srgbClr val="0070C0"/>
                          </a:solidFill>
                          <a:effectLst/>
                          <a:latin typeface="Calibri" panose="020F0502020204030204" pitchFamily="34" charset="0"/>
                          <a:ea typeface="Times New Roman"/>
                          <a:cs typeface="Calibri" panose="020F0502020204030204" pitchFamily="34" charset="0"/>
                        </a:rPr>
                        <a:t> </a:t>
                      </a:r>
                      <a:r>
                        <a:rPr lang="en-US" sz="2600" b="0" dirty="0" err="1">
                          <a:solidFill>
                            <a:srgbClr val="0070C0"/>
                          </a:solidFill>
                          <a:effectLst/>
                          <a:latin typeface="Calibri" panose="020F0502020204030204" pitchFamily="34" charset="0"/>
                          <a:ea typeface="Times New Roman"/>
                          <a:cs typeface="Calibri" panose="020F0502020204030204" pitchFamily="34" charset="0"/>
                        </a:rPr>
                        <a:t>hệ</a:t>
                      </a:r>
                      <a:r>
                        <a:rPr lang="en-US" sz="2600" b="0" dirty="0">
                          <a:solidFill>
                            <a:srgbClr val="0070C0"/>
                          </a:solidFill>
                          <a:effectLst/>
                          <a:latin typeface="Calibri" panose="020F0502020204030204" pitchFamily="34" charset="0"/>
                          <a:ea typeface="Times New Roman"/>
                          <a:cs typeface="Calibri" panose="020F0502020204030204" pitchFamily="34" charset="0"/>
                        </a:rPr>
                        <a:t> </a:t>
                      </a:r>
                      <a:r>
                        <a:rPr lang="en-US" sz="2600" b="0" dirty="0" err="1">
                          <a:solidFill>
                            <a:srgbClr val="0070C0"/>
                          </a:solidFill>
                          <a:effectLst/>
                          <a:latin typeface="Calibri" panose="020F0502020204030204" pitchFamily="34" charset="0"/>
                          <a:ea typeface="Times New Roman"/>
                          <a:cs typeface="Calibri" panose="020F0502020204030204" pitchFamily="34" charset="0"/>
                        </a:rPr>
                        <a:t>tiêu</a:t>
                      </a:r>
                      <a:r>
                        <a:rPr lang="en-US" sz="2600" b="0" dirty="0">
                          <a:solidFill>
                            <a:srgbClr val="0070C0"/>
                          </a:solidFill>
                          <a:effectLst/>
                          <a:latin typeface="Calibri" panose="020F0502020204030204" pitchFamily="34" charset="0"/>
                          <a:ea typeface="Times New Roman"/>
                          <a:cs typeface="Calibri" panose="020F0502020204030204" pitchFamily="34" charset="0"/>
                        </a:rPr>
                        <a:t> </a:t>
                      </a:r>
                      <a:r>
                        <a:rPr lang="en-US" sz="2600" b="0" dirty="0" err="1">
                          <a:solidFill>
                            <a:srgbClr val="0070C0"/>
                          </a:solidFill>
                          <a:effectLst/>
                          <a:latin typeface="Calibri" panose="020F0502020204030204" pitchFamily="34" charset="0"/>
                          <a:ea typeface="Times New Roman"/>
                          <a:cs typeface="Calibri" panose="020F0502020204030204" pitchFamily="34" charset="0"/>
                        </a:rPr>
                        <a:t>hóa</a:t>
                      </a:r>
                      <a:r>
                        <a:rPr lang="en-US" sz="2600" b="0" dirty="0">
                          <a:solidFill>
                            <a:srgbClr val="0070C0"/>
                          </a:solidFill>
                          <a:effectLst/>
                          <a:latin typeface="Calibri" panose="020F0502020204030204" pitchFamily="34" charset="0"/>
                          <a:ea typeface="Times New Roman"/>
                          <a:cs typeface="Calibri" panose="020F0502020204030204" pitchFamily="34" charset="0"/>
                        </a:rPr>
                        <a:t>, </a:t>
                      </a:r>
                      <a:r>
                        <a:rPr lang="en-US" sz="2600" b="0" dirty="0" err="1">
                          <a:solidFill>
                            <a:srgbClr val="0070C0"/>
                          </a:solidFill>
                          <a:effectLst/>
                          <a:latin typeface="Calibri" panose="020F0502020204030204" pitchFamily="34" charset="0"/>
                          <a:ea typeface="Times New Roman"/>
                          <a:cs typeface="Calibri" panose="020F0502020204030204" pitchFamily="34" charset="0"/>
                        </a:rPr>
                        <a:t>tụt</a:t>
                      </a:r>
                      <a:r>
                        <a:rPr lang="en-US" sz="2600" b="0" dirty="0">
                          <a:solidFill>
                            <a:srgbClr val="0070C0"/>
                          </a:solidFill>
                          <a:effectLst/>
                          <a:latin typeface="Calibri" panose="020F0502020204030204" pitchFamily="34" charset="0"/>
                          <a:ea typeface="Times New Roman"/>
                          <a:cs typeface="Calibri" panose="020F0502020204030204" pitchFamily="34" charset="0"/>
                        </a:rPr>
                        <a:t> </a:t>
                      </a:r>
                      <a:r>
                        <a:rPr lang="en-US" sz="2600" b="0" dirty="0" err="1">
                          <a:solidFill>
                            <a:srgbClr val="0070C0"/>
                          </a:solidFill>
                          <a:effectLst/>
                          <a:latin typeface="Calibri" panose="020F0502020204030204" pitchFamily="34" charset="0"/>
                          <a:ea typeface="Times New Roman"/>
                          <a:cs typeface="Calibri" panose="020F0502020204030204" pitchFamily="34" charset="0"/>
                        </a:rPr>
                        <a:t>huyết</a:t>
                      </a:r>
                      <a:r>
                        <a:rPr lang="en-US" sz="2600" b="0" dirty="0">
                          <a:solidFill>
                            <a:srgbClr val="0070C0"/>
                          </a:solidFill>
                          <a:effectLst/>
                          <a:latin typeface="Calibri" panose="020F0502020204030204" pitchFamily="34" charset="0"/>
                          <a:ea typeface="Times New Roman"/>
                          <a:cs typeface="Calibri" panose="020F0502020204030204" pitchFamily="34" charset="0"/>
                        </a:rPr>
                        <a:t> </a:t>
                      </a:r>
                      <a:r>
                        <a:rPr lang="en-US" sz="2600" b="0" dirty="0" err="1">
                          <a:solidFill>
                            <a:srgbClr val="0070C0"/>
                          </a:solidFill>
                          <a:effectLst/>
                          <a:latin typeface="Calibri" panose="020F0502020204030204" pitchFamily="34" charset="0"/>
                          <a:ea typeface="Times New Roman"/>
                          <a:cs typeface="Calibri" panose="020F0502020204030204" pitchFamily="34" charset="0"/>
                        </a:rPr>
                        <a:t>áp</a:t>
                      </a:r>
                      <a:r>
                        <a:rPr lang="en-US" sz="2600" b="0" dirty="0">
                          <a:solidFill>
                            <a:srgbClr val="0070C0"/>
                          </a:solidFill>
                          <a:effectLst/>
                          <a:latin typeface="Calibri" panose="020F0502020204030204" pitchFamily="34" charset="0"/>
                          <a:ea typeface="Times New Roman"/>
                          <a:cs typeface="Calibri" panose="020F0502020204030204" pitchFamily="34" charset="0"/>
                        </a:rPr>
                        <a:t>, </a:t>
                      </a:r>
                      <a:r>
                        <a:rPr lang="en-US" sz="2600" b="0" dirty="0" err="1">
                          <a:solidFill>
                            <a:srgbClr val="0070C0"/>
                          </a:solidFill>
                          <a:effectLst/>
                          <a:latin typeface="Calibri" panose="020F0502020204030204" pitchFamily="34" charset="0"/>
                          <a:ea typeface="Times New Roman"/>
                          <a:cs typeface="Calibri" panose="020F0502020204030204" pitchFamily="34" charset="0"/>
                        </a:rPr>
                        <a:t>đau</a:t>
                      </a:r>
                      <a:r>
                        <a:rPr lang="en-US" sz="2600" b="0" dirty="0">
                          <a:solidFill>
                            <a:srgbClr val="0070C0"/>
                          </a:solidFill>
                          <a:effectLst/>
                          <a:latin typeface="Calibri" panose="020F0502020204030204" pitchFamily="34" charset="0"/>
                          <a:ea typeface="Times New Roman"/>
                          <a:cs typeface="Calibri" panose="020F0502020204030204" pitchFamily="34" charset="0"/>
                        </a:rPr>
                        <a:t> </a:t>
                      </a:r>
                      <a:r>
                        <a:rPr lang="en-US" sz="2600" b="0" dirty="0" err="1">
                          <a:solidFill>
                            <a:srgbClr val="0070C0"/>
                          </a:solidFill>
                          <a:effectLst/>
                          <a:latin typeface="Calibri" panose="020F0502020204030204" pitchFamily="34" charset="0"/>
                          <a:ea typeface="Times New Roman"/>
                          <a:cs typeface="Calibri" panose="020F0502020204030204" pitchFamily="34" charset="0"/>
                        </a:rPr>
                        <a:t>đầu</a:t>
                      </a:r>
                      <a:r>
                        <a:rPr lang="en-US" sz="2600" b="0" dirty="0">
                          <a:solidFill>
                            <a:srgbClr val="0070C0"/>
                          </a:solidFill>
                          <a:effectLst/>
                          <a:latin typeface="Calibri" panose="020F0502020204030204" pitchFamily="34" charset="0"/>
                          <a:ea typeface="Times New Roman"/>
                          <a:cs typeface="Calibri" panose="020F0502020204030204" pitchFamily="34" charset="0"/>
                        </a:rPr>
                        <a:t>, </a:t>
                      </a:r>
                      <a:r>
                        <a:rPr lang="en-US" sz="2600" b="0" dirty="0" err="1">
                          <a:solidFill>
                            <a:srgbClr val="0070C0"/>
                          </a:solidFill>
                          <a:effectLst/>
                          <a:latin typeface="Calibri" panose="020F0502020204030204" pitchFamily="34" charset="0"/>
                          <a:ea typeface="Times New Roman"/>
                          <a:cs typeface="Calibri" panose="020F0502020204030204" pitchFamily="34" charset="0"/>
                        </a:rPr>
                        <a:t>đau</a:t>
                      </a:r>
                      <a:r>
                        <a:rPr lang="en-US" sz="2600" b="0" dirty="0">
                          <a:solidFill>
                            <a:srgbClr val="0070C0"/>
                          </a:solidFill>
                          <a:effectLst/>
                          <a:latin typeface="Calibri" panose="020F0502020204030204" pitchFamily="34" charset="0"/>
                          <a:ea typeface="Times New Roman"/>
                          <a:cs typeface="Calibri" panose="020F0502020204030204" pitchFamily="34" charset="0"/>
                        </a:rPr>
                        <a:t> </a:t>
                      </a:r>
                      <a:r>
                        <a:rPr lang="en-US" sz="2600" b="0" dirty="0" err="1">
                          <a:solidFill>
                            <a:srgbClr val="0070C0"/>
                          </a:solidFill>
                          <a:effectLst/>
                          <a:latin typeface="Calibri" panose="020F0502020204030204" pitchFamily="34" charset="0"/>
                          <a:ea typeface="Times New Roman"/>
                          <a:cs typeface="Calibri" panose="020F0502020204030204" pitchFamily="34" charset="0"/>
                        </a:rPr>
                        <a:t>bụng</a:t>
                      </a:r>
                      <a:r>
                        <a:rPr lang="en-US" sz="2600" b="0" dirty="0">
                          <a:solidFill>
                            <a:srgbClr val="0070C0"/>
                          </a:solidFill>
                          <a:effectLst/>
                          <a:latin typeface="Calibri" panose="020F0502020204030204" pitchFamily="34" charset="0"/>
                          <a:ea typeface="Times New Roman"/>
                          <a:cs typeface="Calibri" panose="020F0502020204030204" pitchFamily="34" charset="0"/>
                        </a:rPr>
                        <a:t>, </a:t>
                      </a:r>
                      <a:r>
                        <a:rPr lang="en-US" sz="2600" b="0" dirty="0" err="1">
                          <a:solidFill>
                            <a:srgbClr val="0070C0"/>
                          </a:solidFill>
                          <a:effectLst/>
                          <a:latin typeface="Calibri" panose="020F0502020204030204" pitchFamily="34" charset="0"/>
                          <a:ea typeface="Times New Roman"/>
                          <a:cs typeface="Calibri" panose="020F0502020204030204" pitchFamily="34" charset="0"/>
                        </a:rPr>
                        <a:t>nôn</a:t>
                      </a:r>
                      <a:r>
                        <a:rPr lang="en-US" sz="2600" b="0" dirty="0">
                          <a:solidFill>
                            <a:srgbClr val="0070C0"/>
                          </a:solidFill>
                          <a:effectLst/>
                          <a:latin typeface="Calibri" panose="020F0502020204030204" pitchFamily="34" charset="0"/>
                          <a:ea typeface="Times New Roman"/>
                          <a:cs typeface="Calibri" panose="020F0502020204030204" pitchFamily="34" charset="0"/>
                        </a:rPr>
                        <a:t>, </a:t>
                      </a:r>
                      <a:r>
                        <a:rPr lang="en-US" sz="2600" b="0" dirty="0" err="1">
                          <a:solidFill>
                            <a:srgbClr val="0070C0"/>
                          </a:solidFill>
                          <a:effectLst/>
                          <a:latin typeface="Calibri" panose="020F0502020204030204" pitchFamily="34" charset="0"/>
                          <a:ea typeface="Times New Roman"/>
                          <a:cs typeface="Calibri" panose="020F0502020204030204" pitchFamily="34" charset="0"/>
                        </a:rPr>
                        <a:t>tiêu</a:t>
                      </a:r>
                      <a:r>
                        <a:rPr lang="en-US" sz="2600" b="0" dirty="0">
                          <a:solidFill>
                            <a:srgbClr val="0070C0"/>
                          </a:solidFill>
                          <a:effectLst/>
                          <a:latin typeface="Calibri" panose="020F0502020204030204" pitchFamily="34" charset="0"/>
                          <a:ea typeface="Times New Roman"/>
                          <a:cs typeface="Calibri" panose="020F0502020204030204" pitchFamily="34" charset="0"/>
                        </a:rPr>
                        <a:t> </a:t>
                      </a:r>
                      <a:r>
                        <a:rPr lang="en-US" sz="2600" b="0" dirty="0" err="1">
                          <a:solidFill>
                            <a:srgbClr val="0070C0"/>
                          </a:solidFill>
                          <a:effectLst/>
                          <a:latin typeface="Calibri" panose="020F0502020204030204" pitchFamily="34" charset="0"/>
                          <a:ea typeface="Times New Roman"/>
                          <a:cs typeface="Calibri" panose="020F0502020204030204" pitchFamily="34" charset="0"/>
                        </a:rPr>
                        <a:t>chảy</a:t>
                      </a:r>
                      <a:r>
                        <a:rPr lang="en-US" sz="2600" b="0" dirty="0">
                          <a:solidFill>
                            <a:srgbClr val="0070C0"/>
                          </a:solidFill>
                          <a:effectLst/>
                          <a:latin typeface="Calibri" panose="020F0502020204030204" pitchFamily="34" charset="0"/>
                          <a:ea typeface="Times New Roman"/>
                          <a:cs typeface="Calibri" panose="020F0502020204030204" pitchFamily="34" charset="0"/>
                        </a:rPr>
                        <a:t>,… </a:t>
                      </a:r>
                      <a:r>
                        <a:rPr lang="en-US" sz="2600" b="0" dirty="0" err="1">
                          <a:solidFill>
                            <a:srgbClr val="0070C0"/>
                          </a:solidFill>
                          <a:effectLst/>
                          <a:latin typeface="Calibri" panose="020F0502020204030204" pitchFamily="34" charset="0"/>
                          <a:ea typeface="Times New Roman"/>
                          <a:cs typeface="Calibri" panose="020F0502020204030204" pitchFamily="34" charset="0"/>
                        </a:rPr>
                        <a:t>có</a:t>
                      </a:r>
                      <a:r>
                        <a:rPr lang="en-US" sz="2600" b="0" dirty="0">
                          <a:solidFill>
                            <a:srgbClr val="0070C0"/>
                          </a:solidFill>
                          <a:effectLst/>
                          <a:latin typeface="Calibri" panose="020F0502020204030204" pitchFamily="34" charset="0"/>
                          <a:ea typeface="Times New Roman"/>
                          <a:cs typeface="Calibri" panose="020F0502020204030204" pitchFamily="34" charset="0"/>
                        </a:rPr>
                        <a:t> </a:t>
                      </a:r>
                      <a:r>
                        <a:rPr lang="en-US" sz="2600" b="0" dirty="0" err="1">
                          <a:solidFill>
                            <a:srgbClr val="0070C0"/>
                          </a:solidFill>
                          <a:effectLst/>
                          <a:latin typeface="Calibri" panose="020F0502020204030204" pitchFamily="34" charset="0"/>
                          <a:ea typeface="Times New Roman"/>
                          <a:cs typeface="Calibri" panose="020F0502020204030204" pitchFamily="34" charset="0"/>
                        </a:rPr>
                        <a:t>thể</a:t>
                      </a:r>
                      <a:r>
                        <a:rPr lang="en-US" sz="2600" b="0" dirty="0">
                          <a:solidFill>
                            <a:srgbClr val="0070C0"/>
                          </a:solidFill>
                          <a:effectLst/>
                          <a:latin typeface="Calibri" panose="020F0502020204030204" pitchFamily="34" charset="0"/>
                          <a:ea typeface="Times New Roman"/>
                          <a:cs typeface="Calibri" panose="020F0502020204030204" pitchFamily="34" charset="0"/>
                        </a:rPr>
                        <a:t> </a:t>
                      </a:r>
                      <a:r>
                        <a:rPr lang="en-US" sz="2600" b="0" dirty="0" err="1">
                          <a:solidFill>
                            <a:srgbClr val="0070C0"/>
                          </a:solidFill>
                          <a:effectLst/>
                          <a:latin typeface="Calibri" panose="020F0502020204030204" pitchFamily="34" charset="0"/>
                          <a:ea typeface="Times New Roman"/>
                          <a:cs typeface="Calibri" panose="020F0502020204030204" pitchFamily="34" charset="0"/>
                        </a:rPr>
                        <a:t>tử</a:t>
                      </a:r>
                      <a:r>
                        <a:rPr lang="en-US" sz="2600" b="0" dirty="0">
                          <a:solidFill>
                            <a:srgbClr val="0070C0"/>
                          </a:solidFill>
                          <a:effectLst/>
                          <a:latin typeface="Calibri" panose="020F0502020204030204" pitchFamily="34" charset="0"/>
                          <a:ea typeface="Times New Roman"/>
                          <a:cs typeface="Calibri" panose="020F0502020204030204" pitchFamily="34" charset="0"/>
                        </a:rPr>
                        <a:t> </a:t>
                      </a:r>
                      <a:r>
                        <a:rPr lang="en-US" sz="2600" b="0" dirty="0" err="1">
                          <a:solidFill>
                            <a:srgbClr val="0070C0"/>
                          </a:solidFill>
                          <a:effectLst/>
                          <a:latin typeface="Calibri" panose="020F0502020204030204" pitchFamily="34" charset="0"/>
                          <a:ea typeface="Times New Roman"/>
                          <a:cs typeface="Calibri" panose="020F0502020204030204" pitchFamily="34" charset="0"/>
                        </a:rPr>
                        <a:t>vong</a:t>
                      </a:r>
                      <a:endParaRPr lang="en-US" sz="2600" b="0" dirty="0">
                        <a:solidFill>
                          <a:srgbClr val="0070C0"/>
                        </a:solidFill>
                        <a:effectLst/>
                        <a:latin typeface="Calibri" panose="020F0502020204030204" pitchFamily="34" charset="0"/>
                        <a:ea typeface="Calibri"/>
                        <a:cs typeface="Calibri" panose="020F0502020204030204" pitchFamily="34" charset="0"/>
                      </a:endParaRPr>
                    </a:p>
                  </a:txBody>
                  <a:tcPr marL="47625" marR="47625" marT="47625" marB="476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lvl="0" indent="0" algn="just">
                        <a:lnSpc>
                          <a:spcPct val="120000"/>
                        </a:lnSpc>
                        <a:spcAft>
                          <a:spcPts val="0"/>
                        </a:spcAft>
                        <a:buClr>
                          <a:srgbClr val="000000"/>
                        </a:buClr>
                        <a:buSzPts val="1000"/>
                        <a:buFont typeface="Symbol"/>
                        <a:buNone/>
                        <a:tabLst>
                          <a:tab pos="154940" algn="l"/>
                        </a:tabLst>
                      </a:pP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Sắn</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măng</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chứa</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glucoside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bị</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thuỷ</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phân</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trong</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đường</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tiêu</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hoá</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giải</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phóng</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cyanhydric</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acid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gây</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ngộ</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độc</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a:t>
                      </a:r>
                    </a:p>
                    <a:p>
                      <a:pPr indent="12700" algn="just">
                        <a:lnSpc>
                          <a:spcPct val="120000"/>
                        </a:lnSpc>
                        <a:spcAft>
                          <a:spcPts val="0"/>
                        </a:spcAft>
                        <a:tabLst>
                          <a:tab pos="154940" algn="l"/>
                        </a:tabLst>
                      </a:pP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Khoai</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tây</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mọc</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mẩm</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chứa</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chất</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solanine</a:t>
                      </a:r>
                      <a:r>
                        <a:rPr lang="en-US" sz="2600" b="0" dirty="0">
                          <a:solidFill>
                            <a:srgbClr val="0070C0"/>
                          </a:solidFill>
                          <a:effectLst/>
                          <a:latin typeface="Calibri" panose="020F0502020204030204" pitchFamily="34" charset="0"/>
                          <a:ea typeface="Segoe UI"/>
                          <a:cs typeface="Calibri" panose="020F0502020204030204" pitchFamily="34" charset="0"/>
                        </a:rPr>
                        <a:t> - </a:t>
                      </a:r>
                      <a:r>
                        <a:rPr lang="en-US" sz="2600" b="0" dirty="0" err="1">
                          <a:solidFill>
                            <a:srgbClr val="0070C0"/>
                          </a:solidFill>
                          <a:effectLst/>
                          <a:latin typeface="Calibri" panose="020F0502020204030204" pitchFamily="34" charset="0"/>
                          <a:ea typeface="Segoe UI"/>
                          <a:cs typeface="Calibri" panose="020F0502020204030204" pitchFamily="34" charset="0"/>
                        </a:rPr>
                        <a:t>một</a:t>
                      </a:r>
                      <a:r>
                        <a:rPr lang="en-US" sz="2600" b="0" dirty="0">
                          <a:solidFill>
                            <a:srgbClr val="0070C0"/>
                          </a:solidFill>
                          <a:effectLst/>
                          <a:latin typeface="Calibri" panose="020F0502020204030204" pitchFamily="34" charset="0"/>
                          <a:ea typeface="Segoe UI"/>
                          <a:cs typeface="Calibri" panose="020F0502020204030204" pitchFamily="34" charset="0"/>
                        </a:rPr>
                        <a:t> alkaloid </a:t>
                      </a:r>
                      <a:r>
                        <a:rPr lang="en-US" sz="2600" b="0" dirty="0" err="1">
                          <a:solidFill>
                            <a:srgbClr val="0070C0"/>
                          </a:solidFill>
                          <a:effectLst/>
                          <a:latin typeface="Calibri" panose="020F0502020204030204" pitchFamily="34" charset="0"/>
                          <a:ea typeface="Segoe UI"/>
                          <a:cs typeface="Calibri" panose="020F0502020204030204" pitchFamily="34" charset="0"/>
                        </a:rPr>
                        <a:t>có</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tính</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độc</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trường</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hợp</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nhẹ</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có</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triệu</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chứng</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nôn</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tiêu</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chảy</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đau</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bụng</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trường</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hợp</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nặng</a:t>
                      </a:r>
                      <a:endParaRPr lang="en-US" sz="2600" b="0" dirty="0">
                        <a:solidFill>
                          <a:srgbClr val="0070C0"/>
                        </a:solidFill>
                        <a:effectLst/>
                        <a:latin typeface="Calibri" panose="020F0502020204030204" pitchFamily="34" charset="0"/>
                        <a:ea typeface="Segoe UI"/>
                        <a:cs typeface="Calibri" panose="020F0502020204030204" pitchFamily="34" charset="0"/>
                      </a:endParaRPr>
                    </a:p>
                    <a:p>
                      <a:pPr indent="12700" algn="just">
                        <a:lnSpc>
                          <a:spcPct val="120000"/>
                        </a:lnSpc>
                        <a:spcAft>
                          <a:spcPts val="600"/>
                        </a:spcAft>
                        <a:tabLst>
                          <a:tab pos="154940" algn="l"/>
                        </a:tabLst>
                      </a:pPr>
                      <a:r>
                        <a:rPr lang="en-US" sz="2600" b="0" dirty="0" err="1">
                          <a:solidFill>
                            <a:srgbClr val="0070C0"/>
                          </a:solidFill>
                          <a:effectLst/>
                          <a:latin typeface="Calibri" panose="020F0502020204030204" pitchFamily="34" charset="0"/>
                          <a:ea typeface="Segoe UI"/>
                          <a:cs typeface="Calibri" panose="020F0502020204030204" pitchFamily="34" charset="0"/>
                        </a:rPr>
                        <a:t>có</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thể</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gây</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tụt</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huyết</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áp</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mạch</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nhanh</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sốt</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đau</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đầu</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và</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thậm</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chí</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có</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thể</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dẫn</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tới</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tử</a:t>
                      </a:r>
                      <a:r>
                        <a:rPr lang="en-US" sz="2600" b="0" dirty="0">
                          <a:solidFill>
                            <a:srgbClr val="0070C0"/>
                          </a:solidFill>
                          <a:effectLst/>
                          <a:latin typeface="Calibri" panose="020F0502020204030204" pitchFamily="34" charset="0"/>
                          <a:ea typeface="Segoe UI"/>
                          <a:cs typeface="Calibri" panose="020F0502020204030204" pitchFamily="34" charset="0"/>
                        </a:rPr>
                        <a:t> </a:t>
                      </a:r>
                      <a:r>
                        <a:rPr lang="en-US" sz="2600" b="0" dirty="0" err="1">
                          <a:solidFill>
                            <a:srgbClr val="0070C0"/>
                          </a:solidFill>
                          <a:effectLst/>
                          <a:latin typeface="Calibri" panose="020F0502020204030204" pitchFamily="34" charset="0"/>
                          <a:ea typeface="Segoe UI"/>
                          <a:cs typeface="Calibri" panose="020F0502020204030204" pitchFamily="34" charset="0"/>
                        </a:rPr>
                        <a:t>vong</a:t>
                      </a:r>
                      <a:r>
                        <a:rPr lang="en-US" sz="2600" b="0" dirty="0">
                          <a:solidFill>
                            <a:srgbClr val="0070C0"/>
                          </a:solidFill>
                          <a:effectLst/>
                          <a:latin typeface="Calibri" panose="020F0502020204030204" pitchFamily="34" charset="0"/>
                          <a:ea typeface="Segoe UI"/>
                          <a:cs typeface="Calibri" panose="020F0502020204030204" pitchFamily="34" charset="0"/>
                        </a:rPr>
                        <a:t>;...</a:t>
                      </a:r>
                    </a:p>
                  </a:txBody>
                  <a:tcPr marL="47625" marR="47625" marT="47625" marB="476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560515">
                <a:tc vMerge="1">
                  <a:txBody>
                    <a:bodyPr/>
                    <a:lstStyle/>
                    <a:p>
                      <a:endParaRPr lang="en-US" sz="1600" dirty="0"/>
                    </a:p>
                  </a:txBody>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20000"/>
                        </a:lnSpc>
                        <a:spcAft>
                          <a:spcPts val="0"/>
                        </a:spcAft>
                      </a:pPr>
                      <a:r>
                        <a:rPr lang="en-US" sz="2600" b="0">
                          <a:solidFill>
                            <a:srgbClr val="0070C0"/>
                          </a:solidFill>
                          <a:effectLst/>
                          <a:latin typeface="Calibri" panose="020F0502020204030204" pitchFamily="34" charset="0"/>
                          <a:ea typeface="Calibri"/>
                          <a:cs typeface="Calibri" panose="020F0502020204030204" pitchFamily="34" charset="0"/>
                        </a:rPr>
                        <a:t>Do một số động vật</a:t>
                      </a:r>
                    </a:p>
                  </a:txBody>
                  <a:tcPr marL="47625" marR="47625" marT="47625" marB="47625"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nSpc>
                          <a:spcPct val="120000"/>
                        </a:lnSpc>
                        <a:spcAft>
                          <a:spcPts val="0"/>
                        </a:spcAft>
                      </a:pPr>
                      <a:r>
                        <a:rPr lang="en-US" sz="2600" b="0" dirty="0" err="1">
                          <a:solidFill>
                            <a:srgbClr val="0070C0"/>
                          </a:solidFill>
                          <a:effectLst/>
                          <a:latin typeface="Calibri" panose="020F0502020204030204" pitchFamily="34" charset="0"/>
                          <a:ea typeface="Times New Roman"/>
                          <a:cs typeface="Calibri" panose="020F0502020204030204" pitchFamily="34" charset="0"/>
                        </a:rPr>
                        <a:t>Ảnh</a:t>
                      </a:r>
                      <a:r>
                        <a:rPr lang="en-US" sz="2600" b="0" dirty="0">
                          <a:solidFill>
                            <a:srgbClr val="0070C0"/>
                          </a:solidFill>
                          <a:effectLst/>
                          <a:latin typeface="Calibri" panose="020F0502020204030204" pitchFamily="34" charset="0"/>
                          <a:ea typeface="Times New Roman"/>
                          <a:cs typeface="Calibri" panose="020F0502020204030204" pitchFamily="34" charset="0"/>
                        </a:rPr>
                        <a:t> </a:t>
                      </a:r>
                      <a:r>
                        <a:rPr lang="en-US" sz="2600" b="0" dirty="0" err="1">
                          <a:solidFill>
                            <a:srgbClr val="0070C0"/>
                          </a:solidFill>
                          <a:effectLst/>
                          <a:latin typeface="Calibri" panose="020F0502020204030204" pitchFamily="34" charset="0"/>
                          <a:ea typeface="Times New Roman"/>
                          <a:cs typeface="Calibri" panose="020F0502020204030204" pitchFamily="34" charset="0"/>
                        </a:rPr>
                        <a:t>hưởng</a:t>
                      </a:r>
                      <a:r>
                        <a:rPr lang="en-US" sz="2600" b="0" dirty="0">
                          <a:solidFill>
                            <a:srgbClr val="0070C0"/>
                          </a:solidFill>
                          <a:effectLst/>
                          <a:latin typeface="Calibri" panose="020F0502020204030204" pitchFamily="34" charset="0"/>
                          <a:ea typeface="Times New Roman"/>
                          <a:cs typeface="Calibri" panose="020F0502020204030204" pitchFamily="34" charset="0"/>
                        </a:rPr>
                        <a:t> </a:t>
                      </a:r>
                      <a:r>
                        <a:rPr lang="en-US" sz="2600" b="0" dirty="0" err="1">
                          <a:solidFill>
                            <a:srgbClr val="0070C0"/>
                          </a:solidFill>
                          <a:effectLst/>
                          <a:latin typeface="Calibri" panose="020F0502020204030204" pitchFamily="34" charset="0"/>
                          <a:ea typeface="Times New Roman"/>
                          <a:cs typeface="Calibri" panose="020F0502020204030204" pitchFamily="34" charset="0"/>
                        </a:rPr>
                        <a:t>đến</a:t>
                      </a:r>
                      <a:r>
                        <a:rPr lang="en-US" sz="2600" b="0" dirty="0">
                          <a:solidFill>
                            <a:srgbClr val="0070C0"/>
                          </a:solidFill>
                          <a:effectLst/>
                          <a:latin typeface="Calibri" panose="020F0502020204030204" pitchFamily="34" charset="0"/>
                          <a:ea typeface="Times New Roman"/>
                          <a:cs typeface="Calibri" panose="020F0502020204030204" pitchFamily="34" charset="0"/>
                        </a:rPr>
                        <a:t> </a:t>
                      </a:r>
                      <a:r>
                        <a:rPr lang="en-US" sz="2600" b="0" dirty="0" err="1">
                          <a:solidFill>
                            <a:srgbClr val="0070C0"/>
                          </a:solidFill>
                          <a:effectLst/>
                          <a:latin typeface="Calibri" panose="020F0502020204030204" pitchFamily="34" charset="0"/>
                          <a:ea typeface="Times New Roman"/>
                          <a:cs typeface="Calibri" panose="020F0502020204030204" pitchFamily="34" charset="0"/>
                        </a:rPr>
                        <a:t>hệ</a:t>
                      </a:r>
                      <a:r>
                        <a:rPr lang="en-US" sz="2600" b="0" dirty="0">
                          <a:solidFill>
                            <a:srgbClr val="0070C0"/>
                          </a:solidFill>
                          <a:effectLst/>
                          <a:latin typeface="Calibri" panose="020F0502020204030204" pitchFamily="34" charset="0"/>
                          <a:ea typeface="Times New Roman"/>
                          <a:cs typeface="Calibri" panose="020F0502020204030204" pitchFamily="34" charset="0"/>
                        </a:rPr>
                        <a:t> </a:t>
                      </a:r>
                      <a:r>
                        <a:rPr lang="en-US" sz="2600" b="0" dirty="0" err="1">
                          <a:solidFill>
                            <a:srgbClr val="0070C0"/>
                          </a:solidFill>
                          <a:effectLst/>
                          <a:latin typeface="Calibri" panose="020F0502020204030204" pitchFamily="34" charset="0"/>
                          <a:ea typeface="Times New Roman"/>
                          <a:cs typeface="Calibri" panose="020F0502020204030204" pitchFamily="34" charset="0"/>
                        </a:rPr>
                        <a:t>thần</a:t>
                      </a:r>
                      <a:r>
                        <a:rPr lang="en-US" sz="2600" b="0" dirty="0">
                          <a:solidFill>
                            <a:srgbClr val="0070C0"/>
                          </a:solidFill>
                          <a:effectLst/>
                          <a:latin typeface="Calibri" panose="020F0502020204030204" pitchFamily="34" charset="0"/>
                          <a:ea typeface="Times New Roman"/>
                          <a:cs typeface="Calibri" panose="020F0502020204030204" pitchFamily="34" charset="0"/>
                        </a:rPr>
                        <a:t> </a:t>
                      </a:r>
                      <a:r>
                        <a:rPr lang="en-US" sz="2600" b="0" dirty="0" err="1">
                          <a:solidFill>
                            <a:srgbClr val="0070C0"/>
                          </a:solidFill>
                          <a:effectLst/>
                          <a:latin typeface="Calibri" panose="020F0502020204030204" pitchFamily="34" charset="0"/>
                          <a:ea typeface="Times New Roman"/>
                          <a:cs typeface="Calibri" panose="020F0502020204030204" pitchFamily="34" charset="0"/>
                        </a:rPr>
                        <a:t>kinh</a:t>
                      </a:r>
                      <a:r>
                        <a:rPr lang="en-US" sz="2600" b="0" dirty="0">
                          <a:solidFill>
                            <a:srgbClr val="0070C0"/>
                          </a:solidFill>
                          <a:effectLst/>
                          <a:latin typeface="Calibri" panose="020F0502020204030204" pitchFamily="34" charset="0"/>
                          <a:ea typeface="Times New Roman"/>
                          <a:cs typeface="Calibri" panose="020F0502020204030204" pitchFamily="34" charset="0"/>
                        </a:rPr>
                        <a:t>, </a:t>
                      </a:r>
                      <a:r>
                        <a:rPr lang="en-US" sz="2600" b="0" dirty="0" err="1">
                          <a:solidFill>
                            <a:srgbClr val="0070C0"/>
                          </a:solidFill>
                          <a:effectLst/>
                          <a:latin typeface="Calibri" panose="020F0502020204030204" pitchFamily="34" charset="0"/>
                          <a:ea typeface="Times New Roman"/>
                          <a:cs typeface="Calibri" panose="020F0502020204030204" pitchFamily="34" charset="0"/>
                        </a:rPr>
                        <a:t>nhiều</a:t>
                      </a:r>
                      <a:r>
                        <a:rPr lang="en-US" sz="2600" b="0" dirty="0">
                          <a:solidFill>
                            <a:srgbClr val="0070C0"/>
                          </a:solidFill>
                          <a:effectLst/>
                          <a:latin typeface="Calibri" panose="020F0502020204030204" pitchFamily="34" charset="0"/>
                          <a:ea typeface="Times New Roman"/>
                          <a:cs typeface="Calibri" panose="020F0502020204030204" pitchFamily="34" charset="0"/>
                        </a:rPr>
                        <a:t> </a:t>
                      </a:r>
                      <a:r>
                        <a:rPr lang="en-US" sz="2600" b="0" dirty="0" err="1">
                          <a:solidFill>
                            <a:srgbClr val="0070C0"/>
                          </a:solidFill>
                          <a:effectLst/>
                          <a:latin typeface="Calibri" panose="020F0502020204030204" pitchFamily="34" charset="0"/>
                          <a:ea typeface="Times New Roman"/>
                          <a:cs typeface="Calibri" panose="020F0502020204030204" pitchFamily="34" charset="0"/>
                        </a:rPr>
                        <a:t>trường</a:t>
                      </a:r>
                      <a:r>
                        <a:rPr lang="en-US" sz="2600" b="0" dirty="0">
                          <a:solidFill>
                            <a:srgbClr val="0070C0"/>
                          </a:solidFill>
                          <a:effectLst/>
                          <a:latin typeface="Calibri" panose="020F0502020204030204" pitchFamily="34" charset="0"/>
                          <a:ea typeface="Times New Roman"/>
                          <a:cs typeface="Calibri" panose="020F0502020204030204" pitchFamily="34" charset="0"/>
                        </a:rPr>
                        <a:t> </a:t>
                      </a:r>
                      <a:r>
                        <a:rPr lang="en-US" sz="2600" b="0" dirty="0" err="1">
                          <a:solidFill>
                            <a:srgbClr val="0070C0"/>
                          </a:solidFill>
                          <a:effectLst/>
                          <a:latin typeface="Calibri" panose="020F0502020204030204" pitchFamily="34" charset="0"/>
                          <a:ea typeface="Times New Roman"/>
                          <a:cs typeface="Calibri" panose="020F0502020204030204" pitchFamily="34" charset="0"/>
                        </a:rPr>
                        <a:t>hợp</a:t>
                      </a:r>
                      <a:r>
                        <a:rPr lang="en-US" sz="2600" b="0" dirty="0">
                          <a:solidFill>
                            <a:srgbClr val="0070C0"/>
                          </a:solidFill>
                          <a:effectLst/>
                          <a:latin typeface="Calibri" panose="020F0502020204030204" pitchFamily="34" charset="0"/>
                          <a:ea typeface="Times New Roman"/>
                          <a:cs typeface="Calibri" panose="020F0502020204030204" pitchFamily="34" charset="0"/>
                        </a:rPr>
                        <a:t> </a:t>
                      </a:r>
                      <a:r>
                        <a:rPr lang="en-US" sz="2600" b="0" dirty="0" err="1">
                          <a:solidFill>
                            <a:srgbClr val="0070C0"/>
                          </a:solidFill>
                          <a:effectLst/>
                          <a:latin typeface="Calibri" panose="020F0502020204030204" pitchFamily="34" charset="0"/>
                          <a:ea typeface="Times New Roman"/>
                          <a:cs typeface="Calibri" panose="020F0502020204030204" pitchFamily="34" charset="0"/>
                        </a:rPr>
                        <a:t>bị</a:t>
                      </a:r>
                      <a:r>
                        <a:rPr lang="en-US" sz="2600" b="0" dirty="0">
                          <a:solidFill>
                            <a:srgbClr val="0070C0"/>
                          </a:solidFill>
                          <a:effectLst/>
                          <a:latin typeface="Calibri" panose="020F0502020204030204" pitchFamily="34" charset="0"/>
                          <a:ea typeface="Times New Roman"/>
                          <a:cs typeface="Calibri" panose="020F0502020204030204" pitchFamily="34" charset="0"/>
                        </a:rPr>
                        <a:t> </a:t>
                      </a:r>
                      <a:r>
                        <a:rPr lang="en-US" sz="2600" b="0" dirty="0" err="1">
                          <a:solidFill>
                            <a:srgbClr val="0070C0"/>
                          </a:solidFill>
                          <a:effectLst/>
                          <a:latin typeface="Calibri" panose="020F0502020204030204" pitchFamily="34" charset="0"/>
                          <a:ea typeface="Times New Roman"/>
                          <a:cs typeface="Calibri" panose="020F0502020204030204" pitchFamily="34" charset="0"/>
                        </a:rPr>
                        <a:t>tử</a:t>
                      </a:r>
                      <a:r>
                        <a:rPr lang="en-US" sz="2600" b="0" dirty="0">
                          <a:solidFill>
                            <a:srgbClr val="0070C0"/>
                          </a:solidFill>
                          <a:effectLst/>
                          <a:latin typeface="Calibri" panose="020F0502020204030204" pitchFamily="34" charset="0"/>
                          <a:ea typeface="Times New Roman"/>
                          <a:cs typeface="Calibri" panose="020F0502020204030204" pitchFamily="34" charset="0"/>
                        </a:rPr>
                        <a:t> </a:t>
                      </a:r>
                      <a:r>
                        <a:rPr lang="en-US" sz="2600" b="0" dirty="0" err="1">
                          <a:solidFill>
                            <a:srgbClr val="0070C0"/>
                          </a:solidFill>
                          <a:effectLst/>
                          <a:latin typeface="Calibri" panose="020F0502020204030204" pitchFamily="34" charset="0"/>
                          <a:ea typeface="Times New Roman"/>
                          <a:cs typeface="Calibri" panose="020F0502020204030204" pitchFamily="34" charset="0"/>
                        </a:rPr>
                        <a:t>vong</a:t>
                      </a:r>
                      <a:endParaRPr lang="en-US" sz="2600" b="0" dirty="0">
                        <a:solidFill>
                          <a:srgbClr val="0070C0"/>
                        </a:solidFill>
                        <a:effectLst/>
                        <a:latin typeface="Calibri" panose="020F0502020204030204" pitchFamily="34" charset="0"/>
                        <a:ea typeface="Calibri"/>
                        <a:cs typeface="Calibri" panose="020F0502020204030204" pitchFamily="34" charset="0"/>
                      </a:endParaRPr>
                    </a:p>
                  </a:txBody>
                  <a:tcPr marL="47625" marR="47625" marT="47625" marB="476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lvl="0" indent="0">
                        <a:lnSpc>
                          <a:spcPct val="120000"/>
                        </a:lnSpc>
                        <a:spcAft>
                          <a:spcPts val="0"/>
                        </a:spcAft>
                        <a:buClr>
                          <a:srgbClr val="000000"/>
                        </a:buClr>
                        <a:buSzPts val="1000"/>
                        <a:buFont typeface="Symbol"/>
                        <a:buNone/>
                        <a:tabLst>
                          <a:tab pos="154940" algn="l"/>
                        </a:tabLst>
                      </a:pP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Cá</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nóc</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có</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chứa</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chất</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độc</a:t>
                      </a:r>
                      <a:r>
                        <a:rPr lang="en-US" sz="2600" b="0" u="none" strike="noStrike" spc="0" baseline="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tetrodotoxin</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làm</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tê</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liệt</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thần</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kinh</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a:t>
                      </a:r>
                    </a:p>
                    <a:p>
                      <a:pPr marL="0" lvl="0" indent="0">
                        <a:lnSpc>
                          <a:spcPct val="120000"/>
                        </a:lnSpc>
                        <a:spcAft>
                          <a:spcPts val="0"/>
                        </a:spcAft>
                        <a:buClr>
                          <a:srgbClr val="000000"/>
                        </a:buClr>
                        <a:buSzPts val="1000"/>
                        <a:buFont typeface="Symbol"/>
                        <a:buNone/>
                        <a:tabLst>
                          <a:tab pos="154940" algn="l"/>
                        </a:tabLst>
                      </a:pP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a:t>
                      </a:r>
                      <a:r>
                        <a:rPr lang="en-US" sz="2600" b="0" u="none" strike="noStrike" spc="0" baseline="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baseline="0" dirty="0" err="1">
                          <a:solidFill>
                            <a:srgbClr val="0070C0"/>
                          </a:solidFill>
                          <a:effectLst/>
                          <a:latin typeface="Calibri" panose="020F0502020204030204" pitchFamily="34" charset="0"/>
                          <a:ea typeface="Segoe UI"/>
                          <a:cs typeface="Calibri" panose="020F0502020204030204" pitchFamily="34" charset="0"/>
                        </a:rPr>
                        <a:t>M</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ột</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số</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loài</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cóc</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chứa</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chất</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độc</a:t>
                      </a:r>
                      <a:r>
                        <a:rPr lang="en-US" sz="2600" b="0" u="none" strike="noStrike" spc="0" baseline="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bufotoxin</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có</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trong</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gan</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trứng</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da,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mủ</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mắt</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và</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hạch</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thẩn</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kinh</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có</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thể</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gây</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chết</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người</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trong</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thời</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gian</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nhiễm</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độc</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rất</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b="0" u="none" strike="noStrike" spc="0" dirty="0" err="1">
                          <a:solidFill>
                            <a:srgbClr val="0070C0"/>
                          </a:solidFill>
                          <a:effectLst/>
                          <a:latin typeface="Calibri" panose="020F0502020204030204" pitchFamily="34" charset="0"/>
                          <a:ea typeface="Segoe UI"/>
                          <a:cs typeface="Calibri" panose="020F0502020204030204" pitchFamily="34" charset="0"/>
                        </a:rPr>
                        <a:t>ngắn</a:t>
                      </a:r>
                      <a:r>
                        <a:rPr lang="en-US" sz="2600" b="0" u="none" strike="noStrike" spc="0" dirty="0">
                          <a:solidFill>
                            <a:srgbClr val="0070C0"/>
                          </a:solidFill>
                          <a:effectLst/>
                          <a:latin typeface="Calibri" panose="020F0502020204030204" pitchFamily="34" charset="0"/>
                          <a:ea typeface="Segoe UI"/>
                          <a:cs typeface="Calibri" panose="020F0502020204030204" pitchFamily="34" charset="0"/>
                        </a:rPr>
                        <a:t>,...</a:t>
                      </a:r>
                    </a:p>
                  </a:txBody>
                  <a:tcPr marL="47625" marR="47625" marT="47625" marB="476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160180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44492493"/>
              </p:ext>
            </p:extLst>
          </p:nvPr>
        </p:nvGraphicFramePr>
        <p:xfrm>
          <a:off x="0" y="-41565"/>
          <a:ext cx="12164291" cy="6986710"/>
        </p:xfrm>
        <a:graphic>
          <a:graphicData uri="http://schemas.openxmlformats.org/drawingml/2006/table">
            <a:tbl>
              <a:tblPr firstRow="1" bandRow="1"/>
              <a:tblGrid>
                <a:gridCol w="1269996">
                  <a:extLst>
                    <a:ext uri="{9D8B030D-6E8A-4147-A177-3AD203B41FA5}">
                      <a16:colId xmlns:a16="http://schemas.microsoft.com/office/drawing/2014/main" val="20000"/>
                    </a:ext>
                  </a:extLst>
                </a:gridCol>
                <a:gridCol w="3551386">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5209309">
                  <a:extLst>
                    <a:ext uri="{9D8B030D-6E8A-4147-A177-3AD203B41FA5}">
                      <a16:colId xmlns:a16="http://schemas.microsoft.com/office/drawing/2014/main" val="20003"/>
                    </a:ext>
                  </a:extLst>
                </a:gridCol>
              </a:tblGrid>
              <a:tr h="706582">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20000"/>
                        </a:lnSpc>
                        <a:spcAft>
                          <a:spcPts val="0"/>
                        </a:spcAft>
                      </a:pPr>
                      <a:r>
                        <a:rPr lang="en-US" sz="2600" b="1" dirty="0" err="1">
                          <a:solidFill>
                            <a:srgbClr val="0070C0"/>
                          </a:solidFill>
                          <a:effectLst/>
                          <a:latin typeface="Calibri" panose="020F0502020204030204" pitchFamily="34" charset="0"/>
                          <a:cs typeface="Calibri" panose="020F0502020204030204" pitchFamily="34" charset="0"/>
                        </a:rPr>
                        <a:t>Nguyên</a:t>
                      </a:r>
                      <a:r>
                        <a:rPr lang="en-US" sz="2600" b="1" dirty="0">
                          <a:solidFill>
                            <a:srgbClr val="0070C0"/>
                          </a:solidFill>
                          <a:effectLst/>
                          <a:latin typeface="Calibri" panose="020F0502020204030204" pitchFamily="34" charset="0"/>
                          <a:cs typeface="Calibri" panose="020F0502020204030204" pitchFamily="34" charset="0"/>
                        </a:rPr>
                        <a:t> </a:t>
                      </a:r>
                      <a:r>
                        <a:rPr lang="en-US" sz="2600" b="1" dirty="0" err="1">
                          <a:solidFill>
                            <a:srgbClr val="0070C0"/>
                          </a:solidFill>
                          <a:effectLst/>
                          <a:latin typeface="Calibri" panose="020F0502020204030204" pitchFamily="34" charset="0"/>
                          <a:cs typeface="Calibri" panose="020F0502020204030204" pitchFamily="34" charset="0"/>
                        </a:rPr>
                        <a:t>nhân</a:t>
                      </a:r>
                      <a:endParaRPr lang="en-US" sz="2600" b="1" dirty="0">
                        <a:solidFill>
                          <a:srgbClr val="0070C0"/>
                        </a:solidFill>
                        <a:effectLst/>
                        <a:latin typeface="Calibri" panose="020F0502020204030204" pitchFamily="34" charset="0"/>
                        <a:ea typeface="Calibri"/>
                        <a:cs typeface="Calibri" panose="020F0502020204030204" pitchFamily="34"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20000"/>
                        </a:lnSpc>
                        <a:spcAft>
                          <a:spcPts val="0"/>
                        </a:spcAft>
                      </a:pPr>
                      <a:r>
                        <a:rPr lang="en-US" sz="2600" b="1" dirty="0" err="1">
                          <a:solidFill>
                            <a:srgbClr val="0070C0"/>
                          </a:solidFill>
                          <a:effectLst/>
                          <a:latin typeface="Calibri" panose="020F0502020204030204" pitchFamily="34" charset="0"/>
                          <a:cs typeface="Calibri" panose="020F0502020204030204" pitchFamily="34" charset="0"/>
                        </a:rPr>
                        <a:t>Biểu</a:t>
                      </a:r>
                      <a:r>
                        <a:rPr lang="en-US" sz="2600" b="1" dirty="0">
                          <a:solidFill>
                            <a:srgbClr val="0070C0"/>
                          </a:solidFill>
                          <a:effectLst/>
                          <a:latin typeface="Calibri" panose="020F0502020204030204" pitchFamily="34" charset="0"/>
                          <a:cs typeface="Calibri" panose="020F0502020204030204" pitchFamily="34" charset="0"/>
                        </a:rPr>
                        <a:t> </a:t>
                      </a:r>
                      <a:r>
                        <a:rPr lang="en-US" sz="2600" b="1" dirty="0" err="1">
                          <a:solidFill>
                            <a:srgbClr val="0070C0"/>
                          </a:solidFill>
                          <a:effectLst/>
                          <a:latin typeface="Calibri" panose="020F0502020204030204" pitchFamily="34" charset="0"/>
                          <a:cs typeface="Calibri" panose="020F0502020204030204" pitchFamily="34" charset="0"/>
                        </a:rPr>
                        <a:t>hiện</a:t>
                      </a:r>
                      <a:endParaRPr lang="en-US" sz="2600" b="1" dirty="0">
                        <a:solidFill>
                          <a:srgbClr val="0070C0"/>
                        </a:solidFill>
                        <a:effectLst/>
                        <a:latin typeface="Calibri" panose="020F0502020204030204" pitchFamily="34" charset="0"/>
                        <a:ea typeface="Calibri"/>
                        <a:cs typeface="Calibri" panose="020F0502020204030204" pitchFamily="34"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20000"/>
                        </a:lnSpc>
                        <a:spcAft>
                          <a:spcPts val="0"/>
                        </a:spcAft>
                      </a:pPr>
                      <a:r>
                        <a:rPr lang="en-US" sz="2600" b="1" dirty="0" err="1">
                          <a:solidFill>
                            <a:srgbClr val="0070C0"/>
                          </a:solidFill>
                          <a:effectLst/>
                          <a:latin typeface="Calibri" panose="020F0502020204030204" pitchFamily="34" charset="0"/>
                          <a:cs typeface="Calibri" panose="020F0502020204030204" pitchFamily="34" charset="0"/>
                        </a:rPr>
                        <a:t>Hậu</a:t>
                      </a:r>
                      <a:r>
                        <a:rPr lang="en-US" sz="2600" b="1" dirty="0">
                          <a:solidFill>
                            <a:srgbClr val="0070C0"/>
                          </a:solidFill>
                          <a:effectLst/>
                          <a:latin typeface="Calibri" panose="020F0502020204030204" pitchFamily="34" charset="0"/>
                          <a:cs typeface="Calibri" panose="020F0502020204030204" pitchFamily="34" charset="0"/>
                        </a:rPr>
                        <a:t> </a:t>
                      </a:r>
                      <a:r>
                        <a:rPr lang="en-US" sz="2600" b="1" dirty="0" err="1">
                          <a:solidFill>
                            <a:srgbClr val="0070C0"/>
                          </a:solidFill>
                          <a:effectLst/>
                          <a:latin typeface="Calibri" panose="020F0502020204030204" pitchFamily="34" charset="0"/>
                          <a:cs typeface="Calibri" panose="020F0502020204030204" pitchFamily="34" charset="0"/>
                        </a:rPr>
                        <a:t>quả</a:t>
                      </a:r>
                      <a:endParaRPr lang="en-US" sz="2600" b="1" dirty="0">
                        <a:solidFill>
                          <a:srgbClr val="0070C0"/>
                        </a:solidFill>
                        <a:effectLst/>
                        <a:latin typeface="Calibri" panose="020F0502020204030204" pitchFamily="34" charset="0"/>
                        <a:ea typeface="Calibri"/>
                        <a:cs typeface="Calibri" panose="020F0502020204030204" pitchFamily="34"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20000"/>
                        </a:lnSpc>
                        <a:spcAft>
                          <a:spcPts val="0"/>
                        </a:spcAft>
                      </a:pPr>
                      <a:r>
                        <a:rPr lang="en-US" sz="2600" b="1" dirty="0" err="1">
                          <a:solidFill>
                            <a:srgbClr val="0070C0"/>
                          </a:solidFill>
                          <a:effectLst/>
                          <a:latin typeface="Calibri" panose="020F0502020204030204" pitchFamily="34" charset="0"/>
                          <a:cs typeface="Calibri" panose="020F0502020204030204" pitchFamily="34" charset="0"/>
                        </a:rPr>
                        <a:t>Ví</a:t>
                      </a:r>
                      <a:r>
                        <a:rPr lang="en-US" sz="2600" b="1" dirty="0">
                          <a:solidFill>
                            <a:srgbClr val="0070C0"/>
                          </a:solidFill>
                          <a:effectLst/>
                          <a:latin typeface="Calibri" panose="020F0502020204030204" pitchFamily="34" charset="0"/>
                          <a:cs typeface="Calibri" panose="020F0502020204030204" pitchFamily="34" charset="0"/>
                        </a:rPr>
                        <a:t> </a:t>
                      </a:r>
                      <a:r>
                        <a:rPr lang="en-US" sz="2600" b="1" dirty="0" err="1">
                          <a:solidFill>
                            <a:srgbClr val="0070C0"/>
                          </a:solidFill>
                          <a:effectLst/>
                          <a:latin typeface="Calibri" panose="020F0502020204030204" pitchFamily="34" charset="0"/>
                          <a:cs typeface="Calibri" panose="020F0502020204030204" pitchFamily="34" charset="0"/>
                        </a:rPr>
                        <a:t>dụ</a:t>
                      </a:r>
                      <a:r>
                        <a:rPr lang="en-US" sz="2600" b="1" dirty="0">
                          <a:solidFill>
                            <a:srgbClr val="0070C0"/>
                          </a:solidFill>
                          <a:effectLst/>
                          <a:latin typeface="Calibri" panose="020F0502020204030204" pitchFamily="34" charset="0"/>
                          <a:cs typeface="Calibri" panose="020F0502020204030204" pitchFamily="34" charset="0"/>
                        </a:rPr>
                        <a:t> minh </a:t>
                      </a:r>
                      <a:r>
                        <a:rPr lang="en-US" sz="2600" b="1" dirty="0" err="1">
                          <a:solidFill>
                            <a:srgbClr val="0070C0"/>
                          </a:solidFill>
                          <a:effectLst/>
                          <a:latin typeface="Calibri" panose="020F0502020204030204" pitchFamily="34" charset="0"/>
                          <a:cs typeface="Calibri" panose="020F0502020204030204" pitchFamily="34" charset="0"/>
                        </a:rPr>
                        <a:t>họa</a:t>
                      </a:r>
                      <a:endParaRPr lang="en-US" sz="2600" b="1" dirty="0">
                        <a:solidFill>
                          <a:srgbClr val="0070C0"/>
                        </a:solidFill>
                        <a:effectLst/>
                        <a:latin typeface="Calibri" panose="020F0502020204030204" pitchFamily="34" charset="0"/>
                        <a:ea typeface="Calibri"/>
                        <a:cs typeface="Calibri" panose="020F0502020204030204" pitchFamily="34"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099241">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20000"/>
                        </a:lnSpc>
                        <a:spcAft>
                          <a:spcPts val="0"/>
                        </a:spcAft>
                      </a:pPr>
                      <a:r>
                        <a:rPr lang="en-US" sz="2600" b="1" dirty="0" err="1">
                          <a:solidFill>
                            <a:srgbClr val="0070C0"/>
                          </a:solidFill>
                          <a:effectLst/>
                          <a:latin typeface="Calibri" panose="020F0502020204030204" pitchFamily="34" charset="0"/>
                          <a:ea typeface="Times New Roman"/>
                          <a:cs typeface="Calibri" panose="020F0502020204030204" pitchFamily="34" charset="0"/>
                        </a:rPr>
                        <a:t>Nhiễm</a:t>
                      </a:r>
                      <a:r>
                        <a:rPr lang="en-US" sz="2600" b="1" dirty="0">
                          <a:solidFill>
                            <a:srgbClr val="0070C0"/>
                          </a:solidFill>
                          <a:effectLst/>
                          <a:latin typeface="Calibri" panose="020F0502020204030204" pitchFamily="34" charset="0"/>
                          <a:ea typeface="Times New Roman"/>
                          <a:cs typeface="Calibri" panose="020F0502020204030204" pitchFamily="34" charset="0"/>
                        </a:rPr>
                        <a:t> </a:t>
                      </a:r>
                      <a:r>
                        <a:rPr lang="en-US" sz="2600" b="1" dirty="0" err="1">
                          <a:solidFill>
                            <a:srgbClr val="0070C0"/>
                          </a:solidFill>
                          <a:effectLst/>
                          <a:latin typeface="Calibri" panose="020F0502020204030204" pitchFamily="34" charset="0"/>
                          <a:ea typeface="Times New Roman"/>
                          <a:cs typeface="Calibri" panose="020F0502020204030204" pitchFamily="34" charset="0"/>
                        </a:rPr>
                        <a:t>hóa</a:t>
                      </a:r>
                      <a:r>
                        <a:rPr lang="en-US" sz="2600" b="1" dirty="0">
                          <a:solidFill>
                            <a:srgbClr val="0070C0"/>
                          </a:solidFill>
                          <a:effectLst/>
                          <a:latin typeface="Calibri" panose="020F0502020204030204" pitchFamily="34" charset="0"/>
                          <a:ea typeface="Times New Roman"/>
                          <a:cs typeface="Calibri" panose="020F0502020204030204" pitchFamily="34" charset="0"/>
                        </a:rPr>
                        <a:t> </a:t>
                      </a:r>
                      <a:r>
                        <a:rPr lang="en-US" sz="2600" b="1" dirty="0" err="1">
                          <a:solidFill>
                            <a:srgbClr val="0070C0"/>
                          </a:solidFill>
                          <a:effectLst/>
                          <a:latin typeface="Calibri" panose="020F0502020204030204" pitchFamily="34" charset="0"/>
                          <a:ea typeface="Times New Roman"/>
                          <a:cs typeface="Calibri" panose="020F0502020204030204" pitchFamily="34" charset="0"/>
                        </a:rPr>
                        <a:t>chất</a:t>
                      </a:r>
                      <a:r>
                        <a:rPr lang="en-US" sz="2600" b="1" dirty="0">
                          <a:solidFill>
                            <a:srgbClr val="0070C0"/>
                          </a:solidFill>
                          <a:effectLst/>
                          <a:latin typeface="Calibri" panose="020F0502020204030204" pitchFamily="34" charset="0"/>
                          <a:ea typeface="Times New Roman"/>
                          <a:cs typeface="Calibri" panose="020F0502020204030204" pitchFamily="34" charset="0"/>
                        </a:rPr>
                        <a:t> </a:t>
                      </a:r>
                      <a:r>
                        <a:rPr lang="en-US" sz="2600" b="1" dirty="0" err="1">
                          <a:solidFill>
                            <a:srgbClr val="0070C0"/>
                          </a:solidFill>
                          <a:effectLst/>
                          <a:latin typeface="Calibri" panose="020F0502020204030204" pitchFamily="34" charset="0"/>
                          <a:ea typeface="Times New Roman"/>
                          <a:cs typeface="Calibri" panose="020F0502020204030204" pitchFamily="34" charset="0"/>
                        </a:rPr>
                        <a:t>độc</a:t>
                      </a:r>
                      <a:r>
                        <a:rPr lang="en-US" sz="2600" b="1" dirty="0">
                          <a:solidFill>
                            <a:srgbClr val="0070C0"/>
                          </a:solidFill>
                          <a:effectLst/>
                          <a:latin typeface="Calibri" panose="020F0502020204030204" pitchFamily="34" charset="0"/>
                          <a:ea typeface="Times New Roman"/>
                          <a:cs typeface="Calibri" panose="020F0502020204030204" pitchFamily="34" charset="0"/>
                        </a:rPr>
                        <a:t> </a:t>
                      </a:r>
                      <a:r>
                        <a:rPr lang="en-US" sz="2600" b="1" dirty="0" err="1">
                          <a:solidFill>
                            <a:srgbClr val="0070C0"/>
                          </a:solidFill>
                          <a:effectLst/>
                          <a:latin typeface="Calibri" panose="020F0502020204030204" pitchFamily="34" charset="0"/>
                          <a:ea typeface="Times New Roman"/>
                          <a:cs typeface="Calibri" panose="020F0502020204030204" pitchFamily="34" charset="0"/>
                        </a:rPr>
                        <a:t>hại</a:t>
                      </a:r>
                      <a:endParaRPr lang="en-US" sz="2600" b="1" dirty="0">
                        <a:solidFill>
                          <a:srgbClr val="0070C0"/>
                        </a:solidFill>
                        <a:effectLst/>
                        <a:latin typeface="Calibri" panose="020F0502020204030204" pitchFamily="34" charset="0"/>
                        <a:ea typeface="Calibri"/>
                        <a:cs typeface="Calibri" panose="020F0502020204030204" pitchFamily="34" charset="0"/>
                      </a:endParaRPr>
                    </a:p>
                  </a:txBody>
                  <a:tcPr marL="47625" marR="47625" marT="47625" marB="476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29845" lvl="0" indent="0" algn="just" defTabSz="457200" rtl="0" eaLnBrk="1" latinLnBrk="0" hangingPunct="1">
                        <a:lnSpc>
                          <a:spcPct val="100000"/>
                        </a:lnSpc>
                        <a:spcAft>
                          <a:spcPts val="0"/>
                        </a:spcAft>
                        <a:buClr>
                          <a:srgbClr val="000000"/>
                        </a:buClr>
                        <a:buSzPts val="1000"/>
                        <a:buFont typeface="Symbol"/>
                        <a:buNone/>
                        <a:tabLst>
                          <a:tab pos="154940" algn="l"/>
                        </a:tabLst>
                      </a:pP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Các</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kim</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loại</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nặng</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trong</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tự</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nhiên</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các</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hoá</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chất</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sử</a:t>
                      </a:r>
                      <a:b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b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dụng</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trong</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quá</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trình</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sản</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xuất</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nguyên</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liệu</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phân</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bón</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hoá</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học</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a:t>
                      </a:r>
                      <a:b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b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thuốc</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bảo</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vệ</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thực</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vật</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thuốc</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kháng</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sinh</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trong</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chăn</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nuôi</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nuôi</a:t>
                      </a:r>
                      <a:b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b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trổng</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thuỷ</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sản</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chế</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biến</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chất</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kích</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thích</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ngon</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miệng</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chất</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tạo</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ngọt</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bảo</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quản</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chất</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ổn</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định</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chất</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bảo</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quản</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bao</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bì</a:t>
                      </a:r>
                      <a:b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b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chứa</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chất</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độc</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p>
                  </a:txBody>
                  <a:tcPr marL="47625" marR="47625" marT="47625" marB="476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29845" lvl="0" indent="0" algn="just" defTabSz="457200" rtl="0" eaLnBrk="1" fontAlgn="auto" latinLnBrk="0" hangingPunct="1">
                        <a:lnSpc>
                          <a:spcPct val="100000"/>
                        </a:lnSpc>
                        <a:spcBef>
                          <a:spcPts val="0"/>
                        </a:spcBef>
                        <a:spcAft>
                          <a:spcPts val="0"/>
                        </a:spcAft>
                        <a:buClr>
                          <a:srgbClr val="000000"/>
                        </a:buClr>
                        <a:buSzPts val="1000"/>
                        <a:buFont typeface="Symbol"/>
                        <a:buNone/>
                        <a:tabLst>
                          <a:tab pos="154940" algn="l"/>
                        </a:tabLst>
                        <a:defRPr/>
                      </a:pPr>
                      <a:r>
                        <a:rPr lang="en-US" sz="2600" u="none" strike="noStrike" kern="1200" spc="0" noProof="0" dirty="0" err="1">
                          <a:solidFill>
                            <a:srgbClr val="0070C0"/>
                          </a:solidFill>
                          <a:effectLst/>
                          <a:latin typeface="Calibri" panose="020F0502020204030204" pitchFamily="34" charset="0"/>
                          <a:ea typeface="Segoe UI"/>
                          <a:cs typeface="Calibri" panose="020F0502020204030204" pitchFamily="34" charset="0"/>
                        </a:rPr>
                        <a:t>Nếu</a:t>
                      </a:r>
                      <a:r>
                        <a:rPr lang="en-US" sz="2600" u="none" strike="noStrike" kern="1200" spc="0" noProof="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noProof="0" dirty="0" err="1">
                          <a:solidFill>
                            <a:srgbClr val="0070C0"/>
                          </a:solidFill>
                          <a:effectLst/>
                          <a:latin typeface="Calibri" panose="020F0502020204030204" pitchFamily="34" charset="0"/>
                          <a:ea typeface="Segoe UI"/>
                          <a:cs typeface="Calibri" panose="020F0502020204030204" pitchFamily="34" charset="0"/>
                        </a:rPr>
                        <a:t>ăn</a:t>
                      </a:r>
                      <a:r>
                        <a:rPr lang="en-US" sz="2600" u="none" strike="noStrike" kern="1200" spc="0" noProof="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noProof="0" dirty="0" err="1">
                          <a:solidFill>
                            <a:srgbClr val="0070C0"/>
                          </a:solidFill>
                          <a:effectLst/>
                          <a:latin typeface="Calibri" panose="020F0502020204030204" pitchFamily="34" charset="0"/>
                          <a:ea typeface="Segoe UI"/>
                          <a:cs typeface="Calibri" panose="020F0502020204030204" pitchFamily="34" charset="0"/>
                        </a:rPr>
                        <a:t>phải</a:t>
                      </a:r>
                      <a:r>
                        <a:rPr lang="en-US" sz="2600" u="none" strike="noStrike" kern="1200" spc="0" noProof="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noProof="0" dirty="0" err="1">
                          <a:solidFill>
                            <a:srgbClr val="0070C0"/>
                          </a:solidFill>
                          <a:effectLst/>
                          <a:latin typeface="Calibri" panose="020F0502020204030204" pitchFamily="34" charset="0"/>
                          <a:ea typeface="Segoe UI"/>
                          <a:cs typeface="Calibri" panose="020F0502020204030204" pitchFamily="34" charset="0"/>
                        </a:rPr>
                        <a:t>những</a:t>
                      </a:r>
                      <a:r>
                        <a:rPr lang="en-US" sz="2600" u="none" strike="noStrike" kern="1200" spc="0" noProof="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noProof="0" dirty="0" err="1">
                          <a:solidFill>
                            <a:srgbClr val="0070C0"/>
                          </a:solidFill>
                          <a:effectLst/>
                          <a:latin typeface="Calibri" panose="020F0502020204030204" pitchFamily="34" charset="0"/>
                          <a:ea typeface="Segoe UI"/>
                          <a:cs typeface="Calibri" panose="020F0502020204030204" pitchFamily="34" charset="0"/>
                        </a:rPr>
                        <a:t>thực</a:t>
                      </a:r>
                      <a:r>
                        <a:rPr lang="en-US" sz="2600" u="none" strike="noStrike" kern="1200" spc="0" noProof="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noProof="0" dirty="0" err="1">
                          <a:solidFill>
                            <a:srgbClr val="0070C0"/>
                          </a:solidFill>
                          <a:effectLst/>
                          <a:latin typeface="Calibri" panose="020F0502020204030204" pitchFamily="34" charset="0"/>
                          <a:ea typeface="Segoe UI"/>
                          <a:cs typeface="Calibri" panose="020F0502020204030204" pitchFamily="34" charset="0"/>
                        </a:rPr>
                        <a:t>phẩm</a:t>
                      </a:r>
                      <a:r>
                        <a:rPr lang="en-US" sz="2600" u="none" strike="noStrike" kern="1200" spc="0" noProof="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noProof="0" dirty="0" err="1">
                          <a:solidFill>
                            <a:srgbClr val="0070C0"/>
                          </a:solidFill>
                          <a:effectLst/>
                          <a:latin typeface="Calibri" panose="020F0502020204030204" pitchFamily="34" charset="0"/>
                          <a:ea typeface="Segoe UI"/>
                          <a:cs typeface="Calibri" panose="020F0502020204030204" pitchFamily="34" charset="0"/>
                        </a:rPr>
                        <a:t>chứa</a:t>
                      </a:r>
                      <a:r>
                        <a:rPr lang="en-US" sz="2600" u="none" strike="noStrike" kern="1200" spc="0" noProof="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noProof="0" dirty="0" err="1">
                          <a:solidFill>
                            <a:srgbClr val="0070C0"/>
                          </a:solidFill>
                          <a:effectLst/>
                          <a:latin typeface="Calibri" panose="020F0502020204030204" pitchFamily="34" charset="0"/>
                          <a:ea typeface="Segoe UI"/>
                          <a:cs typeface="Calibri" panose="020F0502020204030204" pitchFamily="34" charset="0"/>
                        </a:rPr>
                        <a:t>hoá</a:t>
                      </a:r>
                      <a:r>
                        <a:rPr lang="en-US" sz="2600" u="none" strike="noStrike" kern="1200" spc="0" noProof="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noProof="0" dirty="0" err="1">
                          <a:solidFill>
                            <a:srgbClr val="0070C0"/>
                          </a:solidFill>
                          <a:effectLst/>
                          <a:latin typeface="Calibri" panose="020F0502020204030204" pitchFamily="34" charset="0"/>
                          <a:ea typeface="Segoe UI"/>
                          <a:cs typeface="Calibri" panose="020F0502020204030204" pitchFamily="34" charset="0"/>
                        </a:rPr>
                        <a:t>chất</a:t>
                      </a:r>
                      <a:r>
                        <a:rPr lang="en-US" sz="2600" u="none" strike="noStrike" kern="1200" spc="0" noProof="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noProof="0" dirty="0" err="1">
                          <a:solidFill>
                            <a:srgbClr val="0070C0"/>
                          </a:solidFill>
                          <a:effectLst/>
                          <a:latin typeface="Calibri" panose="020F0502020204030204" pitchFamily="34" charset="0"/>
                          <a:ea typeface="Segoe UI"/>
                          <a:cs typeface="Calibri" panose="020F0502020204030204" pitchFamily="34" charset="0"/>
                        </a:rPr>
                        <a:t>độc</a:t>
                      </a:r>
                      <a:r>
                        <a:rPr lang="en-US" sz="2600" u="none" strike="noStrike" kern="1200" spc="0" noProof="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noProof="0" dirty="0" err="1">
                          <a:solidFill>
                            <a:srgbClr val="0070C0"/>
                          </a:solidFill>
                          <a:effectLst/>
                          <a:latin typeface="Calibri" panose="020F0502020204030204" pitchFamily="34" charset="0"/>
                          <a:ea typeface="Segoe UI"/>
                          <a:cs typeface="Calibri" panose="020F0502020204030204" pitchFamily="34" charset="0"/>
                        </a:rPr>
                        <a:t>hại</a:t>
                      </a:r>
                      <a:r>
                        <a:rPr lang="en-US" sz="2600" u="none" strike="noStrike" kern="1200" spc="0" noProof="0" dirty="0">
                          <a:solidFill>
                            <a:srgbClr val="0070C0"/>
                          </a:solidFill>
                          <a:effectLst/>
                          <a:latin typeface="Calibri" panose="020F0502020204030204" pitchFamily="34" charset="0"/>
                          <a:ea typeface="Segoe UI"/>
                          <a:cs typeface="Calibri" panose="020F0502020204030204" pitchFamily="34" charset="0"/>
                        </a:rPr>
                        <a:t>, </a:t>
                      </a:r>
                      <a:endPar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endParaRPr>
                    </a:p>
                    <a:p>
                      <a:pPr marL="0" lvl="0" indent="0" algn="just" defTabSz="457200" rtl="0" eaLnBrk="1" latinLnBrk="0" hangingPunct="1">
                        <a:lnSpc>
                          <a:spcPct val="100000"/>
                        </a:lnSpc>
                        <a:spcAft>
                          <a:spcPts val="0"/>
                        </a:spcAft>
                        <a:buClr>
                          <a:srgbClr val="000000"/>
                        </a:buClr>
                        <a:buSzPts val="1000"/>
                        <a:buFont typeface="Symbol"/>
                        <a:buNone/>
                        <a:tabLst>
                          <a:tab pos="154940" algn="l"/>
                        </a:tabLst>
                      </a:pP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người</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bệnh</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sẽ</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bị</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ngộ</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độc</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mức</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độ</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ngộ</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độc</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khác</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nhau</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tuỳ</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thuộc</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vào</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nồng</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độ</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và</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loại</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hoá</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chất</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Nặng</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gây</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cấp</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tính</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và</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có</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thể</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tử</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vong</a:t>
                      </a:r>
                      <a:endPar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endParaRPr>
                    </a:p>
                  </a:txBody>
                  <a:tcPr marL="47625" marR="47625" marT="47625" marB="476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lvl="0" indent="0" algn="just" defTabSz="457200" rtl="0" eaLnBrk="1" latinLnBrk="0" hangingPunct="1">
                        <a:lnSpc>
                          <a:spcPct val="100000"/>
                        </a:lnSpc>
                        <a:spcAft>
                          <a:spcPts val="0"/>
                        </a:spcAft>
                        <a:buClr>
                          <a:srgbClr val="000000"/>
                        </a:buClr>
                        <a:buSzPts val="1000"/>
                        <a:buFont typeface="Symbol"/>
                        <a:buNone/>
                        <a:tabLst>
                          <a:tab pos="154940" algn="l"/>
                        </a:tabLst>
                      </a:pP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Ngộ</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độc</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do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thực</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phẩm</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nhiễm</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thuốc</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trừ</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sâu</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bệnh</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Biểu</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hiện</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tê</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môi</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đau</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lưỡi</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đau</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bụng</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buồn</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nôn</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tiêu</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chảy</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nhức</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đẩu</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chảy</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nhiều</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nước</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bọt</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da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lạnh</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mạch</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đập</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chậm</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đổng</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tử</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mắt</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co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lại</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trường</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hợp</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ngộ</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độc</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nặng</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có</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thể</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bị</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co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giật</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hoặc</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bất</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kern="1200" spc="0" dirty="0" err="1">
                          <a:solidFill>
                            <a:srgbClr val="0070C0"/>
                          </a:solidFill>
                          <a:effectLst/>
                          <a:latin typeface="Calibri" panose="020F0502020204030204" pitchFamily="34" charset="0"/>
                          <a:ea typeface="Segoe UI"/>
                          <a:cs typeface="Calibri" panose="020F0502020204030204" pitchFamily="34" charset="0"/>
                        </a:rPr>
                        <a:t>tỉnh</a:t>
                      </a:r>
                      <a:r>
                        <a:rPr lang="en-US" sz="2600" u="none" strike="noStrike" kern="1200" spc="0" dirty="0">
                          <a:solidFill>
                            <a:srgbClr val="0070C0"/>
                          </a:solidFill>
                          <a:effectLst/>
                          <a:latin typeface="Calibri" panose="020F0502020204030204" pitchFamily="34" charset="0"/>
                          <a:ea typeface="Segoe UI"/>
                          <a:cs typeface="Calibri" panose="020F0502020204030204" pitchFamily="34" charset="0"/>
                        </a:rPr>
                        <a:t>,... </a:t>
                      </a:r>
                    </a:p>
                    <a:p>
                      <a:pPr marL="0" lvl="0" indent="0" algn="just">
                        <a:lnSpc>
                          <a:spcPct val="100000"/>
                        </a:lnSpc>
                        <a:spcAft>
                          <a:spcPts val="0"/>
                        </a:spcAft>
                        <a:buClr>
                          <a:srgbClr val="000000"/>
                        </a:buClr>
                        <a:buSzPts val="1000"/>
                        <a:buFont typeface="Symbol"/>
                        <a:buNone/>
                        <a:tabLst>
                          <a:tab pos="154940" algn="l"/>
                        </a:tabLst>
                      </a:pP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Ngộ</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độc</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do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thực</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phẩm</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dư</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lượng</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kháng</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sinh</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Dư</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lượng</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kháng</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sinh</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trong</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thực</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phẩm</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cao</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gây</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ngộ</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độc</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cho</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con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người</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hoặc</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các</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bệnh</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nghiêm</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trọng</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khác</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trong</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gan</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thẩn</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kinh</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hệ</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tiêu</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hóa</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tim</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làm</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giảm</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sự</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đáp</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ứng</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miễn</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dịch</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của</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cơ</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thể</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gây</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nên</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hiện</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tượng</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kháng</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 </a:t>
                      </a:r>
                      <a:r>
                        <a:rPr lang="en-US" sz="2600" u="none" strike="noStrike" spc="0" dirty="0" err="1">
                          <a:solidFill>
                            <a:srgbClr val="0070C0"/>
                          </a:solidFill>
                          <a:effectLst/>
                          <a:latin typeface="Calibri" panose="020F0502020204030204" pitchFamily="34" charset="0"/>
                          <a:ea typeface="Segoe UI"/>
                          <a:cs typeface="Calibri" panose="020F0502020204030204" pitchFamily="34" charset="0"/>
                        </a:rPr>
                        <a:t>thuốc</a:t>
                      </a:r>
                      <a:r>
                        <a:rPr lang="en-US" sz="2600" u="none" strike="noStrike" spc="0" dirty="0">
                          <a:solidFill>
                            <a:srgbClr val="0070C0"/>
                          </a:solidFill>
                          <a:effectLst/>
                          <a:latin typeface="Calibri" panose="020F0502020204030204" pitchFamily="34" charset="0"/>
                          <a:ea typeface="Segoe UI"/>
                          <a:cs typeface="Calibri" panose="020F0502020204030204" pitchFamily="34" charset="0"/>
                        </a:rPr>
                        <a:t>.</a:t>
                      </a:r>
                    </a:p>
                  </a:txBody>
                  <a:tcPr marL="47625" marR="47625" marT="47625" marB="476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1446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582861" y="168572"/>
            <a:ext cx="9510659" cy="1216779"/>
            <a:chOff x="3724120" y="700690"/>
            <a:chExt cx="7310853" cy="1011505"/>
          </a:xfrm>
        </p:grpSpPr>
        <p:sp>
          <p:nvSpPr>
            <p:cNvPr id="22" name="Freeform 21"/>
            <p:cNvSpPr/>
            <p:nvPr/>
          </p:nvSpPr>
          <p:spPr>
            <a:xfrm>
              <a:off x="4872035" y="700690"/>
              <a:ext cx="6162938" cy="1011505"/>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algn="ctr" defTabSz="1244600">
                <a:lnSpc>
                  <a:spcPct val="90000"/>
                </a:lnSpc>
                <a:spcBef>
                  <a:spcPct val="0"/>
                </a:spcBef>
                <a:spcAft>
                  <a:spcPct val="35000"/>
                </a:spcAft>
              </a:pPr>
              <a:r>
                <a:rPr lang="en-US" sz="4000" b="1" dirty="0">
                  <a:solidFill>
                    <a:srgbClr val="3333FF"/>
                  </a:solidFill>
                  <a:latin typeface="Calibri" panose="020F0502020204030204" pitchFamily="34" charset="0"/>
                  <a:cs typeface="Calibri" panose="020F0502020204030204" pitchFamily="34" charset="0"/>
                </a:rPr>
                <a:t>BIỆN PHÁP PHÒNG TRÁNH VÀ ĐIỀU TRỊ NGỘ ĐỘC THỰC PHẨM</a:t>
              </a:r>
              <a:endParaRPr lang="en-US" sz="4000" b="1" i="0" u="none" kern="1200" dirty="0">
                <a:solidFill>
                  <a:srgbClr val="3333FF"/>
                </a:solidFill>
                <a:latin typeface="Calibri" panose="020F0502020204030204" pitchFamily="34" charset="0"/>
                <a:cs typeface="Calibri" panose="020F0502020204030204" pitchFamily="34" charset="0"/>
              </a:endParaRPr>
            </a:p>
          </p:txBody>
        </p:sp>
        <p:sp>
          <p:nvSpPr>
            <p:cNvPr id="23" name="Freeform 22"/>
            <p:cNvSpPr/>
            <p:nvPr/>
          </p:nvSpPr>
          <p:spPr>
            <a:xfrm>
              <a:off x="3724120" y="1041559"/>
              <a:ext cx="586773" cy="595253"/>
            </a:xfrm>
            <a:custGeom>
              <a:avLst/>
              <a:gdLst>
                <a:gd name="connsiteX0" fmla="*/ 97815 w 586773"/>
                <a:gd name="connsiteY0" fmla="*/ 0 h 595253"/>
                <a:gd name="connsiteX1" fmla="*/ 488958 w 586773"/>
                <a:gd name="connsiteY1" fmla="*/ 0 h 595253"/>
                <a:gd name="connsiteX2" fmla="*/ 586773 w 586773"/>
                <a:gd name="connsiteY2" fmla="*/ 97815 h 595253"/>
                <a:gd name="connsiteX3" fmla="*/ 586773 w 586773"/>
                <a:gd name="connsiteY3" fmla="*/ 595253 h 595253"/>
                <a:gd name="connsiteX4" fmla="*/ 586773 w 586773"/>
                <a:gd name="connsiteY4" fmla="*/ 595253 h 595253"/>
                <a:gd name="connsiteX5" fmla="*/ 0 w 586773"/>
                <a:gd name="connsiteY5" fmla="*/ 595253 h 595253"/>
                <a:gd name="connsiteX6" fmla="*/ 0 w 586773"/>
                <a:gd name="connsiteY6" fmla="*/ 595253 h 595253"/>
                <a:gd name="connsiteX7" fmla="*/ 0 w 586773"/>
                <a:gd name="connsiteY7" fmla="*/ 97815 h 595253"/>
                <a:gd name="connsiteX8" fmla="*/ 97815 w 586773"/>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73" h="595253">
                  <a:moveTo>
                    <a:pt x="97815" y="0"/>
                  </a:moveTo>
                  <a:lnTo>
                    <a:pt x="488958" y="0"/>
                  </a:lnTo>
                  <a:cubicBezTo>
                    <a:pt x="542980" y="0"/>
                    <a:pt x="586773" y="43793"/>
                    <a:pt x="586773" y="97815"/>
                  </a:cubicBezTo>
                  <a:lnTo>
                    <a:pt x="586773" y="595253"/>
                  </a:lnTo>
                  <a:lnTo>
                    <a:pt x="586773" y="595253"/>
                  </a:lnTo>
                  <a:lnTo>
                    <a:pt x="0" y="595253"/>
                  </a:lnTo>
                  <a:lnTo>
                    <a:pt x="0" y="595253"/>
                  </a:lnTo>
                  <a:lnTo>
                    <a:pt x="0" y="97815"/>
                  </a:lnTo>
                  <a:cubicBezTo>
                    <a:pt x="0" y="43793"/>
                    <a:pt x="43793" y="0"/>
                    <a:pt x="97815" y="0"/>
                  </a:cubicBezTo>
                  <a:close/>
                </a:path>
              </a:pathLst>
            </a:custGeom>
            <a:scene3d>
              <a:camera prst="orthographicFront">
                <a:rot lat="0" lon="0" rev="0"/>
              </a:camera>
              <a:lightRig rig="contrasting" dir="t">
                <a:rot lat="0" lon="0" rev="1200000"/>
              </a:lightRig>
            </a:scene3d>
            <a:sp3d contourW="19050" prstMaterial="metal">
              <a:bevelT w="88900" h="203200"/>
              <a:bevelB w="165100" h="254000"/>
              <a:contourClr>
                <a:schemeClr val="accent1"/>
              </a:contourClr>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7704" tIns="87704" rIns="87704" bIns="59055" numCol="1" spcCol="1270" anchor="ctr" anchorCtr="0">
              <a:noAutofit/>
            </a:bodyPr>
            <a:lstStyle/>
            <a:p>
              <a:pPr lvl="0" algn="ctr" defTabSz="1377950">
                <a:lnSpc>
                  <a:spcPct val="90000"/>
                </a:lnSpc>
                <a:spcBef>
                  <a:spcPct val="0"/>
                </a:spcBef>
                <a:spcAft>
                  <a:spcPct val="35000"/>
                </a:spcAft>
              </a:pPr>
              <a:r>
                <a:rPr lang="en-US" sz="4000" b="1" kern="1200">
                  <a:solidFill>
                    <a:srgbClr val="FFFF00"/>
                  </a:solidFill>
                  <a:latin typeface="Calibri" panose="020F0502020204030204" pitchFamily="34" charset="0"/>
                  <a:cs typeface="Calibri" panose="020F0502020204030204" pitchFamily="34" charset="0"/>
                </a:rPr>
                <a:t>III</a:t>
              </a:r>
            </a:p>
          </p:txBody>
        </p:sp>
        <p:cxnSp>
          <p:nvCxnSpPr>
            <p:cNvPr id="24" name="Straight Connector 23"/>
            <p:cNvCxnSpPr/>
            <p:nvPr/>
          </p:nvCxnSpPr>
          <p:spPr>
            <a:xfrm>
              <a:off x="4323420" y="1339185"/>
              <a:ext cx="548615"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4" name="Oval 13"/>
          <p:cNvSpPr/>
          <p:nvPr/>
        </p:nvSpPr>
        <p:spPr>
          <a:xfrm>
            <a:off x="8043954" y="4187559"/>
            <a:ext cx="3995309" cy="2670441"/>
          </a:xfrm>
          <a:prstGeom prst="ellipse">
            <a:avLst/>
          </a:prstGeom>
          <a:blipFill>
            <a:blip r:embed="rId2"/>
            <a:stretch>
              <a:fillRect/>
            </a:stretch>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13"/>
          <p:cNvSpPr>
            <a:spLocks noGrp="1"/>
          </p:cNvSpPr>
          <p:nvPr>
            <p:ph idx="1"/>
          </p:nvPr>
        </p:nvSpPr>
        <p:spPr>
          <a:xfrm>
            <a:off x="190678" y="1476033"/>
            <a:ext cx="11848585" cy="4862780"/>
          </a:xfrm>
          <a:solidFill>
            <a:schemeClr val="bg1"/>
          </a:solidFill>
        </p:spPr>
        <p:txBody>
          <a:bodyPr>
            <a:noAutofit/>
          </a:bodyPr>
          <a:lstStyle/>
          <a:p>
            <a:pPr marL="0" indent="0" algn="just">
              <a:buNone/>
            </a:pP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HS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đọc</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sách</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chuyên</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đề</a:t>
            </a:r>
            <a:r>
              <a:rPr lang="vi-VN" sz="28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thực</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nhiệm</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vi-VN"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vụ-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trình</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bày</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dưới</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hình</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thức</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bảng</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nội</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dung: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Nhóm</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Nghiên</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cứu</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phần</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III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mục</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hoàn</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thành</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Bảng</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11.2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về</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biện</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pháp</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phòng</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tránh</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ngộ</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độc</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thực</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phẩm</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thuộc</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khâu</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sản</a:t>
            </a:r>
            <a:r>
              <a:rPr lang="en-US" sz="2800" b="1"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xuất</a:t>
            </a:r>
            <a:r>
              <a:rPr lang="en-US" sz="2800" b="1"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nguyên</a:t>
            </a:r>
            <a:r>
              <a:rPr lang="en-US" sz="2800" b="1"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liêu</a:t>
            </a:r>
            <a:r>
              <a:rPr lang="en-US" sz="2800" b="1"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sản</a:t>
            </a:r>
            <a:r>
              <a:rPr lang="en-US" sz="2800" b="1"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suất</a:t>
            </a:r>
            <a:r>
              <a:rPr lang="en-US" sz="2800" b="1"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và</a:t>
            </a:r>
            <a:r>
              <a:rPr lang="en-US" sz="2800" b="1"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chế</a:t>
            </a:r>
            <a:r>
              <a:rPr lang="en-US" sz="2800" b="1"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biến</a:t>
            </a:r>
            <a:r>
              <a:rPr lang="en-US" sz="2800" b="1"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thực</a:t>
            </a:r>
            <a:r>
              <a:rPr lang="en-US" sz="2800" b="1"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phẩm</a:t>
            </a:r>
            <a:r>
              <a:rPr lang="en-US" sz="2800" b="1"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Bảng</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11.3.</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Nhóm</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Nghiên</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cứu</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phần</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III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mục</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hoàn</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thành</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Bảng</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11.2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về</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biện</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pháp</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phòng</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tránh</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ngộ</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độc</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thực</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phẩm</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thuộc</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khâu</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bảo</a:t>
            </a:r>
            <a:r>
              <a:rPr lang="en-US" sz="2800" b="1"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quản</a:t>
            </a:r>
            <a:r>
              <a:rPr lang="en-US" sz="2800" b="1"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thương</a:t>
            </a:r>
            <a:r>
              <a:rPr lang="en-US" sz="2800" b="1"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mại</a:t>
            </a:r>
            <a:r>
              <a:rPr lang="en-US" sz="2800" b="1"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và</a:t>
            </a:r>
            <a:r>
              <a:rPr lang="en-US" sz="2800" b="1"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dịch</a:t>
            </a:r>
            <a:r>
              <a:rPr lang="en-US" sz="2800" b="1"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vụ</a:t>
            </a:r>
            <a:r>
              <a:rPr lang="en-US" sz="2800" b="1"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tiêu</a:t>
            </a:r>
            <a:r>
              <a:rPr lang="en-US" sz="2800" b="1"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dùng</a:t>
            </a:r>
            <a:r>
              <a:rPr lang="en-US" sz="2800" b="1"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Bảng</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11.3.</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Nhóm</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3.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Nghiên</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cứu</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nội</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dung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phần</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III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mục</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phân</a:t>
            </a:r>
            <a:r>
              <a:rPr lang="en-US" sz="2800" b="1"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tích</a:t>
            </a:r>
            <a:r>
              <a:rPr lang="en-US" sz="2800" b="1"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các</a:t>
            </a:r>
            <a:r>
              <a:rPr lang="en-US" sz="2800" b="1"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bước</a:t>
            </a:r>
            <a:r>
              <a:rPr lang="en-US" sz="2800" b="1"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điều</a:t>
            </a:r>
            <a:r>
              <a:rPr lang="en-US" sz="2800" b="1"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trị</a:t>
            </a:r>
            <a:r>
              <a:rPr lang="en-US" sz="2800" b="1"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ngộ</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độc</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thực</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phẩm</a:t>
            </a:r>
            <a:r>
              <a:rPr lang="vi-VN"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hình 11.6</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Nhóm</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4.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Nghiên</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cứu</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nội</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dung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phần</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III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mục</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 </a:t>
            </a:r>
            <a:r>
              <a:rPr lang="en-U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hoàn</a:t>
            </a:r>
            <a:r>
              <a:rPr lang="en-US" sz="2800" b="1"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thành</a:t>
            </a:r>
            <a:r>
              <a:rPr lang="en-US" sz="2800" b="1"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Bảng</a:t>
            </a:r>
            <a:r>
              <a:rPr lang="en-US" sz="2800" b="1"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11.4</a:t>
            </a:r>
            <a:endParaRPr lang="en-US" sz="2800" b="1" dirty="0">
              <a:effectLst/>
              <a:highlight>
                <a:srgbClr val="FFFF00"/>
              </a:highligh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62424852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2259" y="624106"/>
            <a:ext cx="1920240" cy="67310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4000" b="1" dirty="0">
                <a:solidFill>
                  <a:srgbClr val="000000"/>
                </a:solidFill>
                <a:highlight>
                  <a:srgbClr val="00FFFF"/>
                </a:highlight>
                <a:latin typeface="Times New Roman" panose="02020603050405020304" pitchFamily="18" charset="0"/>
                <a:ea typeface="Arial" panose="020B0604020202020204" pitchFamily="34" charset="0"/>
              </a:rPr>
              <a:t>Nhóm 1</a:t>
            </a:r>
          </a:p>
        </p:txBody>
      </p:sp>
      <p:sp>
        <p:nvSpPr>
          <p:cNvPr id="5" name="Rectangle 1">
            <a:extLst>
              <a:ext uri="{FF2B5EF4-FFF2-40B4-BE49-F238E27FC236}">
                <a16:creationId xmlns:a16="http://schemas.microsoft.com/office/drawing/2014/main" id="{844F12E2-62E4-CBB3-67FB-D2E8C0F56CEE}"/>
              </a:ext>
            </a:extLst>
          </p:cNvPr>
          <p:cNvSpPr>
            <a:spLocks noGrp="1" noChangeArrowheads="1"/>
          </p:cNvSpPr>
          <p:nvPr>
            <p:ph type="title"/>
          </p:nvPr>
        </p:nvSpPr>
        <p:spPr bwMode="auto">
          <a:xfrm>
            <a:off x="1631217" y="0"/>
            <a:ext cx="95990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88925" eaLnBrk="0" fontAlgn="base" hangingPunct="0">
              <a:spcBef>
                <a:spcPct val="0"/>
              </a:spcBef>
              <a:spcAft>
                <a:spcPct val="0"/>
              </a:spcAft>
              <a:tabLst>
                <a:tab pos="100013" algn="l"/>
              </a:tabLst>
              <a:defRPr>
                <a:solidFill>
                  <a:schemeClr val="tx1"/>
                </a:solidFill>
                <a:latin typeface="Arial" panose="020B0604020202020204" pitchFamily="34" charset="0"/>
              </a:defRPr>
            </a:lvl1pPr>
            <a:lvl2pPr eaLnBrk="0" fontAlgn="base" hangingPunct="0">
              <a:spcBef>
                <a:spcPct val="0"/>
              </a:spcBef>
              <a:spcAft>
                <a:spcPct val="0"/>
              </a:spcAft>
              <a:tabLst>
                <a:tab pos="100013" algn="l"/>
              </a:tabLst>
              <a:defRPr>
                <a:solidFill>
                  <a:schemeClr val="tx1"/>
                </a:solidFill>
                <a:latin typeface="Arial" panose="020B0604020202020204" pitchFamily="34" charset="0"/>
              </a:defRPr>
            </a:lvl2pPr>
            <a:lvl3pPr eaLnBrk="0" fontAlgn="base" hangingPunct="0">
              <a:spcBef>
                <a:spcPct val="0"/>
              </a:spcBef>
              <a:spcAft>
                <a:spcPct val="0"/>
              </a:spcAft>
              <a:tabLst>
                <a:tab pos="100013" algn="l"/>
              </a:tabLst>
              <a:defRPr>
                <a:solidFill>
                  <a:schemeClr val="tx1"/>
                </a:solidFill>
                <a:latin typeface="Arial" panose="020B0604020202020204" pitchFamily="34" charset="0"/>
              </a:defRPr>
            </a:lvl3pPr>
            <a:lvl4pPr eaLnBrk="0" fontAlgn="base" hangingPunct="0">
              <a:spcBef>
                <a:spcPct val="0"/>
              </a:spcBef>
              <a:spcAft>
                <a:spcPct val="0"/>
              </a:spcAft>
              <a:tabLst>
                <a:tab pos="100013" algn="l"/>
              </a:tabLst>
              <a:defRPr>
                <a:solidFill>
                  <a:schemeClr val="tx1"/>
                </a:solidFill>
                <a:latin typeface="Arial" panose="020B0604020202020204" pitchFamily="34" charset="0"/>
              </a:defRPr>
            </a:lvl4pPr>
            <a:lvl5pPr eaLnBrk="0" fontAlgn="base" hangingPunct="0">
              <a:spcBef>
                <a:spcPct val="0"/>
              </a:spcBef>
              <a:spcAft>
                <a:spcPct val="0"/>
              </a:spcAft>
              <a:tabLst>
                <a:tab pos="100013" algn="l"/>
              </a:tabLst>
              <a:defRPr>
                <a:solidFill>
                  <a:schemeClr val="tx1"/>
                </a:solidFill>
                <a:latin typeface="Arial" panose="020B0604020202020204" pitchFamily="34" charset="0"/>
              </a:defRPr>
            </a:lvl5pPr>
            <a:lvl6pPr eaLnBrk="0" fontAlgn="base" hangingPunct="0">
              <a:spcBef>
                <a:spcPct val="0"/>
              </a:spcBef>
              <a:spcAft>
                <a:spcPct val="0"/>
              </a:spcAft>
              <a:tabLst>
                <a:tab pos="100013" algn="l"/>
              </a:tabLst>
              <a:defRPr>
                <a:solidFill>
                  <a:schemeClr val="tx1"/>
                </a:solidFill>
                <a:latin typeface="Arial" panose="020B0604020202020204" pitchFamily="34" charset="0"/>
              </a:defRPr>
            </a:lvl6pPr>
            <a:lvl7pPr eaLnBrk="0" fontAlgn="base" hangingPunct="0">
              <a:spcBef>
                <a:spcPct val="0"/>
              </a:spcBef>
              <a:spcAft>
                <a:spcPct val="0"/>
              </a:spcAft>
              <a:tabLst>
                <a:tab pos="100013" algn="l"/>
              </a:tabLst>
              <a:defRPr>
                <a:solidFill>
                  <a:schemeClr val="tx1"/>
                </a:solidFill>
                <a:latin typeface="Arial" panose="020B0604020202020204" pitchFamily="34" charset="0"/>
              </a:defRPr>
            </a:lvl7pPr>
            <a:lvl8pPr eaLnBrk="0" fontAlgn="base" hangingPunct="0">
              <a:spcBef>
                <a:spcPct val="0"/>
              </a:spcBef>
              <a:spcAft>
                <a:spcPct val="0"/>
              </a:spcAft>
              <a:tabLst>
                <a:tab pos="100013" algn="l"/>
              </a:tabLst>
              <a:defRPr>
                <a:solidFill>
                  <a:schemeClr val="tx1"/>
                </a:solidFill>
                <a:latin typeface="Arial" panose="020B0604020202020204" pitchFamily="34" charset="0"/>
              </a:defRPr>
            </a:lvl8pPr>
            <a:lvl9pPr eaLnBrk="0" fontAlgn="base" hangingPunct="0">
              <a:spcBef>
                <a:spcPct val="0"/>
              </a:spcBef>
              <a:spcAft>
                <a:spcPct val="0"/>
              </a:spcAft>
              <a:tabLst>
                <a:tab pos="100013" algn="l"/>
              </a:tabLst>
              <a:defRPr>
                <a:solidFill>
                  <a:schemeClr val="tx1"/>
                </a:solidFill>
                <a:latin typeface="Arial" panose="020B0604020202020204" pitchFamily="34" charset="0"/>
              </a:defRPr>
            </a:lvl9pPr>
          </a:lstStyle>
          <a:p>
            <a:pPr marL="0" marR="0" lvl="0" indent="288925" algn="ctr" defTabSz="914400" rtl="0" eaLnBrk="0" fontAlgn="base" latinLnBrk="0" hangingPunct="0">
              <a:lnSpc>
                <a:spcPct val="100000"/>
              </a:lnSpc>
              <a:spcBef>
                <a:spcPct val="0"/>
              </a:spcBef>
              <a:spcAft>
                <a:spcPct val="0"/>
              </a:spcAft>
              <a:buClrTx/>
              <a:buSzTx/>
              <a:buFontTx/>
              <a:buNone/>
              <a:tabLst>
                <a:tab pos="100013" algn="l"/>
              </a:tabLst>
            </a:pPr>
            <a:r>
              <a:rPr kumimoji="0" lang="en-US" altLang="en-US" sz="4000" b="1"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Bảng</a:t>
            </a:r>
            <a:r>
              <a:rPr kumimoji="0" lang="en-US" altLang="en-US" sz="4000" b="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11.2. </a:t>
            </a:r>
            <a:r>
              <a:rPr kumimoji="0" lang="en-US" altLang="en-US" sz="4000" b="1"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Phân</a:t>
            </a:r>
            <a:r>
              <a:rPr kumimoji="0" lang="en-US" altLang="en-US" sz="4000" b="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4000" b="1"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tích</a:t>
            </a:r>
            <a:r>
              <a:rPr kumimoji="0" lang="en-US" altLang="en-US" sz="4000" b="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4000" b="1"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một</a:t>
            </a:r>
            <a:r>
              <a:rPr kumimoji="0" lang="en-US" altLang="en-US" sz="4000" b="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4000" b="1"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số</a:t>
            </a:r>
            <a:r>
              <a:rPr kumimoji="0" lang="en-US" altLang="en-US" sz="4000" b="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4000" b="1"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biện</a:t>
            </a:r>
            <a:r>
              <a:rPr kumimoji="0" lang="en-US" altLang="en-US" sz="4000" b="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4000" b="1"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pháp</a:t>
            </a:r>
            <a:r>
              <a:rPr kumimoji="0" lang="en-US" altLang="en-US" sz="4000" b="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4000" b="1"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phòng</a:t>
            </a:r>
            <a:r>
              <a:rPr kumimoji="0" lang="en-US" altLang="en-US" sz="4000" b="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4000" b="1"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tránh</a:t>
            </a:r>
            <a:r>
              <a:rPr kumimoji="0" lang="en-US" altLang="en-US" sz="4000" b="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4000" b="1"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ngộ</a:t>
            </a:r>
            <a:r>
              <a:rPr kumimoji="0" lang="en-US" altLang="en-US" sz="4000" b="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4000" b="1"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độc</a:t>
            </a:r>
            <a:r>
              <a:rPr kumimoji="0" lang="en-US" altLang="en-US" sz="4000" b="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4000" b="1"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thực</a:t>
            </a:r>
            <a:r>
              <a:rPr kumimoji="0" lang="en-US" altLang="en-US" sz="4000" b="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4000" b="1"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phẩm</a:t>
            </a:r>
            <a:endParaRPr kumimoji="0" lang="en-US" altLang="en-US" sz="4000" b="1" u="none" strike="noStrike" cap="none" normalizeH="0" baseline="0" dirty="0">
              <a:ln>
                <a:noFill/>
              </a:ln>
              <a:solidFill>
                <a:schemeClr val="tx1"/>
              </a:solidFill>
              <a:effectLst/>
            </a:endParaRPr>
          </a:p>
        </p:txBody>
      </p:sp>
      <p:graphicFrame>
        <p:nvGraphicFramePr>
          <p:cNvPr id="7" name="Table 6">
            <a:extLst>
              <a:ext uri="{FF2B5EF4-FFF2-40B4-BE49-F238E27FC236}">
                <a16:creationId xmlns:a16="http://schemas.microsoft.com/office/drawing/2014/main" id="{3F2A1475-A06E-BA7A-27CA-06364755B4C5}"/>
              </a:ext>
            </a:extLst>
          </p:cNvPr>
          <p:cNvGraphicFramePr>
            <a:graphicFrameLocks noGrp="1"/>
          </p:cNvGraphicFramePr>
          <p:nvPr>
            <p:extLst>
              <p:ext uri="{D42A27DB-BD31-4B8C-83A1-F6EECF244321}">
                <p14:modId xmlns:p14="http://schemas.microsoft.com/office/powerpoint/2010/main" val="270760400"/>
              </p:ext>
            </p:extLst>
          </p:nvPr>
        </p:nvGraphicFramePr>
        <p:xfrm>
          <a:off x="324091" y="1297206"/>
          <a:ext cx="11493662" cy="5778377"/>
        </p:xfrm>
        <a:graphic>
          <a:graphicData uri="http://schemas.openxmlformats.org/drawingml/2006/table">
            <a:tbl>
              <a:tblPr firstRow="1" firstCol="1" bandRow="1"/>
              <a:tblGrid>
                <a:gridCol w="3632818">
                  <a:extLst>
                    <a:ext uri="{9D8B030D-6E8A-4147-A177-3AD203B41FA5}">
                      <a16:colId xmlns:a16="http://schemas.microsoft.com/office/drawing/2014/main" val="2545985059"/>
                    </a:ext>
                  </a:extLst>
                </a:gridCol>
                <a:gridCol w="2401354">
                  <a:extLst>
                    <a:ext uri="{9D8B030D-6E8A-4147-A177-3AD203B41FA5}">
                      <a16:colId xmlns:a16="http://schemas.microsoft.com/office/drawing/2014/main" val="2358310234"/>
                    </a:ext>
                  </a:extLst>
                </a:gridCol>
                <a:gridCol w="2713912">
                  <a:extLst>
                    <a:ext uri="{9D8B030D-6E8A-4147-A177-3AD203B41FA5}">
                      <a16:colId xmlns:a16="http://schemas.microsoft.com/office/drawing/2014/main" val="1787536511"/>
                    </a:ext>
                  </a:extLst>
                </a:gridCol>
                <a:gridCol w="2745578">
                  <a:extLst>
                    <a:ext uri="{9D8B030D-6E8A-4147-A177-3AD203B41FA5}">
                      <a16:colId xmlns:a16="http://schemas.microsoft.com/office/drawing/2014/main" val="2589653919"/>
                    </a:ext>
                  </a:extLst>
                </a:gridCol>
              </a:tblGrid>
              <a:tr h="1313041">
                <a:tc>
                  <a:txBody>
                    <a:bodyPr/>
                    <a:lstStyle/>
                    <a:p>
                      <a:pPr indent="288290" algn="ctr">
                        <a:lnSpc>
                          <a:spcPct val="120000"/>
                        </a:lnSpc>
                        <a:spcAft>
                          <a:spcPts val="600"/>
                        </a:spcAft>
                      </a:pPr>
                      <a:r>
                        <a:rPr lang="vi-VN"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Biện pháp phòng tránh ngộ độc thực phẩm</a:t>
                      </a: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288290" algn="ctr">
                        <a:lnSpc>
                          <a:spcPct val="120000"/>
                        </a:lnSpc>
                        <a:spcAft>
                          <a:spcPts val="600"/>
                        </a:spcAft>
                      </a:pPr>
                      <a:r>
                        <a:rPr lang="vi-VN"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Ưu điểm</a:t>
                      </a: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288290" algn="ctr">
                        <a:lnSpc>
                          <a:spcPct val="120000"/>
                        </a:lnSpc>
                        <a:spcAft>
                          <a:spcPts val="600"/>
                        </a:spcAft>
                      </a:pPr>
                      <a:r>
                        <a:rPr lang="vi-VN"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Hạn chế</a:t>
                      </a: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288290" algn="ctr">
                        <a:lnSpc>
                          <a:spcPct val="120000"/>
                        </a:lnSpc>
                        <a:spcAft>
                          <a:spcPts val="600"/>
                        </a:spcAft>
                      </a:pPr>
                      <a:r>
                        <a:rPr lang="vi-VN"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Đề xuất biện pháp thay thế</a:t>
                      </a: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799205108"/>
                  </a:ext>
                </a:extLst>
              </a:tr>
              <a:tr h="2186068">
                <a:tc>
                  <a:txBody>
                    <a:bodyPr/>
                    <a:lstStyle/>
                    <a:p>
                      <a:pPr indent="12700" algn="just">
                        <a:lnSpc>
                          <a:spcPct val="120000"/>
                        </a:lnSpc>
                        <a:spcAft>
                          <a:spcPts val="600"/>
                        </a:spcAft>
                        <a:tabLst>
                          <a:tab pos="99695" algn="l"/>
                        </a:tabLst>
                      </a:pPr>
                      <a:r>
                        <a:rPr lang="en-US" sz="2800" b="0" dirty="0">
                          <a:solidFill>
                            <a:srgbClr val="000000"/>
                          </a:solidFill>
                          <a:effectLst/>
                          <a:latin typeface="Calibri" panose="020F0502020204030204" pitchFamily="34" charset="0"/>
                          <a:ea typeface="Tahoma" panose="020B0604030504040204" pitchFamily="34" charset="0"/>
                          <a:cs typeface="Calibri" panose="020F0502020204030204" pitchFamily="34" charset="0"/>
                        </a:rPr>
                        <a:t>Quy </a:t>
                      </a:r>
                      <a:r>
                        <a:rPr lang="en-US" sz="2800" b="0" dirty="0" err="1">
                          <a:solidFill>
                            <a:srgbClr val="000000"/>
                          </a:solidFill>
                          <a:effectLst/>
                          <a:latin typeface="Calibri" panose="020F0502020204030204" pitchFamily="34" charset="0"/>
                          <a:ea typeface="Tahoma" panose="020B0604030504040204" pitchFamily="34" charset="0"/>
                          <a:cs typeface="Calibri" panose="020F0502020204030204" pitchFamily="34" charset="0"/>
                        </a:rPr>
                        <a:t>hoạch</a:t>
                      </a:r>
                      <a:r>
                        <a:rPr lang="en-US" sz="2800" b="0" dirty="0">
                          <a:solidFill>
                            <a:srgbClr val="000000"/>
                          </a:solidFill>
                          <a:effectLst/>
                          <a:latin typeface="Calibri" panose="020F0502020204030204" pitchFamily="34" charset="0"/>
                          <a:ea typeface="Tahoma" panose="020B0604030504040204" pitchFamily="34" charset="0"/>
                          <a:cs typeface="Calibri" panose="020F0502020204030204" pitchFamily="34" charset="0"/>
                        </a:rPr>
                        <a:t> </a:t>
                      </a:r>
                      <a:r>
                        <a:rPr lang="en-US" sz="2800" b="0" dirty="0" err="1">
                          <a:solidFill>
                            <a:srgbClr val="000000"/>
                          </a:solidFill>
                          <a:effectLst/>
                          <a:latin typeface="Calibri" panose="020F0502020204030204" pitchFamily="34" charset="0"/>
                          <a:ea typeface="Tahoma" panose="020B0604030504040204" pitchFamily="34" charset="0"/>
                          <a:cs typeface="Calibri" panose="020F0502020204030204" pitchFamily="34" charset="0"/>
                        </a:rPr>
                        <a:t>môi</a:t>
                      </a:r>
                      <a:r>
                        <a:rPr lang="en-US" sz="2800" b="0" dirty="0">
                          <a:solidFill>
                            <a:srgbClr val="000000"/>
                          </a:solidFill>
                          <a:effectLst/>
                          <a:latin typeface="Calibri" panose="020F0502020204030204" pitchFamily="34" charset="0"/>
                          <a:ea typeface="Tahoma" panose="020B0604030504040204" pitchFamily="34" charset="0"/>
                          <a:cs typeface="Calibri" panose="020F0502020204030204" pitchFamily="34" charset="0"/>
                        </a:rPr>
                        <a:t> </a:t>
                      </a:r>
                      <a:r>
                        <a:rPr lang="en-US" sz="2800" b="0" dirty="0" err="1">
                          <a:solidFill>
                            <a:srgbClr val="000000"/>
                          </a:solidFill>
                          <a:effectLst/>
                          <a:latin typeface="Calibri" panose="020F0502020204030204" pitchFamily="34" charset="0"/>
                          <a:ea typeface="Tahoma" panose="020B0604030504040204" pitchFamily="34" charset="0"/>
                          <a:cs typeface="Calibri" panose="020F0502020204030204" pitchFamily="34" charset="0"/>
                        </a:rPr>
                        <a:t>trường</a:t>
                      </a:r>
                      <a:r>
                        <a:rPr lang="en-US" sz="2800" b="0" dirty="0">
                          <a:solidFill>
                            <a:srgbClr val="000000"/>
                          </a:solidFill>
                          <a:effectLst/>
                          <a:latin typeface="Calibri" panose="020F0502020204030204" pitchFamily="34" charset="0"/>
                          <a:ea typeface="Tahoma" panose="020B0604030504040204" pitchFamily="34" charset="0"/>
                          <a:cs typeface="Calibri" panose="020F0502020204030204" pitchFamily="34" charset="0"/>
                        </a:rPr>
                        <a:t> tr</a:t>
                      </a:r>
                      <a:r>
                        <a:rPr lang="vi-VN" sz="2800" b="0" dirty="0">
                          <a:solidFill>
                            <a:srgbClr val="000000"/>
                          </a:solidFill>
                          <a:effectLst/>
                          <a:latin typeface="Calibri" panose="020F0502020204030204" pitchFamily="34" charset="0"/>
                          <a:ea typeface="Tahoma" panose="020B0604030504040204" pitchFamily="34" charset="0"/>
                          <a:cs typeface="Calibri" panose="020F0502020204030204" pitchFamily="34" charset="0"/>
                        </a:rPr>
                        <a:t>ồ</a:t>
                      </a:r>
                      <a:r>
                        <a:rPr lang="en-US" sz="2800" b="0" dirty="0">
                          <a:solidFill>
                            <a:srgbClr val="000000"/>
                          </a:solidFill>
                          <a:effectLst/>
                          <a:latin typeface="Calibri" panose="020F0502020204030204" pitchFamily="34" charset="0"/>
                          <a:ea typeface="Tahoma" panose="020B0604030504040204" pitchFamily="34" charset="0"/>
                          <a:cs typeface="Calibri" panose="020F0502020204030204" pitchFamily="34" charset="0"/>
                        </a:rPr>
                        <a:t>ng </a:t>
                      </a:r>
                      <a:r>
                        <a:rPr lang="en-US" sz="2800" b="0" dirty="0" err="1">
                          <a:solidFill>
                            <a:srgbClr val="000000"/>
                          </a:solidFill>
                          <a:effectLst/>
                          <a:latin typeface="Calibri" panose="020F0502020204030204" pitchFamily="34" charset="0"/>
                          <a:ea typeface="Tahoma" panose="020B0604030504040204" pitchFamily="34" charset="0"/>
                          <a:cs typeface="Calibri" panose="020F0502020204030204" pitchFamily="34" charset="0"/>
                        </a:rPr>
                        <a:t>trọt</a:t>
                      </a:r>
                      <a:r>
                        <a:rPr lang="en-US" sz="2800" b="0" dirty="0">
                          <a:solidFill>
                            <a:srgbClr val="000000"/>
                          </a:solidFill>
                          <a:effectLst/>
                          <a:latin typeface="Calibri" panose="020F0502020204030204" pitchFamily="34" charset="0"/>
                          <a:ea typeface="Tahoma" panose="020B0604030504040204" pitchFamily="34" charset="0"/>
                          <a:cs typeface="Calibri" panose="020F0502020204030204" pitchFamily="34" charset="0"/>
                        </a:rPr>
                        <a:t>, </a:t>
                      </a:r>
                      <a:r>
                        <a:rPr lang="en-US" sz="2800" b="0" dirty="0" err="1">
                          <a:solidFill>
                            <a:srgbClr val="000000"/>
                          </a:solidFill>
                          <a:effectLst/>
                          <a:latin typeface="Calibri" panose="020F0502020204030204" pitchFamily="34" charset="0"/>
                          <a:ea typeface="Tahoma" panose="020B0604030504040204" pitchFamily="34" charset="0"/>
                          <a:cs typeface="Calibri" panose="020F0502020204030204" pitchFamily="34" charset="0"/>
                        </a:rPr>
                        <a:t>chăn</a:t>
                      </a:r>
                      <a:r>
                        <a:rPr lang="en-US" sz="2800" b="0" dirty="0">
                          <a:solidFill>
                            <a:srgbClr val="000000"/>
                          </a:solidFill>
                          <a:effectLst/>
                          <a:latin typeface="Calibri" panose="020F0502020204030204" pitchFamily="34" charset="0"/>
                          <a:ea typeface="Tahoma" panose="020B0604030504040204" pitchFamily="34" charset="0"/>
                          <a:cs typeface="Calibri" panose="020F0502020204030204" pitchFamily="34" charset="0"/>
                        </a:rPr>
                        <a:t> </a:t>
                      </a:r>
                      <a:r>
                        <a:rPr lang="en-US" sz="2800" b="0" dirty="0" err="1">
                          <a:solidFill>
                            <a:srgbClr val="000000"/>
                          </a:solidFill>
                          <a:effectLst/>
                          <a:latin typeface="Calibri" panose="020F0502020204030204" pitchFamily="34" charset="0"/>
                          <a:ea typeface="Tahoma" panose="020B0604030504040204" pitchFamily="34" charset="0"/>
                          <a:cs typeface="Calibri" panose="020F0502020204030204" pitchFamily="34" charset="0"/>
                        </a:rPr>
                        <a:t>nuôi</a:t>
                      </a:r>
                      <a:r>
                        <a:rPr lang="en-US" sz="2800" b="0" dirty="0">
                          <a:solidFill>
                            <a:srgbClr val="000000"/>
                          </a:solidFill>
                          <a:effectLst/>
                          <a:latin typeface="Calibri" panose="020F0502020204030204" pitchFamily="34" charset="0"/>
                          <a:ea typeface="Tahoma" panose="020B0604030504040204" pitchFamily="34" charset="0"/>
                          <a:cs typeface="Calibri" panose="020F0502020204030204" pitchFamily="34" charset="0"/>
                        </a:rPr>
                        <a:t> </a:t>
                      </a:r>
                      <a:r>
                        <a:rPr lang="en-US" sz="2800" b="0" dirty="0" err="1">
                          <a:solidFill>
                            <a:srgbClr val="000000"/>
                          </a:solidFill>
                          <a:effectLst/>
                          <a:latin typeface="Calibri" panose="020F0502020204030204" pitchFamily="34" charset="0"/>
                          <a:ea typeface="Tahoma" panose="020B0604030504040204" pitchFamily="34" charset="0"/>
                          <a:cs typeface="Calibri" panose="020F0502020204030204" pitchFamily="34" charset="0"/>
                        </a:rPr>
                        <a:t>đảm</a:t>
                      </a:r>
                      <a:r>
                        <a:rPr lang="en-US" sz="2800" b="0" dirty="0">
                          <a:solidFill>
                            <a:srgbClr val="000000"/>
                          </a:solidFill>
                          <a:effectLst/>
                          <a:latin typeface="Calibri" panose="020F0502020204030204" pitchFamily="34" charset="0"/>
                          <a:ea typeface="Tahoma" panose="020B0604030504040204" pitchFamily="34" charset="0"/>
                          <a:cs typeface="Calibri" panose="020F0502020204030204" pitchFamily="34" charset="0"/>
                        </a:rPr>
                        <a:t> </a:t>
                      </a:r>
                      <a:r>
                        <a:rPr lang="en-US" sz="2800" b="0" dirty="0" err="1">
                          <a:solidFill>
                            <a:srgbClr val="000000"/>
                          </a:solidFill>
                          <a:effectLst/>
                          <a:latin typeface="Calibri" panose="020F0502020204030204" pitchFamily="34" charset="0"/>
                          <a:ea typeface="Tahoma" panose="020B0604030504040204" pitchFamily="34" charset="0"/>
                          <a:cs typeface="Calibri" panose="020F0502020204030204" pitchFamily="34" charset="0"/>
                        </a:rPr>
                        <a:t>bảo</a:t>
                      </a:r>
                      <a:r>
                        <a:rPr lang="en-US" sz="2800" b="0" dirty="0">
                          <a:solidFill>
                            <a:srgbClr val="000000"/>
                          </a:solidFill>
                          <a:effectLst/>
                          <a:latin typeface="Calibri" panose="020F0502020204030204" pitchFamily="34" charset="0"/>
                          <a:ea typeface="Tahoma" panose="020B0604030504040204" pitchFamily="34" charset="0"/>
                          <a:cs typeface="Calibri" panose="020F0502020204030204" pitchFamily="34" charset="0"/>
                        </a:rPr>
                        <a:t> an </a:t>
                      </a:r>
                      <a:r>
                        <a:rPr lang="en-US" sz="2800" b="0" dirty="0" err="1">
                          <a:solidFill>
                            <a:srgbClr val="000000"/>
                          </a:solidFill>
                          <a:effectLst/>
                          <a:latin typeface="Calibri" panose="020F0502020204030204" pitchFamily="34" charset="0"/>
                          <a:ea typeface="Tahoma" panose="020B0604030504040204" pitchFamily="34" charset="0"/>
                          <a:cs typeface="Calibri" panose="020F0502020204030204" pitchFamily="34" charset="0"/>
                        </a:rPr>
                        <a:t>toàn</a:t>
                      </a:r>
                      <a:r>
                        <a:rPr lang="en-US" sz="2800" b="0" dirty="0">
                          <a:solidFill>
                            <a:srgbClr val="000000"/>
                          </a:solidFill>
                          <a:effectLst/>
                          <a:latin typeface="Calibri" panose="020F0502020204030204" pitchFamily="34" charset="0"/>
                          <a:ea typeface="Tahoma" panose="020B0604030504040204" pitchFamily="34" charset="0"/>
                          <a:cs typeface="Calibri" panose="020F0502020204030204" pitchFamily="34" charset="0"/>
                        </a:rPr>
                        <a:t> (</a:t>
                      </a:r>
                      <a:r>
                        <a:rPr lang="en-US" sz="2800" b="0" dirty="0" err="1">
                          <a:solidFill>
                            <a:srgbClr val="000000"/>
                          </a:solidFill>
                          <a:effectLst/>
                          <a:latin typeface="Calibri" panose="020F0502020204030204" pitchFamily="34" charset="0"/>
                          <a:ea typeface="Tahoma" panose="020B0604030504040204" pitchFamily="34" charset="0"/>
                          <a:cs typeface="Calibri" panose="020F0502020204030204" pitchFamily="34" charset="0"/>
                        </a:rPr>
                        <a:t>sạch</a:t>
                      </a:r>
                      <a:r>
                        <a:rPr lang="en-US" sz="2800" b="0" dirty="0">
                          <a:solidFill>
                            <a:srgbClr val="000000"/>
                          </a:solidFill>
                          <a:effectLst/>
                          <a:latin typeface="Calibri" panose="020F0502020204030204" pitchFamily="34" charset="0"/>
                          <a:ea typeface="Tahoma" panose="020B0604030504040204" pitchFamily="34" charset="0"/>
                          <a:cs typeface="Calibri" panose="020F0502020204030204" pitchFamily="34" charset="0"/>
                        </a:rPr>
                        <a:t>, </a:t>
                      </a:r>
                      <a:r>
                        <a:rPr lang="en-US" sz="2800" b="0" dirty="0" err="1">
                          <a:solidFill>
                            <a:srgbClr val="000000"/>
                          </a:solidFill>
                          <a:effectLst/>
                          <a:latin typeface="Calibri" panose="020F0502020204030204" pitchFamily="34" charset="0"/>
                          <a:ea typeface="Tahoma" panose="020B0604030504040204" pitchFamily="34" charset="0"/>
                          <a:cs typeface="Calibri" panose="020F0502020204030204" pitchFamily="34" charset="0"/>
                        </a:rPr>
                        <a:t>không</a:t>
                      </a:r>
                      <a:r>
                        <a:rPr lang="en-US" sz="2800" b="0" dirty="0">
                          <a:solidFill>
                            <a:srgbClr val="000000"/>
                          </a:solidFill>
                          <a:effectLst/>
                          <a:latin typeface="Calibri" panose="020F0502020204030204" pitchFamily="34" charset="0"/>
                          <a:ea typeface="Tahoma" panose="020B0604030504040204" pitchFamily="34" charset="0"/>
                          <a:cs typeface="Calibri" panose="020F0502020204030204" pitchFamily="34" charset="0"/>
                        </a:rPr>
                        <a:t> </a:t>
                      </a:r>
                      <a:r>
                        <a:rPr lang="en-US" sz="2800" b="0" dirty="0" err="1">
                          <a:solidFill>
                            <a:srgbClr val="000000"/>
                          </a:solidFill>
                          <a:effectLst/>
                          <a:latin typeface="Calibri" panose="020F0502020204030204" pitchFamily="34" charset="0"/>
                          <a:ea typeface="Tahoma" panose="020B0604030504040204" pitchFamily="34" charset="0"/>
                          <a:cs typeface="Calibri" panose="020F0502020204030204" pitchFamily="34" charset="0"/>
                        </a:rPr>
                        <a:t>bị</a:t>
                      </a:r>
                      <a:r>
                        <a:rPr lang="en-US" sz="2800" b="0" dirty="0">
                          <a:solidFill>
                            <a:srgbClr val="000000"/>
                          </a:solidFill>
                          <a:effectLst/>
                          <a:latin typeface="Calibri" panose="020F0502020204030204" pitchFamily="34" charset="0"/>
                          <a:ea typeface="Tahoma" panose="020B0604030504040204" pitchFamily="34" charset="0"/>
                          <a:cs typeface="Calibri" panose="020F0502020204030204" pitchFamily="34" charset="0"/>
                        </a:rPr>
                        <a:t> ô </a:t>
                      </a:r>
                      <a:r>
                        <a:rPr lang="en-US" sz="2800" b="0" dirty="0" err="1">
                          <a:solidFill>
                            <a:srgbClr val="000000"/>
                          </a:solidFill>
                          <a:effectLst/>
                          <a:latin typeface="Calibri" panose="020F0502020204030204" pitchFamily="34" charset="0"/>
                          <a:ea typeface="Tahoma" panose="020B0604030504040204" pitchFamily="34" charset="0"/>
                          <a:cs typeface="Calibri" panose="020F0502020204030204" pitchFamily="34" charset="0"/>
                        </a:rPr>
                        <a:t>nhiễm</a:t>
                      </a:r>
                      <a:r>
                        <a:rPr lang="en-US" sz="2800" b="0" dirty="0">
                          <a:solidFill>
                            <a:srgbClr val="000000"/>
                          </a:solidFill>
                          <a:effectLst/>
                          <a:latin typeface="Calibri" panose="020F0502020204030204" pitchFamily="34" charset="0"/>
                          <a:ea typeface="Tahoma" panose="020B0604030504040204" pitchFamily="34" charset="0"/>
                          <a:cs typeface="Calibri" panose="020F0502020204030204" pitchFamily="34" charset="0"/>
                        </a:rPr>
                        <a:t>).</a:t>
                      </a:r>
                      <a:endParaRPr lang="en-US" sz="2800" b="0" dirty="0">
                        <a:effectLst/>
                        <a:latin typeface="Calibri" panose="020F0502020204030204" pitchFamily="34" charset="0"/>
                        <a:ea typeface="Segoe UI" panose="020B0502040204020203"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457200" indent="288290" algn="just">
                        <a:lnSpc>
                          <a:spcPct val="120000"/>
                        </a:lnSpc>
                      </a:pP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457200" indent="288290" algn="just">
                        <a:lnSpc>
                          <a:spcPct val="120000"/>
                        </a:lnSpc>
                      </a:pP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457200" indent="288290" algn="just">
                        <a:lnSpc>
                          <a:spcPct val="120000"/>
                        </a:lnSpc>
                      </a:pP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599708876"/>
                  </a:ext>
                </a:extLst>
              </a:tr>
              <a:tr h="1109232">
                <a:tc>
                  <a:txBody>
                    <a:bodyPr/>
                    <a:lstStyle/>
                    <a:p>
                      <a:pPr indent="12700" algn="just">
                        <a:lnSpc>
                          <a:spcPct val="120000"/>
                        </a:lnSpc>
                        <a:spcAft>
                          <a:spcPts val="600"/>
                        </a:spcAft>
                        <a:tabLst>
                          <a:tab pos="109220" algn="l"/>
                        </a:tabLst>
                      </a:pPr>
                      <a:endParaRPr lang="en-US" sz="2800" b="1" dirty="0">
                        <a:effectLst/>
                        <a:latin typeface="Calibri" panose="020F0502020204030204" pitchFamily="34" charset="0"/>
                        <a:ea typeface="Segoe UI" panose="020B0502040204020203"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457200" indent="288290" algn="just">
                        <a:lnSpc>
                          <a:spcPct val="120000"/>
                        </a:lnSpc>
                      </a:pP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457200" indent="288290" algn="just">
                        <a:lnSpc>
                          <a:spcPct val="120000"/>
                        </a:lnSpc>
                      </a:pP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457200" indent="288290" algn="just">
                        <a:lnSpc>
                          <a:spcPct val="120000"/>
                        </a:lnSpc>
                        <a:spcAft>
                          <a:spcPts val="600"/>
                        </a:spcAft>
                      </a:pP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117256034"/>
                  </a:ext>
                </a:extLst>
              </a:tr>
              <a:tr h="952452">
                <a:tc>
                  <a:txBody>
                    <a:bodyPr/>
                    <a:lstStyle/>
                    <a:p>
                      <a:pPr indent="288290" algn="just">
                        <a:lnSpc>
                          <a:spcPct val="120000"/>
                        </a:lnSpc>
                        <a:spcAft>
                          <a:spcPts val="600"/>
                        </a:spcAft>
                      </a:pP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288290" algn="just">
                        <a:lnSpc>
                          <a:spcPct val="120000"/>
                        </a:lnSpc>
                        <a:spcAft>
                          <a:spcPts val="600"/>
                        </a:spcAft>
                      </a:pP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288290" algn="just">
                        <a:lnSpc>
                          <a:spcPct val="120000"/>
                        </a:lnSpc>
                        <a:spcAft>
                          <a:spcPts val="600"/>
                        </a:spcAft>
                      </a:pP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288290" algn="just">
                        <a:lnSpc>
                          <a:spcPct val="120000"/>
                        </a:lnSpc>
                        <a:spcAft>
                          <a:spcPts val="600"/>
                        </a:spcAft>
                      </a:pP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94224493"/>
                  </a:ext>
                </a:extLst>
              </a:tr>
            </a:tbl>
          </a:graphicData>
        </a:graphic>
      </p:graphicFrame>
    </p:spTree>
    <p:extLst>
      <p:ext uri="{BB962C8B-B14F-4D97-AF65-F5344CB8AC3E}">
        <p14:creationId xmlns:p14="http://schemas.microsoft.com/office/powerpoint/2010/main" val="1246880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85823" y="742402"/>
            <a:ext cx="1946366" cy="673100"/>
          </a:xfrm>
        </p:spPr>
        <p:txBody>
          <a:bodyPr>
            <a:noAutofit/>
          </a:bodyPr>
          <a:lstStyle/>
          <a:p>
            <a:r>
              <a:rPr lang="vi-VN" sz="4000" b="1" dirty="0">
                <a:solidFill>
                  <a:srgbClr val="000000"/>
                </a:solidFill>
                <a:effectLst/>
                <a:highlight>
                  <a:srgbClr val="00FFFF"/>
                </a:highlight>
                <a:latin typeface="Times New Roman" panose="02020603050405020304" pitchFamily="18" charset="0"/>
                <a:ea typeface="Arial" panose="020B0604020202020204" pitchFamily="34" charset="0"/>
              </a:rPr>
              <a:t>Nhóm 2</a:t>
            </a:r>
          </a:p>
        </p:txBody>
      </p:sp>
      <p:graphicFrame>
        <p:nvGraphicFramePr>
          <p:cNvPr id="8" name="Table 7">
            <a:extLst>
              <a:ext uri="{FF2B5EF4-FFF2-40B4-BE49-F238E27FC236}">
                <a16:creationId xmlns:a16="http://schemas.microsoft.com/office/drawing/2014/main" id="{3F2A1475-A06E-BA7A-27CA-06364755B4C5}"/>
              </a:ext>
            </a:extLst>
          </p:cNvPr>
          <p:cNvGraphicFramePr>
            <a:graphicFrameLocks noGrp="1"/>
          </p:cNvGraphicFramePr>
          <p:nvPr>
            <p:extLst>
              <p:ext uri="{D42A27DB-BD31-4B8C-83A1-F6EECF244321}">
                <p14:modId xmlns:p14="http://schemas.microsoft.com/office/powerpoint/2010/main" val="345856329"/>
              </p:ext>
            </p:extLst>
          </p:nvPr>
        </p:nvGraphicFramePr>
        <p:xfrm>
          <a:off x="462986" y="1415502"/>
          <a:ext cx="11343191" cy="5442498"/>
        </p:xfrm>
        <a:graphic>
          <a:graphicData uri="http://schemas.openxmlformats.org/drawingml/2006/table">
            <a:tbl>
              <a:tblPr firstRow="1" firstCol="1" bandRow="1"/>
              <a:tblGrid>
                <a:gridCol w="3828328">
                  <a:extLst>
                    <a:ext uri="{9D8B030D-6E8A-4147-A177-3AD203B41FA5}">
                      <a16:colId xmlns:a16="http://schemas.microsoft.com/office/drawing/2014/main" val="2545985059"/>
                    </a:ext>
                  </a:extLst>
                </a:gridCol>
                <a:gridCol w="2333088">
                  <a:extLst>
                    <a:ext uri="{9D8B030D-6E8A-4147-A177-3AD203B41FA5}">
                      <a16:colId xmlns:a16="http://schemas.microsoft.com/office/drawing/2014/main" val="2358310234"/>
                    </a:ext>
                  </a:extLst>
                </a:gridCol>
                <a:gridCol w="2472141">
                  <a:extLst>
                    <a:ext uri="{9D8B030D-6E8A-4147-A177-3AD203B41FA5}">
                      <a16:colId xmlns:a16="http://schemas.microsoft.com/office/drawing/2014/main" val="1787536511"/>
                    </a:ext>
                  </a:extLst>
                </a:gridCol>
                <a:gridCol w="2709634">
                  <a:extLst>
                    <a:ext uri="{9D8B030D-6E8A-4147-A177-3AD203B41FA5}">
                      <a16:colId xmlns:a16="http://schemas.microsoft.com/office/drawing/2014/main" val="2589653919"/>
                    </a:ext>
                  </a:extLst>
                </a:gridCol>
              </a:tblGrid>
              <a:tr h="1136129">
                <a:tc>
                  <a:txBody>
                    <a:bodyPr/>
                    <a:lstStyle/>
                    <a:p>
                      <a:pPr indent="288290" algn="ctr">
                        <a:lnSpc>
                          <a:spcPct val="120000"/>
                        </a:lnSpc>
                        <a:spcAft>
                          <a:spcPts val="600"/>
                        </a:spcAft>
                      </a:pPr>
                      <a:r>
                        <a:rPr lang="vi-VN"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Biện pháp phòng tránh ngộ độc thực phẩm</a:t>
                      </a: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288290" algn="ctr">
                        <a:lnSpc>
                          <a:spcPct val="120000"/>
                        </a:lnSpc>
                        <a:spcAft>
                          <a:spcPts val="600"/>
                        </a:spcAft>
                      </a:pPr>
                      <a:r>
                        <a:rPr lang="vi-VN"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Ưu điểm</a:t>
                      </a: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288290" algn="ctr">
                        <a:lnSpc>
                          <a:spcPct val="120000"/>
                        </a:lnSpc>
                        <a:spcAft>
                          <a:spcPts val="600"/>
                        </a:spcAft>
                      </a:pPr>
                      <a:r>
                        <a:rPr lang="vi-VN"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Hạn chế</a:t>
                      </a: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288290" algn="ctr">
                        <a:lnSpc>
                          <a:spcPct val="120000"/>
                        </a:lnSpc>
                        <a:spcAft>
                          <a:spcPts val="600"/>
                        </a:spcAft>
                      </a:pPr>
                      <a:r>
                        <a:rPr lang="vi-VN"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Đề xuất biện pháp thay thế</a:t>
                      </a: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799205108"/>
                  </a:ext>
                </a:extLst>
              </a:tr>
              <a:tr h="1844225">
                <a:tc>
                  <a:txBody>
                    <a:bodyPr/>
                    <a:lstStyle/>
                    <a:p>
                      <a:pPr indent="12700" algn="just">
                        <a:lnSpc>
                          <a:spcPct val="120000"/>
                        </a:lnSpc>
                        <a:spcAft>
                          <a:spcPts val="600"/>
                        </a:spcAft>
                        <a:tabLst>
                          <a:tab pos="99695" algn="l"/>
                        </a:tabLst>
                      </a:pPr>
                      <a:r>
                        <a:rPr lang="vi-VN" sz="2800" b="0" dirty="0">
                          <a:effectLst/>
                          <a:latin typeface="Calibri" panose="020F0502020204030204" pitchFamily="34" charset="0"/>
                          <a:ea typeface="Segoe UI" panose="020B0502040204020203" pitchFamily="34" charset="0"/>
                          <a:cs typeface="Calibri" panose="020F0502020204030204" pitchFamily="34" charset="0"/>
                        </a:rPr>
                        <a:t>Kiểm tra chất lượng sản phẩm sau khi đóng gói</a:t>
                      </a:r>
                      <a:endParaRPr lang="en-US" sz="2800" b="0" dirty="0">
                        <a:effectLst/>
                        <a:latin typeface="Calibri" panose="020F0502020204030204" pitchFamily="34" charset="0"/>
                        <a:ea typeface="Segoe UI" panose="020B0502040204020203"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457200" indent="288290" algn="just">
                        <a:lnSpc>
                          <a:spcPct val="120000"/>
                        </a:lnSpc>
                      </a:pP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457200" indent="288290" algn="just">
                        <a:lnSpc>
                          <a:spcPct val="120000"/>
                        </a:lnSpc>
                      </a:pP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457200" indent="288290" algn="just">
                        <a:lnSpc>
                          <a:spcPct val="120000"/>
                        </a:lnSpc>
                      </a:pP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599708876"/>
                  </a:ext>
                </a:extLst>
              </a:tr>
              <a:tr h="1886230">
                <a:tc>
                  <a:txBody>
                    <a:bodyPr/>
                    <a:lstStyle/>
                    <a:p>
                      <a:pPr indent="12700" algn="just">
                        <a:lnSpc>
                          <a:spcPct val="120000"/>
                        </a:lnSpc>
                        <a:spcAft>
                          <a:spcPts val="600"/>
                        </a:spcAft>
                        <a:tabLst>
                          <a:tab pos="109220" algn="l"/>
                        </a:tabLst>
                      </a:pPr>
                      <a:endParaRPr lang="en-US" sz="2800" b="1" dirty="0">
                        <a:effectLst/>
                        <a:latin typeface="Calibri" panose="020F0502020204030204" pitchFamily="34" charset="0"/>
                        <a:ea typeface="Segoe UI" panose="020B0502040204020203"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457200" indent="288290" algn="just">
                        <a:lnSpc>
                          <a:spcPct val="120000"/>
                        </a:lnSpc>
                      </a:pP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457200" indent="288290" algn="just">
                        <a:lnSpc>
                          <a:spcPct val="120000"/>
                        </a:lnSpc>
                      </a:pP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457200" indent="288290" algn="just">
                        <a:lnSpc>
                          <a:spcPct val="120000"/>
                        </a:lnSpc>
                        <a:spcAft>
                          <a:spcPts val="600"/>
                        </a:spcAft>
                      </a:pP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117256034"/>
                  </a:ext>
                </a:extLst>
              </a:tr>
              <a:tr h="575914">
                <a:tc>
                  <a:txBody>
                    <a:bodyPr/>
                    <a:lstStyle/>
                    <a:p>
                      <a:pPr indent="288290" algn="just">
                        <a:lnSpc>
                          <a:spcPct val="120000"/>
                        </a:lnSpc>
                        <a:spcAft>
                          <a:spcPts val="600"/>
                        </a:spcAft>
                      </a:pP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288290" algn="just">
                        <a:lnSpc>
                          <a:spcPct val="120000"/>
                        </a:lnSpc>
                        <a:spcAft>
                          <a:spcPts val="600"/>
                        </a:spcAft>
                      </a:pP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288290" algn="just">
                        <a:lnSpc>
                          <a:spcPct val="120000"/>
                        </a:lnSpc>
                        <a:spcAft>
                          <a:spcPts val="600"/>
                        </a:spcAft>
                      </a:pP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288290" algn="just">
                        <a:lnSpc>
                          <a:spcPct val="120000"/>
                        </a:lnSpc>
                        <a:spcAft>
                          <a:spcPts val="600"/>
                        </a:spcAft>
                      </a:pP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94224493"/>
                  </a:ext>
                </a:extLst>
              </a:tr>
            </a:tbl>
          </a:graphicData>
        </a:graphic>
      </p:graphicFrame>
      <p:sp>
        <p:nvSpPr>
          <p:cNvPr id="9" name="Rectangle 1">
            <a:extLst>
              <a:ext uri="{FF2B5EF4-FFF2-40B4-BE49-F238E27FC236}">
                <a16:creationId xmlns:a16="http://schemas.microsoft.com/office/drawing/2014/main" id="{844F12E2-62E4-CBB3-67FB-D2E8C0F56CEE}"/>
              </a:ext>
            </a:extLst>
          </p:cNvPr>
          <p:cNvSpPr>
            <a:spLocks noChangeArrowheads="1"/>
          </p:cNvSpPr>
          <p:nvPr/>
        </p:nvSpPr>
        <p:spPr bwMode="auto">
          <a:xfrm>
            <a:off x="1265629" y="124845"/>
            <a:ext cx="966074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88925" eaLnBrk="0" fontAlgn="base" hangingPunct="0">
              <a:spcBef>
                <a:spcPct val="0"/>
              </a:spcBef>
              <a:spcAft>
                <a:spcPct val="0"/>
              </a:spcAft>
              <a:tabLst>
                <a:tab pos="100013" algn="l"/>
              </a:tabLst>
              <a:defRPr>
                <a:solidFill>
                  <a:schemeClr val="tx1"/>
                </a:solidFill>
                <a:latin typeface="Arial" panose="020B0604020202020204" pitchFamily="34" charset="0"/>
              </a:defRPr>
            </a:lvl1pPr>
            <a:lvl2pPr eaLnBrk="0" fontAlgn="base" hangingPunct="0">
              <a:spcBef>
                <a:spcPct val="0"/>
              </a:spcBef>
              <a:spcAft>
                <a:spcPct val="0"/>
              </a:spcAft>
              <a:tabLst>
                <a:tab pos="100013" algn="l"/>
              </a:tabLst>
              <a:defRPr>
                <a:solidFill>
                  <a:schemeClr val="tx1"/>
                </a:solidFill>
                <a:latin typeface="Arial" panose="020B0604020202020204" pitchFamily="34" charset="0"/>
              </a:defRPr>
            </a:lvl2pPr>
            <a:lvl3pPr eaLnBrk="0" fontAlgn="base" hangingPunct="0">
              <a:spcBef>
                <a:spcPct val="0"/>
              </a:spcBef>
              <a:spcAft>
                <a:spcPct val="0"/>
              </a:spcAft>
              <a:tabLst>
                <a:tab pos="100013" algn="l"/>
              </a:tabLst>
              <a:defRPr>
                <a:solidFill>
                  <a:schemeClr val="tx1"/>
                </a:solidFill>
                <a:latin typeface="Arial" panose="020B0604020202020204" pitchFamily="34" charset="0"/>
              </a:defRPr>
            </a:lvl3pPr>
            <a:lvl4pPr eaLnBrk="0" fontAlgn="base" hangingPunct="0">
              <a:spcBef>
                <a:spcPct val="0"/>
              </a:spcBef>
              <a:spcAft>
                <a:spcPct val="0"/>
              </a:spcAft>
              <a:tabLst>
                <a:tab pos="100013" algn="l"/>
              </a:tabLst>
              <a:defRPr>
                <a:solidFill>
                  <a:schemeClr val="tx1"/>
                </a:solidFill>
                <a:latin typeface="Arial" panose="020B0604020202020204" pitchFamily="34" charset="0"/>
              </a:defRPr>
            </a:lvl4pPr>
            <a:lvl5pPr eaLnBrk="0" fontAlgn="base" hangingPunct="0">
              <a:spcBef>
                <a:spcPct val="0"/>
              </a:spcBef>
              <a:spcAft>
                <a:spcPct val="0"/>
              </a:spcAft>
              <a:tabLst>
                <a:tab pos="100013" algn="l"/>
              </a:tabLst>
              <a:defRPr>
                <a:solidFill>
                  <a:schemeClr val="tx1"/>
                </a:solidFill>
                <a:latin typeface="Arial" panose="020B0604020202020204" pitchFamily="34" charset="0"/>
              </a:defRPr>
            </a:lvl5pPr>
            <a:lvl6pPr eaLnBrk="0" fontAlgn="base" hangingPunct="0">
              <a:spcBef>
                <a:spcPct val="0"/>
              </a:spcBef>
              <a:spcAft>
                <a:spcPct val="0"/>
              </a:spcAft>
              <a:tabLst>
                <a:tab pos="100013" algn="l"/>
              </a:tabLst>
              <a:defRPr>
                <a:solidFill>
                  <a:schemeClr val="tx1"/>
                </a:solidFill>
                <a:latin typeface="Arial" panose="020B0604020202020204" pitchFamily="34" charset="0"/>
              </a:defRPr>
            </a:lvl6pPr>
            <a:lvl7pPr eaLnBrk="0" fontAlgn="base" hangingPunct="0">
              <a:spcBef>
                <a:spcPct val="0"/>
              </a:spcBef>
              <a:spcAft>
                <a:spcPct val="0"/>
              </a:spcAft>
              <a:tabLst>
                <a:tab pos="100013" algn="l"/>
              </a:tabLst>
              <a:defRPr>
                <a:solidFill>
                  <a:schemeClr val="tx1"/>
                </a:solidFill>
                <a:latin typeface="Arial" panose="020B0604020202020204" pitchFamily="34" charset="0"/>
              </a:defRPr>
            </a:lvl7pPr>
            <a:lvl8pPr eaLnBrk="0" fontAlgn="base" hangingPunct="0">
              <a:spcBef>
                <a:spcPct val="0"/>
              </a:spcBef>
              <a:spcAft>
                <a:spcPct val="0"/>
              </a:spcAft>
              <a:tabLst>
                <a:tab pos="100013" algn="l"/>
              </a:tabLst>
              <a:defRPr>
                <a:solidFill>
                  <a:schemeClr val="tx1"/>
                </a:solidFill>
                <a:latin typeface="Arial" panose="020B0604020202020204" pitchFamily="34" charset="0"/>
              </a:defRPr>
            </a:lvl8pPr>
            <a:lvl9pPr eaLnBrk="0" fontAlgn="base" hangingPunct="0">
              <a:spcBef>
                <a:spcPct val="0"/>
              </a:spcBef>
              <a:spcAft>
                <a:spcPct val="0"/>
              </a:spcAft>
              <a:tabLst>
                <a:tab pos="100013" algn="l"/>
              </a:tabLst>
              <a:defRPr>
                <a:solidFill>
                  <a:schemeClr val="tx1"/>
                </a:solidFill>
                <a:latin typeface="Arial" panose="020B0604020202020204" pitchFamily="34" charset="0"/>
              </a:defRPr>
            </a:lvl9pPr>
          </a:lstStyle>
          <a:p>
            <a:pPr marL="0" marR="0" lvl="0" indent="288925" algn="ctr" defTabSz="914400" rtl="0" eaLnBrk="0" fontAlgn="base" latinLnBrk="0" hangingPunct="0">
              <a:lnSpc>
                <a:spcPct val="100000"/>
              </a:lnSpc>
              <a:spcBef>
                <a:spcPct val="0"/>
              </a:spcBef>
              <a:spcAft>
                <a:spcPct val="0"/>
              </a:spcAft>
              <a:buClrTx/>
              <a:buSzTx/>
              <a:buFontTx/>
              <a:buNone/>
              <a:tabLst>
                <a:tab pos="100013" algn="l"/>
              </a:tabLst>
            </a:pPr>
            <a:r>
              <a:rPr kumimoji="0" lang="en-US" altLang="en-US" sz="2800" b="1"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Bảng</a:t>
            </a:r>
            <a:r>
              <a:rPr kumimoji="0" lang="en-US" altLang="en-US" sz="2800" b="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11.2. </a:t>
            </a:r>
            <a:r>
              <a:rPr kumimoji="0" lang="en-US" altLang="en-US" sz="2800" b="1"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Phân</a:t>
            </a:r>
            <a:r>
              <a:rPr kumimoji="0" lang="en-US" altLang="en-US" sz="2800" b="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tích</a:t>
            </a:r>
            <a:r>
              <a:rPr kumimoji="0" lang="en-US" altLang="en-US" sz="2800" b="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một</a:t>
            </a:r>
            <a:r>
              <a:rPr kumimoji="0" lang="en-US" altLang="en-US" sz="2800" b="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số</a:t>
            </a:r>
            <a:r>
              <a:rPr kumimoji="0" lang="en-US" altLang="en-US" sz="2800" b="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biện</a:t>
            </a:r>
            <a:r>
              <a:rPr kumimoji="0" lang="en-US" altLang="en-US" sz="2800" b="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pháp</a:t>
            </a:r>
            <a:r>
              <a:rPr kumimoji="0" lang="en-US" altLang="en-US" sz="2800" b="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phòng</a:t>
            </a:r>
            <a:r>
              <a:rPr kumimoji="0" lang="en-US" altLang="en-US" sz="2800" b="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tránh</a:t>
            </a:r>
            <a:r>
              <a:rPr kumimoji="0" lang="en-US" altLang="en-US" sz="2800" b="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ngộ</a:t>
            </a:r>
            <a:r>
              <a:rPr kumimoji="0" lang="en-US" altLang="en-US" sz="2800" b="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độc</a:t>
            </a:r>
            <a:r>
              <a:rPr kumimoji="0" lang="en-US" altLang="en-US" sz="2800" b="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thực</a:t>
            </a:r>
            <a:r>
              <a:rPr kumimoji="0" lang="en-US" altLang="en-US" sz="2800" b="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phẩm</a:t>
            </a:r>
            <a:endParaRPr kumimoji="0" lang="en-US" altLang="en-US" sz="2800" b="1"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596712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64117" y="570243"/>
            <a:ext cx="1991496" cy="737403"/>
          </a:xfrm>
        </p:spPr>
        <p:txBody>
          <a:bodyPr>
            <a:normAutofit/>
          </a:bodyPr>
          <a:lstStyle/>
          <a:p>
            <a:r>
              <a:rPr lang="vi-VN" sz="4000" b="1" dirty="0">
                <a:solidFill>
                  <a:srgbClr val="000000"/>
                </a:solidFill>
                <a:effectLst/>
                <a:highlight>
                  <a:srgbClr val="00FFFF"/>
                </a:highlight>
                <a:latin typeface="Times New Roman" panose="02020603050405020304" pitchFamily="18" charset="0"/>
                <a:ea typeface="Arial" panose="020B0604020202020204" pitchFamily="34" charset="0"/>
              </a:rPr>
              <a:t>Nhóm 3</a:t>
            </a:r>
          </a:p>
        </p:txBody>
      </p:sp>
      <p:sp>
        <p:nvSpPr>
          <p:cNvPr id="5" name="TextBox 4">
            <a:extLst>
              <a:ext uri="{FF2B5EF4-FFF2-40B4-BE49-F238E27FC236}">
                <a16:creationId xmlns:a16="http://schemas.microsoft.com/office/drawing/2014/main" id="{7886DBF5-B9BA-E099-C674-652EC769BF99}"/>
              </a:ext>
            </a:extLst>
          </p:cNvPr>
          <p:cNvSpPr txBox="1"/>
          <p:nvPr/>
        </p:nvSpPr>
        <p:spPr>
          <a:xfrm>
            <a:off x="2893059" y="171451"/>
            <a:ext cx="8614125" cy="523220"/>
          </a:xfrm>
          <a:prstGeom prst="rect">
            <a:avLst/>
          </a:prstGeom>
          <a:noFill/>
        </p:spPr>
        <p:txBody>
          <a:bodyPr wrap="square">
            <a:spAutoFit/>
          </a:bodyPr>
          <a:lstStyle/>
          <a:p>
            <a:r>
              <a:rPr lang="vi-VN" sz="2800" b="1" dirty="0">
                <a:solidFill>
                  <a:srgbClr val="000000"/>
                </a:solidFill>
                <a:effectLst/>
                <a:highlight>
                  <a:srgbClr val="00FFFF"/>
                </a:highlight>
                <a:latin typeface="Times New Roman" panose="02020603050405020304" pitchFamily="18" charset="0"/>
                <a:ea typeface="Arial" panose="020B0604020202020204" pitchFamily="34" charset="0"/>
              </a:rPr>
              <a:t>Các bước điều trị ngộ độc thực phẩm:</a:t>
            </a:r>
            <a:endParaRPr lang="en-US" sz="2800" b="1" dirty="0"/>
          </a:p>
        </p:txBody>
      </p:sp>
      <p:pic>
        <p:nvPicPr>
          <p:cNvPr id="6" name="Picture 5">
            <a:extLst>
              <a:ext uri="{FF2B5EF4-FFF2-40B4-BE49-F238E27FC236}">
                <a16:creationId xmlns:a16="http://schemas.microsoft.com/office/drawing/2014/main" id="{B5DD440A-77D8-E4DE-455F-79FB00219BCC}"/>
              </a:ext>
            </a:extLst>
          </p:cNvPr>
          <p:cNvPicPr/>
          <p:nvPr/>
        </p:nvPicPr>
        <p:blipFill>
          <a:blip r:embed="rId2">
            <a:extLst>
              <a:ext uri="{28A0092B-C50C-407E-A947-70E740481C1C}">
                <a14:useLocalDpi xmlns:a14="http://schemas.microsoft.com/office/drawing/2010/main" val="0"/>
              </a:ext>
            </a:extLst>
          </a:blip>
          <a:stretch>
            <a:fillRect/>
          </a:stretch>
        </p:blipFill>
        <p:spPr>
          <a:xfrm>
            <a:off x="0" y="1183218"/>
            <a:ext cx="12192000" cy="5674781"/>
          </a:xfrm>
          <a:prstGeom prst="rect">
            <a:avLst/>
          </a:prstGeom>
        </p:spPr>
      </p:pic>
    </p:spTree>
    <p:extLst>
      <p:ext uri="{BB962C8B-B14F-4D97-AF65-F5344CB8AC3E}">
        <p14:creationId xmlns:p14="http://schemas.microsoft.com/office/powerpoint/2010/main" val="3401239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535632"/>
            <a:ext cx="2194560" cy="673100"/>
          </a:xfrm>
        </p:spPr>
        <p:txBody>
          <a:bodyPr>
            <a:noAutofit/>
          </a:bodyPr>
          <a:lstStyle/>
          <a:p>
            <a:r>
              <a:rPr lang="vi-VN" sz="4000" b="1" dirty="0">
                <a:solidFill>
                  <a:srgbClr val="000000"/>
                </a:solidFill>
                <a:effectLst/>
                <a:highlight>
                  <a:srgbClr val="00FFFF"/>
                </a:highlight>
                <a:latin typeface="Times New Roman" panose="02020603050405020304" pitchFamily="18" charset="0"/>
                <a:ea typeface="Arial" panose="020B0604020202020204" pitchFamily="34" charset="0"/>
              </a:rPr>
              <a:t>Nhóm 4</a:t>
            </a:r>
          </a:p>
        </p:txBody>
      </p:sp>
      <p:graphicFrame>
        <p:nvGraphicFramePr>
          <p:cNvPr id="5" name="Table 4">
            <a:extLst>
              <a:ext uri="{FF2B5EF4-FFF2-40B4-BE49-F238E27FC236}">
                <a16:creationId xmlns:a16="http://schemas.microsoft.com/office/drawing/2014/main" id="{3F2A1475-A06E-BA7A-27CA-06364755B4C5}"/>
              </a:ext>
            </a:extLst>
          </p:cNvPr>
          <p:cNvGraphicFramePr>
            <a:graphicFrameLocks noGrp="1"/>
          </p:cNvGraphicFramePr>
          <p:nvPr>
            <p:extLst>
              <p:ext uri="{D42A27DB-BD31-4B8C-83A1-F6EECF244321}">
                <p14:modId xmlns:p14="http://schemas.microsoft.com/office/powerpoint/2010/main" val="2168600005"/>
              </p:ext>
            </p:extLst>
          </p:nvPr>
        </p:nvGraphicFramePr>
        <p:xfrm>
          <a:off x="613458" y="1208732"/>
          <a:ext cx="11157995" cy="5705340"/>
        </p:xfrm>
        <a:graphic>
          <a:graphicData uri="http://schemas.openxmlformats.org/drawingml/2006/table">
            <a:tbl>
              <a:tblPr firstRow="1" firstCol="1" bandRow="1"/>
              <a:tblGrid>
                <a:gridCol w="2964369">
                  <a:extLst>
                    <a:ext uri="{9D8B030D-6E8A-4147-A177-3AD203B41FA5}">
                      <a16:colId xmlns:a16="http://schemas.microsoft.com/office/drawing/2014/main" val="2545985059"/>
                    </a:ext>
                  </a:extLst>
                </a:gridCol>
                <a:gridCol w="2129494">
                  <a:extLst>
                    <a:ext uri="{9D8B030D-6E8A-4147-A177-3AD203B41FA5}">
                      <a16:colId xmlns:a16="http://schemas.microsoft.com/office/drawing/2014/main" val="2358310234"/>
                    </a:ext>
                  </a:extLst>
                </a:gridCol>
                <a:gridCol w="3398737">
                  <a:extLst>
                    <a:ext uri="{9D8B030D-6E8A-4147-A177-3AD203B41FA5}">
                      <a16:colId xmlns:a16="http://schemas.microsoft.com/office/drawing/2014/main" val="1787536511"/>
                    </a:ext>
                  </a:extLst>
                </a:gridCol>
                <a:gridCol w="2665395">
                  <a:extLst>
                    <a:ext uri="{9D8B030D-6E8A-4147-A177-3AD203B41FA5}">
                      <a16:colId xmlns:a16="http://schemas.microsoft.com/office/drawing/2014/main" val="2589653919"/>
                    </a:ext>
                  </a:extLst>
                </a:gridCol>
              </a:tblGrid>
              <a:tr h="1075876">
                <a:tc>
                  <a:txBody>
                    <a:bodyPr/>
                    <a:lstStyle/>
                    <a:p>
                      <a:pPr indent="288290" algn="ctr">
                        <a:lnSpc>
                          <a:spcPct val="120000"/>
                        </a:lnSpc>
                        <a:spcAft>
                          <a:spcPts val="600"/>
                        </a:spcAft>
                      </a:pPr>
                      <a:r>
                        <a:rPr lang="vi-VN"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Biện pháp điều trị ngộ độc thực phẩm</a:t>
                      </a: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288290" algn="ctr">
                        <a:lnSpc>
                          <a:spcPct val="120000"/>
                        </a:lnSpc>
                        <a:spcAft>
                          <a:spcPts val="600"/>
                        </a:spcAft>
                      </a:pPr>
                      <a:r>
                        <a:rPr lang="vi-VN"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Ưu điểm</a:t>
                      </a: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288290" algn="ctr">
                        <a:lnSpc>
                          <a:spcPct val="120000"/>
                        </a:lnSpc>
                        <a:spcAft>
                          <a:spcPts val="600"/>
                        </a:spcAft>
                      </a:pPr>
                      <a:r>
                        <a:rPr lang="vi-VN"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Hạn chế</a:t>
                      </a: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288290" algn="ctr">
                        <a:lnSpc>
                          <a:spcPct val="120000"/>
                        </a:lnSpc>
                        <a:spcAft>
                          <a:spcPts val="600"/>
                        </a:spcAft>
                      </a:pPr>
                      <a:r>
                        <a:rPr lang="vi-VN"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Đề xuất biện pháp thay thế</a:t>
                      </a: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799205108"/>
                  </a:ext>
                </a:extLst>
              </a:tr>
              <a:tr h="1986617">
                <a:tc>
                  <a:txBody>
                    <a:bodyPr/>
                    <a:lstStyle/>
                    <a:p>
                      <a:pPr indent="12700" algn="just">
                        <a:lnSpc>
                          <a:spcPct val="120000"/>
                        </a:lnSpc>
                        <a:spcAft>
                          <a:spcPts val="600"/>
                        </a:spcAft>
                        <a:tabLst>
                          <a:tab pos="99695" algn="l"/>
                        </a:tabLst>
                      </a:pPr>
                      <a:r>
                        <a:rPr lang="vi-VN" sz="2800" kern="1200" dirty="0">
                          <a:solidFill>
                            <a:schemeClr val="tx1"/>
                          </a:solidFill>
                          <a:effectLst/>
                          <a:latin typeface="Calibri" panose="020F0502020204030204" pitchFamily="34" charset="0"/>
                          <a:ea typeface="+mn-ea"/>
                          <a:cs typeface="Calibri" panose="020F0502020204030204" pitchFamily="34" charset="0"/>
                        </a:rPr>
                        <a:t>Ngộ độc do vi khuẩn: Sử dụng thuốc kháng sinh diệt vi khuẩn </a:t>
                      </a:r>
                      <a:endParaRPr lang="en-US" sz="2800" dirty="0">
                        <a:effectLst/>
                        <a:latin typeface="Calibri" panose="020F0502020204030204" pitchFamily="34" charset="0"/>
                        <a:ea typeface="Segoe UI" panose="020B0502040204020203"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457200" indent="288290" algn="just">
                        <a:lnSpc>
                          <a:spcPct val="120000"/>
                        </a:lnSpc>
                      </a:pP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457200" indent="288290" algn="just">
                        <a:lnSpc>
                          <a:spcPct val="120000"/>
                        </a:lnSpc>
                      </a:pP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457200" indent="288290" algn="just">
                        <a:lnSpc>
                          <a:spcPct val="120000"/>
                        </a:lnSpc>
                      </a:pP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599708876"/>
                  </a:ext>
                </a:extLst>
              </a:tr>
              <a:tr h="2031866">
                <a:tc>
                  <a:txBody>
                    <a:bodyPr/>
                    <a:lstStyle/>
                    <a:p>
                      <a:pPr indent="12700" algn="just">
                        <a:lnSpc>
                          <a:spcPct val="120000"/>
                        </a:lnSpc>
                        <a:spcAft>
                          <a:spcPts val="600"/>
                        </a:spcAft>
                        <a:tabLst>
                          <a:tab pos="109220" algn="l"/>
                        </a:tabLst>
                      </a:pPr>
                      <a:endParaRPr lang="en-US" sz="2800" dirty="0">
                        <a:effectLst/>
                        <a:latin typeface="Calibri" panose="020F0502020204030204" pitchFamily="34" charset="0"/>
                        <a:ea typeface="Segoe UI" panose="020B0502040204020203"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457200" indent="288290" algn="just">
                        <a:lnSpc>
                          <a:spcPct val="120000"/>
                        </a:lnSpc>
                      </a:pP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457200" indent="288290" algn="just">
                        <a:lnSpc>
                          <a:spcPct val="120000"/>
                        </a:lnSpc>
                      </a:pP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457200" indent="288290" algn="just">
                        <a:lnSpc>
                          <a:spcPct val="120000"/>
                        </a:lnSpc>
                        <a:spcAft>
                          <a:spcPts val="600"/>
                        </a:spcAft>
                      </a:pP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117256034"/>
                  </a:ext>
                </a:extLst>
              </a:tr>
              <a:tr h="554909">
                <a:tc>
                  <a:txBody>
                    <a:bodyPr/>
                    <a:lstStyle/>
                    <a:p>
                      <a:pPr indent="288290" algn="just">
                        <a:lnSpc>
                          <a:spcPct val="120000"/>
                        </a:lnSpc>
                        <a:spcAft>
                          <a:spcPts val="600"/>
                        </a:spcAft>
                      </a:pP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288290" algn="just">
                        <a:lnSpc>
                          <a:spcPct val="120000"/>
                        </a:lnSpc>
                        <a:spcAft>
                          <a:spcPts val="600"/>
                        </a:spcAft>
                      </a:pP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288290" algn="just">
                        <a:lnSpc>
                          <a:spcPct val="120000"/>
                        </a:lnSpc>
                        <a:spcAft>
                          <a:spcPts val="600"/>
                        </a:spcAft>
                      </a:pP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288290" algn="just">
                        <a:lnSpc>
                          <a:spcPct val="120000"/>
                        </a:lnSpc>
                        <a:spcAft>
                          <a:spcPts val="600"/>
                        </a:spcAft>
                      </a:pP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14298" marR="14298" marT="14298" marB="142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94224493"/>
                  </a:ext>
                </a:extLst>
              </a:tr>
            </a:tbl>
          </a:graphicData>
        </a:graphic>
      </p:graphicFrame>
      <p:sp>
        <p:nvSpPr>
          <p:cNvPr id="6" name="Rectangle 1">
            <a:extLst>
              <a:ext uri="{FF2B5EF4-FFF2-40B4-BE49-F238E27FC236}">
                <a16:creationId xmlns:a16="http://schemas.microsoft.com/office/drawing/2014/main" id="{844F12E2-62E4-CBB3-67FB-D2E8C0F56CEE}"/>
              </a:ext>
            </a:extLst>
          </p:cNvPr>
          <p:cNvSpPr>
            <a:spLocks noChangeArrowheads="1"/>
          </p:cNvSpPr>
          <p:nvPr/>
        </p:nvSpPr>
        <p:spPr bwMode="auto">
          <a:xfrm>
            <a:off x="1851190" y="164297"/>
            <a:ext cx="981394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88925" eaLnBrk="0" fontAlgn="base" hangingPunct="0">
              <a:spcBef>
                <a:spcPct val="0"/>
              </a:spcBef>
              <a:spcAft>
                <a:spcPct val="0"/>
              </a:spcAft>
              <a:tabLst>
                <a:tab pos="100013" algn="l"/>
              </a:tabLst>
              <a:defRPr>
                <a:solidFill>
                  <a:schemeClr val="tx1"/>
                </a:solidFill>
                <a:latin typeface="Arial" panose="020B0604020202020204" pitchFamily="34" charset="0"/>
              </a:defRPr>
            </a:lvl1pPr>
            <a:lvl2pPr eaLnBrk="0" fontAlgn="base" hangingPunct="0">
              <a:spcBef>
                <a:spcPct val="0"/>
              </a:spcBef>
              <a:spcAft>
                <a:spcPct val="0"/>
              </a:spcAft>
              <a:tabLst>
                <a:tab pos="100013" algn="l"/>
              </a:tabLst>
              <a:defRPr>
                <a:solidFill>
                  <a:schemeClr val="tx1"/>
                </a:solidFill>
                <a:latin typeface="Arial" panose="020B0604020202020204" pitchFamily="34" charset="0"/>
              </a:defRPr>
            </a:lvl2pPr>
            <a:lvl3pPr eaLnBrk="0" fontAlgn="base" hangingPunct="0">
              <a:spcBef>
                <a:spcPct val="0"/>
              </a:spcBef>
              <a:spcAft>
                <a:spcPct val="0"/>
              </a:spcAft>
              <a:tabLst>
                <a:tab pos="100013" algn="l"/>
              </a:tabLst>
              <a:defRPr>
                <a:solidFill>
                  <a:schemeClr val="tx1"/>
                </a:solidFill>
                <a:latin typeface="Arial" panose="020B0604020202020204" pitchFamily="34" charset="0"/>
              </a:defRPr>
            </a:lvl3pPr>
            <a:lvl4pPr eaLnBrk="0" fontAlgn="base" hangingPunct="0">
              <a:spcBef>
                <a:spcPct val="0"/>
              </a:spcBef>
              <a:spcAft>
                <a:spcPct val="0"/>
              </a:spcAft>
              <a:tabLst>
                <a:tab pos="100013" algn="l"/>
              </a:tabLst>
              <a:defRPr>
                <a:solidFill>
                  <a:schemeClr val="tx1"/>
                </a:solidFill>
                <a:latin typeface="Arial" panose="020B0604020202020204" pitchFamily="34" charset="0"/>
              </a:defRPr>
            </a:lvl4pPr>
            <a:lvl5pPr eaLnBrk="0" fontAlgn="base" hangingPunct="0">
              <a:spcBef>
                <a:spcPct val="0"/>
              </a:spcBef>
              <a:spcAft>
                <a:spcPct val="0"/>
              </a:spcAft>
              <a:tabLst>
                <a:tab pos="100013" algn="l"/>
              </a:tabLst>
              <a:defRPr>
                <a:solidFill>
                  <a:schemeClr val="tx1"/>
                </a:solidFill>
                <a:latin typeface="Arial" panose="020B0604020202020204" pitchFamily="34" charset="0"/>
              </a:defRPr>
            </a:lvl5pPr>
            <a:lvl6pPr eaLnBrk="0" fontAlgn="base" hangingPunct="0">
              <a:spcBef>
                <a:spcPct val="0"/>
              </a:spcBef>
              <a:spcAft>
                <a:spcPct val="0"/>
              </a:spcAft>
              <a:tabLst>
                <a:tab pos="100013" algn="l"/>
              </a:tabLst>
              <a:defRPr>
                <a:solidFill>
                  <a:schemeClr val="tx1"/>
                </a:solidFill>
                <a:latin typeface="Arial" panose="020B0604020202020204" pitchFamily="34" charset="0"/>
              </a:defRPr>
            </a:lvl6pPr>
            <a:lvl7pPr eaLnBrk="0" fontAlgn="base" hangingPunct="0">
              <a:spcBef>
                <a:spcPct val="0"/>
              </a:spcBef>
              <a:spcAft>
                <a:spcPct val="0"/>
              </a:spcAft>
              <a:tabLst>
                <a:tab pos="100013" algn="l"/>
              </a:tabLst>
              <a:defRPr>
                <a:solidFill>
                  <a:schemeClr val="tx1"/>
                </a:solidFill>
                <a:latin typeface="Arial" panose="020B0604020202020204" pitchFamily="34" charset="0"/>
              </a:defRPr>
            </a:lvl7pPr>
            <a:lvl8pPr eaLnBrk="0" fontAlgn="base" hangingPunct="0">
              <a:spcBef>
                <a:spcPct val="0"/>
              </a:spcBef>
              <a:spcAft>
                <a:spcPct val="0"/>
              </a:spcAft>
              <a:tabLst>
                <a:tab pos="100013" algn="l"/>
              </a:tabLst>
              <a:defRPr>
                <a:solidFill>
                  <a:schemeClr val="tx1"/>
                </a:solidFill>
                <a:latin typeface="Arial" panose="020B0604020202020204" pitchFamily="34" charset="0"/>
              </a:defRPr>
            </a:lvl8pPr>
            <a:lvl9pPr eaLnBrk="0" fontAlgn="base" hangingPunct="0">
              <a:spcBef>
                <a:spcPct val="0"/>
              </a:spcBef>
              <a:spcAft>
                <a:spcPct val="0"/>
              </a:spcAft>
              <a:tabLst>
                <a:tab pos="100013" algn="l"/>
              </a:tabLst>
              <a:defRPr>
                <a:solidFill>
                  <a:schemeClr val="tx1"/>
                </a:solidFill>
                <a:latin typeface="Arial" panose="020B0604020202020204" pitchFamily="34" charset="0"/>
              </a:defRPr>
            </a:lvl9pPr>
          </a:lstStyle>
          <a:p>
            <a:pPr marL="0" marR="0" lvl="0" indent="288925" algn="ctr" defTabSz="914400" rtl="0" eaLnBrk="0" fontAlgn="base" latinLnBrk="0" hangingPunct="0">
              <a:lnSpc>
                <a:spcPct val="100000"/>
              </a:lnSpc>
              <a:spcBef>
                <a:spcPct val="0"/>
              </a:spcBef>
              <a:spcAft>
                <a:spcPct val="0"/>
              </a:spcAft>
              <a:buClrTx/>
              <a:buSzTx/>
              <a:buFontTx/>
              <a:buNone/>
              <a:tabLst>
                <a:tab pos="100013" algn="l"/>
              </a:tabLst>
            </a:pPr>
            <a:r>
              <a:rPr kumimoji="0" lang="en-US" altLang="en-US" sz="2800" b="1" u="none" strike="noStrike" cap="none" normalizeH="0" baseline="0" dirty="0" err="1">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Bảng</a:t>
            </a:r>
            <a:r>
              <a:rPr kumimoji="0" lang="en-US" altLang="en-US" sz="2800" b="1" u="none" strike="noStrike" cap="none" normalizeH="0" baseline="0" dirty="0">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 11.2. </a:t>
            </a:r>
            <a:r>
              <a:rPr kumimoji="0" lang="en-US" altLang="en-US" sz="2800" b="1" u="none" strike="noStrike" cap="none" normalizeH="0" baseline="0" dirty="0" err="1">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Phân</a:t>
            </a:r>
            <a:r>
              <a:rPr kumimoji="0" lang="en-US" altLang="en-US" sz="2800" b="1" u="none" strike="noStrike" cap="none" normalizeH="0" baseline="0" dirty="0">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kumimoji="0" lang="en-US" altLang="en-US" sz="2800" b="1" u="none" strike="noStrike" cap="none" normalizeH="0" baseline="0" dirty="0" err="1">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tích</a:t>
            </a:r>
            <a:r>
              <a:rPr kumimoji="0" lang="en-US" altLang="en-US" sz="2800" b="1" u="none" strike="noStrike" cap="none" normalizeH="0" baseline="0" dirty="0">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kumimoji="0" lang="en-US" altLang="en-US" sz="2800" b="1" u="none" strike="noStrike" cap="none" normalizeH="0" baseline="0" dirty="0" err="1">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một</a:t>
            </a:r>
            <a:r>
              <a:rPr kumimoji="0" lang="en-US" altLang="en-US" sz="2800" b="1" u="none" strike="noStrike" cap="none" normalizeH="0" baseline="0" dirty="0">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kumimoji="0" lang="en-US" altLang="en-US" sz="2800" b="1" u="none" strike="noStrike" cap="none" normalizeH="0" baseline="0" dirty="0" err="1">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số</a:t>
            </a:r>
            <a:r>
              <a:rPr kumimoji="0" lang="en-US" altLang="en-US" sz="2800" b="1" u="none" strike="noStrike" cap="none" normalizeH="0" baseline="0" dirty="0">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kumimoji="0" lang="en-US" altLang="en-US" sz="2800" b="1" u="none" strike="noStrike" cap="none" normalizeH="0" baseline="0" dirty="0" err="1">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biện</a:t>
            </a:r>
            <a:r>
              <a:rPr kumimoji="0" lang="en-US" altLang="en-US" sz="2800" b="1" u="none" strike="noStrike" cap="none" normalizeH="0" baseline="0" dirty="0">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kumimoji="0" lang="en-US" altLang="en-US" sz="2800" b="1" u="none" strike="noStrike" cap="none" normalizeH="0" baseline="0" dirty="0" err="1">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pháp</a:t>
            </a:r>
            <a:r>
              <a:rPr kumimoji="0" lang="en-US" altLang="en-US" sz="2800" b="1" u="none" strike="noStrike" cap="none" normalizeH="0" baseline="0" dirty="0">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kumimoji="0" lang="en-US" altLang="en-US" sz="2800" b="1" u="none" strike="noStrike" cap="none" normalizeH="0" baseline="0" dirty="0" err="1">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phòng</a:t>
            </a:r>
            <a:r>
              <a:rPr kumimoji="0" lang="en-US" altLang="en-US" sz="2800" b="1" u="none" strike="noStrike" cap="none" normalizeH="0" baseline="0" dirty="0">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kumimoji="0" lang="en-US" altLang="en-US" sz="2800" b="1" u="none" strike="noStrike" cap="none" normalizeH="0" baseline="0" dirty="0" err="1">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tránh</a:t>
            </a:r>
            <a:r>
              <a:rPr kumimoji="0" lang="en-US" altLang="en-US" sz="2800" b="1" u="none" strike="noStrike" cap="none" normalizeH="0" baseline="0" dirty="0">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kumimoji="0" lang="en-US" altLang="en-US" sz="2800" b="1" u="none" strike="noStrike" cap="none" normalizeH="0" baseline="0" dirty="0" err="1">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ngộ</a:t>
            </a:r>
            <a:r>
              <a:rPr kumimoji="0" lang="en-US" altLang="en-US" sz="2800" b="1" u="none" strike="noStrike" cap="none" normalizeH="0" baseline="0" dirty="0">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kumimoji="0" lang="en-US" altLang="en-US" sz="2800" b="1" u="none" strike="noStrike" cap="none" normalizeH="0" baseline="0" dirty="0" err="1">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độc</a:t>
            </a:r>
            <a:r>
              <a:rPr kumimoji="0" lang="en-US" altLang="en-US" sz="2800" b="1" u="none" strike="noStrike" cap="none" normalizeH="0" baseline="0" dirty="0">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kumimoji="0" lang="en-US" altLang="en-US" sz="2800" b="1" u="none" strike="noStrike" cap="none" normalizeH="0" baseline="0" dirty="0" err="1">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thực</a:t>
            </a:r>
            <a:r>
              <a:rPr kumimoji="0" lang="en-US" altLang="en-US" sz="2800" b="1" u="none" strike="noStrike" cap="none" normalizeH="0" baseline="0" dirty="0">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kumimoji="0" lang="en-US" altLang="en-US" sz="2800" b="1" u="none" strike="noStrike" cap="none" normalizeH="0" baseline="0" dirty="0" err="1">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phẩm</a:t>
            </a:r>
            <a:endParaRPr kumimoji="0" lang="en-US" altLang="en-US" sz="2800" b="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7923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13171" y="0"/>
            <a:ext cx="5259383" cy="3270738"/>
          </a:xfrm>
          <a:prstGeom prst="roundRect">
            <a:avLst/>
          </a:prstGeom>
          <a:blipFill>
            <a:blip r:embed="rId3"/>
            <a:stretch>
              <a:fillRect/>
            </a:stretch>
          </a:blipFill>
          <a:scene3d>
            <a:camera prst="orthographicFront"/>
            <a:lightRig rig="threePt" dir="t"/>
          </a:scene3d>
          <a:sp3d>
            <a:bevelT w="114300" prst="artDeco"/>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a:p>
        </p:txBody>
      </p:sp>
      <p:sp>
        <p:nvSpPr>
          <p:cNvPr id="5" name="Rounded Rectangle 4"/>
          <p:cNvSpPr/>
          <p:nvPr/>
        </p:nvSpPr>
        <p:spPr>
          <a:xfrm>
            <a:off x="6108836" y="0"/>
            <a:ext cx="5259383" cy="3270738"/>
          </a:xfrm>
          <a:prstGeom prst="roundRect">
            <a:avLst/>
          </a:prstGeom>
          <a:blipFill>
            <a:blip r:embed="rId4"/>
            <a:stretch>
              <a:fillRect/>
            </a:stretch>
          </a:blipFill>
          <a:scene3d>
            <a:camera prst="orthographicFront"/>
            <a:lightRig rig="threePt" dir="t"/>
          </a:scene3d>
          <a:sp3d>
            <a:bevelT w="114300" prst="artDeco"/>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Rounded Rectangle 5"/>
          <p:cNvSpPr/>
          <p:nvPr/>
        </p:nvSpPr>
        <p:spPr>
          <a:xfrm>
            <a:off x="6081110" y="3329355"/>
            <a:ext cx="5259383" cy="3270738"/>
          </a:xfrm>
          <a:prstGeom prst="roundRect">
            <a:avLst/>
          </a:prstGeom>
          <a:blipFill>
            <a:blip r:embed="rId5"/>
            <a:stretch>
              <a:fillRect/>
            </a:stretch>
          </a:blipFill>
          <a:scene3d>
            <a:camera prst="orthographicFront"/>
            <a:lightRig rig="threePt" dir="t"/>
          </a:scene3d>
          <a:sp3d>
            <a:bevelT w="114300" prst="artDeco"/>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Rounded Rectangle 6"/>
          <p:cNvSpPr/>
          <p:nvPr/>
        </p:nvSpPr>
        <p:spPr>
          <a:xfrm>
            <a:off x="813170" y="3329355"/>
            <a:ext cx="5259383" cy="3270738"/>
          </a:xfrm>
          <a:prstGeom prst="roundRect">
            <a:avLst/>
          </a:prstGeom>
          <a:blipFill>
            <a:blip r:embed="rId6"/>
            <a:stretch>
              <a:fillRect/>
            </a:stretch>
          </a:blipFill>
          <a:scene3d>
            <a:camera prst="orthographicFront"/>
            <a:lightRig rig="threePt" dir="t"/>
          </a:scene3d>
          <a:sp3d>
            <a:bevelT w="114300" prst="artDeco"/>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2" name="Group 1"/>
          <p:cNvGrpSpPr/>
          <p:nvPr/>
        </p:nvGrpSpPr>
        <p:grpSpPr>
          <a:xfrm>
            <a:off x="1023862" y="2750857"/>
            <a:ext cx="626986" cy="578498"/>
            <a:chOff x="-506359" y="3270738"/>
            <a:chExt cx="626986" cy="578498"/>
          </a:xfrm>
        </p:grpSpPr>
        <p:sp>
          <p:nvSpPr>
            <p:cNvPr id="9" name="Oval 8"/>
            <p:cNvSpPr/>
            <p:nvPr/>
          </p:nvSpPr>
          <p:spPr>
            <a:xfrm>
              <a:off x="-506359" y="3270738"/>
              <a:ext cx="626986" cy="496176"/>
            </a:xfrm>
            <a:prstGeom prst="ellipse">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79962" y="3531994"/>
              <a:ext cx="574193" cy="317242"/>
            </a:xfrm>
            <a:prstGeom prst="rect">
              <a:avLst/>
            </a:prstGeom>
            <a:noFill/>
          </p:spPr>
          <p:txBody>
            <a:bodyPr wrap="none" lIns="91440" tIns="45720" rIns="91440" bIns="45720">
              <a:prstTxWarp prst="textButton">
                <a:avLst/>
              </a:prstTxWarp>
              <a:spAutoFit/>
            </a:bodyPr>
            <a:lstStyle/>
            <a:p>
              <a:pPr algn="ctr"/>
              <a:r>
                <a:rPr lang="en-US" sz="3600" b="1">
                  <a:ln w="13462">
                    <a:solidFill>
                      <a:schemeClr val="bg1"/>
                    </a:solidFill>
                    <a:prstDash val="solid"/>
                  </a:ln>
                  <a:solidFill>
                    <a:schemeClr val="bg1"/>
                  </a:solidFill>
                  <a:effectLst>
                    <a:outerShdw dist="38100" dir="2700000" algn="bl" rotWithShape="0">
                      <a:schemeClr val="accent5"/>
                    </a:outerShdw>
                  </a:effectLst>
                </a:rPr>
                <a:t>1</a:t>
              </a:r>
            </a:p>
          </p:txBody>
        </p:sp>
      </p:grpSp>
      <p:grpSp>
        <p:nvGrpSpPr>
          <p:cNvPr id="11" name="Group 10"/>
          <p:cNvGrpSpPr/>
          <p:nvPr/>
        </p:nvGrpSpPr>
        <p:grpSpPr>
          <a:xfrm>
            <a:off x="1052779" y="6030906"/>
            <a:ext cx="626986" cy="578498"/>
            <a:chOff x="-506359" y="3270738"/>
            <a:chExt cx="626986" cy="578498"/>
          </a:xfrm>
        </p:grpSpPr>
        <p:sp>
          <p:nvSpPr>
            <p:cNvPr id="12" name="Oval 11"/>
            <p:cNvSpPr/>
            <p:nvPr/>
          </p:nvSpPr>
          <p:spPr>
            <a:xfrm>
              <a:off x="-506359" y="3270738"/>
              <a:ext cx="626986" cy="496176"/>
            </a:xfrm>
            <a:prstGeom prst="ellipse">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79962" y="3531994"/>
              <a:ext cx="574193" cy="317242"/>
            </a:xfrm>
            <a:prstGeom prst="rect">
              <a:avLst/>
            </a:prstGeom>
            <a:noFill/>
          </p:spPr>
          <p:txBody>
            <a:bodyPr wrap="none" lIns="91440" tIns="45720" rIns="91440" bIns="45720">
              <a:prstTxWarp prst="textButton">
                <a:avLst/>
              </a:prstTxWarp>
              <a:spAutoFit/>
            </a:bodyPr>
            <a:lstStyle/>
            <a:p>
              <a:pPr algn="ctr"/>
              <a:r>
                <a:rPr lang="en-US" sz="3600" b="1">
                  <a:ln w="13462">
                    <a:solidFill>
                      <a:schemeClr val="bg1"/>
                    </a:solidFill>
                    <a:prstDash val="solid"/>
                  </a:ln>
                  <a:solidFill>
                    <a:schemeClr val="bg1"/>
                  </a:solidFill>
                  <a:effectLst>
                    <a:outerShdw dist="38100" dir="2700000" algn="bl" rotWithShape="0">
                      <a:schemeClr val="accent5"/>
                    </a:outerShdw>
                  </a:effectLst>
                </a:rPr>
                <a:t>2</a:t>
              </a:r>
            </a:p>
          </p:txBody>
        </p:sp>
      </p:grpSp>
      <p:grpSp>
        <p:nvGrpSpPr>
          <p:cNvPr id="14" name="Group 13"/>
          <p:cNvGrpSpPr/>
          <p:nvPr/>
        </p:nvGrpSpPr>
        <p:grpSpPr>
          <a:xfrm>
            <a:off x="6309642" y="2668535"/>
            <a:ext cx="626986" cy="578498"/>
            <a:chOff x="-506359" y="3270738"/>
            <a:chExt cx="626986" cy="578498"/>
          </a:xfrm>
        </p:grpSpPr>
        <p:sp>
          <p:nvSpPr>
            <p:cNvPr id="15" name="Oval 14"/>
            <p:cNvSpPr/>
            <p:nvPr/>
          </p:nvSpPr>
          <p:spPr>
            <a:xfrm>
              <a:off x="-506359" y="3270738"/>
              <a:ext cx="626986" cy="496176"/>
            </a:xfrm>
            <a:prstGeom prst="ellipse">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79962" y="3531994"/>
              <a:ext cx="574193" cy="317242"/>
            </a:xfrm>
            <a:prstGeom prst="rect">
              <a:avLst/>
            </a:prstGeom>
            <a:noFill/>
          </p:spPr>
          <p:txBody>
            <a:bodyPr wrap="none" lIns="91440" tIns="45720" rIns="91440" bIns="45720">
              <a:prstTxWarp prst="textButton">
                <a:avLst/>
              </a:prstTxWarp>
              <a:spAutoFit/>
            </a:bodyPr>
            <a:lstStyle/>
            <a:p>
              <a:pPr algn="ctr"/>
              <a:r>
                <a:rPr lang="en-US" sz="3600" b="1">
                  <a:ln w="13462">
                    <a:solidFill>
                      <a:schemeClr val="bg1"/>
                    </a:solidFill>
                    <a:prstDash val="solid"/>
                  </a:ln>
                  <a:solidFill>
                    <a:schemeClr val="bg1"/>
                  </a:solidFill>
                  <a:effectLst>
                    <a:outerShdw dist="38100" dir="2700000" algn="bl" rotWithShape="0">
                      <a:schemeClr val="accent5"/>
                    </a:outerShdw>
                  </a:effectLst>
                </a:rPr>
                <a:t>3</a:t>
              </a:r>
            </a:p>
          </p:txBody>
        </p:sp>
      </p:grpSp>
      <p:grpSp>
        <p:nvGrpSpPr>
          <p:cNvPr id="17" name="Group 16"/>
          <p:cNvGrpSpPr/>
          <p:nvPr/>
        </p:nvGrpSpPr>
        <p:grpSpPr>
          <a:xfrm>
            <a:off x="6268452" y="5895213"/>
            <a:ext cx="626986" cy="578498"/>
            <a:chOff x="-506359" y="3270738"/>
            <a:chExt cx="626986" cy="578498"/>
          </a:xfrm>
        </p:grpSpPr>
        <p:sp>
          <p:nvSpPr>
            <p:cNvPr id="18" name="Oval 17"/>
            <p:cNvSpPr/>
            <p:nvPr/>
          </p:nvSpPr>
          <p:spPr>
            <a:xfrm>
              <a:off x="-506359" y="3270738"/>
              <a:ext cx="626986" cy="496176"/>
            </a:xfrm>
            <a:prstGeom prst="ellipse">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79962" y="3531994"/>
              <a:ext cx="574193" cy="317242"/>
            </a:xfrm>
            <a:prstGeom prst="rect">
              <a:avLst/>
            </a:prstGeom>
            <a:noFill/>
          </p:spPr>
          <p:txBody>
            <a:bodyPr wrap="none" lIns="91440" tIns="45720" rIns="91440" bIns="45720">
              <a:prstTxWarp prst="textButton">
                <a:avLst/>
              </a:prstTxWarp>
              <a:spAutoFit/>
            </a:bodyPr>
            <a:lstStyle/>
            <a:p>
              <a:pPr algn="ctr"/>
              <a:r>
                <a:rPr lang="en-US" sz="3600" b="1">
                  <a:ln w="13462">
                    <a:solidFill>
                      <a:schemeClr val="bg1"/>
                    </a:solidFill>
                    <a:prstDash val="solid"/>
                  </a:ln>
                  <a:solidFill>
                    <a:schemeClr val="bg1"/>
                  </a:solidFill>
                  <a:effectLst>
                    <a:outerShdw dist="38100" dir="2700000" algn="bl" rotWithShape="0">
                      <a:schemeClr val="accent5"/>
                    </a:outerShdw>
                  </a:effectLst>
                </a:rPr>
                <a:t>4</a:t>
              </a:r>
            </a:p>
          </p:txBody>
        </p:sp>
      </p:grpSp>
      <p:sp>
        <p:nvSpPr>
          <p:cNvPr id="3" name="TextBox 2"/>
          <p:cNvSpPr txBox="1"/>
          <p:nvPr/>
        </p:nvSpPr>
        <p:spPr>
          <a:xfrm>
            <a:off x="1679765" y="405932"/>
            <a:ext cx="2766646" cy="646331"/>
          </a:xfrm>
          <a:prstGeom prst="rect">
            <a:avLst/>
          </a:prstGeom>
          <a:solidFill>
            <a:schemeClr val="bg2">
              <a:lumMod val="90000"/>
            </a:schemeClr>
          </a:solidFill>
        </p:spPr>
        <p:txBody>
          <a:bodyPr wrap="square" rtlCol="0">
            <a:spAutoFit/>
          </a:bodyPr>
          <a:lstStyle/>
          <a:p>
            <a:r>
              <a:rPr lang="en-US" sz="3600" b="1">
                <a:solidFill>
                  <a:srgbClr val="FF0000"/>
                </a:solidFill>
              </a:rPr>
              <a:t>MẤT ATVSTP</a:t>
            </a:r>
          </a:p>
        </p:txBody>
      </p:sp>
      <p:sp>
        <p:nvSpPr>
          <p:cNvPr id="20" name="TextBox 19"/>
          <p:cNvSpPr txBox="1"/>
          <p:nvPr/>
        </p:nvSpPr>
        <p:spPr>
          <a:xfrm>
            <a:off x="2059538" y="3410479"/>
            <a:ext cx="2766646" cy="646331"/>
          </a:xfrm>
          <a:prstGeom prst="rect">
            <a:avLst/>
          </a:prstGeom>
          <a:solidFill>
            <a:schemeClr val="bg2">
              <a:lumMod val="90000"/>
            </a:schemeClr>
          </a:solidFill>
        </p:spPr>
        <p:txBody>
          <a:bodyPr wrap="square" rtlCol="0">
            <a:spAutoFit/>
          </a:bodyPr>
          <a:lstStyle/>
          <a:p>
            <a:pPr algn="ctr"/>
            <a:r>
              <a:rPr lang="en-US" sz="3600" b="1">
                <a:solidFill>
                  <a:srgbClr val="FF0000"/>
                </a:solidFill>
              </a:rPr>
              <a:t>ATVSTP</a:t>
            </a:r>
          </a:p>
        </p:txBody>
      </p:sp>
      <p:sp>
        <p:nvSpPr>
          <p:cNvPr id="21" name="TextBox 20"/>
          <p:cNvSpPr txBox="1"/>
          <p:nvPr/>
        </p:nvSpPr>
        <p:spPr>
          <a:xfrm>
            <a:off x="7452153" y="2577881"/>
            <a:ext cx="2766646" cy="646331"/>
          </a:xfrm>
          <a:prstGeom prst="rect">
            <a:avLst/>
          </a:prstGeom>
          <a:solidFill>
            <a:schemeClr val="bg2">
              <a:lumMod val="90000"/>
            </a:schemeClr>
          </a:solidFill>
        </p:spPr>
        <p:txBody>
          <a:bodyPr wrap="square" rtlCol="0">
            <a:spAutoFit/>
          </a:bodyPr>
          <a:lstStyle/>
          <a:p>
            <a:pPr algn="ctr"/>
            <a:r>
              <a:rPr lang="en-US" sz="3600" b="1">
                <a:solidFill>
                  <a:srgbClr val="FF0000"/>
                </a:solidFill>
              </a:rPr>
              <a:t>ATVSTP</a:t>
            </a:r>
          </a:p>
        </p:txBody>
      </p:sp>
      <p:sp>
        <p:nvSpPr>
          <p:cNvPr id="22" name="TextBox 21"/>
          <p:cNvSpPr txBox="1"/>
          <p:nvPr/>
        </p:nvSpPr>
        <p:spPr>
          <a:xfrm>
            <a:off x="7327478" y="5953762"/>
            <a:ext cx="2766646" cy="646331"/>
          </a:xfrm>
          <a:prstGeom prst="rect">
            <a:avLst/>
          </a:prstGeom>
          <a:solidFill>
            <a:schemeClr val="bg2">
              <a:lumMod val="90000"/>
            </a:schemeClr>
          </a:solidFill>
        </p:spPr>
        <p:txBody>
          <a:bodyPr wrap="square" rtlCol="0">
            <a:spAutoFit/>
          </a:bodyPr>
          <a:lstStyle/>
          <a:p>
            <a:pPr algn="ctr"/>
            <a:r>
              <a:rPr lang="en-US" sz="3600" b="1">
                <a:solidFill>
                  <a:srgbClr val="FF0000"/>
                </a:solidFill>
              </a:rPr>
              <a:t>MẤT ATVSTP</a:t>
            </a:r>
          </a:p>
        </p:txBody>
      </p:sp>
    </p:spTree>
    <p:extLst>
      <p:ext uri="{BB962C8B-B14F-4D97-AF65-F5344CB8AC3E}">
        <p14:creationId xmlns:p14="http://schemas.microsoft.com/office/powerpoint/2010/main" val="264561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14"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randombar(horizontal)">
                                      <p:cBhvr>
                                        <p:cTn id="43" dur="500"/>
                                        <p:tgtEl>
                                          <p:spTgt spid="6"/>
                                        </p:tgtEl>
                                      </p:cBhvr>
                                    </p:animEffect>
                                  </p:childTnLst>
                                </p:cTn>
                              </p:par>
                              <p:par>
                                <p:cTn id="44" presetID="14" presetClass="entr" presetSubtype="1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randombar(horizontal)">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3" grpId="0" animBg="1"/>
      <p:bldP spid="20" grpId="0" animBg="1"/>
      <p:bldP spid="21"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Thực hiện đồng bộ các giải pháp đảm bảo an toàn thực phẩm">
            <a:extLst>
              <a:ext uri="{FF2B5EF4-FFF2-40B4-BE49-F238E27FC236}">
                <a16:creationId xmlns:a16="http://schemas.microsoft.com/office/drawing/2014/main" id="{0AFE5169-4908-C286-3163-57E13F5F2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0498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281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 name="Picture 4" descr="Tăng cường công tác an ninh, an toàn thực phẩm">
            <a:extLst>
              <a:ext uri="{FF2B5EF4-FFF2-40B4-BE49-F238E27FC236}">
                <a16:creationId xmlns:a16="http://schemas.microsoft.com/office/drawing/2014/main" id="{82C8673F-1E66-8607-4DB6-58BAF31A3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828154" cy="43711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Phương pháp đảm bảo vệ sinh an toàn thực phẩm trong sản xuất, chế biến">
            <a:extLst>
              <a:ext uri="{FF2B5EF4-FFF2-40B4-BE49-F238E27FC236}">
                <a16:creationId xmlns:a16="http://schemas.microsoft.com/office/drawing/2014/main" id="{DE16F061-3455-D13E-42DB-2B7C0FD11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514" y="1451375"/>
            <a:ext cx="6965355" cy="46351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Mẹo giúp bạn dễ dàng lựa chọn thịt lợn tươi ngon, an toàn cho sức khỏe">
            <a:extLst>
              <a:ext uri="{FF2B5EF4-FFF2-40B4-BE49-F238E27FC236}">
                <a16:creationId xmlns:a16="http://schemas.microsoft.com/office/drawing/2014/main" id="{1378A9F8-1482-3C88-B189-7D1DC401A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2808" y="2793309"/>
            <a:ext cx="6716184" cy="4064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30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GlobalGAP - Nông nghiệp bền vững và an toàn thực phẩm - Truyền Hình Hậu  Giang">
            <a:extLst>
              <a:ext uri="{FF2B5EF4-FFF2-40B4-BE49-F238E27FC236}">
                <a16:creationId xmlns:a16="http://schemas.microsoft.com/office/drawing/2014/main" id="{F5B3B82D-0EA6-228B-5BE8-963BB206BD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028253" cy="44620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Kỳ 2: Những mô hình sản xuất nông nghiệp hữu cơ trong thực tế">
            <a:extLst>
              <a:ext uri="{FF2B5EF4-FFF2-40B4-BE49-F238E27FC236}">
                <a16:creationId xmlns:a16="http://schemas.microsoft.com/office/drawing/2014/main" id="{0A05B593-DA77-F759-2D01-24F202E3D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8927" y="1239517"/>
            <a:ext cx="8218061" cy="5411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32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Hà Tĩnh: sản xuất và cấp phát tài liệu truyền thông an toàn thực phẩm">
            <a:extLst>
              <a:ext uri="{FF2B5EF4-FFF2-40B4-BE49-F238E27FC236}">
                <a16:creationId xmlns:a16="http://schemas.microsoft.com/office/drawing/2014/main" id="{3898618D-3E1B-B058-686A-00CFB5AB543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72937" y="15875"/>
            <a:ext cx="7171509" cy="684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4972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10 NGUYÊN TẮC CHẾ BIẾN THỰC PHẨM AN TOÀN">
            <a:extLst>
              <a:ext uri="{FF2B5EF4-FFF2-40B4-BE49-F238E27FC236}">
                <a16:creationId xmlns:a16="http://schemas.microsoft.com/office/drawing/2014/main" id="{64B3B841-30CE-9AD6-AE4F-7803231D69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06871" y="0"/>
            <a:ext cx="704163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813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descr="Quy trình quản lý bếp ăn công nghiệp cơ bản | THIẾT BỊ BẾP CÔNG NGHIỆP CHEFO">
            <a:extLst>
              <a:ext uri="{FF2B5EF4-FFF2-40B4-BE49-F238E27FC236}">
                <a16:creationId xmlns:a16="http://schemas.microsoft.com/office/drawing/2014/main" id="{EB5D6A7B-E805-C69D-2D6C-5ED20E694B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5160" y="1"/>
            <a:ext cx="7804224" cy="6378700"/>
          </a:xfrm>
          <a:prstGeom prst="rect">
            <a:avLst/>
          </a:prstGeom>
          <a:solidFill>
            <a:schemeClr val="bg1"/>
          </a:solidFill>
        </p:spPr>
      </p:pic>
      <p:sp>
        <p:nvSpPr>
          <p:cNvPr id="5" name="TextBox 4">
            <a:extLst>
              <a:ext uri="{FF2B5EF4-FFF2-40B4-BE49-F238E27FC236}">
                <a16:creationId xmlns:a16="http://schemas.microsoft.com/office/drawing/2014/main" id="{20EB44FF-7E4A-7F15-E8DC-DDB032707F5C}"/>
              </a:ext>
            </a:extLst>
          </p:cNvPr>
          <p:cNvSpPr txBox="1"/>
          <p:nvPr/>
        </p:nvSpPr>
        <p:spPr>
          <a:xfrm>
            <a:off x="1418065" y="6378701"/>
            <a:ext cx="10299318" cy="523220"/>
          </a:xfrm>
          <a:prstGeom prst="rect">
            <a:avLst/>
          </a:prstGeom>
          <a:solidFill>
            <a:schemeClr val="accent3">
              <a:lumMod val="40000"/>
              <a:lumOff val="60000"/>
            </a:schemeClr>
          </a:solidFill>
        </p:spPr>
        <p:txBody>
          <a:bodyPr wrap="square">
            <a:spAutoFit/>
          </a:bodyPr>
          <a:lstStyle/>
          <a:p>
            <a:pPr algn="ctr"/>
            <a:r>
              <a:rPr lang="en-US" sz="2800" b="1" dirty="0">
                <a:latin typeface="Calibri" panose="020F0502020204030204" pitchFamily="34" charset="0"/>
                <a:cs typeface="Calibri" panose="020F0502020204030204" pitchFamily="34" charset="0"/>
              </a:rPr>
              <a:t>https://</a:t>
            </a:r>
            <a:r>
              <a:rPr lang="en-US" sz="2800" b="1" dirty="0" err="1">
                <a:latin typeface="Calibri" panose="020F0502020204030204" pitchFamily="34" charset="0"/>
                <a:cs typeface="Calibri" panose="020F0502020204030204" pitchFamily="34" charset="0"/>
              </a:rPr>
              <a:t>chefo.vn</a:t>
            </a:r>
            <a:r>
              <a:rPr lang="en-US" sz="2800" b="1" dirty="0">
                <a:latin typeface="Calibri" panose="020F0502020204030204" pitchFamily="34" charset="0"/>
                <a:cs typeface="Calibri" panose="020F0502020204030204" pitchFamily="34" charset="0"/>
              </a:rPr>
              <a:t>/</a:t>
            </a:r>
            <a:r>
              <a:rPr lang="en-US" sz="2800" b="1" dirty="0" err="1">
                <a:latin typeface="Calibri" panose="020F0502020204030204" pitchFamily="34" charset="0"/>
                <a:cs typeface="Calibri" panose="020F0502020204030204" pitchFamily="34" charset="0"/>
              </a:rPr>
              <a:t>quy</a:t>
            </a:r>
            <a:r>
              <a:rPr lang="en-US" sz="2800" b="1" dirty="0">
                <a:latin typeface="Calibri" panose="020F0502020204030204" pitchFamily="34" charset="0"/>
                <a:cs typeface="Calibri" panose="020F0502020204030204" pitchFamily="34" charset="0"/>
              </a:rPr>
              <a:t>-</a:t>
            </a:r>
            <a:r>
              <a:rPr lang="en-US" sz="2800" b="1" dirty="0" err="1">
                <a:latin typeface="Calibri" panose="020F0502020204030204" pitchFamily="34" charset="0"/>
                <a:cs typeface="Calibri" panose="020F0502020204030204" pitchFamily="34" charset="0"/>
              </a:rPr>
              <a:t>trinh</a:t>
            </a:r>
            <a:r>
              <a:rPr lang="en-US" sz="2800" b="1" dirty="0">
                <a:latin typeface="Calibri" panose="020F0502020204030204" pitchFamily="34" charset="0"/>
                <a:cs typeface="Calibri" panose="020F0502020204030204" pitchFamily="34" charset="0"/>
              </a:rPr>
              <a:t>-</a:t>
            </a:r>
            <a:r>
              <a:rPr lang="en-US" sz="2800" b="1" dirty="0" err="1">
                <a:latin typeface="Calibri" panose="020F0502020204030204" pitchFamily="34" charset="0"/>
                <a:cs typeface="Calibri" panose="020F0502020204030204" pitchFamily="34" charset="0"/>
              </a:rPr>
              <a:t>quan</a:t>
            </a:r>
            <a:r>
              <a:rPr lang="en-US" sz="2800" b="1" dirty="0">
                <a:latin typeface="Calibri" panose="020F0502020204030204" pitchFamily="34" charset="0"/>
                <a:cs typeface="Calibri" panose="020F0502020204030204" pitchFamily="34" charset="0"/>
              </a:rPr>
              <a:t>-</a:t>
            </a:r>
            <a:r>
              <a:rPr lang="en-US" sz="2800" b="1" dirty="0" err="1">
                <a:latin typeface="Calibri" panose="020F0502020204030204" pitchFamily="34" charset="0"/>
                <a:cs typeface="Calibri" panose="020F0502020204030204" pitchFamily="34" charset="0"/>
              </a:rPr>
              <a:t>ly</a:t>
            </a:r>
            <a:r>
              <a:rPr lang="en-US" sz="2800" b="1" dirty="0">
                <a:latin typeface="Calibri" panose="020F0502020204030204" pitchFamily="34" charset="0"/>
                <a:cs typeface="Calibri" panose="020F0502020204030204" pitchFamily="34" charset="0"/>
              </a:rPr>
              <a:t>-</a:t>
            </a:r>
            <a:r>
              <a:rPr lang="en-US" sz="2800" b="1" dirty="0" err="1">
                <a:latin typeface="Calibri" panose="020F0502020204030204" pitchFamily="34" charset="0"/>
                <a:cs typeface="Calibri" panose="020F0502020204030204" pitchFamily="34" charset="0"/>
              </a:rPr>
              <a:t>bep</a:t>
            </a:r>
            <a:r>
              <a:rPr lang="en-US" sz="2800" b="1" dirty="0">
                <a:latin typeface="Calibri" panose="020F0502020204030204" pitchFamily="34" charset="0"/>
                <a:cs typeface="Calibri" panose="020F0502020204030204" pitchFamily="34" charset="0"/>
              </a:rPr>
              <a:t>-an-</a:t>
            </a:r>
            <a:r>
              <a:rPr lang="en-US" sz="2800" b="1" dirty="0" err="1">
                <a:latin typeface="Calibri" panose="020F0502020204030204" pitchFamily="34" charset="0"/>
                <a:cs typeface="Calibri" panose="020F0502020204030204" pitchFamily="34" charset="0"/>
              </a:rPr>
              <a:t>cong</a:t>
            </a:r>
            <a:r>
              <a:rPr lang="en-US" sz="2800" b="1" dirty="0">
                <a:latin typeface="Calibri" panose="020F0502020204030204" pitchFamily="34" charset="0"/>
                <a:cs typeface="Calibri" panose="020F0502020204030204" pitchFamily="34" charset="0"/>
              </a:rPr>
              <a:t>-</a:t>
            </a:r>
            <a:r>
              <a:rPr lang="en-US" sz="2800" b="1" dirty="0" err="1">
                <a:latin typeface="Calibri" panose="020F0502020204030204" pitchFamily="34" charset="0"/>
                <a:cs typeface="Calibri" panose="020F0502020204030204" pitchFamily="34" charset="0"/>
              </a:rPr>
              <a:t>nghiep</a:t>
            </a:r>
            <a:r>
              <a:rPr lang="en-US" sz="2800" b="1" dirty="0">
                <a:latin typeface="Calibri" panose="020F0502020204030204" pitchFamily="34" charset="0"/>
                <a:cs typeface="Calibri" panose="020F0502020204030204" pitchFamily="34" charset="0"/>
              </a:rPr>
              <a:t>-co-ban</a:t>
            </a:r>
          </a:p>
        </p:txBody>
      </p:sp>
    </p:spTree>
    <p:extLst>
      <p:ext uri="{BB962C8B-B14F-4D97-AF65-F5344CB8AC3E}">
        <p14:creationId xmlns:p14="http://schemas.microsoft.com/office/powerpoint/2010/main" val="3968787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descr="An toàn thực phẩm trong vận chuyển">
            <a:extLst>
              <a:ext uri="{FF2B5EF4-FFF2-40B4-BE49-F238E27FC236}">
                <a16:creationId xmlns:a16="http://schemas.microsoft.com/office/drawing/2014/main" id="{A2357680-12EA-AA56-16E0-B21372701A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694" t="40417" r="19543" b="14923"/>
          <a:stretch/>
        </p:blipFill>
        <p:spPr bwMode="auto">
          <a:xfrm>
            <a:off x="-1" y="-1"/>
            <a:ext cx="7890571" cy="47520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iêu chuẩn đảm bảo an toàn thực phẩm trong vận chuyển, tại kho...">
            <a:extLst>
              <a:ext uri="{FF2B5EF4-FFF2-40B4-BE49-F238E27FC236}">
                <a16:creationId xmlns:a16="http://schemas.microsoft.com/office/drawing/2014/main" id="{CC64C906-94EC-512D-791C-994BC3C73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5659" y="1349116"/>
            <a:ext cx="7354644" cy="550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81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an toàn thực phẩm nghệ an">
            <a:extLst>
              <a:ext uri="{FF2B5EF4-FFF2-40B4-BE49-F238E27FC236}">
                <a16:creationId xmlns:a16="http://schemas.microsoft.com/office/drawing/2014/main" id="{16C332ED-F2F8-C640-0825-0DF4517E59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3481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descr="Lực lượng chức năng kiểm tra về an toàn thực phẩm trên địa bàn TP Hà Nội. -  Báo Công an Nhân dân điện tử">
            <a:extLst>
              <a:ext uri="{FF2B5EF4-FFF2-40B4-BE49-F238E27FC236}">
                <a16:creationId xmlns:a16="http://schemas.microsoft.com/office/drawing/2014/main" id="{4EB169FD-F78A-9FBD-61A0-9BD87C355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3876" y="2106003"/>
            <a:ext cx="7144232" cy="47519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P.HCM: Kiểm tra mô hình chợ an toàn thực phẩm">
            <a:extLst>
              <a:ext uri="{FF2B5EF4-FFF2-40B4-BE49-F238E27FC236}">
                <a16:creationId xmlns:a16="http://schemas.microsoft.com/office/drawing/2014/main" id="{B5EB0277-8D38-2C48-3388-2A6F87EE26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190" y="1314487"/>
            <a:ext cx="6573838" cy="49303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Thành lập 6 đoàn kiểm tra liên ngành về an toàn thực phẩm">
            <a:extLst>
              <a:ext uri="{FF2B5EF4-FFF2-40B4-BE49-F238E27FC236}">
                <a16:creationId xmlns:a16="http://schemas.microsoft.com/office/drawing/2014/main" id="{8285FAF5-B919-7999-6176-DB6B08E3ED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118"/>
            <a:ext cx="8122535" cy="4930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34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Ngành thực phẩm chế biến của Việt Nam có nhiều tiềm năng phát triển">
            <a:extLst>
              <a:ext uri="{FF2B5EF4-FFF2-40B4-BE49-F238E27FC236}">
                <a16:creationId xmlns:a16="http://schemas.microsoft.com/office/drawing/2014/main" id="{87D6500A-0A1C-51AA-07E3-1EF6387F0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888" y="0"/>
            <a:ext cx="8572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379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99565" y="0"/>
            <a:ext cx="3727667" cy="3439339"/>
          </a:xfrm>
          <a:prstGeom prst="ellipse">
            <a:avLst/>
          </a:prstGeom>
          <a:blipFill>
            <a:blip r:embed="rId3"/>
            <a:stretch>
              <a:fillRect/>
            </a:stretch>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99565" y="3439339"/>
            <a:ext cx="3727667" cy="3418661"/>
          </a:xfrm>
          <a:prstGeom prst="ellipse">
            <a:avLst/>
          </a:prstGeom>
          <a:blipFill>
            <a:blip r:embed="rId4"/>
            <a:stretch>
              <a:fillRect/>
            </a:stretch>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4032739" y="0"/>
            <a:ext cx="3727667" cy="3439339"/>
          </a:xfrm>
          <a:prstGeom prst="ellipse">
            <a:avLst/>
          </a:prstGeom>
          <a:blipFill>
            <a:blip r:embed="rId5"/>
            <a:stretch>
              <a:fillRect/>
            </a:stretch>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115073" y="3460017"/>
            <a:ext cx="3727667" cy="3418661"/>
          </a:xfrm>
          <a:prstGeom prst="ellipse">
            <a:avLst/>
          </a:prstGeom>
          <a:blipFill>
            <a:blip r:embed="rId6"/>
            <a:stretch>
              <a:fillRect/>
            </a:stretch>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842740" y="0"/>
            <a:ext cx="3727667" cy="3439339"/>
          </a:xfrm>
          <a:prstGeom prst="ellipse">
            <a:avLst/>
          </a:prstGeom>
          <a:blipFill>
            <a:blip r:embed="rId7"/>
            <a:stretch>
              <a:fillRect/>
            </a:stretch>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842740" y="3439339"/>
            <a:ext cx="3727667" cy="3418661"/>
          </a:xfrm>
          <a:prstGeom prst="ellipse">
            <a:avLst/>
          </a:prstGeom>
          <a:blipFill>
            <a:blip r:embed="rId8"/>
            <a:stretch>
              <a:fillRect/>
            </a:stretch>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4411660" y="5727262"/>
            <a:ext cx="626986" cy="578498"/>
            <a:chOff x="-506359" y="3270738"/>
            <a:chExt cx="626986" cy="578498"/>
          </a:xfrm>
        </p:grpSpPr>
        <p:sp>
          <p:nvSpPr>
            <p:cNvPr id="14" name="Oval 13"/>
            <p:cNvSpPr/>
            <p:nvPr/>
          </p:nvSpPr>
          <p:spPr>
            <a:xfrm>
              <a:off x="-506359" y="3270738"/>
              <a:ext cx="626986" cy="496176"/>
            </a:xfrm>
            <a:prstGeom prst="ellipse">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79962" y="3531994"/>
              <a:ext cx="574193" cy="317242"/>
            </a:xfrm>
            <a:prstGeom prst="rect">
              <a:avLst/>
            </a:prstGeom>
            <a:noFill/>
          </p:spPr>
          <p:txBody>
            <a:bodyPr wrap="none" lIns="91440" tIns="45720" rIns="91440" bIns="45720">
              <a:prstTxWarp prst="textButton">
                <a:avLst/>
              </a:prstTxWarp>
              <a:spAutoFit/>
            </a:bodyPr>
            <a:lstStyle/>
            <a:p>
              <a:pPr algn="ctr"/>
              <a:r>
                <a:rPr lang="en-US" sz="3600" b="1">
                  <a:ln w="13462">
                    <a:solidFill>
                      <a:schemeClr val="bg1"/>
                    </a:solidFill>
                    <a:prstDash val="solid"/>
                  </a:ln>
                  <a:solidFill>
                    <a:schemeClr val="bg1"/>
                  </a:solidFill>
                  <a:effectLst>
                    <a:outerShdw dist="38100" dir="2700000" algn="bl" rotWithShape="0">
                      <a:schemeClr val="accent5"/>
                    </a:outerShdw>
                  </a:effectLst>
                </a:rPr>
                <a:t>8</a:t>
              </a:r>
            </a:p>
          </p:txBody>
        </p:sp>
      </p:grpSp>
      <p:grpSp>
        <p:nvGrpSpPr>
          <p:cNvPr id="16" name="Group 15"/>
          <p:cNvGrpSpPr/>
          <p:nvPr/>
        </p:nvGrpSpPr>
        <p:grpSpPr>
          <a:xfrm>
            <a:off x="287530" y="5036797"/>
            <a:ext cx="626986" cy="578498"/>
            <a:chOff x="-506359" y="3270738"/>
            <a:chExt cx="626986" cy="578498"/>
          </a:xfrm>
        </p:grpSpPr>
        <p:sp>
          <p:nvSpPr>
            <p:cNvPr id="17" name="Oval 16"/>
            <p:cNvSpPr/>
            <p:nvPr/>
          </p:nvSpPr>
          <p:spPr>
            <a:xfrm>
              <a:off x="-506359" y="3270738"/>
              <a:ext cx="626986" cy="496176"/>
            </a:xfrm>
            <a:prstGeom prst="ellipse">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79962" y="3531994"/>
              <a:ext cx="574193" cy="317242"/>
            </a:xfrm>
            <a:prstGeom prst="rect">
              <a:avLst/>
            </a:prstGeom>
            <a:noFill/>
          </p:spPr>
          <p:txBody>
            <a:bodyPr wrap="none" lIns="91440" tIns="45720" rIns="91440" bIns="45720">
              <a:prstTxWarp prst="textButton">
                <a:avLst/>
              </a:prstTxWarp>
              <a:spAutoFit/>
            </a:bodyPr>
            <a:lstStyle/>
            <a:p>
              <a:pPr algn="ctr"/>
              <a:r>
                <a:rPr lang="en-US" sz="3600" b="1">
                  <a:ln w="13462">
                    <a:solidFill>
                      <a:schemeClr val="bg1"/>
                    </a:solidFill>
                    <a:prstDash val="solid"/>
                  </a:ln>
                  <a:solidFill>
                    <a:schemeClr val="bg1"/>
                  </a:solidFill>
                  <a:effectLst>
                    <a:outerShdw dist="38100" dir="2700000" algn="bl" rotWithShape="0">
                      <a:schemeClr val="accent5"/>
                    </a:outerShdw>
                  </a:effectLst>
                </a:rPr>
                <a:t>6</a:t>
              </a:r>
            </a:p>
          </p:txBody>
        </p:sp>
      </p:grpSp>
      <p:grpSp>
        <p:nvGrpSpPr>
          <p:cNvPr id="20" name="Group 19"/>
          <p:cNvGrpSpPr/>
          <p:nvPr/>
        </p:nvGrpSpPr>
        <p:grpSpPr>
          <a:xfrm>
            <a:off x="502134" y="2358911"/>
            <a:ext cx="626986" cy="578498"/>
            <a:chOff x="-506359" y="3270738"/>
            <a:chExt cx="626986" cy="578498"/>
          </a:xfrm>
        </p:grpSpPr>
        <p:sp>
          <p:nvSpPr>
            <p:cNvPr id="21" name="Oval 20"/>
            <p:cNvSpPr/>
            <p:nvPr/>
          </p:nvSpPr>
          <p:spPr>
            <a:xfrm>
              <a:off x="-506359" y="3270738"/>
              <a:ext cx="626986" cy="496176"/>
            </a:xfrm>
            <a:prstGeom prst="ellipse">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79962" y="3531994"/>
              <a:ext cx="574193" cy="317242"/>
            </a:xfrm>
            <a:prstGeom prst="rect">
              <a:avLst/>
            </a:prstGeom>
            <a:noFill/>
          </p:spPr>
          <p:txBody>
            <a:bodyPr wrap="none" lIns="91440" tIns="45720" rIns="91440" bIns="45720">
              <a:prstTxWarp prst="textButton">
                <a:avLst/>
              </a:prstTxWarp>
              <a:spAutoFit/>
            </a:bodyPr>
            <a:lstStyle/>
            <a:p>
              <a:pPr algn="ctr"/>
              <a:r>
                <a:rPr lang="en-US" sz="3600" b="1">
                  <a:ln w="13462">
                    <a:solidFill>
                      <a:schemeClr val="bg1"/>
                    </a:solidFill>
                    <a:prstDash val="solid"/>
                  </a:ln>
                  <a:solidFill>
                    <a:schemeClr val="bg1"/>
                  </a:solidFill>
                  <a:effectLst>
                    <a:outerShdw dist="38100" dir="2700000" algn="bl" rotWithShape="0">
                      <a:schemeClr val="accent5"/>
                    </a:outerShdw>
                  </a:effectLst>
                </a:rPr>
                <a:t>5</a:t>
              </a:r>
            </a:p>
          </p:txBody>
        </p:sp>
      </p:grpSp>
      <p:grpSp>
        <p:nvGrpSpPr>
          <p:cNvPr id="23" name="Group 22"/>
          <p:cNvGrpSpPr/>
          <p:nvPr/>
        </p:nvGrpSpPr>
        <p:grpSpPr>
          <a:xfrm>
            <a:off x="4256198" y="2200290"/>
            <a:ext cx="626986" cy="578498"/>
            <a:chOff x="-506359" y="3270738"/>
            <a:chExt cx="626986" cy="578498"/>
          </a:xfrm>
        </p:grpSpPr>
        <p:sp>
          <p:nvSpPr>
            <p:cNvPr id="24" name="Oval 23"/>
            <p:cNvSpPr/>
            <p:nvPr/>
          </p:nvSpPr>
          <p:spPr>
            <a:xfrm>
              <a:off x="-506359" y="3270738"/>
              <a:ext cx="626986" cy="496176"/>
            </a:xfrm>
            <a:prstGeom prst="ellipse">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79962" y="3531994"/>
              <a:ext cx="574193" cy="317242"/>
            </a:xfrm>
            <a:prstGeom prst="rect">
              <a:avLst/>
            </a:prstGeom>
            <a:noFill/>
          </p:spPr>
          <p:txBody>
            <a:bodyPr wrap="none" lIns="91440" tIns="45720" rIns="91440" bIns="45720">
              <a:prstTxWarp prst="textButton">
                <a:avLst/>
              </a:prstTxWarp>
              <a:spAutoFit/>
            </a:bodyPr>
            <a:lstStyle/>
            <a:p>
              <a:pPr algn="ctr"/>
              <a:r>
                <a:rPr lang="en-US" sz="3600" b="1">
                  <a:ln w="13462">
                    <a:solidFill>
                      <a:schemeClr val="bg1"/>
                    </a:solidFill>
                    <a:prstDash val="solid"/>
                  </a:ln>
                  <a:solidFill>
                    <a:schemeClr val="bg1"/>
                  </a:solidFill>
                  <a:effectLst>
                    <a:outerShdw dist="38100" dir="2700000" algn="bl" rotWithShape="0">
                      <a:schemeClr val="accent5"/>
                    </a:outerShdw>
                  </a:effectLst>
                </a:rPr>
                <a:t>7</a:t>
              </a:r>
            </a:p>
          </p:txBody>
        </p:sp>
      </p:grpSp>
      <p:grpSp>
        <p:nvGrpSpPr>
          <p:cNvPr id="26" name="Group 25"/>
          <p:cNvGrpSpPr/>
          <p:nvPr/>
        </p:nvGrpSpPr>
        <p:grpSpPr>
          <a:xfrm>
            <a:off x="8874852" y="2855087"/>
            <a:ext cx="626986" cy="578498"/>
            <a:chOff x="-506359" y="3270738"/>
            <a:chExt cx="626986" cy="578498"/>
          </a:xfrm>
        </p:grpSpPr>
        <p:sp>
          <p:nvSpPr>
            <p:cNvPr id="27" name="Oval 26"/>
            <p:cNvSpPr/>
            <p:nvPr/>
          </p:nvSpPr>
          <p:spPr>
            <a:xfrm>
              <a:off x="-506359" y="3270738"/>
              <a:ext cx="626986" cy="496176"/>
            </a:xfrm>
            <a:prstGeom prst="ellipse">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79962" y="3531994"/>
              <a:ext cx="574193" cy="317242"/>
            </a:xfrm>
            <a:prstGeom prst="rect">
              <a:avLst/>
            </a:prstGeom>
            <a:noFill/>
          </p:spPr>
          <p:txBody>
            <a:bodyPr wrap="none" lIns="91440" tIns="45720" rIns="91440" bIns="45720">
              <a:prstTxWarp prst="textButton">
                <a:avLst/>
              </a:prstTxWarp>
              <a:spAutoFit/>
            </a:bodyPr>
            <a:lstStyle/>
            <a:p>
              <a:pPr algn="ctr"/>
              <a:r>
                <a:rPr lang="en-US" sz="3600" b="1">
                  <a:ln w="13462">
                    <a:solidFill>
                      <a:schemeClr val="bg1"/>
                    </a:solidFill>
                    <a:prstDash val="solid"/>
                  </a:ln>
                  <a:solidFill>
                    <a:schemeClr val="bg1"/>
                  </a:solidFill>
                  <a:effectLst>
                    <a:outerShdw dist="38100" dir="2700000" algn="bl" rotWithShape="0">
                      <a:schemeClr val="accent5"/>
                    </a:outerShdw>
                  </a:effectLst>
                </a:rPr>
                <a:t>9</a:t>
              </a:r>
            </a:p>
          </p:txBody>
        </p:sp>
      </p:grpSp>
      <p:grpSp>
        <p:nvGrpSpPr>
          <p:cNvPr id="33" name="Group 32"/>
          <p:cNvGrpSpPr/>
          <p:nvPr/>
        </p:nvGrpSpPr>
        <p:grpSpPr>
          <a:xfrm>
            <a:off x="7816344" y="5435220"/>
            <a:ext cx="851027" cy="646331"/>
            <a:chOff x="7816344" y="5435220"/>
            <a:chExt cx="851027" cy="646331"/>
          </a:xfrm>
        </p:grpSpPr>
        <p:sp>
          <p:nvSpPr>
            <p:cNvPr id="30" name="Oval 29"/>
            <p:cNvSpPr/>
            <p:nvPr/>
          </p:nvSpPr>
          <p:spPr>
            <a:xfrm>
              <a:off x="7936038" y="5532973"/>
              <a:ext cx="626986" cy="496176"/>
            </a:xfrm>
            <a:prstGeom prst="ellipse">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816344" y="5435220"/>
              <a:ext cx="851027" cy="646331"/>
            </a:xfrm>
            <a:prstGeom prst="rect">
              <a:avLst/>
            </a:prstGeom>
            <a:noFill/>
          </p:spPr>
          <p:txBody>
            <a:bodyPr wrap="square" lIns="91440" tIns="45720" rIns="91440" bIns="45720">
              <a:spAutoFit/>
            </a:bodyPr>
            <a:lstStyle/>
            <a:p>
              <a:pPr algn="ctr"/>
              <a:r>
                <a:rPr lang="en-US" sz="3600" b="1" cap="none" spc="0">
                  <a:ln w="0"/>
                  <a:solidFill>
                    <a:schemeClr val="bg1"/>
                  </a:solidFill>
                  <a:effectLst>
                    <a:outerShdw blurRad="38100" dist="19050" dir="2700000" algn="tl" rotWithShape="0">
                      <a:schemeClr val="dk1">
                        <a:alpha val="40000"/>
                      </a:schemeClr>
                    </a:outerShdw>
                  </a:effectLst>
                </a:rPr>
                <a:t>10</a:t>
              </a:r>
            </a:p>
          </p:txBody>
        </p:sp>
      </p:grpSp>
      <p:sp>
        <p:nvSpPr>
          <p:cNvPr id="34" name="TextBox 33"/>
          <p:cNvSpPr txBox="1"/>
          <p:nvPr/>
        </p:nvSpPr>
        <p:spPr>
          <a:xfrm>
            <a:off x="680075" y="533124"/>
            <a:ext cx="2766646" cy="646331"/>
          </a:xfrm>
          <a:prstGeom prst="rect">
            <a:avLst/>
          </a:prstGeom>
          <a:solidFill>
            <a:schemeClr val="bg2">
              <a:lumMod val="90000"/>
            </a:schemeClr>
          </a:solidFill>
        </p:spPr>
        <p:txBody>
          <a:bodyPr wrap="square" rtlCol="0">
            <a:spAutoFit/>
          </a:bodyPr>
          <a:lstStyle/>
          <a:p>
            <a:pPr algn="ctr"/>
            <a:r>
              <a:rPr lang="en-US" sz="3600" b="1">
                <a:solidFill>
                  <a:srgbClr val="FF0000"/>
                </a:solidFill>
              </a:rPr>
              <a:t>MẤT ATVSTP</a:t>
            </a:r>
          </a:p>
        </p:txBody>
      </p:sp>
      <p:sp>
        <p:nvSpPr>
          <p:cNvPr id="35" name="TextBox 34"/>
          <p:cNvSpPr txBox="1"/>
          <p:nvPr/>
        </p:nvSpPr>
        <p:spPr>
          <a:xfrm>
            <a:off x="680075" y="4036431"/>
            <a:ext cx="2766646" cy="646331"/>
          </a:xfrm>
          <a:prstGeom prst="rect">
            <a:avLst/>
          </a:prstGeom>
          <a:solidFill>
            <a:schemeClr val="bg2">
              <a:lumMod val="90000"/>
            </a:schemeClr>
          </a:solidFill>
        </p:spPr>
        <p:txBody>
          <a:bodyPr wrap="square" rtlCol="0">
            <a:spAutoFit/>
          </a:bodyPr>
          <a:lstStyle/>
          <a:p>
            <a:pPr algn="ctr"/>
            <a:r>
              <a:rPr lang="en-US" sz="3600" b="1">
                <a:solidFill>
                  <a:srgbClr val="FF0000"/>
                </a:solidFill>
              </a:rPr>
              <a:t>MẤT ATVSTP</a:t>
            </a:r>
          </a:p>
        </p:txBody>
      </p:sp>
      <p:sp>
        <p:nvSpPr>
          <p:cNvPr id="36" name="TextBox 35"/>
          <p:cNvSpPr txBox="1"/>
          <p:nvPr/>
        </p:nvSpPr>
        <p:spPr>
          <a:xfrm>
            <a:off x="4513249" y="533123"/>
            <a:ext cx="2766646" cy="646331"/>
          </a:xfrm>
          <a:prstGeom prst="rect">
            <a:avLst/>
          </a:prstGeom>
          <a:solidFill>
            <a:schemeClr val="bg2">
              <a:lumMod val="90000"/>
            </a:schemeClr>
          </a:solidFill>
        </p:spPr>
        <p:txBody>
          <a:bodyPr wrap="square" rtlCol="0">
            <a:spAutoFit/>
          </a:bodyPr>
          <a:lstStyle/>
          <a:p>
            <a:pPr algn="ctr"/>
            <a:r>
              <a:rPr lang="en-US" sz="3600" b="1">
                <a:solidFill>
                  <a:srgbClr val="FF0000"/>
                </a:solidFill>
              </a:rPr>
              <a:t>MẤT ATVSTP</a:t>
            </a:r>
          </a:p>
        </p:txBody>
      </p:sp>
      <p:sp>
        <p:nvSpPr>
          <p:cNvPr id="37" name="TextBox 36"/>
          <p:cNvSpPr txBox="1"/>
          <p:nvPr/>
        </p:nvSpPr>
        <p:spPr>
          <a:xfrm>
            <a:off x="4601311" y="3972462"/>
            <a:ext cx="2766646" cy="646331"/>
          </a:xfrm>
          <a:prstGeom prst="rect">
            <a:avLst/>
          </a:prstGeom>
          <a:solidFill>
            <a:schemeClr val="bg2">
              <a:lumMod val="90000"/>
            </a:schemeClr>
          </a:solidFill>
        </p:spPr>
        <p:txBody>
          <a:bodyPr wrap="square" rtlCol="0">
            <a:spAutoFit/>
          </a:bodyPr>
          <a:lstStyle/>
          <a:p>
            <a:pPr algn="ctr"/>
            <a:r>
              <a:rPr lang="en-US" sz="3600" b="1">
                <a:solidFill>
                  <a:srgbClr val="FF0000"/>
                </a:solidFill>
              </a:rPr>
              <a:t>ATVSTP</a:t>
            </a:r>
          </a:p>
        </p:txBody>
      </p:sp>
      <p:sp>
        <p:nvSpPr>
          <p:cNvPr id="38" name="TextBox 37"/>
          <p:cNvSpPr txBox="1"/>
          <p:nvPr/>
        </p:nvSpPr>
        <p:spPr>
          <a:xfrm>
            <a:off x="8323250" y="474131"/>
            <a:ext cx="2766646" cy="646331"/>
          </a:xfrm>
          <a:prstGeom prst="rect">
            <a:avLst/>
          </a:prstGeom>
          <a:solidFill>
            <a:schemeClr val="bg2">
              <a:lumMod val="90000"/>
            </a:schemeClr>
          </a:solidFill>
        </p:spPr>
        <p:txBody>
          <a:bodyPr wrap="square" rtlCol="0">
            <a:spAutoFit/>
          </a:bodyPr>
          <a:lstStyle/>
          <a:p>
            <a:pPr algn="ctr"/>
            <a:r>
              <a:rPr lang="en-US" sz="3600" b="1">
                <a:solidFill>
                  <a:srgbClr val="FF0000"/>
                </a:solidFill>
              </a:rPr>
              <a:t>ATVSTP</a:t>
            </a:r>
          </a:p>
        </p:txBody>
      </p:sp>
      <p:sp>
        <p:nvSpPr>
          <p:cNvPr id="39" name="TextBox 38"/>
          <p:cNvSpPr txBox="1"/>
          <p:nvPr/>
        </p:nvSpPr>
        <p:spPr>
          <a:xfrm>
            <a:off x="8323250" y="3904739"/>
            <a:ext cx="2766646" cy="646331"/>
          </a:xfrm>
          <a:prstGeom prst="rect">
            <a:avLst/>
          </a:prstGeom>
          <a:solidFill>
            <a:schemeClr val="bg2">
              <a:lumMod val="90000"/>
            </a:schemeClr>
          </a:solidFill>
        </p:spPr>
        <p:txBody>
          <a:bodyPr wrap="square" rtlCol="0">
            <a:spAutoFit/>
          </a:bodyPr>
          <a:lstStyle/>
          <a:p>
            <a:pPr algn="ctr"/>
            <a:r>
              <a:rPr lang="en-US" sz="3600" b="1">
                <a:solidFill>
                  <a:srgbClr val="FF0000"/>
                </a:solidFill>
              </a:rPr>
              <a:t>ATVSTP</a:t>
            </a:r>
          </a:p>
        </p:txBody>
      </p:sp>
    </p:spTree>
    <p:extLst>
      <p:ext uri="{BB962C8B-B14F-4D97-AF65-F5344CB8AC3E}">
        <p14:creationId xmlns:p14="http://schemas.microsoft.com/office/powerpoint/2010/main" val="124198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20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8)">
                                      <p:cBhvr>
                                        <p:cTn id="19" dur="2000"/>
                                        <p:tgtEl>
                                          <p:spTgt spid="3"/>
                                        </p:tgtEl>
                                      </p:cBhvr>
                                    </p:animEffect>
                                  </p:childTnLst>
                                </p:cTn>
                              </p:par>
                              <p:par>
                                <p:cTn id="20" presetID="14"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1" presetClass="entr" presetSubtype="8"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heel(8)">
                                      <p:cBhvr>
                                        <p:cTn id="31" dur="2000"/>
                                        <p:tgtEl>
                                          <p:spTgt spid="4"/>
                                        </p:tgtEl>
                                      </p:cBhvr>
                                    </p:animEffect>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1" presetClass="entr" presetSubtype="8"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heel(8)">
                                      <p:cBhvr>
                                        <p:cTn id="43" dur="2000"/>
                                        <p:tgtEl>
                                          <p:spTgt spid="5"/>
                                        </p:tgtEl>
                                      </p:cBhvr>
                                    </p:animEffect>
                                  </p:childTnLst>
                                </p:cTn>
                              </p:par>
                              <p:par>
                                <p:cTn id="44" presetID="14" presetClass="entr" presetSubtype="1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1" presetClass="entr" presetSubtype="8"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heel(8)">
                                      <p:cBhvr>
                                        <p:cTn id="55" dur="2000"/>
                                        <p:tgtEl>
                                          <p:spTgt spid="6"/>
                                        </p:tgtEl>
                                      </p:cBhvr>
                                    </p:animEffect>
                                  </p:childTnLst>
                                </p:cTn>
                              </p:par>
                              <p:par>
                                <p:cTn id="56" presetID="14" presetClass="entr" presetSubtype="10"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randombar(horizontal)">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1" presetClass="entr" presetSubtype="8"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wheel(8)">
                                      <p:cBhvr>
                                        <p:cTn id="67" dur="2000"/>
                                        <p:tgtEl>
                                          <p:spTgt spid="7"/>
                                        </p:tgtEl>
                                      </p:cBhvr>
                                    </p:animEffect>
                                  </p:childTnLst>
                                </p:cTn>
                              </p:par>
                              <p:par>
                                <p:cTn id="68" presetID="14" presetClass="entr" presetSubtype="10" fill="hold"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randombar(horizontal)">
                                      <p:cBhvr>
                                        <p:cTn id="70" dur="500"/>
                                        <p:tgtEl>
                                          <p:spTgt spid="33"/>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34" grpId="0" animBg="1"/>
      <p:bldP spid="35" grpId="0" animBg="1"/>
      <p:bldP spid="36" grpId="0" animBg="1"/>
      <p:bldP spid="37" grpId="0" animBg="1"/>
      <p:bldP spid="38" grpId="0" animBg="1"/>
      <p:bldP spid="3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oạt động tàng trữ, vận chuyển, mua bán thực phẩm không đảm bảo VSATTP diễn  ra phức tạp">
            <a:extLst>
              <a:ext uri="{FF2B5EF4-FFF2-40B4-BE49-F238E27FC236}">
                <a16:creationId xmlns:a16="http://schemas.microsoft.com/office/drawing/2014/main" id="{F498F48F-55A2-98FF-FA61-EB2F55EBF5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918"/>
            <a:ext cx="6153728" cy="41024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hực trạng sử dụng hóa chất cấm trong chế biến thực phẩm">
            <a:extLst>
              <a:ext uri="{FF2B5EF4-FFF2-40B4-BE49-F238E27FC236}">
                <a16:creationId xmlns:a16="http://schemas.microsoft.com/office/drawing/2014/main" id="{E8640D5B-171D-8AD8-80AA-B912256D9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200" y="1059445"/>
            <a:ext cx="6904181" cy="41925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Xử lý thực phẩm không bảo đảm an toàn như thế nào?">
            <a:extLst>
              <a:ext uri="{FF2B5EF4-FFF2-40B4-BE49-F238E27FC236}">
                <a16:creationId xmlns:a16="http://schemas.microsoft.com/office/drawing/2014/main" id="{311CC1B8-78CC-4692-C5F1-153F809010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9116" y="1905000"/>
            <a:ext cx="7004242"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29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050" y="836924"/>
            <a:ext cx="11911950" cy="740804"/>
          </a:xfrm>
          <a:solidFill>
            <a:schemeClr val="accent2">
              <a:lumMod val="20000"/>
              <a:lumOff val="80000"/>
            </a:schemeClr>
          </a:solidFill>
        </p:spPr>
        <p:txBody>
          <a:bodyPr>
            <a:noAutofit/>
          </a:bodyPr>
          <a:lstStyle/>
          <a:p>
            <a:r>
              <a:rPr lang="en-US" sz="2800" b="1" dirty="0">
                <a:latin typeface="Calibri" panose="020F0502020204030204" pitchFamily="34" charset="0"/>
                <a:cs typeface="Calibri" panose="020F0502020204030204" pitchFamily="34" charset="0"/>
              </a:rPr>
              <a:t>THẢO LUẬN:</a:t>
            </a:r>
            <a:r>
              <a:rPr lang="vi-VN" sz="2800" b="1" dirty="0">
                <a:latin typeface="Calibri" panose="020F0502020204030204" pitchFamily="34" charset="0"/>
                <a:cs typeface="Calibri" panose="020F0502020204030204" pitchFamily="34" charset="0"/>
              </a:rPr>
              <a:t>Các tác nhân nào có thể gây ngộ độc thực phẩm trong các trường hợp sau? Giải thích.</a:t>
            </a:r>
            <a:br>
              <a:rPr lang="vi-VN" sz="2800" b="1" dirty="0">
                <a:latin typeface="Calibri" panose="020F0502020204030204" pitchFamily="34" charset="0"/>
                <a:cs typeface="Calibri" panose="020F0502020204030204" pitchFamily="34" charset="0"/>
              </a:rPr>
            </a:br>
            <a:br>
              <a:rPr lang="en-US" sz="2800" b="1" dirty="0">
                <a:latin typeface="Calibri" panose="020F0502020204030204" pitchFamily="34" charset="0"/>
                <a:cs typeface="Calibri" panose="020F0502020204030204" pitchFamily="34" charset="0"/>
              </a:rPr>
            </a:br>
            <a:br>
              <a:rPr lang="vi-VN" sz="2800" b="1" dirty="0">
                <a:solidFill>
                  <a:srgbClr val="0000FF"/>
                </a:solidFill>
                <a:latin typeface="Calibri" panose="020F0502020204030204" pitchFamily="34" charset="0"/>
                <a:cs typeface="Calibri" panose="020F0502020204030204" pitchFamily="34" charset="0"/>
              </a:rPr>
            </a:br>
            <a:endParaRPr lang="en-US" sz="2800" b="1" dirty="0">
              <a:solidFill>
                <a:srgbClr val="0000FF"/>
              </a:solidFill>
              <a:latin typeface="Calibri" panose="020F0502020204030204" pitchFamily="34" charset="0"/>
              <a:cs typeface="Calibri" panose="020F0502020204030204" pitchFamily="34" charset="0"/>
            </a:endParaRPr>
          </a:p>
        </p:txBody>
      </p:sp>
      <p:grpSp>
        <p:nvGrpSpPr>
          <p:cNvPr id="7" name="Group 6"/>
          <p:cNvGrpSpPr/>
          <p:nvPr/>
        </p:nvGrpSpPr>
        <p:grpSpPr>
          <a:xfrm>
            <a:off x="3777418" y="0"/>
            <a:ext cx="3551761" cy="745523"/>
            <a:chOff x="4536831" y="398585"/>
            <a:chExt cx="3763107" cy="937846"/>
          </a:xfrm>
        </p:grpSpPr>
        <p:sp>
          <p:nvSpPr>
            <p:cNvPr id="5" name="Rounded Rectangle 4"/>
            <p:cNvSpPr/>
            <p:nvPr/>
          </p:nvSpPr>
          <p:spPr>
            <a:xfrm>
              <a:off x="4536831" y="398585"/>
              <a:ext cx="3763107" cy="937846"/>
            </a:xfrm>
            <a:prstGeom prst="roundRect">
              <a:avLst/>
            </a:prstGeom>
            <a:solidFill>
              <a:srgbClr val="0000FF"/>
            </a:solidFill>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libri" panose="020F0502020204030204" pitchFamily="34" charset="0"/>
                <a:cs typeface="Calibri" panose="020F0502020204030204" pitchFamily="34" charset="0"/>
              </a:endParaRPr>
            </a:p>
          </p:txBody>
        </p:sp>
        <p:sp>
          <p:nvSpPr>
            <p:cNvPr id="6" name="TextBox 5"/>
            <p:cNvSpPr txBox="1"/>
            <p:nvPr/>
          </p:nvSpPr>
          <p:spPr>
            <a:xfrm>
              <a:off x="5158155" y="513565"/>
              <a:ext cx="2731476" cy="707886"/>
            </a:xfrm>
            <a:prstGeom prst="rect">
              <a:avLst/>
            </a:prstGeom>
            <a:noFill/>
          </p:spPr>
          <p:txBody>
            <a:bodyPr wrap="square" rtlCol="0">
              <a:spAutoFit/>
            </a:bodyPr>
            <a:lstStyle/>
            <a:p>
              <a:r>
                <a:rPr lang="en-US" sz="4000" b="1" dirty="0">
                  <a:solidFill>
                    <a:schemeClr val="bg1"/>
                  </a:solidFill>
                  <a:latin typeface="Calibri" panose="020F0502020204030204" pitchFamily="34" charset="0"/>
                  <a:cs typeface="Calibri" panose="020F0502020204030204" pitchFamily="34" charset="0"/>
                </a:rPr>
                <a:t>LUYỆN TẬP</a:t>
              </a:r>
              <a:endParaRPr lang="en-US" sz="4000" dirty="0">
                <a:solidFill>
                  <a:schemeClr val="bg1"/>
                </a:solidFill>
                <a:latin typeface="Calibri" panose="020F0502020204030204" pitchFamily="34" charset="0"/>
                <a:cs typeface="Calibri" panose="020F0502020204030204" pitchFamily="34" charset="0"/>
              </a:endParaRPr>
            </a:p>
          </p:txBody>
        </p:sp>
      </p:grpSp>
      <p:graphicFrame>
        <p:nvGraphicFramePr>
          <p:cNvPr id="9" name="Table 8"/>
          <p:cNvGraphicFramePr>
            <a:graphicFrameLocks noGrp="1"/>
          </p:cNvGraphicFramePr>
          <p:nvPr>
            <p:extLst>
              <p:ext uri="{D42A27DB-BD31-4B8C-83A1-F6EECF244321}">
                <p14:modId xmlns:p14="http://schemas.microsoft.com/office/powerpoint/2010/main" val="3533900040"/>
              </p:ext>
            </p:extLst>
          </p:nvPr>
        </p:nvGraphicFramePr>
        <p:xfrm>
          <a:off x="97169" y="1799797"/>
          <a:ext cx="12094831" cy="5058202"/>
        </p:xfrm>
        <a:graphic>
          <a:graphicData uri="http://schemas.openxmlformats.org/drawingml/2006/table">
            <a:tbl>
              <a:tblPr firstRow="1" bandRow="1">
                <a:tableStyleId>{5C22544A-7EE6-4342-B048-85BDC9FD1C3A}</a:tableStyleId>
              </a:tblPr>
              <a:tblGrid>
                <a:gridCol w="9756050">
                  <a:extLst>
                    <a:ext uri="{9D8B030D-6E8A-4147-A177-3AD203B41FA5}">
                      <a16:colId xmlns:a16="http://schemas.microsoft.com/office/drawing/2014/main" val="563233854"/>
                    </a:ext>
                  </a:extLst>
                </a:gridCol>
                <a:gridCol w="2338781">
                  <a:extLst>
                    <a:ext uri="{9D8B030D-6E8A-4147-A177-3AD203B41FA5}">
                      <a16:colId xmlns:a16="http://schemas.microsoft.com/office/drawing/2014/main" val="2123920121"/>
                    </a:ext>
                  </a:extLst>
                </a:gridCol>
              </a:tblGrid>
              <a:tr h="530345">
                <a:tc>
                  <a:txBody>
                    <a:bodyPr/>
                    <a:lstStyle/>
                    <a:p>
                      <a:pPr algn="ctr"/>
                      <a:r>
                        <a:rPr lang="en-US" sz="2800" b="1" dirty="0">
                          <a:latin typeface="Calibri" panose="020F0502020204030204" pitchFamily="34" charset="0"/>
                          <a:cs typeface="Calibri" panose="020F0502020204030204" pitchFamily="34" charset="0"/>
                        </a:rPr>
                        <a:t>THỰC</a:t>
                      </a:r>
                      <a:r>
                        <a:rPr lang="en-US" sz="2800" b="1" baseline="0" dirty="0">
                          <a:latin typeface="Calibri" panose="020F0502020204030204" pitchFamily="34" charset="0"/>
                          <a:cs typeface="Calibri" panose="020F0502020204030204" pitchFamily="34" charset="0"/>
                        </a:rPr>
                        <a:t> TRẠNG</a:t>
                      </a:r>
                      <a:endParaRPr lang="en-US" sz="2800" b="1" dirty="0">
                        <a:latin typeface="Calibri" panose="020F0502020204030204" pitchFamily="34" charset="0"/>
                        <a:cs typeface="Calibri" panose="020F0502020204030204" pitchFamily="34" charset="0"/>
                      </a:endParaRPr>
                    </a:p>
                  </a:txBody>
                  <a:tcPr/>
                </a:tc>
                <a:tc>
                  <a:txBody>
                    <a:bodyPr/>
                    <a:lstStyle/>
                    <a:p>
                      <a:pPr algn="ctr"/>
                      <a:r>
                        <a:rPr lang="en-US" sz="2800" b="1">
                          <a:latin typeface="Calibri" panose="020F0502020204030204" pitchFamily="34" charset="0"/>
                          <a:cs typeface="Calibri" panose="020F0502020204030204" pitchFamily="34" charset="0"/>
                        </a:rPr>
                        <a:t>TÁC</a:t>
                      </a:r>
                      <a:r>
                        <a:rPr lang="en-US" sz="2800" b="1" baseline="0">
                          <a:latin typeface="Calibri" panose="020F0502020204030204" pitchFamily="34" charset="0"/>
                          <a:cs typeface="Calibri" panose="020F0502020204030204" pitchFamily="34" charset="0"/>
                        </a:rPr>
                        <a:t> NHÂN</a:t>
                      </a:r>
                      <a:endParaRPr lang="en-US" sz="2800" b="1">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8575057"/>
                  </a:ext>
                </a:extLst>
              </a:tr>
              <a:tr h="967100">
                <a:tc>
                  <a:txBody>
                    <a:bodyPr/>
                    <a:lstStyle/>
                    <a:p>
                      <a:r>
                        <a:rPr lang="vi-VN" sz="2800" b="1" dirty="0">
                          <a:latin typeface="Calibri" panose="020F0502020204030204" pitchFamily="34" charset="0"/>
                          <a:cs typeface="Calibri" panose="020F0502020204030204" pitchFamily="34" charset="0"/>
                        </a:rPr>
                        <a:t>a) Ăn sống rau xanh được tưới bằng nguồn nước có lẫn nước thải từ nhà máy công nghiệp.</a:t>
                      </a:r>
                      <a:endParaRPr lang="en-US" sz="2800" b="1" dirty="0">
                        <a:latin typeface="Calibri" panose="020F0502020204030204" pitchFamily="34" charset="0"/>
                        <a:cs typeface="Calibri" panose="020F0502020204030204" pitchFamily="34" charset="0"/>
                      </a:endParaRPr>
                    </a:p>
                  </a:txBody>
                  <a:tcPr/>
                </a:tc>
                <a:tc>
                  <a:txBody>
                    <a:bodyPr/>
                    <a:lstStyle/>
                    <a:p>
                      <a:endParaRPr lang="en-US" sz="2800" b="1">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66972659"/>
                  </a:ext>
                </a:extLst>
              </a:tr>
              <a:tr h="967100">
                <a:tc>
                  <a:txBody>
                    <a:bodyPr/>
                    <a:lstStyle/>
                    <a:p>
                      <a:r>
                        <a:rPr lang="vi-VN" sz="2800" b="1">
                          <a:latin typeface="Calibri" panose="020F0502020204030204" pitchFamily="34" charset="0"/>
                          <a:cs typeface="Calibri" panose="020F0502020204030204" pitchFamily="34" charset="0"/>
                        </a:rPr>
                        <a:t>b) Dầu ăn còn nóng được đựng trong hộp nhựa để sử dụng lại cho các lần chiên rán sau.</a:t>
                      </a:r>
                      <a:endParaRPr lang="en-US" sz="2800" b="1">
                        <a:latin typeface="Calibri" panose="020F0502020204030204" pitchFamily="34" charset="0"/>
                        <a:cs typeface="Calibri" panose="020F0502020204030204" pitchFamily="34" charset="0"/>
                      </a:endParaRPr>
                    </a:p>
                  </a:txBody>
                  <a:tcPr/>
                </a:tc>
                <a:tc>
                  <a:txBody>
                    <a:bodyPr/>
                    <a:lstStyle/>
                    <a:p>
                      <a:endParaRPr lang="en-US" sz="2800" b="1">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061021083"/>
                  </a:ext>
                </a:extLst>
              </a:tr>
              <a:tr h="547735">
                <a:tc>
                  <a:txBody>
                    <a:bodyPr/>
                    <a:lstStyle/>
                    <a:p>
                      <a:r>
                        <a:rPr lang="vi-VN" sz="2800" b="1">
                          <a:latin typeface="Calibri" panose="020F0502020204030204" pitchFamily="34" charset="0"/>
                          <a:cs typeface="Calibri" panose="020F0502020204030204" pitchFamily="34" charset="0"/>
                        </a:rPr>
                        <a:t>c) Sử dụng khoai tây đã mọc mầm để nấu ăn.</a:t>
                      </a:r>
                      <a:endParaRPr lang="en-US" sz="2800" b="1">
                        <a:latin typeface="Calibri" panose="020F0502020204030204" pitchFamily="34" charset="0"/>
                        <a:cs typeface="Calibri" panose="020F0502020204030204" pitchFamily="34" charset="0"/>
                      </a:endParaRPr>
                    </a:p>
                  </a:txBody>
                  <a:tcPr/>
                </a:tc>
                <a:tc>
                  <a:txBody>
                    <a:bodyPr/>
                    <a:lstStyle/>
                    <a:p>
                      <a:endParaRPr lang="en-US" sz="2800" b="1">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66832802"/>
                  </a:ext>
                </a:extLst>
              </a:tr>
              <a:tr h="530345">
                <a:tc>
                  <a:txBody>
                    <a:bodyPr/>
                    <a:lstStyle/>
                    <a:p>
                      <a:r>
                        <a:rPr lang="vi-VN" sz="2800" b="1">
                          <a:latin typeface="Calibri" panose="020F0502020204030204" pitchFamily="34" charset="0"/>
                          <a:cs typeface="Calibri" panose="020F0502020204030204" pitchFamily="34" charset="0"/>
                        </a:rPr>
                        <a:t>d) Thu hoạch rau và sử dụng ngay sau khi phun thuốc trừ sâu.</a:t>
                      </a:r>
                      <a:endParaRPr lang="en-US" sz="2800" b="1">
                        <a:latin typeface="Calibri" panose="020F0502020204030204" pitchFamily="34" charset="0"/>
                        <a:cs typeface="Calibri" panose="020F0502020204030204" pitchFamily="34" charset="0"/>
                      </a:endParaRPr>
                    </a:p>
                  </a:txBody>
                  <a:tcPr/>
                </a:tc>
                <a:tc>
                  <a:txBody>
                    <a:bodyPr/>
                    <a:lstStyle/>
                    <a:p>
                      <a:endParaRPr lang="en-US" sz="2800" b="1">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470957560"/>
                  </a:ext>
                </a:extLst>
              </a:tr>
              <a:tr h="967100">
                <a:tc>
                  <a:txBody>
                    <a:bodyPr/>
                    <a:lstStyle/>
                    <a:p>
                      <a:r>
                        <a:rPr lang="vi-VN" sz="2800" b="1">
                          <a:latin typeface="Calibri" panose="020F0502020204030204" pitchFamily="34" charset="0"/>
                          <a:cs typeface="Calibri" panose="020F0502020204030204" pitchFamily="34" charset="0"/>
                        </a:rPr>
                        <a:t>e) Sử dụng hàn the để làm dai giòn các món như bánh đúc, giò, chả, sợi bún, phở,...</a:t>
                      </a:r>
                      <a:endParaRPr lang="en-US" sz="2800" b="1">
                        <a:latin typeface="Calibri" panose="020F0502020204030204" pitchFamily="34" charset="0"/>
                        <a:cs typeface="Calibri" panose="020F0502020204030204" pitchFamily="34" charset="0"/>
                      </a:endParaRPr>
                    </a:p>
                  </a:txBody>
                  <a:tcPr/>
                </a:tc>
                <a:tc>
                  <a:txBody>
                    <a:bodyPr/>
                    <a:lstStyle/>
                    <a:p>
                      <a:endParaRPr lang="en-US" sz="2800" b="1">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005403728"/>
                  </a:ext>
                </a:extLst>
              </a:tr>
              <a:tr h="548477">
                <a:tc>
                  <a:txBody>
                    <a:bodyPr/>
                    <a:lstStyle/>
                    <a:p>
                      <a:r>
                        <a:rPr lang="vi-VN" sz="2800" b="1">
                          <a:latin typeface="Calibri" panose="020F0502020204030204" pitchFamily="34" charset="0"/>
                          <a:cs typeface="Calibri" panose="020F0502020204030204" pitchFamily="34" charset="0"/>
                        </a:rPr>
                        <a:t>g) Ăn trứng gia cầm sống.</a:t>
                      </a:r>
                      <a:endParaRPr lang="en-US" sz="2800" b="1">
                        <a:latin typeface="Calibri" panose="020F0502020204030204" pitchFamily="34" charset="0"/>
                        <a:cs typeface="Calibri" panose="020F0502020204030204" pitchFamily="34" charset="0"/>
                      </a:endParaRPr>
                    </a:p>
                  </a:txBody>
                  <a:tcPr/>
                </a:tc>
                <a:tc>
                  <a:txBody>
                    <a:bodyPr/>
                    <a:lstStyle/>
                    <a:p>
                      <a:endParaRPr lang="en-US" sz="28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84553025"/>
                  </a:ext>
                </a:extLst>
              </a:tr>
            </a:tbl>
          </a:graphicData>
        </a:graphic>
      </p:graphicFrame>
    </p:spTree>
    <p:extLst>
      <p:ext uri="{BB962C8B-B14F-4D97-AF65-F5344CB8AC3E}">
        <p14:creationId xmlns:p14="http://schemas.microsoft.com/office/powerpoint/2010/main" val="14414122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478216" y="117230"/>
            <a:ext cx="3563813" cy="702231"/>
            <a:chOff x="4536831" y="398585"/>
            <a:chExt cx="3763107" cy="937846"/>
          </a:xfrm>
        </p:grpSpPr>
        <p:sp>
          <p:nvSpPr>
            <p:cNvPr id="5" name="Rounded Rectangle 4"/>
            <p:cNvSpPr/>
            <p:nvPr/>
          </p:nvSpPr>
          <p:spPr>
            <a:xfrm>
              <a:off x="4536831" y="398585"/>
              <a:ext cx="3763107" cy="937846"/>
            </a:xfrm>
            <a:prstGeom prst="roundRect">
              <a:avLst/>
            </a:prstGeom>
            <a:solidFill>
              <a:srgbClr val="0000FF"/>
            </a:solidFill>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latin typeface="Calibri" panose="020F0502020204030204" pitchFamily="34" charset="0"/>
                <a:cs typeface="Calibri" panose="020F0502020204030204" pitchFamily="34" charset="0"/>
              </a:endParaRPr>
            </a:p>
          </p:txBody>
        </p:sp>
        <p:sp>
          <p:nvSpPr>
            <p:cNvPr id="6" name="TextBox 5"/>
            <p:cNvSpPr txBox="1"/>
            <p:nvPr/>
          </p:nvSpPr>
          <p:spPr>
            <a:xfrm>
              <a:off x="5158155" y="513565"/>
              <a:ext cx="2731476" cy="707886"/>
            </a:xfrm>
            <a:prstGeom prst="rect">
              <a:avLst/>
            </a:prstGeom>
            <a:noFill/>
          </p:spPr>
          <p:txBody>
            <a:bodyPr wrap="square" rtlCol="0">
              <a:spAutoFit/>
            </a:bodyPr>
            <a:lstStyle/>
            <a:p>
              <a:r>
                <a:rPr lang="en-US" sz="4000" b="1" dirty="0">
                  <a:solidFill>
                    <a:schemeClr val="bg1"/>
                  </a:solidFill>
                  <a:latin typeface="Calibri" panose="020F0502020204030204" pitchFamily="34" charset="0"/>
                  <a:cs typeface="Calibri" panose="020F0502020204030204" pitchFamily="34" charset="0"/>
                </a:rPr>
                <a:t>LUYỆN TẬP</a:t>
              </a:r>
              <a:endParaRPr lang="en-US" sz="4000" dirty="0">
                <a:solidFill>
                  <a:schemeClr val="bg1"/>
                </a:solidFill>
                <a:latin typeface="Calibri" panose="020F0502020204030204" pitchFamily="34" charset="0"/>
                <a:cs typeface="Calibri" panose="020F0502020204030204" pitchFamily="34" charset="0"/>
              </a:endParaRPr>
            </a:p>
          </p:txBody>
        </p:sp>
      </p:grpSp>
      <p:graphicFrame>
        <p:nvGraphicFramePr>
          <p:cNvPr id="9" name="Table 8"/>
          <p:cNvGraphicFramePr>
            <a:graphicFrameLocks noGrp="1"/>
          </p:cNvGraphicFramePr>
          <p:nvPr>
            <p:extLst>
              <p:ext uri="{D42A27DB-BD31-4B8C-83A1-F6EECF244321}">
                <p14:modId xmlns:p14="http://schemas.microsoft.com/office/powerpoint/2010/main" val="1173780032"/>
              </p:ext>
            </p:extLst>
          </p:nvPr>
        </p:nvGraphicFramePr>
        <p:xfrm>
          <a:off x="281354" y="907236"/>
          <a:ext cx="11910646" cy="5258433"/>
        </p:xfrm>
        <a:graphic>
          <a:graphicData uri="http://schemas.openxmlformats.org/drawingml/2006/table">
            <a:tbl>
              <a:tblPr firstRow="1" bandRow="1">
                <a:tableStyleId>{5C22544A-7EE6-4342-B048-85BDC9FD1C3A}</a:tableStyleId>
              </a:tblPr>
              <a:tblGrid>
                <a:gridCol w="6610187">
                  <a:extLst>
                    <a:ext uri="{9D8B030D-6E8A-4147-A177-3AD203B41FA5}">
                      <a16:colId xmlns:a16="http://schemas.microsoft.com/office/drawing/2014/main" val="563233854"/>
                    </a:ext>
                  </a:extLst>
                </a:gridCol>
                <a:gridCol w="5300459">
                  <a:extLst>
                    <a:ext uri="{9D8B030D-6E8A-4147-A177-3AD203B41FA5}">
                      <a16:colId xmlns:a16="http://schemas.microsoft.com/office/drawing/2014/main" val="2123920121"/>
                    </a:ext>
                  </a:extLst>
                </a:gridCol>
              </a:tblGrid>
              <a:tr h="588114">
                <a:tc>
                  <a:txBody>
                    <a:bodyPr/>
                    <a:lstStyle/>
                    <a:p>
                      <a:pPr algn="ctr"/>
                      <a:r>
                        <a:rPr lang="en-US" sz="2800" b="1">
                          <a:latin typeface="Calibri" panose="020F0502020204030204" pitchFamily="34" charset="0"/>
                          <a:cs typeface="Calibri" panose="020F0502020204030204" pitchFamily="34" charset="0"/>
                        </a:rPr>
                        <a:t>THỰC</a:t>
                      </a:r>
                      <a:r>
                        <a:rPr lang="en-US" sz="2800" b="1" baseline="0">
                          <a:latin typeface="Calibri" panose="020F0502020204030204" pitchFamily="34" charset="0"/>
                          <a:cs typeface="Calibri" panose="020F0502020204030204" pitchFamily="34" charset="0"/>
                        </a:rPr>
                        <a:t> TRẠNG</a:t>
                      </a:r>
                      <a:endParaRPr lang="en-US" sz="2800" b="1">
                        <a:latin typeface="Calibri" panose="020F0502020204030204" pitchFamily="34" charset="0"/>
                        <a:cs typeface="Calibri" panose="020F0502020204030204" pitchFamily="34" charset="0"/>
                      </a:endParaRPr>
                    </a:p>
                  </a:txBody>
                  <a:tcPr/>
                </a:tc>
                <a:tc>
                  <a:txBody>
                    <a:bodyPr/>
                    <a:lstStyle/>
                    <a:p>
                      <a:pPr algn="ctr"/>
                      <a:r>
                        <a:rPr lang="en-US" sz="2800" b="1">
                          <a:latin typeface="Calibri" panose="020F0502020204030204" pitchFamily="34" charset="0"/>
                          <a:cs typeface="Calibri" panose="020F0502020204030204" pitchFamily="34" charset="0"/>
                        </a:rPr>
                        <a:t>TÁC</a:t>
                      </a:r>
                      <a:r>
                        <a:rPr lang="en-US" sz="2800" b="1" baseline="0">
                          <a:latin typeface="Calibri" panose="020F0502020204030204" pitchFamily="34" charset="0"/>
                          <a:cs typeface="Calibri" panose="020F0502020204030204" pitchFamily="34" charset="0"/>
                        </a:rPr>
                        <a:t> NHÂN</a:t>
                      </a:r>
                      <a:endParaRPr lang="en-US" sz="2800" b="1">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8575057"/>
                  </a:ext>
                </a:extLst>
              </a:tr>
              <a:tr h="1556773">
                <a:tc>
                  <a:txBody>
                    <a:bodyPr/>
                    <a:lstStyle/>
                    <a:p>
                      <a:r>
                        <a:rPr lang="vi-VN" sz="2800" b="1" dirty="0">
                          <a:latin typeface="Calibri" panose="020F0502020204030204" pitchFamily="34" charset="0"/>
                          <a:cs typeface="Calibri" panose="020F0502020204030204" pitchFamily="34" charset="0"/>
                        </a:rPr>
                        <a:t>a) Ăn sống rau xanh được tưới bằng nguồn nước có lẫn nước thải từ nhà máy công nghiệp.</a:t>
                      </a:r>
                      <a:endParaRPr lang="en-US" sz="2800" b="1" dirty="0">
                        <a:latin typeface="Calibri" panose="020F0502020204030204" pitchFamily="34" charset="0"/>
                        <a:cs typeface="Calibri" panose="020F0502020204030204" pitchFamily="34" charset="0"/>
                      </a:endParaRPr>
                    </a:p>
                  </a:txBody>
                  <a:tcPr/>
                </a:tc>
                <a:tc>
                  <a:txBody>
                    <a:bodyPr/>
                    <a:lstStyle/>
                    <a:p>
                      <a:r>
                        <a:rPr lang="vi-VN" sz="2800" b="1">
                          <a:latin typeface="Calibri" panose="020F0502020204030204" pitchFamily="34" charset="0"/>
                          <a:cs typeface="Calibri" panose="020F0502020204030204" pitchFamily="34" charset="0"/>
                        </a:rPr>
                        <a:t>vi khuẩn hoặc chất ô nhiễm có trong nước thải </a:t>
                      </a:r>
                      <a:endParaRPr lang="en-US" sz="2800" b="1">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66972659"/>
                  </a:ext>
                </a:extLst>
              </a:tr>
              <a:tr h="1556773">
                <a:tc>
                  <a:txBody>
                    <a:bodyPr/>
                    <a:lstStyle/>
                    <a:p>
                      <a:r>
                        <a:rPr lang="vi-VN" sz="2800" b="1">
                          <a:latin typeface="Calibri" panose="020F0502020204030204" pitchFamily="34" charset="0"/>
                          <a:cs typeface="Calibri" panose="020F0502020204030204" pitchFamily="34" charset="0"/>
                        </a:rPr>
                        <a:t>b) Dầu ăn còn nóng được đựng trong hộp nhựa để sử dụng lại cho các lần chiên rán sau.</a:t>
                      </a:r>
                      <a:endParaRPr lang="en-US" sz="2800" b="1">
                        <a:latin typeface="Calibri" panose="020F0502020204030204" pitchFamily="34" charset="0"/>
                        <a:cs typeface="Calibri" panose="020F0502020204030204" pitchFamily="34" charset="0"/>
                      </a:endParaRPr>
                    </a:p>
                  </a:txBody>
                  <a:tcPr/>
                </a:tc>
                <a:tc>
                  <a:txBody>
                    <a:bodyPr/>
                    <a:lstStyle/>
                    <a:p>
                      <a:r>
                        <a:rPr lang="en-US" sz="2800" b="1">
                          <a:latin typeface="Calibri" panose="020F0502020204030204" pitchFamily="34" charset="0"/>
                          <a:cs typeface="Calibri" panose="020F0502020204030204" pitchFamily="34" charset="0"/>
                        </a:rPr>
                        <a:t>các chất hóa học trong dầu ăn khi bị đun nóng nhiều lần </a:t>
                      </a:r>
                      <a:r>
                        <a:rPr lang="en-US" sz="2800" b="1">
                          <a:solidFill>
                            <a:srgbClr val="FF0000"/>
                          </a:solidFill>
                          <a:latin typeface="Calibri" panose="020F0502020204030204" pitchFamily="34" charset="0"/>
                          <a:cs typeface="Calibri" panose="020F0502020204030204" pitchFamily="34" charset="0"/>
                        </a:rPr>
                        <a:t>(</a:t>
                      </a:r>
                      <a:r>
                        <a:rPr lang="en-US" sz="2800" b="1" i="1">
                          <a:solidFill>
                            <a:srgbClr val="FF0000"/>
                          </a:solidFill>
                          <a:latin typeface="Calibri" panose="020F0502020204030204" pitchFamily="34" charset="0"/>
                          <a:cs typeface="Calibri" panose="020F0502020204030204" pitchFamily="34" charset="0"/>
                        </a:rPr>
                        <a:t>acrolein và aldehyde)</a:t>
                      </a:r>
                    </a:p>
                  </a:txBody>
                  <a:tcPr/>
                </a:tc>
                <a:extLst>
                  <a:ext uri="{0D108BD9-81ED-4DB2-BD59-A6C34878D82A}">
                    <a16:rowId xmlns:a16="http://schemas.microsoft.com/office/drawing/2014/main" val="3061021083"/>
                  </a:ext>
                </a:extLst>
              </a:tr>
              <a:tr h="1556773">
                <a:tc>
                  <a:txBody>
                    <a:bodyPr/>
                    <a:lstStyle/>
                    <a:p>
                      <a:r>
                        <a:rPr lang="vi-VN" sz="2800" b="1" dirty="0">
                          <a:latin typeface="Calibri" panose="020F0502020204030204" pitchFamily="34" charset="0"/>
                          <a:cs typeface="Calibri" panose="020F0502020204030204" pitchFamily="34" charset="0"/>
                        </a:rPr>
                        <a:t>c) Sử dụng khoai tây đã mọc mầm để nấu ăn.</a:t>
                      </a:r>
                      <a:endParaRPr lang="en-US" sz="2800" b="1" dirty="0">
                        <a:latin typeface="Calibri" panose="020F0502020204030204" pitchFamily="34" charset="0"/>
                        <a:cs typeface="Calibri" panose="020F0502020204030204" pitchFamily="34" charset="0"/>
                      </a:endParaRPr>
                    </a:p>
                  </a:txBody>
                  <a:tcPr/>
                </a:tc>
                <a:tc>
                  <a:txBody>
                    <a:bodyPr/>
                    <a:lstStyle/>
                    <a:p>
                      <a:r>
                        <a:rPr lang="en-US" sz="2800" b="1" i="1" dirty="0" err="1">
                          <a:solidFill>
                            <a:srgbClr val="FF0000"/>
                          </a:solidFill>
                          <a:latin typeface="Calibri" panose="020F0502020204030204" pitchFamily="34" charset="0"/>
                          <a:cs typeface="Calibri" panose="020F0502020204030204" pitchFamily="34" charset="0"/>
                        </a:rPr>
                        <a:t>solanine</a:t>
                      </a:r>
                      <a:r>
                        <a:rPr lang="en-US" sz="2800" b="1" i="1" dirty="0">
                          <a:solidFill>
                            <a:srgbClr val="FF0000"/>
                          </a:solidFill>
                          <a:latin typeface="Calibri" panose="020F0502020204030204" pitchFamily="34" charset="0"/>
                          <a:cs typeface="Calibri" panose="020F0502020204030204" pitchFamily="34" charset="0"/>
                        </a:rPr>
                        <a:t> </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một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loại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độc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tố</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tự</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nhiên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trong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mầm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của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khoai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tây</a:t>
                      </a:r>
                      <a:r>
                        <a:rPr lang="en-US" sz="2800" b="1" dirty="0">
                          <a:latin typeface="Calibri" panose="020F0502020204030204" pitchFamily="34" charset="0"/>
                          <a:cs typeface="Calibri" panose="020F0502020204030204" pitchFamily="34" charset="0"/>
                        </a:rPr>
                        <a:t>. </a:t>
                      </a:r>
                    </a:p>
                  </a:txBody>
                  <a:tcPr/>
                </a:tc>
                <a:extLst>
                  <a:ext uri="{0D108BD9-81ED-4DB2-BD59-A6C34878D82A}">
                    <a16:rowId xmlns:a16="http://schemas.microsoft.com/office/drawing/2014/main" val="66832802"/>
                  </a:ext>
                </a:extLst>
              </a:tr>
            </a:tbl>
          </a:graphicData>
        </a:graphic>
      </p:graphicFrame>
    </p:spTree>
    <p:extLst>
      <p:ext uri="{BB962C8B-B14F-4D97-AF65-F5344CB8AC3E}">
        <p14:creationId xmlns:p14="http://schemas.microsoft.com/office/powerpoint/2010/main" val="35684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321462" y="443801"/>
            <a:ext cx="3563813" cy="702231"/>
            <a:chOff x="4536831" y="398585"/>
            <a:chExt cx="3763107" cy="937846"/>
          </a:xfrm>
        </p:grpSpPr>
        <p:sp>
          <p:nvSpPr>
            <p:cNvPr id="5" name="Rounded Rectangle 4"/>
            <p:cNvSpPr/>
            <p:nvPr/>
          </p:nvSpPr>
          <p:spPr>
            <a:xfrm>
              <a:off x="4536831" y="398585"/>
              <a:ext cx="3763107" cy="937846"/>
            </a:xfrm>
            <a:prstGeom prst="roundRect">
              <a:avLst/>
            </a:prstGeom>
            <a:solidFill>
              <a:srgbClr val="0000FF"/>
            </a:solidFill>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latin typeface="Calibri" panose="020F0502020204030204" pitchFamily="34" charset="0"/>
                <a:cs typeface="Calibri" panose="020F0502020204030204" pitchFamily="34" charset="0"/>
              </a:endParaRPr>
            </a:p>
          </p:txBody>
        </p:sp>
        <p:sp>
          <p:nvSpPr>
            <p:cNvPr id="6" name="TextBox 5"/>
            <p:cNvSpPr txBox="1"/>
            <p:nvPr/>
          </p:nvSpPr>
          <p:spPr>
            <a:xfrm>
              <a:off x="5158155" y="513565"/>
              <a:ext cx="2731476" cy="707886"/>
            </a:xfrm>
            <a:prstGeom prst="rect">
              <a:avLst/>
            </a:prstGeom>
            <a:noFill/>
          </p:spPr>
          <p:txBody>
            <a:bodyPr wrap="square" rtlCol="0">
              <a:spAutoFit/>
            </a:bodyPr>
            <a:lstStyle/>
            <a:p>
              <a:r>
                <a:rPr lang="en-US" sz="4000" b="1" dirty="0">
                  <a:solidFill>
                    <a:schemeClr val="bg1"/>
                  </a:solidFill>
                  <a:latin typeface="Calibri" panose="020F0502020204030204" pitchFamily="34" charset="0"/>
                  <a:cs typeface="Calibri" panose="020F0502020204030204" pitchFamily="34" charset="0"/>
                </a:rPr>
                <a:t>LUYỆN TẬP</a:t>
              </a:r>
              <a:endParaRPr lang="en-US" sz="4000" dirty="0">
                <a:solidFill>
                  <a:schemeClr val="bg1"/>
                </a:solidFill>
                <a:latin typeface="Calibri" panose="020F0502020204030204" pitchFamily="34" charset="0"/>
                <a:cs typeface="Calibri" panose="020F0502020204030204" pitchFamily="34" charset="0"/>
              </a:endParaRPr>
            </a:p>
          </p:txBody>
        </p:sp>
      </p:grpSp>
      <p:graphicFrame>
        <p:nvGraphicFramePr>
          <p:cNvPr id="9" name="Table 8"/>
          <p:cNvGraphicFramePr>
            <a:graphicFrameLocks noGrp="1"/>
          </p:cNvGraphicFramePr>
          <p:nvPr>
            <p:extLst>
              <p:ext uri="{D42A27DB-BD31-4B8C-83A1-F6EECF244321}">
                <p14:modId xmlns:p14="http://schemas.microsoft.com/office/powerpoint/2010/main" val="1768099181"/>
              </p:ext>
            </p:extLst>
          </p:nvPr>
        </p:nvGraphicFramePr>
        <p:xfrm>
          <a:off x="189914" y="1338310"/>
          <a:ext cx="11553595" cy="3769266"/>
        </p:xfrm>
        <a:graphic>
          <a:graphicData uri="http://schemas.openxmlformats.org/drawingml/2006/table">
            <a:tbl>
              <a:tblPr firstRow="1" bandRow="1">
                <a:tableStyleId>{5C22544A-7EE6-4342-B048-85BDC9FD1C3A}</a:tableStyleId>
              </a:tblPr>
              <a:tblGrid>
                <a:gridCol w="6412030">
                  <a:extLst>
                    <a:ext uri="{9D8B030D-6E8A-4147-A177-3AD203B41FA5}">
                      <a16:colId xmlns:a16="http://schemas.microsoft.com/office/drawing/2014/main" val="563233854"/>
                    </a:ext>
                  </a:extLst>
                </a:gridCol>
                <a:gridCol w="5141565">
                  <a:extLst>
                    <a:ext uri="{9D8B030D-6E8A-4147-A177-3AD203B41FA5}">
                      <a16:colId xmlns:a16="http://schemas.microsoft.com/office/drawing/2014/main" val="2123920121"/>
                    </a:ext>
                  </a:extLst>
                </a:gridCol>
              </a:tblGrid>
              <a:tr h="579461">
                <a:tc>
                  <a:txBody>
                    <a:bodyPr/>
                    <a:lstStyle/>
                    <a:p>
                      <a:pPr algn="ctr"/>
                      <a:r>
                        <a:rPr lang="en-US" sz="2800" b="1" dirty="0">
                          <a:latin typeface="Calibri" panose="020F0502020204030204" pitchFamily="34" charset="0"/>
                          <a:cs typeface="Calibri" panose="020F0502020204030204" pitchFamily="34" charset="0"/>
                        </a:rPr>
                        <a:t>THỰC</a:t>
                      </a:r>
                      <a:r>
                        <a:rPr lang="en-US" sz="2800" b="1" baseline="0" dirty="0">
                          <a:latin typeface="Calibri" panose="020F0502020204030204" pitchFamily="34" charset="0"/>
                          <a:cs typeface="Calibri" panose="020F0502020204030204" pitchFamily="34" charset="0"/>
                        </a:rPr>
                        <a:t> TRẠNG</a:t>
                      </a:r>
                      <a:endParaRPr lang="en-US" sz="2800" b="1" dirty="0">
                        <a:latin typeface="Calibri" panose="020F0502020204030204" pitchFamily="34" charset="0"/>
                        <a:cs typeface="Calibri" panose="020F0502020204030204" pitchFamily="34" charset="0"/>
                      </a:endParaRPr>
                    </a:p>
                  </a:txBody>
                  <a:tcPr/>
                </a:tc>
                <a:tc>
                  <a:txBody>
                    <a:bodyPr/>
                    <a:lstStyle/>
                    <a:p>
                      <a:pPr algn="ctr"/>
                      <a:r>
                        <a:rPr lang="en-US" sz="2800" b="1">
                          <a:latin typeface="Calibri" panose="020F0502020204030204" pitchFamily="34" charset="0"/>
                          <a:cs typeface="Calibri" panose="020F0502020204030204" pitchFamily="34" charset="0"/>
                        </a:rPr>
                        <a:t>TÁC</a:t>
                      </a:r>
                      <a:r>
                        <a:rPr lang="en-US" sz="2800" b="1" baseline="0">
                          <a:latin typeface="Calibri" panose="020F0502020204030204" pitchFamily="34" charset="0"/>
                          <a:cs typeface="Calibri" panose="020F0502020204030204" pitchFamily="34" charset="0"/>
                        </a:rPr>
                        <a:t> NHÂN</a:t>
                      </a:r>
                      <a:endParaRPr lang="en-US" sz="2800" b="1">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8575057"/>
                  </a:ext>
                </a:extLst>
              </a:tr>
              <a:tr h="1056665">
                <a:tc>
                  <a:txBody>
                    <a:bodyPr/>
                    <a:lstStyle/>
                    <a:p>
                      <a:r>
                        <a:rPr lang="vi-VN" sz="2800" b="1">
                          <a:latin typeface="Calibri" panose="020F0502020204030204" pitchFamily="34" charset="0"/>
                          <a:cs typeface="Calibri" panose="020F0502020204030204" pitchFamily="34" charset="0"/>
                        </a:rPr>
                        <a:t>d) Thu hoạch rau và sử dụng ngay sau khi phun thuốc trừ sâu.</a:t>
                      </a:r>
                      <a:endParaRPr lang="en-US" sz="2800" b="1">
                        <a:latin typeface="Calibri" panose="020F0502020204030204" pitchFamily="34" charset="0"/>
                        <a:cs typeface="Calibri" panose="020F0502020204030204" pitchFamily="34" charset="0"/>
                      </a:endParaRPr>
                    </a:p>
                  </a:txBody>
                  <a:tcPr/>
                </a:tc>
                <a:tc>
                  <a:txBody>
                    <a:bodyPr/>
                    <a:lstStyle/>
                    <a:p>
                      <a:r>
                        <a:rPr lang="en-US" sz="2800" b="1">
                          <a:latin typeface="Calibri" panose="020F0502020204030204" pitchFamily="34" charset="0"/>
                          <a:cs typeface="Calibri" panose="020F0502020204030204" pitchFamily="34" charset="0"/>
                        </a:rPr>
                        <a:t>các hợp chất độc hại từ thuốc trừ sâu. </a:t>
                      </a:r>
                    </a:p>
                  </a:txBody>
                  <a:tcPr/>
                </a:tc>
                <a:extLst>
                  <a:ext uri="{0D108BD9-81ED-4DB2-BD59-A6C34878D82A}">
                    <a16:rowId xmlns:a16="http://schemas.microsoft.com/office/drawing/2014/main" val="3470957560"/>
                  </a:ext>
                </a:extLst>
              </a:tr>
              <a:tr h="1533868">
                <a:tc>
                  <a:txBody>
                    <a:bodyPr/>
                    <a:lstStyle/>
                    <a:p>
                      <a:r>
                        <a:rPr lang="vi-VN" sz="2800" b="1">
                          <a:latin typeface="Calibri" panose="020F0502020204030204" pitchFamily="34" charset="0"/>
                          <a:cs typeface="Calibri" panose="020F0502020204030204" pitchFamily="34" charset="0"/>
                        </a:rPr>
                        <a:t>e) Sử dụng hàn the để làm dai giòn các món như bánh đúc, giò, chả, sợi bún, phở,...</a:t>
                      </a:r>
                      <a:endParaRPr lang="en-US" sz="2800" b="1">
                        <a:latin typeface="Calibri" panose="020F0502020204030204" pitchFamily="34" charset="0"/>
                        <a:cs typeface="Calibri" panose="020F0502020204030204" pitchFamily="34" charset="0"/>
                      </a:endParaRPr>
                    </a:p>
                  </a:txBody>
                  <a:tcPr/>
                </a:tc>
                <a:tc>
                  <a:txBody>
                    <a:bodyPr/>
                    <a:lstStyle/>
                    <a:p>
                      <a:r>
                        <a:rPr lang="en-US" sz="2800" b="1">
                          <a:latin typeface="Calibri" panose="020F0502020204030204" pitchFamily="34" charset="0"/>
                          <a:cs typeface="Calibri" panose="020F0502020204030204" pitchFamily="34" charset="0"/>
                        </a:rPr>
                        <a:t>kim loại từ hàn the. </a:t>
                      </a:r>
                    </a:p>
                  </a:txBody>
                  <a:tcPr/>
                </a:tc>
                <a:extLst>
                  <a:ext uri="{0D108BD9-81ED-4DB2-BD59-A6C34878D82A}">
                    <a16:rowId xmlns:a16="http://schemas.microsoft.com/office/drawing/2014/main" val="2005403728"/>
                  </a:ext>
                </a:extLst>
              </a:tr>
              <a:tr h="599272">
                <a:tc>
                  <a:txBody>
                    <a:bodyPr/>
                    <a:lstStyle/>
                    <a:p>
                      <a:r>
                        <a:rPr lang="vi-VN" sz="2800" b="1">
                          <a:latin typeface="Calibri" panose="020F0502020204030204" pitchFamily="34" charset="0"/>
                          <a:cs typeface="Calibri" panose="020F0502020204030204" pitchFamily="34" charset="0"/>
                        </a:rPr>
                        <a:t>g) Ăn trứng gia cầm sống.</a:t>
                      </a:r>
                      <a:endParaRPr lang="en-US" sz="2800" b="1">
                        <a:latin typeface="Calibri" panose="020F0502020204030204" pitchFamily="34" charset="0"/>
                        <a:cs typeface="Calibri" panose="020F0502020204030204" pitchFamily="34" charset="0"/>
                      </a:endParaRPr>
                    </a:p>
                  </a:txBody>
                  <a:tcPr/>
                </a:tc>
                <a:tc>
                  <a:txBody>
                    <a:bodyPr/>
                    <a:lstStyle/>
                    <a:p>
                      <a:r>
                        <a:rPr lang="en-US" sz="2800" b="1" i="1" dirty="0">
                          <a:solidFill>
                            <a:srgbClr val="FF0000"/>
                          </a:solidFill>
                          <a:latin typeface="Calibri" panose="020F0502020204030204" pitchFamily="34" charset="0"/>
                          <a:cs typeface="Calibri" panose="020F0502020204030204" pitchFamily="34" charset="0"/>
                        </a:rPr>
                        <a:t>vi </a:t>
                      </a:r>
                      <a:r>
                        <a:rPr lang="en-US" sz="2800" b="1" i="1" dirty="0" err="1">
                          <a:solidFill>
                            <a:srgbClr val="FF0000"/>
                          </a:solidFill>
                          <a:latin typeface="Calibri" panose="020F0502020204030204" pitchFamily="34" charset="0"/>
                          <a:cs typeface="Calibri" panose="020F0502020204030204" pitchFamily="34" charset="0"/>
                        </a:rPr>
                        <a:t>khuẩn</a:t>
                      </a:r>
                      <a:r>
                        <a:rPr lang="en-US" sz="2800" b="1" i="1" dirty="0">
                          <a:solidFill>
                            <a:srgbClr val="FF0000"/>
                          </a:solidFill>
                          <a:latin typeface="Calibri" panose="020F0502020204030204" pitchFamily="34" charset="0"/>
                          <a:cs typeface="Calibri" panose="020F0502020204030204" pitchFamily="34" charset="0"/>
                        </a:rPr>
                        <a:t> Salmonella</a:t>
                      </a:r>
                    </a:p>
                  </a:txBody>
                  <a:tcPr/>
                </a:tc>
                <a:extLst>
                  <a:ext uri="{0D108BD9-81ED-4DB2-BD59-A6C34878D82A}">
                    <a16:rowId xmlns:a16="http://schemas.microsoft.com/office/drawing/2014/main" val="484553025"/>
                  </a:ext>
                </a:extLst>
              </a:tr>
            </a:tbl>
          </a:graphicData>
        </a:graphic>
      </p:graphicFrame>
    </p:spTree>
    <p:extLst>
      <p:ext uri="{BB962C8B-B14F-4D97-AF65-F5344CB8AC3E}">
        <p14:creationId xmlns:p14="http://schemas.microsoft.com/office/powerpoint/2010/main" val="382589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Box 3"/>
          <p:cNvSpPr txBox="1">
            <a:spLocks noChangeArrowheads="1"/>
          </p:cNvSpPr>
          <p:nvPr/>
        </p:nvSpPr>
        <p:spPr bwMode="auto">
          <a:xfrm>
            <a:off x="4794069" y="276498"/>
            <a:ext cx="2980508" cy="800219"/>
          </a:xfrm>
          <a:prstGeom prst="rect">
            <a:avLst/>
          </a:prstGeom>
          <a:solidFill>
            <a:srgbClr val="0070C0"/>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15000"/>
              </a:lnSpc>
              <a:spcBef>
                <a:spcPct val="50000"/>
              </a:spcBef>
            </a:pPr>
            <a:r>
              <a:rPr lang="vi-VN" altLang="en-US" sz="4000" b="1" dirty="0">
                <a:solidFill>
                  <a:schemeClr val="bg1"/>
                </a:solidFill>
                <a:latin typeface="Calibri" panose="020F0502020204030204" pitchFamily="34" charset="0"/>
                <a:cs typeface="Calibri" panose="020F0502020204030204" pitchFamily="34" charset="0"/>
              </a:rPr>
              <a:t>VẬN DỤNG</a:t>
            </a:r>
            <a:endParaRPr lang="en-US" altLang="en-US" sz="4000" b="1" dirty="0">
              <a:solidFill>
                <a:schemeClr val="bg1"/>
              </a:solidFill>
              <a:latin typeface="Calibri" panose="020F0502020204030204" pitchFamily="34" charset="0"/>
              <a:cs typeface="Calibri" panose="020F0502020204030204" pitchFamily="34" charset="0"/>
            </a:endParaRPr>
          </a:p>
        </p:txBody>
      </p:sp>
      <p:pic>
        <p:nvPicPr>
          <p:cNvPr id="54276" name="Picture 6" descr="Mất vệ sinh an toàn thực phẩm tại Việt Nam - tình trạng và hệ lụ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566" y="1336767"/>
            <a:ext cx="12074434" cy="534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1213309"/>
      </p:ext>
    </p:extLst>
  </p:cSld>
  <p:clrMapOvr>
    <a:masterClrMapping/>
  </p:clrMapOvr>
  <p:transition spd="slow">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96760" y="0"/>
            <a:ext cx="11198479" cy="1384995"/>
          </a:xfrm>
          <a:prstGeom prst="rect">
            <a:avLst/>
          </a:prstGeom>
          <a:solidFill>
            <a:schemeClr val="bg1"/>
          </a:solidFill>
          <a:ln>
            <a:noFill/>
          </a:ln>
        </p:spPr>
        <p:txBody>
          <a:bodyPr wrap="square">
            <a:spAutoFit/>
          </a:bodyPr>
          <a:lstStyle>
            <a:lvl1pPr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HS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theo</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dõi</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video</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và</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thảo</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luận</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cặp</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đôi</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để</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trả</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lời</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câu</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hỏi</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Dựa</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vào</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các</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dấu</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hiệu</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nào</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có</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thể</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phát</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hiện</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sớm</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một</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người</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bị</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ngộ</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độc</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thực</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phẩm</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Cần</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làm</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gì</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để</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hạn</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chế</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tối</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đa</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nguy</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cơ</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ngộ</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độc</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thực</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631212"/>
                </a:solidFill>
                <a:latin typeface="Calibri" panose="020F0502020204030204" pitchFamily="34" charset="0"/>
                <a:ea typeface="Calibri" panose="020F0502020204030204" pitchFamily="34" charset="0"/>
                <a:cs typeface="Calibri" panose="020F0502020204030204" pitchFamily="34" charset="0"/>
              </a:rPr>
              <a:t>phẩm</a:t>
            </a:r>
            <a:r>
              <a:rPr lang="fr-FR"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rPr>
              <a:t>?</a:t>
            </a:r>
            <a:endParaRPr lang="en-US" altLang="en-US" sz="2800" b="1" dirty="0">
              <a:solidFill>
                <a:srgbClr val="631212"/>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Online Media 1" title="Cách xử trí khi bị ngộ độc thực phẩm">
            <a:hlinkClick r:id="" action="ppaction://media"/>
          </p:cNvPr>
          <p:cNvPicPr>
            <a:picLocks noRot="1" noChangeAspect="1"/>
          </p:cNvPicPr>
          <p:nvPr>
            <a:videoFile r:link="rId1"/>
          </p:nvPr>
        </p:nvPicPr>
        <p:blipFill>
          <a:blip r:embed="rId3"/>
          <a:stretch>
            <a:fillRect/>
          </a:stretch>
        </p:blipFill>
        <p:spPr>
          <a:xfrm>
            <a:off x="496760" y="1651213"/>
            <a:ext cx="11309417" cy="5073678"/>
          </a:xfrm>
          <a:prstGeom prst="rect">
            <a:avLst/>
          </a:prstGeom>
        </p:spPr>
      </p:pic>
    </p:spTree>
    <p:extLst>
      <p:ext uri="{BB962C8B-B14F-4D97-AF65-F5344CB8AC3E}">
        <p14:creationId xmlns:p14="http://schemas.microsoft.com/office/powerpoint/2010/main" val="824697872"/>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4E0F49-10D3-2942-FBCB-8C890C84417F}"/>
              </a:ext>
            </a:extLst>
          </p:cNvPr>
          <p:cNvSpPr txBox="1"/>
          <p:nvPr/>
        </p:nvSpPr>
        <p:spPr>
          <a:xfrm>
            <a:off x="1053296" y="2558005"/>
            <a:ext cx="10278319" cy="1754326"/>
          </a:xfrm>
          <a:prstGeom prst="rect">
            <a:avLst/>
          </a:prstGeom>
          <a:solidFill>
            <a:schemeClr val="bg1"/>
          </a:solidFill>
        </p:spPr>
        <p:txBody>
          <a:bodyPr wrap="square" rtlCol="0">
            <a:spAutoFit/>
          </a:bodyPr>
          <a:lstStyle/>
          <a:p>
            <a:pPr algn="ctr"/>
            <a:r>
              <a:rPr lang="vi-VN" sz="5400" b="1" dirty="0">
                <a:latin typeface="Calibri" panose="020F0502020204030204" pitchFamily="34" charset="0"/>
                <a:ea typeface="Calibri" panose="020F0502020204030204" pitchFamily="34" charset="0"/>
                <a:cs typeface="Calibri" panose="020F0502020204030204" pitchFamily="34" charset="0"/>
              </a:rPr>
              <a:t>CẢM ƠN QUÝ THẦY CÔ VÀ CÁC EM HỌC SINH</a:t>
            </a:r>
            <a:endParaRPr lang="en-US" sz="54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376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gular Pentagon 3"/>
          <p:cNvSpPr/>
          <p:nvPr/>
        </p:nvSpPr>
        <p:spPr>
          <a:xfrm>
            <a:off x="3892695" y="-87548"/>
            <a:ext cx="3725496" cy="1761352"/>
          </a:xfrm>
          <a:prstGeom prst="pentagon">
            <a:avLst/>
          </a:prstGeom>
          <a:blipFill>
            <a:blip r:embed="rId2"/>
            <a:stretch>
              <a:fillRect/>
            </a:stretch>
          </a:blip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gular Pentagon 4"/>
          <p:cNvSpPr/>
          <p:nvPr/>
        </p:nvSpPr>
        <p:spPr>
          <a:xfrm>
            <a:off x="4066162" y="4631759"/>
            <a:ext cx="3297676" cy="2039429"/>
          </a:xfrm>
          <a:prstGeom prst="pentagon">
            <a:avLst/>
          </a:prstGeom>
          <a:blipFill>
            <a:blip r:embed="rId3"/>
            <a:stretch>
              <a:fillRect/>
            </a:stretch>
          </a:blip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isplay 5"/>
          <p:cNvSpPr/>
          <p:nvPr/>
        </p:nvSpPr>
        <p:spPr>
          <a:xfrm>
            <a:off x="6895322" y="315859"/>
            <a:ext cx="4958266" cy="2847219"/>
          </a:xfrm>
          <a:prstGeom prst="flowChartDisplay">
            <a:avLst/>
          </a:prstGeom>
          <a:blipFill>
            <a:blip r:embed="rId4"/>
            <a:stretch>
              <a:fillRect/>
            </a:stretch>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Display 6"/>
          <p:cNvSpPr/>
          <p:nvPr/>
        </p:nvSpPr>
        <p:spPr>
          <a:xfrm>
            <a:off x="6895322" y="3163078"/>
            <a:ext cx="4958266" cy="2847219"/>
          </a:xfrm>
          <a:prstGeom prst="flowChartDisplay">
            <a:avLst/>
          </a:prstGeom>
          <a:blipFill>
            <a:blip r:embed="rId5"/>
            <a:stretch>
              <a:fillRect/>
            </a:stretch>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xagon 7"/>
          <p:cNvSpPr/>
          <p:nvPr/>
        </p:nvSpPr>
        <p:spPr>
          <a:xfrm>
            <a:off x="3774332" y="1694396"/>
            <a:ext cx="3895256" cy="2937364"/>
          </a:xfrm>
          <a:prstGeom prst="hexagon">
            <a:avLst/>
          </a:prstGeom>
          <a:blipFill>
            <a:blip r:embed="rId6"/>
            <a:stretch>
              <a:fillRect/>
            </a:stretch>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p:cNvSpPr/>
          <p:nvPr/>
        </p:nvSpPr>
        <p:spPr>
          <a:xfrm>
            <a:off x="398834" y="165370"/>
            <a:ext cx="4098367" cy="2953931"/>
          </a:xfrm>
          <a:prstGeom prst="hexagon">
            <a:avLst/>
          </a:prstGeom>
          <a:blipFill>
            <a:blip r:embed="rId7"/>
            <a:stretch>
              <a:fillRect/>
            </a:stretch>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p:cNvSpPr/>
          <p:nvPr/>
        </p:nvSpPr>
        <p:spPr>
          <a:xfrm>
            <a:off x="398834" y="3160486"/>
            <a:ext cx="4098367" cy="2896180"/>
          </a:xfrm>
          <a:prstGeom prst="hexagon">
            <a:avLst/>
          </a:prstGeom>
          <a:blipFill>
            <a:blip r:embed="rId8"/>
            <a:stretch>
              <a:fillRect/>
            </a:stretch>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4497201" y="4026614"/>
            <a:ext cx="851027" cy="646331"/>
            <a:chOff x="7824017" y="5457895"/>
            <a:chExt cx="851027" cy="646331"/>
          </a:xfrm>
        </p:grpSpPr>
        <p:sp>
          <p:nvSpPr>
            <p:cNvPr id="12" name="Oval 11"/>
            <p:cNvSpPr/>
            <p:nvPr/>
          </p:nvSpPr>
          <p:spPr>
            <a:xfrm>
              <a:off x="7936038" y="5532973"/>
              <a:ext cx="626986" cy="496176"/>
            </a:xfrm>
            <a:prstGeom prst="ellipse">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824017" y="5457895"/>
              <a:ext cx="851027" cy="646331"/>
            </a:xfrm>
            <a:prstGeom prst="rect">
              <a:avLst/>
            </a:prstGeom>
            <a:noFill/>
          </p:spPr>
          <p:txBody>
            <a:bodyPr wrap="square" lIns="91440" tIns="45720" rIns="91440" bIns="45720">
              <a:spAutoFit/>
            </a:bodyPr>
            <a:lstStyle/>
            <a:p>
              <a:pPr algn="ctr"/>
              <a:r>
                <a:rPr lang="en-US" sz="3600" b="1" cap="none" spc="0">
                  <a:ln w="0"/>
                  <a:solidFill>
                    <a:schemeClr val="bg1"/>
                  </a:solidFill>
                  <a:effectLst>
                    <a:outerShdw blurRad="38100" dist="19050" dir="2700000" algn="tl" rotWithShape="0">
                      <a:schemeClr val="dk1">
                        <a:alpha val="40000"/>
                      </a:schemeClr>
                    </a:outerShdw>
                  </a:effectLst>
                </a:rPr>
                <a:t>11</a:t>
              </a:r>
            </a:p>
          </p:txBody>
        </p:sp>
      </p:grpSp>
      <p:grpSp>
        <p:nvGrpSpPr>
          <p:cNvPr id="14" name="Group 13"/>
          <p:cNvGrpSpPr/>
          <p:nvPr/>
        </p:nvGrpSpPr>
        <p:grpSpPr>
          <a:xfrm>
            <a:off x="2149758" y="2545964"/>
            <a:ext cx="851027" cy="646331"/>
            <a:chOff x="7824017" y="5457895"/>
            <a:chExt cx="851027" cy="646331"/>
          </a:xfrm>
        </p:grpSpPr>
        <p:sp>
          <p:nvSpPr>
            <p:cNvPr id="15" name="Oval 14"/>
            <p:cNvSpPr/>
            <p:nvPr/>
          </p:nvSpPr>
          <p:spPr>
            <a:xfrm>
              <a:off x="7936038" y="5532973"/>
              <a:ext cx="626986" cy="496176"/>
            </a:xfrm>
            <a:prstGeom prst="ellipse">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824017" y="5457895"/>
              <a:ext cx="851027" cy="646331"/>
            </a:xfrm>
            <a:prstGeom prst="rect">
              <a:avLst/>
            </a:prstGeom>
            <a:noFill/>
          </p:spPr>
          <p:txBody>
            <a:bodyPr wrap="square" lIns="91440" tIns="45720" rIns="91440" bIns="45720">
              <a:spAutoFit/>
            </a:bodyPr>
            <a:lstStyle/>
            <a:p>
              <a:pPr algn="ctr"/>
              <a:r>
                <a:rPr lang="en-US" sz="3600" b="1" cap="none" spc="0">
                  <a:ln w="0"/>
                  <a:solidFill>
                    <a:schemeClr val="bg1"/>
                  </a:solidFill>
                  <a:effectLst>
                    <a:outerShdw blurRad="38100" dist="19050" dir="2700000" algn="tl" rotWithShape="0">
                      <a:schemeClr val="dk1">
                        <a:alpha val="40000"/>
                      </a:schemeClr>
                    </a:outerShdw>
                  </a:effectLst>
                </a:rPr>
                <a:t>12</a:t>
              </a:r>
            </a:p>
          </p:txBody>
        </p:sp>
      </p:grpSp>
      <p:grpSp>
        <p:nvGrpSpPr>
          <p:cNvPr id="17" name="Group 16"/>
          <p:cNvGrpSpPr/>
          <p:nvPr/>
        </p:nvGrpSpPr>
        <p:grpSpPr>
          <a:xfrm>
            <a:off x="10437724" y="2531644"/>
            <a:ext cx="851027" cy="646331"/>
            <a:chOff x="7824017" y="5457895"/>
            <a:chExt cx="851027" cy="646331"/>
          </a:xfrm>
        </p:grpSpPr>
        <p:sp>
          <p:nvSpPr>
            <p:cNvPr id="18" name="Oval 17"/>
            <p:cNvSpPr/>
            <p:nvPr/>
          </p:nvSpPr>
          <p:spPr>
            <a:xfrm>
              <a:off x="7936038" y="5532973"/>
              <a:ext cx="626986" cy="496176"/>
            </a:xfrm>
            <a:prstGeom prst="ellipse">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824017" y="5457895"/>
              <a:ext cx="851027" cy="646331"/>
            </a:xfrm>
            <a:prstGeom prst="rect">
              <a:avLst/>
            </a:prstGeom>
            <a:noFill/>
          </p:spPr>
          <p:txBody>
            <a:bodyPr wrap="square" lIns="91440" tIns="45720" rIns="91440" bIns="45720">
              <a:spAutoFit/>
            </a:bodyPr>
            <a:lstStyle/>
            <a:p>
              <a:pPr algn="ctr"/>
              <a:r>
                <a:rPr lang="en-US" sz="3600" b="1" cap="none" spc="0">
                  <a:ln w="0"/>
                  <a:solidFill>
                    <a:schemeClr val="bg1"/>
                  </a:solidFill>
                  <a:effectLst>
                    <a:outerShdw blurRad="38100" dist="19050" dir="2700000" algn="tl" rotWithShape="0">
                      <a:schemeClr val="dk1">
                        <a:alpha val="40000"/>
                      </a:schemeClr>
                    </a:outerShdw>
                  </a:effectLst>
                </a:rPr>
                <a:t>13</a:t>
              </a:r>
            </a:p>
          </p:txBody>
        </p:sp>
      </p:grpSp>
      <p:grpSp>
        <p:nvGrpSpPr>
          <p:cNvPr id="20" name="Group 19"/>
          <p:cNvGrpSpPr/>
          <p:nvPr/>
        </p:nvGrpSpPr>
        <p:grpSpPr>
          <a:xfrm>
            <a:off x="3000785" y="5451520"/>
            <a:ext cx="851027" cy="646331"/>
            <a:chOff x="7824017" y="5457895"/>
            <a:chExt cx="851027" cy="646331"/>
          </a:xfrm>
        </p:grpSpPr>
        <p:sp>
          <p:nvSpPr>
            <p:cNvPr id="21" name="Oval 20"/>
            <p:cNvSpPr/>
            <p:nvPr/>
          </p:nvSpPr>
          <p:spPr>
            <a:xfrm>
              <a:off x="7936038" y="5532973"/>
              <a:ext cx="626986" cy="496176"/>
            </a:xfrm>
            <a:prstGeom prst="ellipse">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824017" y="5457895"/>
              <a:ext cx="851027" cy="646331"/>
            </a:xfrm>
            <a:prstGeom prst="rect">
              <a:avLst/>
            </a:prstGeom>
            <a:noFill/>
          </p:spPr>
          <p:txBody>
            <a:bodyPr wrap="square" lIns="91440" tIns="45720" rIns="91440" bIns="45720">
              <a:spAutoFit/>
            </a:bodyPr>
            <a:lstStyle/>
            <a:p>
              <a:pPr algn="ctr"/>
              <a:r>
                <a:rPr lang="en-US" sz="3600" b="1" cap="none" spc="0">
                  <a:ln w="0"/>
                  <a:solidFill>
                    <a:schemeClr val="bg1"/>
                  </a:solidFill>
                  <a:effectLst>
                    <a:outerShdw blurRad="38100" dist="19050" dir="2700000" algn="tl" rotWithShape="0">
                      <a:schemeClr val="dk1">
                        <a:alpha val="40000"/>
                      </a:schemeClr>
                    </a:outerShdw>
                  </a:effectLst>
                </a:rPr>
                <a:t>14</a:t>
              </a:r>
            </a:p>
          </p:txBody>
        </p:sp>
      </p:grpSp>
      <p:grpSp>
        <p:nvGrpSpPr>
          <p:cNvPr id="23" name="Group 22"/>
          <p:cNvGrpSpPr/>
          <p:nvPr/>
        </p:nvGrpSpPr>
        <p:grpSpPr>
          <a:xfrm>
            <a:off x="10204306" y="5371246"/>
            <a:ext cx="851027" cy="646331"/>
            <a:chOff x="7824017" y="5457895"/>
            <a:chExt cx="851027" cy="646331"/>
          </a:xfrm>
        </p:grpSpPr>
        <p:sp>
          <p:nvSpPr>
            <p:cNvPr id="24" name="Oval 23"/>
            <p:cNvSpPr/>
            <p:nvPr/>
          </p:nvSpPr>
          <p:spPr>
            <a:xfrm>
              <a:off x="7936038" y="5532973"/>
              <a:ext cx="626986" cy="496176"/>
            </a:xfrm>
            <a:prstGeom prst="ellipse">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824017" y="5457895"/>
              <a:ext cx="851027" cy="646331"/>
            </a:xfrm>
            <a:prstGeom prst="rect">
              <a:avLst/>
            </a:prstGeom>
            <a:noFill/>
          </p:spPr>
          <p:txBody>
            <a:bodyPr wrap="square" lIns="91440" tIns="45720" rIns="91440" bIns="45720">
              <a:spAutoFit/>
            </a:bodyPr>
            <a:lstStyle/>
            <a:p>
              <a:pPr algn="ctr"/>
              <a:r>
                <a:rPr lang="en-US" sz="3600" b="1" cap="none" spc="0">
                  <a:ln w="0"/>
                  <a:solidFill>
                    <a:schemeClr val="bg1"/>
                  </a:solidFill>
                  <a:effectLst>
                    <a:outerShdw blurRad="38100" dist="19050" dir="2700000" algn="tl" rotWithShape="0">
                      <a:schemeClr val="dk1">
                        <a:alpha val="40000"/>
                      </a:schemeClr>
                    </a:outerShdw>
                  </a:effectLst>
                </a:rPr>
                <a:t>15</a:t>
              </a:r>
            </a:p>
          </p:txBody>
        </p:sp>
      </p:grpSp>
      <p:grpSp>
        <p:nvGrpSpPr>
          <p:cNvPr id="26" name="Group 25"/>
          <p:cNvGrpSpPr/>
          <p:nvPr/>
        </p:nvGrpSpPr>
        <p:grpSpPr>
          <a:xfrm>
            <a:off x="5137064" y="4652352"/>
            <a:ext cx="851027" cy="646331"/>
            <a:chOff x="7824017" y="5457895"/>
            <a:chExt cx="851027" cy="646331"/>
          </a:xfrm>
        </p:grpSpPr>
        <p:sp>
          <p:nvSpPr>
            <p:cNvPr id="27" name="Oval 26"/>
            <p:cNvSpPr/>
            <p:nvPr/>
          </p:nvSpPr>
          <p:spPr>
            <a:xfrm>
              <a:off x="7936038" y="5532973"/>
              <a:ext cx="626986" cy="496176"/>
            </a:xfrm>
            <a:prstGeom prst="ellipse">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824017" y="5457895"/>
              <a:ext cx="851027" cy="646331"/>
            </a:xfrm>
            <a:prstGeom prst="rect">
              <a:avLst/>
            </a:prstGeom>
            <a:noFill/>
          </p:spPr>
          <p:txBody>
            <a:bodyPr wrap="square" lIns="91440" tIns="45720" rIns="91440" bIns="45720">
              <a:spAutoFit/>
            </a:bodyPr>
            <a:lstStyle/>
            <a:p>
              <a:pPr algn="ctr"/>
              <a:r>
                <a:rPr lang="en-US" sz="3600" b="1" cap="none" spc="0">
                  <a:ln w="0"/>
                  <a:solidFill>
                    <a:schemeClr val="bg1"/>
                  </a:solidFill>
                  <a:effectLst>
                    <a:outerShdw blurRad="38100" dist="19050" dir="2700000" algn="tl" rotWithShape="0">
                      <a:schemeClr val="dk1">
                        <a:alpha val="40000"/>
                      </a:schemeClr>
                    </a:outerShdw>
                  </a:effectLst>
                </a:rPr>
                <a:t>16</a:t>
              </a:r>
            </a:p>
          </p:txBody>
        </p:sp>
      </p:grpSp>
      <p:grpSp>
        <p:nvGrpSpPr>
          <p:cNvPr id="29" name="Group 28"/>
          <p:cNvGrpSpPr/>
          <p:nvPr/>
        </p:nvGrpSpPr>
        <p:grpSpPr>
          <a:xfrm>
            <a:off x="3892695" y="431904"/>
            <a:ext cx="851027" cy="646331"/>
            <a:chOff x="7824017" y="5457895"/>
            <a:chExt cx="851027" cy="646331"/>
          </a:xfrm>
        </p:grpSpPr>
        <p:sp>
          <p:nvSpPr>
            <p:cNvPr id="30" name="Oval 29"/>
            <p:cNvSpPr/>
            <p:nvPr/>
          </p:nvSpPr>
          <p:spPr>
            <a:xfrm>
              <a:off x="7936038" y="5532973"/>
              <a:ext cx="626986" cy="496176"/>
            </a:xfrm>
            <a:prstGeom prst="ellipse">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824017" y="5457895"/>
              <a:ext cx="851027" cy="646331"/>
            </a:xfrm>
            <a:prstGeom prst="rect">
              <a:avLst/>
            </a:prstGeom>
            <a:noFill/>
          </p:spPr>
          <p:txBody>
            <a:bodyPr wrap="square" lIns="91440" tIns="45720" rIns="91440" bIns="45720">
              <a:spAutoFit/>
            </a:bodyPr>
            <a:lstStyle/>
            <a:p>
              <a:pPr algn="ctr"/>
              <a:r>
                <a:rPr lang="en-US" sz="3600" b="1" cap="none" spc="0">
                  <a:ln w="0"/>
                  <a:solidFill>
                    <a:schemeClr val="bg1"/>
                  </a:solidFill>
                  <a:effectLst>
                    <a:outerShdw blurRad="38100" dist="19050" dir="2700000" algn="tl" rotWithShape="0">
                      <a:schemeClr val="dk1">
                        <a:alpha val="40000"/>
                      </a:schemeClr>
                    </a:outerShdw>
                  </a:effectLst>
                </a:rPr>
                <a:t>17</a:t>
              </a:r>
            </a:p>
          </p:txBody>
        </p:sp>
      </p:grpSp>
      <p:sp>
        <p:nvSpPr>
          <p:cNvPr id="32" name="TextBox 31"/>
          <p:cNvSpPr txBox="1"/>
          <p:nvPr/>
        </p:nvSpPr>
        <p:spPr>
          <a:xfrm>
            <a:off x="4372120" y="1749642"/>
            <a:ext cx="2766646" cy="646331"/>
          </a:xfrm>
          <a:prstGeom prst="rect">
            <a:avLst/>
          </a:prstGeom>
          <a:solidFill>
            <a:schemeClr val="bg2">
              <a:lumMod val="90000"/>
            </a:schemeClr>
          </a:solidFill>
        </p:spPr>
        <p:txBody>
          <a:bodyPr wrap="square" rtlCol="0">
            <a:spAutoFit/>
          </a:bodyPr>
          <a:lstStyle/>
          <a:p>
            <a:pPr algn="ctr"/>
            <a:r>
              <a:rPr lang="en-US" sz="3600" b="1">
                <a:solidFill>
                  <a:srgbClr val="FF0000"/>
                </a:solidFill>
              </a:rPr>
              <a:t>MẤT ATVSTP</a:t>
            </a:r>
          </a:p>
        </p:txBody>
      </p:sp>
      <p:sp>
        <p:nvSpPr>
          <p:cNvPr id="33" name="TextBox 32"/>
          <p:cNvSpPr txBox="1"/>
          <p:nvPr/>
        </p:nvSpPr>
        <p:spPr>
          <a:xfrm>
            <a:off x="1064694" y="228305"/>
            <a:ext cx="2766646" cy="646331"/>
          </a:xfrm>
          <a:prstGeom prst="rect">
            <a:avLst/>
          </a:prstGeom>
          <a:solidFill>
            <a:schemeClr val="bg2">
              <a:lumMod val="90000"/>
            </a:schemeClr>
          </a:solidFill>
        </p:spPr>
        <p:txBody>
          <a:bodyPr wrap="square" rtlCol="0">
            <a:spAutoFit/>
          </a:bodyPr>
          <a:lstStyle/>
          <a:p>
            <a:pPr algn="ctr"/>
            <a:r>
              <a:rPr lang="en-US" sz="3600" b="1">
                <a:solidFill>
                  <a:srgbClr val="FF0000"/>
                </a:solidFill>
              </a:rPr>
              <a:t>MẤT ATVSTP</a:t>
            </a:r>
          </a:p>
        </p:txBody>
      </p:sp>
      <p:sp>
        <p:nvSpPr>
          <p:cNvPr id="34" name="TextBox 33"/>
          <p:cNvSpPr txBox="1"/>
          <p:nvPr/>
        </p:nvSpPr>
        <p:spPr>
          <a:xfrm>
            <a:off x="4372120" y="6153054"/>
            <a:ext cx="2766646" cy="646331"/>
          </a:xfrm>
          <a:prstGeom prst="rect">
            <a:avLst/>
          </a:prstGeom>
          <a:solidFill>
            <a:schemeClr val="bg2">
              <a:lumMod val="90000"/>
            </a:schemeClr>
          </a:solidFill>
        </p:spPr>
        <p:txBody>
          <a:bodyPr wrap="square" rtlCol="0">
            <a:spAutoFit/>
          </a:bodyPr>
          <a:lstStyle/>
          <a:p>
            <a:pPr algn="ctr"/>
            <a:r>
              <a:rPr lang="en-US" sz="3600" b="1">
                <a:solidFill>
                  <a:srgbClr val="FF0000"/>
                </a:solidFill>
              </a:rPr>
              <a:t>MẤT ATVSTP</a:t>
            </a:r>
          </a:p>
        </p:txBody>
      </p:sp>
      <p:sp>
        <p:nvSpPr>
          <p:cNvPr id="35" name="TextBox 34"/>
          <p:cNvSpPr txBox="1"/>
          <p:nvPr/>
        </p:nvSpPr>
        <p:spPr>
          <a:xfrm>
            <a:off x="8632989" y="396523"/>
            <a:ext cx="2766646" cy="646331"/>
          </a:xfrm>
          <a:prstGeom prst="rect">
            <a:avLst/>
          </a:prstGeom>
          <a:solidFill>
            <a:schemeClr val="bg2">
              <a:lumMod val="90000"/>
            </a:schemeClr>
          </a:solidFill>
        </p:spPr>
        <p:txBody>
          <a:bodyPr wrap="square" rtlCol="0">
            <a:spAutoFit/>
          </a:bodyPr>
          <a:lstStyle/>
          <a:p>
            <a:pPr algn="ctr"/>
            <a:r>
              <a:rPr lang="en-US" sz="3600" b="1">
                <a:solidFill>
                  <a:srgbClr val="FF0000"/>
                </a:solidFill>
              </a:rPr>
              <a:t>MẤT ATVSTP</a:t>
            </a:r>
          </a:p>
        </p:txBody>
      </p:sp>
      <p:sp>
        <p:nvSpPr>
          <p:cNvPr id="36" name="TextBox 35"/>
          <p:cNvSpPr txBox="1"/>
          <p:nvPr/>
        </p:nvSpPr>
        <p:spPr>
          <a:xfrm>
            <a:off x="7991132" y="3376383"/>
            <a:ext cx="2766646" cy="646331"/>
          </a:xfrm>
          <a:prstGeom prst="rect">
            <a:avLst/>
          </a:prstGeom>
          <a:solidFill>
            <a:schemeClr val="bg2">
              <a:lumMod val="90000"/>
            </a:schemeClr>
          </a:solidFill>
        </p:spPr>
        <p:txBody>
          <a:bodyPr wrap="square" rtlCol="0">
            <a:spAutoFit/>
          </a:bodyPr>
          <a:lstStyle/>
          <a:p>
            <a:pPr algn="ctr"/>
            <a:r>
              <a:rPr lang="en-US" sz="3600" b="1">
                <a:solidFill>
                  <a:srgbClr val="FF0000"/>
                </a:solidFill>
              </a:rPr>
              <a:t>MẤT ATVSTP</a:t>
            </a:r>
          </a:p>
        </p:txBody>
      </p:sp>
      <p:sp>
        <p:nvSpPr>
          <p:cNvPr id="37" name="TextBox 36"/>
          <p:cNvSpPr txBox="1"/>
          <p:nvPr/>
        </p:nvSpPr>
        <p:spPr>
          <a:xfrm>
            <a:off x="1093015" y="3258126"/>
            <a:ext cx="2766646" cy="646331"/>
          </a:xfrm>
          <a:prstGeom prst="rect">
            <a:avLst/>
          </a:prstGeom>
          <a:solidFill>
            <a:schemeClr val="bg2">
              <a:lumMod val="90000"/>
            </a:schemeClr>
          </a:solidFill>
        </p:spPr>
        <p:txBody>
          <a:bodyPr wrap="square" rtlCol="0">
            <a:spAutoFit/>
          </a:bodyPr>
          <a:lstStyle/>
          <a:p>
            <a:pPr algn="ctr"/>
            <a:r>
              <a:rPr lang="en-US" sz="3600" b="1">
                <a:solidFill>
                  <a:srgbClr val="FF0000"/>
                </a:solidFill>
              </a:rPr>
              <a:t>ATVSTP</a:t>
            </a:r>
          </a:p>
        </p:txBody>
      </p:sp>
      <p:sp>
        <p:nvSpPr>
          <p:cNvPr id="38" name="TextBox 37"/>
          <p:cNvSpPr txBox="1"/>
          <p:nvPr/>
        </p:nvSpPr>
        <p:spPr>
          <a:xfrm>
            <a:off x="4936505" y="-44462"/>
            <a:ext cx="1766033" cy="646331"/>
          </a:xfrm>
          <a:prstGeom prst="rect">
            <a:avLst/>
          </a:prstGeom>
          <a:solidFill>
            <a:schemeClr val="bg2">
              <a:lumMod val="90000"/>
            </a:schemeClr>
          </a:solidFill>
        </p:spPr>
        <p:txBody>
          <a:bodyPr wrap="square" rtlCol="0">
            <a:spAutoFit/>
          </a:bodyPr>
          <a:lstStyle/>
          <a:p>
            <a:pPr algn="ctr"/>
            <a:r>
              <a:rPr lang="en-US" sz="3600" b="1">
                <a:solidFill>
                  <a:srgbClr val="FF0000"/>
                </a:solidFill>
              </a:rPr>
              <a:t>ATVSTP</a:t>
            </a:r>
          </a:p>
        </p:txBody>
      </p:sp>
    </p:spTree>
    <p:extLst>
      <p:ext uri="{BB962C8B-B14F-4D97-AF65-F5344CB8AC3E}">
        <p14:creationId xmlns:p14="http://schemas.microsoft.com/office/powerpoint/2010/main" val="174280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8)">
                                      <p:cBhvr>
                                        <p:cTn id="7" dur="20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8)">
                                      <p:cBhvr>
                                        <p:cTn id="19" dur="2000"/>
                                        <p:tgtEl>
                                          <p:spTgt spid="9"/>
                                        </p:tgtEl>
                                      </p:cBhvr>
                                    </p:animEffect>
                                  </p:childTnLst>
                                </p:cTn>
                              </p:par>
                              <p:par>
                                <p:cTn id="20" presetID="14" presetClass="entr" presetSubtype="1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par>
                                <p:cTn id="32" presetID="14" presetClass="entr" presetSubtype="1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1" presetClass="entr" presetSubtype="8"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heel(8)">
                                      <p:cBhvr>
                                        <p:cTn id="43" dur="2000"/>
                                        <p:tgtEl>
                                          <p:spTgt spid="10"/>
                                        </p:tgtEl>
                                      </p:cBhvr>
                                    </p:animEffect>
                                  </p:childTnLst>
                                </p:cTn>
                              </p:par>
                              <p:par>
                                <p:cTn id="44" presetID="14" presetClass="entr" presetSubtype="1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randombar(horizont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randombar(horizontal)">
                                      <p:cBhvr>
                                        <p:cTn id="55" dur="500"/>
                                        <p:tgtEl>
                                          <p:spTgt spid="7"/>
                                        </p:tgtEl>
                                      </p:cBhvr>
                                    </p:animEffect>
                                  </p:childTnLst>
                                </p:cTn>
                              </p:par>
                              <p:par>
                                <p:cTn id="56" presetID="14" presetClass="entr" presetSubtype="1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randombar(horizontal)">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par>
                                <p:cTn id="63" presetID="21" presetClass="entr" presetSubtype="8" fill="hold" grpId="0" nodeType="with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wheel(8)">
                                      <p:cBhvr>
                                        <p:cTn id="65" dur="2000"/>
                                        <p:tgtEl>
                                          <p:spTgt spid="5"/>
                                        </p:tgtEl>
                                      </p:cBhvr>
                                    </p:animEffect>
                                  </p:childTnLst>
                                </p:cTn>
                              </p:par>
                              <p:par>
                                <p:cTn id="66" presetID="14" presetClass="entr" presetSubtype="10" fill="hold"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randombar(horizontal)">
                                      <p:cBhvr>
                                        <p:cTn id="68" dur="500"/>
                                        <p:tgtEl>
                                          <p:spTgt spid="26"/>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1" presetClass="entr" presetSubtype="8" fill="hold" grpId="0" nodeType="click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wheel(8)">
                                      <p:cBhvr>
                                        <p:cTn id="77" dur="2000"/>
                                        <p:tgtEl>
                                          <p:spTgt spid="4"/>
                                        </p:tgtEl>
                                      </p:cBhvr>
                                    </p:animEffect>
                                  </p:childTnLst>
                                </p:cTn>
                              </p:par>
                              <p:par>
                                <p:cTn id="78" presetID="14" presetClass="entr" presetSubtype="10"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randombar(horizontal)">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32" grpId="0" animBg="1"/>
      <p:bldP spid="33" grpId="0" animBg="1"/>
      <p:bldP spid="34" grpId="0" animBg="1"/>
      <p:bldP spid="35" grpId="0" animBg="1"/>
      <p:bldP spid="36" grpId="0" animBg="1"/>
      <p:bldP spid="37" grpId="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grpSp>
        <p:nvGrpSpPr>
          <p:cNvPr id="34" name="Group 33"/>
          <p:cNvGrpSpPr/>
          <p:nvPr/>
        </p:nvGrpSpPr>
        <p:grpSpPr>
          <a:xfrm>
            <a:off x="2473815" y="2425077"/>
            <a:ext cx="9510661" cy="913823"/>
            <a:chOff x="3736647" y="83800"/>
            <a:chExt cx="7963258" cy="595253"/>
          </a:xfrm>
        </p:grpSpPr>
        <p:sp>
          <p:nvSpPr>
            <p:cNvPr id="15" name="Freeform 14"/>
            <p:cNvSpPr/>
            <p:nvPr/>
          </p:nvSpPr>
          <p:spPr>
            <a:xfrm>
              <a:off x="4987001" y="83801"/>
              <a:ext cx="6712904" cy="582970"/>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algn="ctr" defTabSz="1244600">
                <a:lnSpc>
                  <a:spcPct val="90000"/>
                </a:lnSpc>
                <a:spcBef>
                  <a:spcPct val="0"/>
                </a:spcBef>
                <a:spcAft>
                  <a:spcPct val="35000"/>
                </a:spcAft>
              </a:pPr>
              <a:r>
                <a:rPr lang="en-US" sz="4000" b="1" dirty="0">
                  <a:solidFill>
                    <a:srgbClr val="3333FF"/>
                  </a:solidFill>
                  <a:latin typeface="Calibri" panose="020F0502020204030204" pitchFamily="34" charset="0"/>
                  <a:cs typeface="Calibri" panose="020F0502020204030204" pitchFamily="34" charset="0"/>
                </a:rPr>
                <a:t> </a:t>
              </a:r>
              <a:r>
                <a:rPr lang="en-US" sz="4000" b="1" dirty="0" err="1">
                  <a:solidFill>
                    <a:srgbClr val="3333FF"/>
                  </a:solidFill>
                  <a:latin typeface="Calibri" panose="020F0502020204030204" pitchFamily="34" charset="0"/>
                  <a:cs typeface="Calibri" panose="020F0502020204030204" pitchFamily="34" charset="0"/>
                </a:rPr>
                <a:t>KHÁI</a:t>
              </a:r>
              <a:r>
                <a:rPr lang="en-US" sz="4000" b="1" dirty="0">
                  <a:solidFill>
                    <a:srgbClr val="3333FF"/>
                  </a:solidFill>
                  <a:latin typeface="Calibri" panose="020F0502020204030204" pitchFamily="34" charset="0"/>
                  <a:cs typeface="Calibri" panose="020F0502020204030204" pitchFamily="34" charset="0"/>
                </a:rPr>
                <a:t> </a:t>
              </a:r>
              <a:r>
                <a:rPr lang="en-US" sz="4000" b="1" dirty="0" err="1">
                  <a:solidFill>
                    <a:srgbClr val="3333FF"/>
                  </a:solidFill>
                  <a:latin typeface="Calibri" panose="020F0502020204030204" pitchFamily="34" charset="0"/>
                  <a:cs typeface="Calibri" panose="020F0502020204030204" pitchFamily="34" charset="0"/>
                </a:rPr>
                <a:t>NIỆM</a:t>
              </a:r>
              <a:r>
                <a:rPr lang="en-US" sz="4000" b="1" dirty="0">
                  <a:solidFill>
                    <a:srgbClr val="3333FF"/>
                  </a:solidFill>
                  <a:latin typeface="Calibri" panose="020F0502020204030204" pitchFamily="34" charset="0"/>
                  <a:cs typeface="Calibri" panose="020F0502020204030204" pitchFamily="34" charset="0"/>
                </a:rPr>
                <a:t> </a:t>
              </a:r>
              <a:r>
                <a:rPr lang="en-US" sz="4000" b="1" dirty="0" err="1">
                  <a:solidFill>
                    <a:srgbClr val="3333FF"/>
                  </a:solidFill>
                  <a:latin typeface="Calibri" panose="020F0502020204030204" pitchFamily="34" charset="0"/>
                  <a:cs typeface="Calibri" panose="020F0502020204030204" pitchFamily="34" charset="0"/>
                </a:rPr>
                <a:t>NGỘ</a:t>
              </a:r>
              <a:r>
                <a:rPr lang="en-US" sz="4000" b="1" dirty="0">
                  <a:solidFill>
                    <a:srgbClr val="3333FF"/>
                  </a:solidFill>
                  <a:latin typeface="Calibri" panose="020F0502020204030204" pitchFamily="34" charset="0"/>
                  <a:cs typeface="Calibri" panose="020F0502020204030204" pitchFamily="34" charset="0"/>
                </a:rPr>
                <a:t> </a:t>
              </a:r>
              <a:r>
                <a:rPr lang="en-US" sz="4000" b="1" dirty="0" err="1">
                  <a:solidFill>
                    <a:srgbClr val="3333FF"/>
                  </a:solidFill>
                  <a:latin typeface="Calibri" panose="020F0502020204030204" pitchFamily="34" charset="0"/>
                  <a:cs typeface="Calibri" panose="020F0502020204030204" pitchFamily="34" charset="0"/>
                </a:rPr>
                <a:t>ĐỘC</a:t>
              </a:r>
              <a:r>
                <a:rPr lang="en-US" sz="4000" b="1" dirty="0">
                  <a:solidFill>
                    <a:srgbClr val="3333FF"/>
                  </a:solidFill>
                  <a:latin typeface="Calibri" panose="020F0502020204030204" pitchFamily="34" charset="0"/>
                  <a:cs typeface="Calibri" panose="020F0502020204030204" pitchFamily="34" charset="0"/>
                </a:rPr>
                <a:t> </a:t>
              </a:r>
              <a:r>
                <a:rPr lang="en-US" sz="4000" b="1" dirty="0" err="1">
                  <a:solidFill>
                    <a:srgbClr val="3333FF"/>
                  </a:solidFill>
                  <a:latin typeface="Calibri" panose="020F0502020204030204" pitchFamily="34" charset="0"/>
                  <a:cs typeface="Calibri" panose="020F0502020204030204" pitchFamily="34" charset="0"/>
                </a:rPr>
                <a:t>THỰC</a:t>
              </a:r>
              <a:r>
                <a:rPr lang="en-US" sz="4000" b="1" dirty="0">
                  <a:solidFill>
                    <a:srgbClr val="3333FF"/>
                  </a:solidFill>
                  <a:latin typeface="Calibri" panose="020F0502020204030204" pitchFamily="34" charset="0"/>
                  <a:cs typeface="Calibri" panose="020F0502020204030204" pitchFamily="34" charset="0"/>
                </a:rPr>
                <a:t> </a:t>
              </a:r>
              <a:r>
                <a:rPr lang="en-US" sz="4000" b="1" dirty="0" err="1">
                  <a:solidFill>
                    <a:srgbClr val="3333FF"/>
                  </a:solidFill>
                  <a:latin typeface="Calibri" panose="020F0502020204030204" pitchFamily="34" charset="0"/>
                  <a:cs typeface="Calibri" panose="020F0502020204030204" pitchFamily="34" charset="0"/>
                </a:rPr>
                <a:t>PHẨM</a:t>
              </a:r>
              <a:r>
                <a:rPr lang="en-US" sz="4000" b="1" dirty="0">
                  <a:solidFill>
                    <a:srgbClr val="3333FF"/>
                  </a:solidFill>
                  <a:latin typeface="Calibri" panose="020F0502020204030204" pitchFamily="34" charset="0"/>
                  <a:cs typeface="Calibri" panose="020F0502020204030204" pitchFamily="34" charset="0"/>
                </a:rPr>
                <a:t> </a:t>
              </a:r>
              <a:endParaRPr lang="en-US" sz="4000" b="1" kern="1200" dirty="0">
                <a:solidFill>
                  <a:srgbClr val="3333FF"/>
                </a:solidFill>
                <a:latin typeface="Calibri" panose="020F0502020204030204" pitchFamily="34" charset="0"/>
                <a:cs typeface="Calibri" panose="020F0502020204030204" pitchFamily="34" charset="0"/>
              </a:endParaRPr>
            </a:p>
          </p:txBody>
        </p:sp>
        <p:sp>
          <p:nvSpPr>
            <p:cNvPr id="16" name="Freeform 15"/>
            <p:cNvSpPr/>
            <p:nvPr/>
          </p:nvSpPr>
          <p:spPr>
            <a:xfrm>
              <a:off x="3736647" y="83800"/>
              <a:ext cx="586773" cy="595253"/>
            </a:xfrm>
            <a:custGeom>
              <a:avLst/>
              <a:gdLst>
                <a:gd name="connsiteX0" fmla="*/ 97815 w 586773"/>
                <a:gd name="connsiteY0" fmla="*/ 0 h 595253"/>
                <a:gd name="connsiteX1" fmla="*/ 488958 w 586773"/>
                <a:gd name="connsiteY1" fmla="*/ 0 h 595253"/>
                <a:gd name="connsiteX2" fmla="*/ 586773 w 586773"/>
                <a:gd name="connsiteY2" fmla="*/ 97815 h 595253"/>
                <a:gd name="connsiteX3" fmla="*/ 586773 w 586773"/>
                <a:gd name="connsiteY3" fmla="*/ 595253 h 595253"/>
                <a:gd name="connsiteX4" fmla="*/ 586773 w 586773"/>
                <a:gd name="connsiteY4" fmla="*/ 595253 h 595253"/>
                <a:gd name="connsiteX5" fmla="*/ 0 w 586773"/>
                <a:gd name="connsiteY5" fmla="*/ 595253 h 595253"/>
                <a:gd name="connsiteX6" fmla="*/ 0 w 586773"/>
                <a:gd name="connsiteY6" fmla="*/ 595253 h 595253"/>
                <a:gd name="connsiteX7" fmla="*/ 0 w 586773"/>
                <a:gd name="connsiteY7" fmla="*/ 97815 h 595253"/>
                <a:gd name="connsiteX8" fmla="*/ 97815 w 586773"/>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73" h="595253">
                  <a:moveTo>
                    <a:pt x="97815" y="0"/>
                  </a:moveTo>
                  <a:lnTo>
                    <a:pt x="488958" y="0"/>
                  </a:lnTo>
                  <a:cubicBezTo>
                    <a:pt x="542980" y="0"/>
                    <a:pt x="586773" y="43793"/>
                    <a:pt x="586773" y="97815"/>
                  </a:cubicBezTo>
                  <a:lnTo>
                    <a:pt x="586773" y="595253"/>
                  </a:lnTo>
                  <a:lnTo>
                    <a:pt x="586773" y="595253"/>
                  </a:lnTo>
                  <a:lnTo>
                    <a:pt x="0" y="595253"/>
                  </a:lnTo>
                  <a:lnTo>
                    <a:pt x="0" y="595253"/>
                  </a:lnTo>
                  <a:lnTo>
                    <a:pt x="0" y="97815"/>
                  </a:lnTo>
                  <a:cubicBezTo>
                    <a:pt x="0" y="43793"/>
                    <a:pt x="43793" y="0"/>
                    <a:pt x="97815" y="0"/>
                  </a:cubicBezTo>
                  <a:close/>
                </a:path>
              </a:pathLst>
            </a:custGeom>
            <a:scene3d>
              <a:camera prst="orthographicFront">
                <a:rot lat="0" lon="0" rev="0"/>
              </a:camera>
              <a:lightRig rig="contrasting" dir="t">
                <a:rot lat="0" lon="0" rev="1200000"/>
              </a:lightRig>
            </a:scene3d>
            <a:sp3d contourW="19050" prstMaterial="metal">
              <a:bevelT w="88900" h="203200"/>
              <a:bevelB w="165100" h="254000"/>
              <a:contourClr>
                <a:schemeClr val="accent1"/>
              </a:contourClr>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7704" tIns="87704" rIns="87704" bIns="59055" numCol="1" spcCol="1270" anchor="ctr" anchorCtr="0">
              <a:noAutofit/>
            </a:bodyPr>
            <a:lstStyle/>
            <a:p>
              <a:pPr lvl="0" algn="ctr" defTabSz="1377950">
                <a:lnSpc>
                  <a:spcPct val="90000"/>
                </a:lnSpc>
                <a:spcBef>
                  <a:spcPct val="0"/>
                </a:spcBef>
                <a:spcAft>
                  <a:spcPct val="35000"/>
                </a:spcAft>
              </a:pPr>
              <a:r>
                <a:rPr lang="en-US" sz="4000" b="1" kern="1200">
                  <a:solidFill>
                    <a:srgbClr val="FFFF00"/>
                  </a:solidFill>
                  <a:latin typeface="Calibri" panose="020F0502020204030204" pitchFamily="34" charset="0"/>
                  <a:cs typeface="Calibri" panose="020F0502020204030204" pitchFamily="34" charset="0"/>
                </a:rPr>
                <a:t>I</a:t>
              </a:r>
            </a:p>
          </p:txBody>
        </p:sp>
        <p:cxnSp>
          <p:nvCxnSpPr>
            <p:cNvPr id="29" name="Straight Connector 28"/>
            <p:cNvCxnSpPr/>
            <p:nvPr/>
          </p:nvCxnSpPr>
          <p:spPr>
            <a:xfrm>
              <a:off x="4323420" y="381426"/>
              <a:ext cx="663581"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2473815" y="3535532"/>
            <a:ext cx="9518637" cy="1212820"/>
            <a:chOff x="3724120" y="818609"/>
            <a:chExt cx="7316986" cy="902485"/>
          </a:xfrm>
        </p:grpSpPr>
        <p:sp>
          <p:nvSpPr>
            <p:cNvPr id="18" name="Freeform 17"/>
            <p:cNvSpPr/>
            <p:nvPr/>
          </p:nvSpPr>
          <p:spPr>
            <a:xfrm>
              <a:off x="4884562" y="818609"/>
              <a:ext cx="6156544" cy="902485"/>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algn="ctr" defTabSz="1244600">
                <a:lnSpc>
                  <a:spcPct val="90000"/>
                </a:lnSpc>
                <a:spcBef>
                  <a:spcPct val="0"/>
                </a:spcBef>
                <a:spcAft>
                  <a:spcPct val="35000"/>
                </a:spcAft>
              </a:pPr>
              <a:r>
                <a:rPr lang="en-US" sz="4000" b="1" dirty="0">
                  <a:solidFill>
                    <a:srgbClr val="3333FF"/>
                  </a:solidFill>
                  <a:latin typeface="Calibri" panose="020F0502020204030204" pitchFamily="34" charset="0"/>
                  <a:cs typeface="Calibri" panose="020F0502020204030204" pitchFamily="34" charset="0"/>
                </a:rPr>
                <a:t>NGUYÊN NHÂN GÂY NGỘ ĐỘC THỰC PHẨM</a:t>
              </a:r>
              <a:endParaRPr lang="en-US" sz="4000" b="1" i="0" u="none" kern="1200" dirty="0">
                <a:solidFill>
                  <a:srgbClr val="3333FF"/>
                </a:solidFill>
                <a:latin typeface="Calibri" panose="020F0502020204030204" pitchFamily="34" charset="0"/>
                <a:cs typeface="Calibri" panose="020F0502020204030204" pitchFamily="34" charset="0"/>
              </a:endParaRPr>
            </a:p>
          </p:txBody>
        </p:sp>
        <p:sp>
          <p:nvSpPr>
            <p:cNvPr id="19" name="Freeform 18"/>
            <p:cNvSpPr/>
            <p:nvPr/>
          </p:nvSpPr>
          <p:spPr>
            <a:xfrm>
              <a:off x="3724120" y="1041559"/>
              <a:ext cx="586773" cy="595253"/>
            </a:xfrm>
            <a:custGeom>
              <a:avLst/>
              <a:gdLst>
                <a:gd name="connsiteX0" fmla="*/ 97815 w 586773"/>
                <a:gd name="connsiteY0" fmla="*/ 0 h 595253"/>
                <a:gd name="connsiteX1" fmla="*/ 488958 w 586773"/>
                <a:gd name="connsiteY1" fmla="*/ 0 h 595253"/>
                <a:gd name="connsiteX2" fmla="*/ 586773 w 586773"/>
                <a:gd name="connsiteY2" fmla="*/ 97815 h 595253"/>
                <a:gd name="connsiteX3" fmla="*/ 586773 w 586773"/>
                <a:gd name="connsiteY3" fmla="*/ 595253 h 595253"/>
                <a:gd name="connsiteX4" fmla="*/ 586773 w 586773"/>
                <a:gd name="connsiteY4" fmla="*/ 595253 h 595253"/>
                <a:gd name="connsiteX5" fmla="*/ 0 w 586773"/>
                <a:gd name="connsiteY5" fmla="*/ 595253 h 595253"/>
                <a:gd name="connsiteX6" fmla="*/ 0 w 586773"/>
                <a:gd name="connsiteY6" fmla="*/ 595253 h 595253"/>
                <a:gd name="connsiteX7" fmla="*/ 0 w 586773"/>
                <a:gd name="connsiteY7" fmla="*/ 97815 h 595253"/>
                <a:gd name="connsiteX8" fmla="*/ 97815 w 586773"/>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73" h="595253">
                  <a:moveTo>
                    <a:pt x="97815" y="0"/>
                  </a:moveTo>
                  <a:lnTo>
                    <a:pt x="488958" y="0"/>
                  </a:lnTo>
                  <a:cubicBezTo>
                    <a:pt x="542980" y="0"/>
                    <a:pt x="586773" y="43793"/>
                    <a:pt x="586773" y="97815"/>
                  </a:cubicBezTo>
                  <a:lnTo>
                    <a:pt x="586773" y="595253"/>
                  </a:lnTo>
                  <a:lnTo>
                    <a:pt x="586773" y="595253"/>
                  </a:lnTo>
                  <a:lnTo>
                    <a:pt x="0" y="595253"/>
                  </a:lnTo>
                  <a:lnTo>
                    <a:pt x="0" y="595253"/>
                  </a:lnTo>
                  <a:lnTo>
                    <a:pt x="0" y="97815"/>
                  </a:lnTo>
                  <a:cubicBezTo>
                    <a:pt x="0" y="43793"/>
                    <a:pt x="43793" y="0"/>
                    <a:pt x="97815" y="0"/>
                  </a:cubicBezTo>
                  <a:close/>
                </a:path>
              </a:pathLst>
            </a:custGeom>
            <a:scene3d>
              <a:camera prst="orthographicFront">
                <a:rot lat="0" lon="0" rev="0"/>
              </a:camera>
              <a:lightRig rig="contrasting" dir="t">
                <a:rot lat="0" lon="0" rev="1200000"/>
              </a:lightRig>
            </a:scene3d>
            <a:sp3d contourW="19050" prstMaterial="metal">
              <a:bevelT w="88900" h="203200"/>
              <a:bevelB w="165100" h="254000"/>
              <a:contourClr>
                <a:schemeClr val="accent1"/>
              </a:contourClr>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7704" tIns="87704" rIns="87704" bIns="59055" numCol="1" spcCol="1270" anchor="ctr" anchorCtr="0">
              <a:noAutofit/>
            </a:bodyPr>
            <a:lstStyle/>
            <a:p>
              <a:pPr lvl="0" algn="ctr" defTabSz="1377950">
                <a:lnSpc>
                  <a:spcPct val="90000"/>
                </a:lnSpc>
                <a:spcBef>
                  <a:spcPct val="0"/>
                </a:spcBef>
                <a:spcAft>
                  <a:spcPct val="35000"/>
                </a:spcAft>
              </a:pPr>
              <a:r>
                <a:rPr lang="en-US" sz="4000" b="1" kern="1200">
                  <a:solidFill>
                    <a:srgbClr val="FFFF00"/>
                  </a:solidFill>
                  <a:latin typeface="Calibri" panose="020F0502020204030204" pitchFamily="34" charset="0"/>
                  <a:cs typeface="Calibri" panose="020F0502020204030204" pitchFamily="34" charset="0"/>
                </a:rPr>
                <a:t>II</a:t>
              </a:r>
            </a:p>
          </p:txBody>
        </p:sp>
        <p:cxnSp>
          <p:nvCxnSpPr>
            <p:cNvPr id="30" name="Straight Connector 29"/>
            <p:cNvCxnSpPr/>
            <p:nvPr/>
          </p:nvCxnSpPr>
          <p:spPr>
            <a:xfrm>
              <a:off x="4323420" y="1339185"/>
              <a:ext cx="548615"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43" name="Flowchart: Alternate Process 42"/>
          <p:cNvSpPr/>
          <p:nvPr/>
        </p:nvSpPr>
        <p:spPr>
          <a:xfrm>
            <a:off x="4918364" y="374686"/>
            <a:ext cx="7074088" cy="1554143"/>
          </a:xfrm>
          <a:prstGeom prst="flowChartAlternateProcess">
            <a:avLst/>
          </a:prstGeom>
          <a:solidFill>
            <a:srgbClr val="0070C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libri" panose="020F0502020204030204" pitchFamily="34" charset="0"/>
              <a:cs typeface="Calibri" panose="020F0502020204030204" pitchFamily="34" charset="0"/>
            </a:endParaRPr>
          </a:p>
        </p:txBody>
      </p:sp>
      <p:sp>
        <p:nvSpPr>
          <p:cNvPr id="44" name="TextBox 43"/>
          <p:cNvSpPr txBox="1"/>
          <p:nvPr/>
        </p:nvSpPr>
        <p:spPr>
          <a:xfrm>
            <a:off x="5029199" y="455376"/>
            <a:ext cx="6780179" cy="1323439"/>
          </a:xfrm>
          <a:prstGeom prst="rect">
            <a:avLst/>
          </a:prstGeom>
          <a:noFill/>
        </p:spPr>
        <p:txBody>
          <a:bodyPr wrap="square" rtlCol="0">
            <a:spAutoFit/>
          </a:bodyPr>
          <a:lstStyle/>
          <a:p>
            <a:pPr algn="ctr" eaLnBrk="0" hangingPunct="0"/>
            <a:r>
              <a:rPr lang="vi-VN" sz="4000" b="1" noProof="1">
                <a:solidFill>
                  <a:srgbClr val="FFFF00"/>
                </a:solidFill>
                <a:effectLst>
                  <a:outerShdw blurRad="38100" dist="38100" dir="2700000">
                    <a:srgbClr val="000000"/>
                  </a:outerShdw>
                </a:effectLst>
                <a:latin typeface="Calibri" panose="020F0502020204030204" pitchFamily="34" charset="0"/>
                <a:cs typeface="Calibri" panose="020F0502020204030204" pitchFamily="34" charset="0"/>
              </a:rPr>
              <a:t>Bài </a:t>
            </a:r>
            <a:r>
              <a:rPr lang="en-US" sz="4000" b="1" noProof="1">
                <a:solidFill>
                  <a:srgbClr val="FFFF00"/>
                </a:solidFill>
                <a:effectLst>
                  <a:outerShdw blurRad="38100" dist="38100" dir="2700000">
                    <a:srgbClr val="000000"/>
                  </a:outerShdw>
                </a:effectLst>
                <a:latin typeface="Calibri" panose="020F0502020204030204" pitchFamily="34" charset="0"/>
                <a:cs typeface="Calibri" panose="020F0502020204030204" pitchFamily="34" charset="0"/>
              </a:rPr>
              <a:t>11</a:t>
            </a:r>
            <a:r>
              <a:rPr lang="vi-VN" sz="4000" b="1" noProof="1">
                <a:solidFill>
                  <a:srgbClr val="FFFF00"/>
                </a:solidFill>
                <a:effectLst>
                  <a:outerShdw blurRad="38100" dist="38100" dir="2700000">
                    <a:srgbClr val="000000"/>
                  </a:outerShdw>
                </a:effectLst>
                <a:latin typeface="Calibri" panose="020F0502020204030204" pitchFamily="34" charset="0"/>
                <a:cs typeface="Calibri" panose="020F0502020204030204" pitchFamily="34" charset="0"/>
              </a:rPr>
              <a:t>. </a:t>
            </a:r>
            <a:endParaRPr lang="en-US" sz="4000" b="1" noProof="1">
              <a:solidFill>
                <a:srgbClr val="FFFF00"/>
              </a:solidFill>
              <a:effectLst>
                <a:outerShdw blurRad="38100" dist="38100" dir="2700000">
                  <a:srgbClr val="000000"/>
                </a:outerShdw>
              </a:effectLst>
              <a:latin typeface="Calibri" panose="020F0502020204030204" pitchFamily="34" charset="0"/>
              <a:cs typeface="Calibri" panose="020F0502020204030204" pitchFamily="34" charset="0"/>
            </a:endParaRPr>
          </a:p>
          <a:p>
            <a:pPr algn="ctr" eaLnBrk="0" hangingPunct="0"/>
            <a:r>
              <a:rPr lang="vi-VN" sz="4000" b="1" noProof="1">
                <a:solidFill>
                  <a:srgbClr val="FFFF00"/>
                </a:solidFill>
                <a:effectLst>
                  <a:outerShdw blurRad="38100" dist="38100" dir="2700000">
                    <a:srgbClr val="000000"/>
                  </a:outerShdw>
                </a:effectLst>
                <a:latin typeface="Calibri" panose="020F0502020204030204" pitchFamily="34" charset="0"/>
                <a:cs typeface="Calibri" panose="020F0502020204030204" pitchFamily="34" charset="0"/>
              </a:rPr>
              <a:t>NGỘ ĐỘC THỰC PHẨM</a:t>
            </a:r>
          </a:p>
        </p:txBody>
      </p:sp>
      <p:grpSp>
        <p:nvGrpSpPr>
          <p:cNvPr id="47" name="Group 46"/>
          <p:cNvGrpSpPr/>
          <p:nvPr/>
        </p:nvGrpSpPr>
        <p:grpSpPr>
          <a:xfrm>
            <a:off x="122265" y="104895"/>
            <a:ext cx="4723860" cy="2934386"/>
            <a:chOff x="488519" y="170244"/>
            <a:chExt cx="2844515" cy="1670245"/>
          </a:xfrm>
        </p:grpSpPr>
        <p:sp>
          <p:nvSpPr>
            <p:cNvPr id="45" name="Oval 44"/>
            <p:cNvSpPr/>
            <p:nvPr/>
          </p:nvSpPr>
          <p:spPr>
            <a:xfrm>
              <a:off x="488519" y="170244"/>
              <a:ext cx="2844515" cy="128823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libri" panose="020F0502020204030204" pitchFamily="34" charset="0"/>
                <a:cs typeface="Calibri" panose="020F0502020204030204" pitchFamily="34" charset="0"/>
              </a:endParaRPr>
            </a:p>
          </p:txBody>
        </p:sp>
        <p:sp>
          <p:nvSpPr>
            <p:cNvPr id="46" name="TextBox 45"/>
            <p:cNvSpPr txBox="1"/>
            <p:nvPr/>
          </p:nvSpPr>
          <p:spPr>
            <a:xfrm>
              <a:off x="488519" y="351611"/>
              <a:ext cx="2776180" cy="1488878"/>
            </a:xfrm>
            <a:prstGeom prst="rect">
              <a:avLst/>
            </a:prstGeom>
            <a:noFill/>
          </p:spPr>
          <p:txBody>
            <a:bodyPr wrap="square" rtlCol="0">
              <a:spAutoFit/>
            </a:bodyPr>
            <a:lstStyle/>
            <a:p>
              <a:pPr algn="ctr"/>
              <a:r>
                <a:rPr lang="en-US" sz="4000" b="1" noProof="1">
                  <a:solidFill>
                    <a:srgbClr val="FFFF00"/>
                  </a:solidFill>
                  <a:effectLst>
                    <a:outerShdw blurRad="38100" dist="38100" dir="2700000">
                      <a:srgbClr val="000000"/>
                    </a:outerShdw>
                  </a:effectLst>
                  <a:latin typeface="Calibri" panose="020F0502020204030204" pitchFamily="34" charset="0"/>
                  <a:cs typeface="Calibri" panose="020F0502020204030204" pitchFamily="34" charset="0"/>
                </a:rPr>
                <a:t>Chuyền đề 3. VỆ SINH AN TOÀN THỰC PHẨM</a:t>
              </a:r>
            </a:p>
          </p:txBody>
        </p:sp>
      </p:grpSp>
      <p:grpSp>
        <p:nvGrpSpPr>
          <p:cNvPr id="20" name="Group 19"/>
          <p:cNvGrpSpPr/>
          <p:nvPr/>
        </p:nvGrpSpPr>
        <p:grpSpPr>
          <a:xfrm>
            <a:off x="2473815" y="5029115"/>
            <a:ext cx="9510659" cy="1216779"/>
            <a:chOff x="3724120" y="989283"/>
            <a:chExt cx="7310853" cy="1011505"/>
          </a:xfrm>
        </p:grpSpPr>
        <p:sp>
          <p:nvSpPr>
            <p:cNvPr id="22" name="Freeform 21"/>
            <p:cNvSpPr/>
            <p:nvPr/>
          </p:nvSpPr>
          <p:spPr>
            <a:xfrm>
              <a:off x="4872035" y="989283"/>
              <a:ext cx="6162938" cy="1011505"/>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algn="ctr" defTabSz="1244600">
                <a:lnSpc>
                  <a:spcPct val="90000"/>
                </a:lnSpc>
                <a:spcBef>
                  <a:spcPct val="0"/>
                </a:spcBef>
                <a:spcAft>
                  <a:spcPct val="35000"/>
                </a:spcAft>
              </a:pPr>
              <a:r>
                <a:rPr lang="en-US" sz="4000" b="1">
                  <a:solidFill>
                    <a:srgbClr val="3333FF"/>
                  </a:solidFill>
                  <a:latin typeface="Calibri" panose="020F0502020204030204" pitchFamily="34" charset="0"/>
                  <a:cs typeface="Calibri" panose="020F0502020204030204" pitchFamily="34" charset="0"/>
                </a:rPr>
                <a:t>BIỆN PHÁP PHÒNG TRÁNH VÀ ĐIỀU TRỊ NGỘ ĐỘC THỰC PHẨM</a:t>
              </a:r>
              <a:endParaRPr lang="en-US" sz="4000" b="1" i="0" u="none" kern="1200">
                <a:solidFill>
                  <a:srgbClr val="3333FF"/>
                </a:solidFill>
                <a:latin typeface="Calibri" panose="020F0502020204030204" pitchFamily="34" charset="0"/>
                <a:cs typeface="Calibri" panose="020F0502020204030204" pitchFamily="34" charset="0"/>
              </a:endParaRPr>
            </a:p>
          </p:txBody>
        </p:sp>
        <p:sp>
          <p:nvSpPr>
            <p:cNvPr id="23" name="Freeform 22"/>
            <p:cNvSpPr/>
            <p:nvPr/>
          </p:nvSpPr>
          <p:spPr>
            <a:xfrm>
              <a:off x="3724120" y="1041559"/>
              <a:ext cx="586773" cy="595253"/>
            </a:xfrm>
            <a:custGeom>
              <a:avLst/>
              <a:gdLst>
                <a:gd name="connsiteX0" fmla="*/ 97815 w 586773"/>
                <a:gd name="connsiteY0" fmla="*/ 0 h 595253"/>
                <a:gd name="connsiteX1" fmla="*/ 488958 w 586773"/>
                <a:gd name="connsiteY1" fmla="*/ 0 h 595253"/>
                <a:gd name="connsiteX2" fmla="*/ 586773 w 586773"/>
                <a:gd name="connsiteY2" fmla="*/ 97815 h 595253"/>
                <a:gd name="connsiteX3" fmla="*/ 586773 w 586773"/>
                <a:gd name="connsiteY3" fmla="*/ 595253 h 595253"/>
                <a:gd name="connsiteX4" fmla="*/ 586773 w 586773"/>
                <a:gd name="connsiteY4" fmla="*/ 595253 h 595253"/>
                <a:gd name="connsiteX5" fmla="*/ 0 w 586773"/>
                <a:gd name="connsiteY5" fmla="*/ 595253 h 595253"/>
                <a:gd name="connsiteX6" fmla="*/ 0 w 586773"/>
                <a:gd name="connsiteY6" fmla="*/ 595253 h 595253"/>
                <a:gd name="connsiteX7" fmla="*/ 0 w 586773"/>
                <a:gd name="connsiteY7" fmla="*/ 97815 h 595253"/>
                <a:gd name="connsiteX8" fmla="*/ 97815 w 586773"/>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73" h="595253">
                  <a:moveTo>
                    <a:pt x="97815" y="0"/>
                  </a:moveTo>
                  <a:lnTo>
                    <a:pt x="488958" y="0"/>
                  </a:lnTo>
                  <a:cubicBezTo>
                    <a:pt x="542980" y="0"/>
                    <a:pt x="586773" y="43793"/>
                    <a:pt x="586773" y="97815"/>
                  </a:cubicBezTo>
                  <a:lnTo>
                    <a:pt x="586773" y="595253"/>
                  </a:lnTo>
                  <a:lnTo>
                    <a:pt x="586773" y="595253"/>
                  </a:lnTo>
                  <a:lnTo>
                    <a:pt x="0" y="595253"/>
                  </a:lnTo>
                  <a:lnTo>
                    <a:pt x="0" y="595253"/>
                  </a:lnTo>
                  <a:lnTo>
                    <a:pt x="0" y="97815"/>
                  </a:lnTo>
                  <a:cubicBezTo>
                    <a:pt x="0" y="43793"/>
                    <a:pt x="43793" y="0"/>
                    <a:pt x="97815" y="0"/>
                  </a:cubicBezTo>
                  <a:close/>
                </a:path>
              </a:pathLst>
            </a:custGeom>
            <a:scene3d>
              <a:camera prst="orthographicFront">
                <a:rot lat="0" lon="0" rev="0"/>
              </a:camera>
              <a:lightRig rig="contrasting" dir="t">
                <a:rot lat="0" lon="0" rev="1200000"/>
              </a:lightRig>
            </a:scene3d>
            <a:sp3d contourW="19050" prstMaterial="metal">
              <a:bevelT w="88900" h="203200"/>
              <a:bevelB w="165100" h="254000"/>
              <a:contourClr>
                <a:schemeClr val="accent1"/>
              </a:contourClr>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7704" tIns="87704" rIns="87704" bIns="59055" numCol="1" spcCol="1270" anchor="ctr" anchorCtr="0">
              <a:noAutofit/>
            </a:bodyPr>
            <a:lstStyle/>
            <a:p>
              <a:pPr lvl="0" algn="ctr" defTabSz="1377950">
                <a:lnSpc>
                  <a:spcPct val="90000"/>
                </a:lnSpc>
                <a:spcBef>
                  <a:spcPct val="0"/>
                </a:spcBef>
                <a:spcAft>
                  <a:spcPct val="35000"/>
                </a:spcAft>
              </a:pPr>
              <a:r>
                <a:rPr lang="en-US" sz="4000" b="1" kern="1200">
                  <a:solidFill>
                    <a:srgbClr val="FFFF00"/>
                  </a:solidFill>
                  <a:latin typeface="Calibri" panose="020F0502020204030204" pitchFamily="34" charset="0"/>
                  <a:cs typeface="Calibri" panose="020F0502020204030204" pitchFamily="34" charset="0"/>
                </a:rPr>
                <a:t>III</a:t>
              </a:r>
            </a:p>
          </p:txBody>
        </p:sp>
        <p:cxnSp>
          <p:nvCxnSpPr>
            <p:cNvPr id="24" name="Straight Connector 23"/>
            <p:cNvCxnSpPr/>
            <p:nvPr/>
          </p:nvCxnSpPr>
          <p:spPr>
            <a:xfrm>
              <a:off x="4323420" y="1339185"/>
              <a:ext cx="548615"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3799360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0-#ppt_w/2"/>
                                          </p:val>
                                        </p:tav>
                                        <p:tav tm="100000">
                                          <p:val>
                                            <p:strVal val="#ppt_x"/>
                                          </p:val>
                                        </p:tav>
                                      </p:tavLst>
                                    </p:anim>
                                    <p:anim calcmode="lin" valueType="num">
                                      <p:cBhvr additive="base">
                                        <p:cTn id="14"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grpSp>
        <p:nvGrpSpPr>
          <p:cNvPr id="34" name="Group 33"/>
          <p:cNvGrpSpPr/>
          <p:nvPr/>
        </p:nvGrpSpPr>
        <p:grpSpPr>
          <a:xfrm>
            <a:off x="1664923" y="443876"/>
            <a:ext cx="9510661" cy="913823"/>
            <a:chOff x="3736647" y="83800"/>
            <a:chExt cx="7963258" cy="595253"/>
          </a:xfrm>
        </p:grpSpPr>
        <p:sp>
          <p:nvSpPr>
            <p:cNvPr id="15" name="Freeform 14"/>
            <p:cNvSpPr/>
            <p:nvPr/>
          </p:nvSpPr>
          <p:spPr>
            <a:xfrm>
              <a:off x="4987001" y="83801"/>
              <a:ext cx="6712904" cy="582970"/>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algn="ctr" defTabSz="1244600">
                <a:lnSpc>
                  <a:spcPct val="90000"/>
                </a:lnSpc>
                <a:spcBef>
                  <a:spcPct val="0"/>
                </a:spcBef>
                <a:spcAft>
                  <a:spcPct val="35000"/>
                </a:spcAft>
              </a:pPr>
              <a:r>
                <a:rPr lang="en-US" sz="4000" b="1" dirty="0">
                  <a:solidFill>
                    <a:srgbClr val="3333FF"/>
                  </a:solidFill>
                  <a:latin typeface="Calibri" panose="020F0502020204030204" pitchFamily="34" charset="0"/>
                  <a:cs typeface="Calibri" panose="020F0502020204030204" pitchFamily="34" charset="0"/>
                </a:rPr>
                <a:t> KHÁI NIỆM NGỘ ĐỘC THỰC PHẨM </a:t>
              </a:r>
              <a:endParaRPr lang="en-US" sz="4000" b="1" kern="1200" dirty="0">
                <a:solidFill>
                  <a:srgbClr val="3333FF"/>
                </a:solidFill>
                <a:latin typeface="Calibri" panose="020F0502020204030204" pitchFamily="34" charset="0"/>
                <a:cs typeface="Calibri" panose="020F0502020204030204" pitchFamily="34" charset="0"/>
              </a:endParaRPr>
            </a:p>
          </p:txBody>
        </p:sp>
        <p:sp>
          <p:nvSpPr>
            <p:cNvPr id="16" name="Freeform 15"/>
            <p:cNvSpPr/>
            <p:nvPr/>
          </p:nvSpPr>
          <p:spPr>
            <a:xfrm>
              <a:off x="3736647" y="83800"/>
              <a:ext cx="586773" cy="595253"/>
            </a:xfrm>
            <a:custGeom>
              <a:avLst/>
              <a:gdLst>
                <a:gd name="connsiteX0" fmla="*/ 97815 w 586773"/>
                <a:gd name="connsiteY0" fmla="*/ 0 h 595253"/>
                <a:gd name="connsiteX1" fmla="*/ 488958 w 586773"/>
                <a:gd name="connsiteY1" fmla="*/ 0 h 595253"/>
                <a:gd name="connsiteX2" fmla="*/ 586773 w 586773"/>
                <a:gd name="connsiteY2" fmla="*/ 97815 h 595253"/>
                <a:gd name="connsiteX3" fmla="*/ 586773 w 586773"/>
                <a:gd name="connsiteY3" fmla="*/ 595253 h 595253"/>
                <a:gd name="connsiteX4" fmla="*/ 586773 w 586773"/>
                <a:gd name="connsiteY4" fmla="*/ 595253 h 595253"/>
                <a:gd name="connsiteX5" fmla="*/ 0 w 586773"/>
                <a:gd name="connsiteY5" fmla="*/ 595253 h 595253"/>
                <a:gd name="connsiteX6" fmla="*/ 0 w 586773"/>
                <a:gd name="connsiteY6" fmla="*/ 595253 h 595253"/>
                <a:gd name="connsiteX7" fmla="*/ 0 w 586773"/>
                <a:gd name="connsiteY7" fmla="*/ 97815 h 595253"/>
                <a:gd name="connsiteX8" fmla="*/ 97815 w 586773"/>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73" h="595253">
                  <a:moveTo>
                    <a:pt x="97815" y="0"/>
                  </a:moveTo>
                  <a:lnTo>
                    <a:pt x="488958" y="0"/>
                  </a:lnTo>
                  <a:cubicBezTo>
                    <a:pt x="542980" y="0"/>
                    <a:pt x="586773" y="43793"/>
                    <a:pt x="586773" y="97815"/>
                  </a:cubicBezTo>
                  <a:lnTo>
                    <a:pt x="586773" y="595253"/>
                  </a:lnTo>
                  <a:lnTo>
                    <a:pt x="586773" y="595253"/>
                  </a:lnTo>
                  <a:lnTo>
                    <a:pt x="0" y="595253"/>
                  </a:lnTo>
                  <a:lnTo>
                    <a:pt x="0" y="595253"/>
                  </a:lnTo>
                  <a:lnTo>
                    <a:pt x="0" y="97815"/>
                  </a:lnTo>
                  <a:cubicBezTo>
                    <a:pt x="0" y="43793"/>
                    <a:pt x="43793" y="0"/>
                    <a:pt x="97815" y="0"/>
                  </a:cubicBezTo>
                  <a:close/>
                </a:path>
              </a:pathLst>
            </a:custGeom>
            <a:scene3d>
              <a:camera prst="orthographicFront">
                <a:rot lat="0" lon="0" rev="0"/>
              </a:camera>
              <a:lightRig rig="contrasting" dir="t">
                <a:rot lat="0" lon="0" rev="1200000"/>
              </a:lightRig>
            </a:scene3d>
            <a:sp3d contourW="19050" prstMaterial="metal">
              <a:bevelT w="88900" h="203200"/>
              <a:bevelB w="165100" h="254000"/>
              <a:contourClr>
                <a:schemeClr val="accent1"/>
              </a:contourClr>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7704" tIns="87704" rIns="87704" bIns="59055" numCol="1" spcCol="1270" anchor="ctr" anchorCtr="0">
              <a:noAutofit/>
            </a:bodyPr>
            <a:lstStyle/>
            <a:p>
              <a:pPr lvl="0" algn="ctr" defTabSz="1377950">
                <a:lnSpc>
                  <a:spcPct val="90000"/>
                </a:lnSpc>
                <a:spcBef>
                  <a:spcPct val="0"/>
                </a:spcBef>
                <a:spcAft>
                  <a:spcPct val="35000"/>
                </a:spcAft>
              </a:pPr>
              <a:r>
                <a:rPr lang="en-US" sz="3100" b="1" kern="1200">
                  <a:solidFill>
                    <a:srgbClr val="FFFF00"/>
                  </a:solidFill>
                  <a:latin typeface="Calibri" panose="020F0502020204030204" pitchFamily="34" charset="0"/>
                  <a:cs typeface="Calibri" panose="020F0502020204030204" pitchFamily="34" charset="0"/>
                </a:rPr>
                <a:t>I</a:t>
              </a:r>
            </a:p>
          </p:txBody>
        </p:sp>
        <p:cxnSp>
          <p:nvCxnSpPr>
            <p:cNvPr id="29" name="Straight Connector 28"/>
            <p:cNvCxnSpPr/>
            <p:nvPr/>
          </p:nvCxnSpPr>
          <p:spPr>
            <a:xfrm>
              <a:off x="4323420" y="381426"/>
              <a:ext cx="663581"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383641" y="2315130"/>
            <a:ext cx="11699308" cy="615639"/>
            <a:chOff x="383641" y="2315130"/>
            <a:chExt cx="11699308" cy="615639"/>
          </a:xfrm>
        </p:grpSpPr>
        <p:sp>
          <p:nvSpPr>
            <p:cNvPr id="26" name="Freeform 25"/>
            <p:cNvSpPr/>
            <p:nvPr/>
          </p:nvSpPr>
          <p:spPr>
            <a:xfrm>
              <a:off x="383641" y="2315130"/>
              <a:ext cx="11699308" cy="615639"/>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defTabSz="1244600">
                <a:lnSpc>
                  <a:spcPct val="90000"/>
                </a:lnSpc>
                <a:spcBef>
                  <a:spcPct val="0"/>
                </a:spcBef>
                <a:spcAft>
                  <a:spcPct val="35000"/>
                </a:spcAft>
              </a:pPr>
              <a:endParaRPr lang="en-US" sz="2800" b="1">
                <a:solidFill>
                  <a:srgbClr val="3333FF"/>
                </a:solidFill>
                <a:latin typeface="Calibri" panose="020F0502020204030204" pitchFamily="34" charset="0"/>
                <a:cs typeface="Calibri" panose="020F0502020204030204" pitchFamily="34" charset="0"/>
              </a:endParaRPr>
            </a:p>
            <a:p>
              <a:pPr lvl="0" defTabSz="1244600">
                <a:lnSpc>
                  <a:spcPct val="90000"/>
                </a:lnSpc>
                <a:spcBef>
                  <a:spcPct val="0"/>
                </a:spcBef>
                <a:spcAft>
                  <a:spcPct val="35000"/>
                </a:spcAft>
              </a:pPr>
              <a:endParaRPr lang="en-US" sz="2800" b="1" kern="1200">
                <a:solidFill>
                  <a:srgbClr val="3333FF"/>
                </a:solidFill>
                <a:latin typeface="Calibri" panose="020F0502020204030204" pitchFamily="34" charset="0"/>
                <a:cs typeface="Calibri" panose="020F0502020204030204" pitchFamily="34" charset="0"/>
              </a:endParaRPr>
            </a:p>
          </p:txBody>
        </p:sp>
        <p:sp>
          <p:nvSpPr>
            <p:cNvPr id="27" name="TextBox 26"/>
            <p:cNvSpPr txBox="1"/>
            <p:nvPr/>
          </p:nvSpPr>
          <p:spPr>
            <a:xfrm>
              <a:off x="496202" y="2335283"/>
              <a:ext cx="11424773" cy="523220"/>
            </a:xfrm>
            <a:prstGeom prst="rect">
              <a:avLst/>
            </a:prstGeom>
            <a:noFill/>
          </p:spPr>
          <p:txBody>
            <a:bodyPr wrap="square" rtlCol="0">
              <a:spAutoFit/>
            </a:bodyPr>
            <a:lstStyle/>
            <a:p>
              <a:pPr algn="just"/>
              <a:r>
                <a:rPr lang="en-US" sz="2800" b="1" u="sng" dirty="0">
                  <a:latin typeface="Calibri" panose="020F0502020204030204" pitchFamily="34" charset="0"/>
                  <a:cs typeface="Calibri" panose="020F0502020204030204" pitchFamily="34" charset="0"/>
                </a:rPr>
                <a:t>THẢO LUẬN NHÓM:  </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Xem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đoạn</a:t>
              </a:r>
              <a:r>
                <a:rPr lang="en-US" sz="2800" b="1" dirty="0">
                  <a:solidFill>
                    <a:srgbClr val="FF0000"/>
                  </a:solidFill>
                  <a:latin typeface="Calibri" panose="020F0502020204030204" pitchFamily="34" charset="0"/>
                  <a:cs typeface="Calibri" panose="020F0502020204030204" pitchFamily="34" charset="0"/>
                </a:rPr>
                <a:t> video </a:t>
              </a:r>
              <a:r>
                <a:rPr lang="en-US" sz="2800" b="1" dirty="0" err="1">
                  <a:solidFill>
                    <a:srgbClr val="FF0000"/>
                  </a:solidFill>
                  <a:latin typeface="Calibri" panose="020F0502020204030204" pitchFamily="34" charset="0"/>
                  <a:cs typeface="Calibri" panose="020F0502020204030204" pitchFamily="34" charset="0"/>
                </a:rPr>
                <a:t>và</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thảo</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luận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các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câu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hỏi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sau</a:t>
              </a:r>
              <a:r>
                <a:rPr lang="en-US" sz="2800" b="1" dirty="0">
                  <a:solidFill>
                    <a:srgbClr val="FF0000"/>
                  </a:solidFill>
                  <a:latin typeface="Calibri" panose="020F0502020204030204" pitchFamily="34" charset="0"/>
                  <a:cs typeface="Calibri" panose="020F0502020204030204" pitchFamily="34" charset="0"/>
                </a:rPr>
                <a:t>:</a:t>
              </a:r>
              <a:r>
                <a:rPr lang="vi-VN" sz="2800" dirty="0">
                  <a:solidFill>
                    <a:srgbClr val="FF0000"/>
                  </a:solidFill>
                  <a:latin typeface="Calibri" panose="020F0502020204030204" pitchFamily="34" charset="0"/>
                  <a:cs typeface="Calibri" panose="020F0502020204030204" pitchFamily="34" charset="0"/>
                </a:rPr>
                <a:t> </a:t>
              </a:r>
              <a:endParaRPr lang="en-US" sz="2800" dirty="0">
                <a:solidFill>
                  <a:srgbClr val="FF0000"/>
                </a:solidFill>
                <a:latin typeface="Calibri" panose="020F0502020204030204" pitchFamily="34" charset="0"/>
                <a:cs typeface="Calibri" panose="020F0502020204030204" pitchFamily="34" charset="0"/>
              </a:endParaRPr>
            </a:p>
          </p:txBody>
        </p:sp>
      </p:grpSp>
      <p:grpSp>
        <p:nvGrpSpPr>
          <p:cNvPr id="3" name="Group 2"/>
          <p:cNvGrpSpPr/>
          <p:nvPr/>
        </p:nvGrpSpPr>
        <p:grpSpPr>
          <a:xfrm>
            <a:off x="2117396" y="3294185"/>
            <a:ext cx="8277522" cy="879231"/>
            <a:chOff x="2117396" y="3524936"/>
            <a:chExt cx="8277522" cy="648480"/>
          </a:xfrm>
        </p:grpSpPr>
        <p:sp>
          <p:nvSpPr>
            <p:cNvPr id="28" name="Freeform 27"/>
            <p:cNvSpPr/>
            <p:nvPr/>
          </p:nvSpPr>
          <p:spPr>
            <a:xfrm>
              <a:off x="2117396" y="3524936"/>
              <a:ext cx="8254075" cy="648480"/>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defTabSz="1244600">
                <a:lnSpc>
                  <a:spcPct val="90000"/>
                </a:lnSpc>
                <a:spcBef>
                  <a:spcPct val="0"/>
                </a:spcBef>
                <a:spcAft>
                  <a:spcPct val="35000"/>
                </a:spcAft>
              </a:pPr>
              <a:endParaRPr lang="en-US" sz="2800" b="1">
                <a:solidFill>
                  <a:srgbClr val="3333FF"/>
                </a:solidFill>
                <a:latin typeface="Calibri" panose="020F0502020204030204" pitchFamily="34" charset="0"/>
                <a:cs typeface="Calibri" panose="020F0502020204030204" pitchFamily="34" charset="0"/>
              </a:endParaRPr>
            </a:p>
            <a:p>
              <a:pPr lvl="0" defTabSz="1244600">
                <a:lnSpc>
                  <a:spcPct val="90000"/>
                </a:lnSpc>
                <a:spcBef>
                  <a:spcPct val="0"/>
                </a:spcBef>
                <a:spcAft>
                  <a:spcPct val="35000"/>
                </a:spcAft>
              </a:pPr>
              <a:endParaRPr lang="en-US" sz="2800" b="1" kern="1200">
                <a:solidFill>
                  <a:srgbClr val="3333FF"/>
                </a:solidFill>
                <a:latin typeface="Calibri" panose="020F0502020204030204" pitchFamily="34" charset="0"/>
                <a:cs typeface="Calibri" panose="020F0502020204030204" pitchFamily="34" charset="0"/>
              </a:endParaRPr>
            </a:p>
          </p:txBody>
        </p:sp>
        <p:sp>
          <p:nvSpPr>
            <p:cNvPr id="31" name="TextBox 30"/>
            <p:cNvSpPr txBox="1"/>
            <p:nvPr/>
          </p:nvSpPr>
          <p:spPr>
            <a:xfrm>
              <a:off x="2334533" y="3587565"/>
              <a:ext cx="8060385" cy="385903"/>
            </a:xfrm>
            <a:prstGeom prst="rect">
              <a:avLst/>
            </a:prstGeom>
            <a:noFill/>
          </p:spPr>
          <p:txBody>
            <a:bodyPr wrap="square" rtlCol="0">
              <a:spAutoFit/>
            </a:bodyPr>
            <a:lstStyle/>
            <a:p>
              <a:pPr algn="just"/>
              <a:r>
                <a:rPr lang="en-US" sz="2800" b="1" u="sng" dirty="0" err="1">
                  <a:latin typeface="Calibri" panose="020F0502020204030204" pitchFamily="34" charset="0"/>
                  <a:cs typeface="Calibri" panose="020F0502020204030204" pitchFamily="34" charset="0"/>
                </a:rPr>
                <a:t>Câu</a:t>
              </a:r>
              <a:r>
                <a:rPr lang="en-US" sz="2800" b="1" u="sng" dirty="0">
                  <a:latin typeface="Calibri" panose="020F0502020204030204" pitchFamily="34" charset="0"/>
                  <a:cs typeface="Calibri" panose="020F0502020204030204" pitchFamily="34" charset="0"/>
                </a:rPr>
                <a:t> 1</a:t>
              </a:r>
              <a:r>
                <a:rPr lang="vi-VN" sz="2800" b="1" dirty="0">
                  <a:solidFill>
                    <a:srgbClr val="FF0000"/>
                  </a:solidFill>
                  <a:latin typeface="Calibri" panose="020F0502020204030204" pitchFamily="34" charset="0"/>
                  <a:cs typeface="Calibri" panose="020F0502020204030204" pitchFamily="34" charset="0"/>
                </a:rPr>
                <a:t>. Thế nào là ngộ độc thực phẩm?</a:t>
              </a:r>
              <a:endParaRPr lang="en-US" sz="2800" b="1" dirty="0">
                <a:solidFill>
                  <a:srgbClr val="FF0000"/>
                </a:solidFill>
                <a:latin typeface="Calibri" panose="020F0502020204030204" pitchFamily="34" charset="0"/>
                <a:cs typeface="Calibri" panose="020F0502020204030204" pitchFamily="34" charset="0"/>
              </a:endParaRPr>
            </a:p>
          </p:txBody>
        </p:sp>
      </p:grpSp>
      <p:grpSp>
        <p:nvGrpSpPr>
          <p:cNvPr id="2" name="Group 1"/>
          <p:cNvGrpSpPr/>
          <p:nvPr/>
        </p:nvGrpSpPr>
        <p:grpSpPr>
          <a:xfrm>
            <a:off x="2140843" y="4380719"/>
            <a:ext cx="8254075" cy="777440"/>
            <a:chOff x="2140843" y="4380719"/>
            <a:chExt cx="8254075" cy="777440"/>
          </a:xfrm>
        </p:grpSpPr>
        <p:sp>
          <p:nvSpPr>
            <p:cNvPr id="33" name="Freeform 32"/>
            <p:cNvSpPr/>
            <p:nvPr/>
          </p:nvSpPr>
          <p:spPr>
            <a:xfrm>
              <a:off x="2140843" y="4380719"/>
              <a:ext cx="8254075" cy="777440"/>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defTabSz="1244600">
                <a:lnSpc>
                  <a:spcPct val="90000"/>
                </a:lnSpc>
                <a:spcBef>
                  <a:spcPct val="0"/>
                </a:spcBef>
                <a:spcAft>
                  <a:spcPct val="35000"/>
                </a:spcAft>
              </a:pPr>
              <a:endParaRPr lang="en-US" sz="2800" b="1">
                <a:solidFill>
                  <a:srgbClr val="3333FF"/>
                </a:solidFill>
                <a:latin typeface="Calibri" panose="020F0502020204030204" pitchFamily="34" charset="0"/>
                <a:cs typeface="Calibri" panose="020F0502020204030204" pitchFamily="34" charset="0"/>
              </a:endParaRPr>
            </a:p>
            <a:p>
              <a:pPr lvl="0" defTabSz="1244600">
                <a:lnSpc>
                  <a:spcPct val="90000"/>
                </a:lnSpc>
                <a:spcBef>
                  <a:spcPct val="0"/>
                </a:spcBef>
                <a:spcAft>
                  <a:spcPct val="35000"/>
                </a:spcAft>
              </a:pPr>
              <a:endParaRPr lang="en-US" sz="2800" b="1" kern="1200">
                <a:solidFill>
                  <a:srgbClr val="3333FF"/>
                </a:solidFill>
                <a:latin typeface="Calibri" panose="020F0502020204030204" pitchFamily="34" charset="0"/>
                <a:cs typeface="Calibri" panose="020F0502020204030204" pitchFamily="34" charset="0"/>
              </a:endParaRPr>
            </a:p>
          </p:txBody>
        </p:sp>
        <p:sp>
          <p:nvSpPr>
            <p:cNvPr id="36" name="TextBox 35"/>
            <p:cNvSpPr txBox="1"/>
            <p:nvPr/>
          </p:nvSpPr>
          <p:spPr>
            <a:xfrm>
              <a:off x="2236104" y="4507829"/>
              <a:ext cx="7529219" cy="523220"/>
            </a:xfrm>
            <a:prstGeom prst="rect">
              <a:avLst/>
            </a:prstGeom>
            <a:noFill/>
          </p:spPr>
          <p:txBody>
            <a:bodyPr wrap="square" rtlCol="0">
              <a:spAutoFit/>
            </a:bodyPr>
            <a:lstStyle/>
            <a:p>
              <a:pPr algn="just"/>
              <a:r>
                <a:rPr lang="en-US" sz="2800" b="1" u="sng" dirty="0" err="1">
                  <a:latin typeface="Calibri" panose="020F0502020204030204" pitchFamily="34" charset="0"/>
                  <a:cs typeface="Calibri" panose="020F0502020204030204" pitchFamily="34" charset="0"/>
                </a:rPr>
                <a:t>Câu</a:t>
              </a:r>
              <a:r>
                <a:rPr lang="en-US" sz="2800" b="1" u="sng" dirty="0">
                  <a:latin typeface="Calibri" panose="020F0502020204030204" pitchFamily="34" charset="0"/>
                  <a:cs typeface="Calibri" panose="020F0502020204030204" pitchFamily="34" charset="0"/>
                </a:rPr>
                <a:t> 2</a:t>
              </a:r>
              <a:r>
                <a:rPr lang="vi-VN" sz="2800" b="1" dirty="0">
                  <a:solidFill>
                    <a:srgbClr val="FF0000"/>
                  </a:solidFill>
                  <a:latin typeface="Calibri" panose="020F0502020204030204" pitchFamily="34" charset="0"/>
                  <a:cs typeface="Calibri" panose="020F0502020204030204" pitchFamily="34" charset="0"/>
                </a:rPr>
                <a:t>. Ngộ độc thực phẩm có các đặc điểm gì?</a:t>
              </a:r>
              <a:endParaRPr lang="en-US" sz="2800" b="1" dirty="0">
                <a:solidFill>
                  <a:srgbClr val="FF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28344476"/>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ảnh_báo_tình_trạng_ngộ_độc_thực_p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8720" y="1211340"/>
            <a:ext cx="10235550" cy="5757497"/>
          </a:xfrm>
          <a:prstGeom prst="rect">
            <a:avLst/>
          </a:prstGeom>
        </p:spPr>
      </p:pic>
      <p:grpSp>
        <p:nvGrpSpPr>
          <p:cNvPr id="17" name="Group 16"/>
          <p:cNvGrpSpPr/>
          <p:nvPr/>
        </p:nvGrpSpPr>
        <p:grpSpPr>
          <a:xfrm>
            <a:off x="1664923" y="232863"/>
            <a:ext cx="9510661" cy="728430"/>
            <a:chOff x="3736647" y="83800"/>
            <a:chExt cx="7963258" cy="595253"/>
          </a:xfrm>
        </p:grpSpPr>
        <p:sp>
          <p:nvSpPr>
            <p:cNvPr id="18" name="Freeform 17"/>
            <p:cNvSpPr/>
            <p:nvPr/>
          </p:nvSpPr>
          <p:spPr>
            <a:xfrm>
              <a:off x="4987001" y="83801"/>
              <a:ext cx="6712904" cy="582970"/>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algn="ctr" defTabSz="1244600">
                <a:lnSpc>
                  <a:spcPct val="90000"/>
                </a:lnSpc>
                <a:spcBef>
                  <a:spcPct val="0"/>
                </a:spcBef>
                <a:spcAft>
                  <a:spcPct val="35000"/>
                </a:spcAft>
              </a:pPr>
              <a:r>
                <a:rPr lang="en-US" sz="4000" b="1" dirty="0">
                  <a:solidFill>
                    <a:srgbClr val="3333FF"/>
                  </a:solidFill>
                  <a:latin typeface="Calibri" panose="020F0502020204030204" pitchFamily="34" charset="0"/>
                  <a:cs typeface="Calibri" panose="020F0502020204030204" pitchFamily="34" charset="0"/>
                </a:rPr>
                <a:t> KHÁI NIỆM NGỘ ĐỘC THỰC PHẨM </a:t>
              </a:r>
              <a:endParaRPr lang="en-US" sz="4000" b="1" kern="1200" dirty="0">
                <a:solidFill>
                  <a:srgbClr val="3333FF"/>
                </a:solidFill>
                <a:latin typeface="Calibri" panose="020F0502020204030204" pitchFamily="34" charset="0"/>
                <a:cs typeface="Calibri" panose="020F0502020204030204" pitchFamily="34" charset="0"/>
              </a:endParaRPr>
            </a:p>
          </p:txBody>
        </p:sp>
        <p:sp>
          <p:nvSpPr>
            <p:cNvPr id="19" name="Freeform 18"/>
            <p:cNvSpPr/>
            <p:nvPr/>
          </p:nvSpPr>
          <p:spPr>
            <a:xfrm>
              <a:off x="3736647" y="83800"/>
              <a:ext cx="586773" cy="595253"/>
            </a:xfrm>
            <a:custGeom>
              <a:avLst/>
              <a:gdLst>
                <a:gd name="connsiteX0" fmla="*/ 97815 w 586773"/>
                <a:gd name="connsiteY0" fmla="*/ 0 h 595253"/>
                <a:gd name="connsiteX1" fmla="*/ 488958 w 586773"/>
                <a:gd name="connsiteY1" fmla="*/ 0 h 595253"/>
                <a:gd name="connsiteX2" fmla="*/ 586773 w 586773"/>
                <a:gd name="connsiteY2" fmla="*/ 97815 h 595253"/>
                <a:gd name="connsiteX3" fmla="*/ 586773 w 586773"/>
                <a:gd name="connsiteY3" fmla="*/ 595253 h 595253"/>
                <a:gd name="connsiteX4" fmla="*/ 586773 w 586773"/>
                <a:gd name="connsiteY4" fmla="*/ 595253 h 595253"/>
                <a:gd name="connsiteX5" fmla="*/ 0 w 586773"/>
                <a:gd name="connsiteY5" fmla="*/ 595253 h 595253"/>
                <a:gd name="connsiteX6" fmla="*/ 0 w 586773"/>
                <a:gd name="connsiteY6" fmla="*/ 595253 h 595253"/>
                <a:gd name="connsiteX7" fmla="*/ 0 w 586773"/>
                <a:gd name="connsiteY7" fmla="*/ 97815 h 595253"/>
                <a:gd name="connsiteX8" fmla="*/ 97815 w 586773"/>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73" h="595253">
                  <a:moveTo>
                    <a:pt x="97815" y="0"/>
                  </a:moveTo>
                  <a:lnTo>
                    <a:pt x="488958" y="0"/>
                  </a:lnTo>
                  <a:cubicBezTo>
                    <a:pt x="542980" y="0"/>
                    <a:pt x="586773" y="43793"/>
                    <a:pt x="586773" y="97815"/>
                  </a:cubicBezTo>
                  <a:lnTo>
                    <a:pt x="586773" y="595253"/>
                  </a:lnTo>
                  <a:lnTo>
                    <a:pt x="586773" y="595253"/>
                  </a:lnTo>
                  <a:lnTo>
                    <a:pt x="0" y="595253"/>
                  </a:lnTo>
                  <a:lnTo>
                    <a:pt x="0" y="595253"/>
                  </a:lnTo>
                  <a:lnTo>
                    <a:pt x="0" y="97815"/>
                  </a:lnTo>
                  <a:cubicBezTo>
                    <a:pt x="0" y="43793"/>
                    <a:pt x="43793" y="0"/>
                    <a:pt x="97815" y="0"/>
                  </a:cubicBezTo>
                  <a:close/>
                </a:path>
              </a:pathLst>
            </a:custGeom>
            <a:scene3d>
              <a:camera prst="orthographicFront">
                <a:rot lat="0" lon="0" rev="0"/>
              </a:camera>
              <a:lightRig rig="contrasting" dir="t">
                <a:rot lat="0" lon="0" rev="1200000"/>
              </a:lightRig>
            </a:scene3d>
            <a:sp3d contourW="19050" prstMaterial="metal">
              <a:bevelT w="88900" h="203200"/>
              <a:bevelB w="165100" h="254000"/>
              <a:contourClr>
                <a:schemeClr val="accent1"/>
              </a:contourClr>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7704" tIns="87704" rIns="87704" bIns="59055" numCol="1" spcCol="1270" anchor="ctr" anchorCtr="0">
              <a:noAutofit/>
            </a:bodyPr>
            <a:lstStyle/>
            <a:p>
              <a:pPr lvl="0" algn="ctr" defTabSz="1377950">
                <a:lnSpc>
                  <a:spcPct val="90000"/>
                </a:lnSpc>
                <a:spcBef>
                  <a:spcPct val="0"/>
                </a:spcBef>
                <a:spcAft>
                  <a:spcPct val="35000"/>
                </a:spcAft>
              </a:pPr>
              <a:r>
                <a:rPr lang="en-US" sz="3100" b="1" kern="1200">
                  <a:solidFill>
                    <a:srgbClr val="FFFF00"/>
                  </a:solidFill>
                  <a:latin typeface="Calibri" panose="020F0502020204030204" pitchFamily="34" charset="0"/>
                  <a:cs typeface="Calibri" panose="020F0502020204030204" pitchFamily="34" charset="0"/>
                </a:rPr>
                <a:t>I</a:t>
              </a:r>
            </a:p>
          </p:txBody>
        </p:sp>
        <p:cxnSp>
          <p:nvCxnSpPr>
            <p:cNvPr id="20" name="Straight Connector 19"/>
            <p:cNvCxnSpPr/>
            <p:nvPr/>
          </p:nvCxnSpPr>
          <p:spPr>
            <a:xfrm>
              <a:off x="4323420" y="381426"/>
              <a:ext cx="663581"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26954340"/>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grpSp>
        <p:nvGrpSpPr>
          <p:cNvPr id="34" name="Group 33"/>
          <p:cNvGrpSpPr/>
          <p:nvPr/>
        </p:nvGrpSpPr>
        <p:grpSpPr>
          <a:xfrm>
            <a:off x="1664923" y="443876"/>
            <a:ext cx="9510661" cy="913823"/>
            <a:chOff x="3736647" y="83800"/>
            <a:chExt cx="7963258" cy="595253"/>
          </a:xfrm>
        </p:grpSpPr>
        <p:sp>
          <p:nvSpPr>
            <p:cNvPr id="15" name="Freeform 14"/>
            <p:cNvSpPr/>
            <p:nvPr/>
          </p:nvSpPr>
          <p:spPr>
            <a:xfrm>
              <a:off x="4987001" y="83801"/>
              <a:ext cx="6712904" cy="582970"/>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algn="ctr" defTabSz="1244600">
                <a:lnSpc>
                  <a:spcPct val="90000"/>
                </a:lnSpc>
                <a:spcBef>
                  <a:spcPct val="0"/>
                </a:spcBef>
                <a:spcAft>
                  <a:spcPct val="35000"/>
                </a:spcAft>
              </a:pPr>
              <a:r>
                <a:rPr lang="en-US" sz="4000" b="1">
                  <a:solidFill>
                    <a:srgbClr val="3333FF"/>
                  </a:solidFill>
                  <a:latin typeface="Calibri" panose="020F0502020204030204" pitchFamily="34" charset="0"/>
                  <a:cs typeface="Calibri" panose="020F0502020204030204" pitchFamily="34" charset="0"/>
                </a:rPr>
                <a:t> KHÁI NIỆM NGỘ ĐỘC THỰC PHẨM </a:t>
              </a:r>
              <a:endParaRPr lang="en-US" sz="4000" b="1" kern="1200">
                <a:solidFill>
                  <a:srgbClr val="3333FF"/>
                </a:solidFill>
                <a:latin typeface="Calibri" panose="020F0502020204030204" pitchFamily="34" charset="0"/>
                <a:cs typeface="Calibri" panose="020F0502020204030204" pitchFamily="34" charset="0"/>
              </a:endParaRPr>
            </a:p>
          </p:txBody>
        </p:sp>
        <p:sp>
          <p:nvSpPr>
            <p:cNvPr id="16" name="Freeform 15"/>
            <p:cNvSpPr/>
            <p:nvPr/>
          </p:nvSpPr>
          <p:spPr>
            <a:xfrm>
              <a:off x="3736647" y="83800"/>
              <a:ext cx="586773" cy="595253"/>
            </a:xfrm>
            <a:custGeom>
              <a:avLst/>
              <a:gdLst>
                <a:gd name="connsiteX0" fmla="*/ 97815 w 586773"/>
                <a:gd name="connsiteY0" fmla="*/ 0 h 595253"/>
                <a:gd name="connsiteX1" fmla="*/ 488958 w 586773"/>
                <a:gd name="connsiteY1" fmla="*/ 0 h 595253"/>
                <a:gd name="connsiteX2" fmla="*/ 586773 w 586773"/>
                <a:gd name="connsiteY2" fmla="*/ 97815 h 595253"/>
                <a:gd name="connsiteX3" fmla="*/ 586773 w 586773"/>
                <a:gd name="connsiteY3" fmla="*/ 595253 h 595253"/>
                <a:gd name="connsiteX4" fmla="*/ 586773 w 586773"/>
                <a:gd name="connsiteY4" fmla="*/ 595253 h 595253"/>
                <a:gd name="connsiteX5" fmla="*/ 0 w 586773"/>
                <a:gd name="connsiteY5" fmla="*/ 595253 h 595253"/>
                <a:gd name="connsiteX6" fmla="*/ 0 w 586773"/>
                <a:gd name="connsiteY6" fmla="*/ 595253 h 595253"/>
                <a:gd name="connsiteX7" fmla="*/ 0 w 586773"/>
                <a:gd name="connsiteY7" fmla="*/ 97815 h 595253"/>
                <a:gd name="connsiteX8" fmla="*/ 97815 w 586773"/>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73" h="595253">
                  <a:moveTo>
                    <a:pt x="97815" y="0"/>
                  </a:moveTo>
                  <a:lnTo>
                    <a:pt x="488958" y="0"/>
                  </a:lnTo>
                  <a:cubicBezTo>
                    <a:pt x="542980" y="0"/>
                    <a:pt x="586773" y="43793"/>
                    <a:pt x="586773" y="97815"/>
                  </a:cubicBezTo>
                  <a:lnTo>
                    <a:pt x="586773" y="595253"/>
                  </a:lnTo>
                  <a:lnTo>
                    <a:pt x="586773" y="595253"/>
                  </a:lnTo>
                  <a:lnTo>
                    <a:pt x="0" y="595253"/>
                  </a:lnTo>
                  <a:lnTo>
                    <a:pt x="0" y="595253"/>
                  </a:lnTo>
                  <a:lnTo>
                    <a:pt x="0" y="97815"/>
                  </a:lnTo>
                  <a:cubicBezTo>
                    <a:pt x="0" y="43793"/>
                    <a:pt x="43793" y="0"/>
                    <a:pt x="97815" y="0"/>
                  </a:cubicBezTo>
                  <a:close/>
                </a:path>
              </a:pathLst>
            </a:custGeom>
            <a:scene3d>
              <a:camera prst="orthographicFront">
                <a:rot lat="0" lon="0" rev="0"/>
              </a:camera>
              <a:lightRig rig="contrasting" dir="t">
                <a:rot lat="0" lon="0" rev="1200000"/>
              </a:lightRig>
            </a:scene3d>
            <a:sp3d contourW="19050" prstMaterial="metal">
              <a:bevelT w="88900" h="203200"/>
              <a:bevelB w="165100" h="254000"/>
              <a:contourClr>
                <a:schemeClr val="accent1"/>
              </a:contourClr>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7704" tIns="87704" rIns="87704" bIns="59055" numCol="1" spcCol="1270" anchor="ctr" anchorCtr="0">
              <a:noAutofit/>
            </a:bodyPr>
            <a:lstStyle/>
            <a:p>
              <a:pPr lvl="0" algn="ctr" defTabSz="1377950">
                <a:lnSpc>
                  <a:spcPct val="90000"/>
                </a:lnSpc>
                <a:spcBef>
                  <a:spcPct val="0"/>
                </a:spcBef>
                <a:spcAft>
                  <a:spcPct val="35000"/>
                </a:spcAft>
              </a:pPr>
              <a:r>
                <a:rPr lang="en-US" sz="4000" b="1" kern="1200">
                  <a:solidFill>
                    <a:srgbClr val="FFFF00"/>
                  </a:solidFill>
                  <a:latin typeface="Calibri" panose="020F0502020204030204" pitchFamily="34" charset="0"/>
                  <a:cs typeface="Calibri" panose="020F0502020204030204" pitchFamily="34" charset="0"/>
                </a:rPr>
                <a:t>I</a:t>
              </a:r>
            </a:p>
          </p:txBody>
        </p:sp>
        <p:cxnSp>
          <p:nvCxnSpPr>
            <p:cNvPr id="29" name="Straight Connector 28"/>
            <p:cNvCxnSpPr/>
            <p:nvPr/>
          </p:nvCxnSpPr>
          <p:spPr>
            <a:xfrm>
              <a:off x="4323420" y="381426"/>
              <a:ext cx="663581"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597877" y="1759963"/>
            <a:ext cx="11031415" cy="1856450"/>
            <a:chOff x="2117396" y="3524936"/>
            <a:chExt cx="8277522" cy="648480"/>
          </a:xfrm>
        </p:grpSpPr>
        <p:sp>
          <p:nvSpPr>
            <p:cNvPr id="28" name="Freeform 27"/>
            <p:cNvSpPr/>
            <p:nvPr/>
          </p:nvSpPr>
          <p:spPr>
            <a:xfrm>
              <a:off x="2117396" y="3524936"/>
              <a:ext cx="8254075" cy="648480"/>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defTabSz="1244600">
                <a:lnSpc>
                  <a:spcPct val="90000"/>
                </a:lnSpc>
                <a:spcBef>
                  <a:spcPct val="0"/>
                </a:spcBef>
                <a:spcAft>
                  <a:spcPct val="35000"/>
                </a:spcAft>
              </a:pPr>
              <a:endParaRPr lang="en-US" sz="3200" b="1">
                <a:solidFill>
                  <a:srgbClr val="3333FF"/>
                </a:solidFill>
                <a:latin typeface="Calibri" panose="020F0502020204030204" pitchFamily="34" charset="0"/>
                <a:cs typeface="Calibri" panose="020F0502020204030204" pitchFamily="34" charset="0"/>
              </a:endParaRPr>
            </a:p>
            <a:p>
              <a:pPr lvl="0" defTabSz="1244600">
                <a:lnSpc>
                  <a:spcPct val="90000"/>
                </a:lnSpc>
                <a:spcBef>
                  <a:spcPct val="0"/>
                </a:spcBef>
                <a:spcAft>
                  <a:spcPct val="35000"/>
                </a:spcAft>
              </a:pPr>
              <a:endParaRPr lang="en-US" sz="3200" b="1" kern="1200">
                <a:solidFill>
                  <a:srgbClr val="3333FF"/>
                </a:solidFill>
                <a:latin typeface="Calibri" panose="020F0502020204030204" pitchFamily="34" charset="0"/>
                <a:cs typeface="Calibri" panose="020F0502020204030204" pitchFamily="34" charset="0"/>
              </a:endParaRPr>
            </a:p>
          </p:txBody>
        </p:sp>
        <p:sp>
          <p:nvSpPr>
            <p:cNvPr id="31" name="TextBox 30"/>
            <p:cNvSpPr txBox="1"/>
            <p:nvPr/>
          </p:nvSpPr>
          <p:spPr>
            <a:xfrm>
              <a:off x="2334533" y="3587565"/>
              <a:ext cx="8060385" cy="483795"/>
            </a:xfrm>
            <a:prstGeom prst="rect">
              <a:avLst/>
            </a:prstGeom>
            <a:noFill/>
          </p:spPr>
          <p:txBody>
            <a:bodyPr wrap="square" rtlCol="0">
              <a:spAutoFit/>
            </a:bodyPr>
            <a:lstStyle/>
            <a:p>
              <a:pPr marL="514350" indent="-514350" algn="just">
                <a:buAutoNum type="arabicPeriod"/>
              </a:pPr>
              <a:r>
                <a:rPr lang="en-US" sz="2800" b="1" u="sng" dirty="0" err="1">
                  <a:latin typeface="Calibri" panose="020F0502020204030204" pitchFamily="34" charset="0"/>
                  <a:cs typeface="Calibri" panose="020F0502020204030204" pitchFamily="34" charset="0"/>
                </a:rPr>
                <a:t>Định</a:t>
              </a:r>
              <a:r>
                <a:rPr lang="en-US" sz="2800" b="1" u="sng" dirty="0">
                  <a:latin typeface="Calibri" panose="020F0502020204030204" pitchFamily="34" charset="0"/>
                  <a:cs typeface="Calibri" panose="020F0502020204030204" pitchFamily="34" charset="0"/>
                </a:rPr>
                <a:t> </a:t>
              </a:r>
              <a:r>
                <a:rPr lang="en-US" sz="2800" b="1" u="sng" dirty="0" err="1">
                  <a:latin typeface="Calibri" panose="020F0502020204030204" pitchFamily="34" charset="0"/>
                  <a:cs typeface="Calibri" panose="020F0502020204030204" pitchFamily="34" charset="0"/>
                </a:rPr>
                <a:t>nghĩa</a:t>
              </a:r>
              <a:r>
                <a:rPr lang="en-US" sz="2800" b="1" u="sng" dirty="0">
                  <a:latin typeface="Calibri" panose="020F0502020204030204" pitchFamily="34" charset="0"/>
                  <a:cs typeface="Calibri" panose="020F0502020204030204" pitchFamily="34" charset="0"/>
                </a:rPr>
                <a:t>:</a:t>
              </a:r>
            </a:p>
            <a:p>
              <a:pPr algn="just"/>
              <a:r>
                <a:rPr lang="en-US" sz="2800" b="1" dirty="0">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Ngộ</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độc</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thực</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phẩm</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là</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tình</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trạng</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bệnh</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lí</a:t>
              </a:r>
              <a:r>
                <a:rPr lang="en-US" sz="2800" b="1" dirty="0">
                  <a:solidFill>
                    <a:srgbClr val="0000FF"/>
                  </a:solidFill>
                  <a:latin typeface="Calibri" panose="020F0502020204030204" pitchFamily="34" charset="0"/>
                  <a:cs typeface="Calibri" panose="020F0502020204030204" pitchFamily="34" charset="0"/>
                </a:rPr>
                <a:t> do </a:t>
              </a:r>
              <a:r>
                <a:rPr lang="en-US" sz="2800" b="1" dirty="0" err="1">
                  <a:solidFill>
                    <a:srgbClr val="0000FF"/>
                  </a:solidFill>
                  <a:latin typeface="Calibri" panose="020F0502020204030204" pitchFamily="34" charset="0"/>
                  <a:cs typeface="Calibri" panose="020F0502020204030204" pitchFamily="34" charset="0"/>
                </a:rPr>
                <a:t>hấp</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thụ</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thực</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phẩm</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bị</a:t>
              </a:r>
              <a:r>
                <a:rPr lang="en-US" sz="2800" b="1" dirty="0">
                  <a:solidFill>
                    <a:srgbClr val="0000FF"/>
                  </a:solidFill>
                  <a:latin typeface="Calibri" panose="020F0502020204030204" pitchFamily="34" charset="0"/>
                  <a:cs typeface="Calibri" panose="020F0502020204030204" pitchFamily="34" charset="0"/>
                </a:rPr>
                <a:t> ô </a:t>
              </a:r>
              <a:r>
                <a:rPr lang="en-US" sz="2800" b="1" dirty="0" err="1">
                  <a:solidFill>
                    <a:srgbClr val="0000FF"/>
                  </a:solidFill>
                  <a:latin typeface="Calibri" panose="020F0502020204030204" pitchFamily="34" charset="0"/>
                  <a:cs typeface="Calibri" panose="020F0502020204030204" pitchFamily="34" charset="0"/>
                </a:rPr>
                <a:t>nhiễm</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hoặc</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có</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chứa</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chất</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độc</a:t>
              </a:r>
              <a:r>
                <a:rPr lang="en-US" sz="2800" b="1" dirty="0">
                  <a:solidFill>
                    <a:srgbClr val="0000FF"/>
                  </a:solidFill>
                  <a:latin typeface="Calibri" panose="020F0502020204030204" pitchFamily="34" charset="0"/>
                  <a:cs typeface="Calibri" panose="020F0502020204030204" pitchFamily="34" charset="0"/>
                </a:rPr>
                <a:t>.</a:t>
              </a:r>
              <a:endParaRPr lang="en-US" sz="2800" dirty="0">
                <a:solidFill>
                  <a:srgbClr val="0000FF"/>
                </a:solidFill>
                <a:latin typeface="Calibri" panose="020F0502020204030204" pitchFamily="34" charset="0"/>
                <a:cs typeface="Calibri" panose="020F0502020204030204" pitchFamily="34" charset="0"/>
              </a:endParaRPr>
            </a:p>
          </p:txBody>
        </p:sp>
      </p:grpSp>
      <p:sp>
        <p:nvSpPr>
          <p:cNvPr id="18" name="Hexagon 17"/>
          <p:cNvSpPr/>
          <p:nvPr/>
        </p:nvSpPr>
        <p:spPr>
          <a:xfrm>
            <a:off x="-24989" y="3688209"/>
            <a:ext cx="4098367" cy="2953931"/>
          </a:xfrm>
          <a:prstGeom prst="hexagon">
            <a:avLst/>
          </a:prstGeom>
          <a:blipFill>
            <a:blip r:embed="rId4"/>
            <a:stretch>
              <a:fillRect/>
            </a:stretch>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p:cNvSpPr/>
          <p:nvPr/>
        </p:nvSpPr>
        <p:spPr>
          <a:xfrm>
            <a:off x="8171745" y="3664620"/>
            <a:ext cx="4098367" cy="2953931"/>
          </a:xfrm>
          <a:prstGeom prst="hexagon">
            <a:avLst/>
          </a:prstGeom>
          <a:blipFill>
            <a:blip r:embed="rId5"/>
            <a:stretch>
              <a:fillRect/>
            </a:stretch>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p:cNvSpPr/>
          <p:nvPr/>
        </p:nvSpPr>
        <p:spPr>
          <a:xfrm>
            <a:off x="4073378" y="3664619"/>
            <a:ext cx="4098367" cy="2953931"/>
          </a:xfrm>
          <a:prstGeom prst="hexagon">
            <a:avLst/>
          </a:prstGeom>
          <a:blipFill>
            <a:blip r:embed="rId6"/>
            <a:stretch>
              <a:fillRect/>
            </a:stretch>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1975210"/>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8)">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heel(8)">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8"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heel(8)">
                                      <p:cBhvr>
                                        <p:cTn id="2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835</TotalTime>
  <Words>2268</Words>
  <PresentationFormat>Widescreen</PresentationFormat>
  <Paragraphs>218</Paragraphs>
  <Slides>46</Slides>
  <Notes>3</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Calibri</vt:lpstr>
      <vt:lpstr>Century Gothic</vt:lpstr>
      <vt:lpstr>Marcellus</vt:lpstr>
      <vt:lpstr>Symbol</vt:lpstr>
      <vt:lpstr>Times New Roman</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Bảng 11.2. Phân tích một số biện pháp phòng tránh ngộ độc thực phẩm</vt:lpstr>
      <vt:lpstr>Nhóm 2</vt:lpstr>
      <vt:lpstr>Nhóm 3</vt:lpstr>
      <vt:lpstr>Nhóm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THẢO LUẬN:Các tác nhân nào có thể gây ngộ độc thực phẩm trong các trường hợp sau? Giải thích.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2024-07-28T08:24:48Z</dcterms:created>
  <dcterms:modified xsi:type="dcterms:W3CDTF">2024-08-15T00:23:43Z</dcterms:modified>
</cp:coreProperties>
</file>