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  <p:sldMasterId id="2147483709" r:id="rId4"/>
  </p:sldMasterIdLst>
  <p:notesMasterIdLst>
    <p:notesMasterId r:id="rId19"/>
  </p:notesMasterIdLst>
  <p:sldIdLst>
    <p:sldId id="324" r:id="rId5"/>
    <p:sldId id="325" r:id="rId6"/>
    <p:sldId id="326" r:id="rId7"/>
    <p:sldId id="327" r:id="rId8"/>
    <p:sldId id="333" r:id="rId9"/>
    <p:sldId id="330" r:id="rId10"/>
    <p:sldId id="318" r:id="rId11"/>
    <p:sldId id="319" r:id="rId12"/>
    <p:sldId id="335" r:id="rId13"/>
    <p:sldId id="322" r:id="rId14"/>
    <p:sldId id="332" r:id="rId15"/>
    <p:sldId id="276" r:id="rId16"/>
    <p:sldId id="282" r:id="rId17"/>
    <p:sldId id="279" r:id="rId18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FF00FF"/>
    <a:srgbClr val="ECB2CB"/>
    <a:srgbClr val="FFCCFF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80" d="100"/>
          <a:sy n="80" d="100"/>
        </p:scale>
        <p:origin x="-1507" y="-58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83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7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9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03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4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1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87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59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33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68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90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25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5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9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5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98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04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22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9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93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31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15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56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2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9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2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72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53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3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9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7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3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6"/>
            <a:ext cx="7162800" cy="110798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286"/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3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3247BBC0-B4BA-4454-85B7-9BC57AEFF87D}"/>
              </a:ext>
            </a:extLst>
          </p:cNvPr>
          <p:cNvSpPr txBox="1"/>
          <p:nvPr/>
        </p:nvSpPr>
        <p:spPr>
          <a:xfrm>
            <a:off x="2070298" y="133350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 </a:t>
            </a:r>
            <a:endParaRPr lang="zh-CN" altLang="en-US" sz="3200" dirty="0">
              <a:solidFill>
                <a:srgbClr val="0070C0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328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H-222"/>
              </a:rPr>
              <a:t>3</a:t>
            </a:r>
            <a:r>
              <a:rPr lang="nl-NL" sz="2800" b="1" dirty="0" smtClean="0">
                <a:latin typeface="H-222"/>
              </a:rPr>
              <a:t>. Tập viết:</a:t>
            </a:r>
            <a:endParaRPr lang="en-US" sz="2800" b="1" dirty="0">
              <a:latin typeface="H-2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6" y="2343150"/>
            <a:ext cx="8467724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9150"/>
            <a:ext cx="8229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82" y="0"/>
            <a:ext cx="45166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"/>
            <a:ext cx="8153400" cy="70787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286"/>
            <a:r>
              <a:rPr lang="en-US" sz="4000" b="1" dirty="0">
                <a:solidFill>
                  <a:srgbClr val="FF0000"/>
                </a:solidFill>
                <a:latin typeface="H-222"/>
              </a:rPr>
              <a:t>HOẠT ĐỘNG 1: </a:t>
            </a:r>
            <a:r>
              <a:rPr lang="en-US" sz="4000" b="1" dirty="0" err="1">
                <a:solidFill>
                  <a:prstClr val="black"/>
                </a:solidFill>
                <a:latin typeface="H-222"/>
              </a:rPr>
              <a:t>Khởi</a:t>
            </a:r>
            <a:r>
              <a:rPr lang="en-US" sz="4000" b="1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-222"/>
              </a:rPr>
              <a:t>động</a:t>
            </a:r>
            <a:endParaRPr lang="en-US" sz="4000" dirty="0">
              <a:solidFill>
                <a:prstClr val="black"/>
              </a:solidFill>
              <a:latin typeface="H-2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87840"/>
            <a:ext cx="7467600" cy="58476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just" defTabSz="914286"/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Nêu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các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chữ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đã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học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ở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bài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42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43 </a:t>
            </a:r>
            <a:endParaRPr lang="zh-CN" altLang="en-US" sz="3200" b="1" dirty="0">
              <a:solidFill>
                <a:prstClr val="black"/>
              </a:solidFill>
              <a:latin typeface="HP-222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799340"/>
            <a:ext cx="8153400" cy="1077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just" defTabSz="914286"/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chữ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bài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42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43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êm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êp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im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ip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đêm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bếp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lửa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bìm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bịp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HP-222" panose="020B08030503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219200" y="3333750"/>
            <a:ext cx="6019800" cy="1600200"/>
          </a:xfrm>
          <a:prstGeom prst="cloudCallout">
            <a:avLst>
              <a:gd name="adj1" fmla="val -6118"/>
              <a:gd name="adj2" fmla="val -79062"/>
            </a:avLst>
          </a:prstGeom>
          <a:solidFill>
            <a:srgbClr val="61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3638551"/>
            <a:ext cx="443865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286"/>
            <a:r>
              <a:rPr lang="en-US" sz="2400" dirty="0" err="1">
                <a:solidFill>
                  <a:srgbClr val="002060"/>
                </a:solidFill>
                <a:latin typeface="H-222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cỡ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221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1650" y="80056"/>
            <a:ext cx="5772150" cy="1177245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 defTabSz="685783">
              <a:lnSpc>
                <a:spcPct val="150000"/>
              </a:lnSpc>
            </a:pPr>
            <a:r>
              <a:rPr lang="en-US" sz="2400" b="1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viết</a:t>
            </a:r>
            <a:endParaRPr lang="en-US" sz="2400" b="1" dirty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5100" y="1200150"/>
            <a:ext cx="1714500" cy="90023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en-US" sz="36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17: </a:t>
            </a:r>
            <a:endParaRPr lang="en-US" sz="36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0550" y="1111600"/>
            <a:ext cx="3943350" cy="89876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 42, 43</a:t>
            </a:r>
            <a:endParaRPr lang="en-US" sz="4000" dirty="0">
              <a:solidFill>
                <a:srgbClr val="FF0000"/>
              </a:solidFill>
              <a:latin typeface="HP-222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33350"/>
            <a:ext cx="8763000" cy="70787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286"/>
            <a:r>
              <a:rPr lang="en-US" sz="4000" b="1" dirty="0">
                <a:solidFill>
                  <a:srgbClr val="FF0000"/>
                </a:solidFill>
                <a:latin typeface="H-222"/>
              </a:rPr>
              <a:t>HOẠT ĐỘNG </a:t>
            </a:r>
            <a:r>
              <a:rPr lang="en-US" sz="3600" b="1" dirty="0">
                <a:solidFill>
                  <a:srgbClr val="FF0000"/>
                </a:solidFill>
                <a:latin typeface="H-222"/>
              </a:rPr>
              <a:t>2: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Khám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phá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1476" y="971551"/>
            <a:ext cx="5876924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2" indent="-342892" defTabSz="914286">
              <a:buFontTx/>
              <a:buAutoNum type="arabicPeriod"/>
            </a:pPr>
            <a:r>
              <a:rPr lang="nl-NL" sz="2800" b="1" dirty="0" smtClean="0">
                <a:solidFill>
                  <a:prstClr val="black"/>
                </a:solidFill>
                <a:latin typeface="H-222"/>
              </a:rPr>
              <a:t>Các vần, tiếng, từ cần viết.</a:t>
            </a:r>
          </a:p>
          <a:p>
            <a:pPr defTabSz="914286"/>
            <a:r>
              <a:rPr lang="nl-NL" sz="2800" b="1" dirty="0" smtClean="0">
                <a:solidFill>
                  <a:prstClr val="black"/>
                </a:solidFill>
                <a:latin typeface="H-222"/>
              </a:rPr>
              <a:t>    </a:t>
            </a:r>
            <a:endParaRPr lang="en-US" sz="2800" b="1" dirty="0">
              <a:solidFill>
                <a:prstClr val="black"/>
              </a:solidFill>
              <a:latin typeface="H-2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047751"/>
            <a:ext cx="7620000" cy="36933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r>
              <a:rPr lang="en-US" dirty="0" smtClean="0">
                <a:solidFill>
                  <a:prstClr val="black"/>
                </a:solidFill>
                <a:latin typeface="H-222"/>
              </a:rPr>
              <a:t> </a:t>
            </a: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6" y="3257550"/>
            <a:ext cx="8467724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550"/>
            <a:ext cx="8229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552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1" y="133350"/>
            <a:ext cx="6248399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nl-NL" sz="2800" b="1" dirty="0" smtClean="0">
                <a:solidFill>
                  <a:prstClr val="black"/>
                </a:solidFill>
                <a:latin typeface="HP-222"/>
              </a:rPr>
              <a:t>2. Tập viết: </a:t>
            </a:r>
            <a:r>
              <a:rPr lang="en-US" sz="2800" b="1" dirty="0" err="1" smtClean="0">
                <a:solidFill>
                  <a:srgbClr val="C00000"/>
                </a:solidFill>
                <a:latin typeface="HP-222"/>
              </a:rPr>
              <a:t>êm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êp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đêm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bếp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lửa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.</a:t>
            </a:r>
            <a:r>
              <a:rPr lang="nl-NL" sz="2800" b="1" dirty="0" smtClean="0">
                <a:solidFill>
                  <a:prstClr val="black"/>
                </a:solidFill>
                <a:latin typeface="HP-222"/>
              </a:rPr>
              <a:t> </a:t>
            </a:r>
            <a:endParaRPr lang="en-US" sz="2800" b="1" dirty="0">
              <a:solidFill>
                <a:prstClr val="black"/>
              </a:solidFill>
              <a:latin typeface="HP-22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9150"/>
            <a:ext cx="8229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" y="2433380"/>
            <a:ext cx="8153400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HP-222" pitchFamily="34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HP-222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30391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2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ê, m,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ư,a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382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768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008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962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34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5400" y="188595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24200" y="18859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622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705600" y="20383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362200" y="19621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05600" y="2114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57800" y="2114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57800" y="2190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0" y="1885950"/>
            <a:ext cx="228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91400" y="1885950"/>
            <a:ext cx="228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7200" y="35725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4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đ, p.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" y="41059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5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b, l.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7150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2" name="2c3bda00-eb2a-40a7-ac49-8adbec9f975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71550"/>
            <a:ext cx="7391400" cy="351538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38647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89350"/>
            <a:ext cx="7543800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529" y="134530"/>
            <a:ext cx="5080071" cy="830997"/>
          </a:xfrm>
          <a:prstGeom prst="rect">
            <a:avLst/>
          </a:prstGeom>
          <a:ln>
            <a:solidFill>
              <a:srgbClr val="DF31B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Thư</a:t>
            </a:r>
            <a:r>
              <a:rPr lang="en-US" sz="4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giãn</a:t>
            </a:r>
            <a:endParaRPr lang="en-US" sz="4800" dirty="0">
              <a:solidFill>
                <a:srgbClr val="FF0000"/>
              </a:solidFill>
              <a:latin typeface="H-222"/>
            </a:endParaRPr>
          </a:p>
        </p:txBody>
      </p:sp>
    </p:spTree>
    <p:extLst>
      <p:ext uri="{BB962C8B-B14F-4D97-AF65-F5344CB8AC3E}">
        <p14:creationId xmlns:p14="http://schemas.microsoft.com/office/powerpoint/2010/main" val="32055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981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HP-222"/>
              </a:rPr>
              <a:t>2. Tập viết: </a:t>
            </a:r>
            <a:r>
              <a:rPr lang="en-US" sz="2800" b="1" dirty="0" err="1" smtClean="0">
                <a:solidFill>
                  <a:srgbClr val="C00000"/>
                </a:solidFill>
                <a:latin typeface="HP-222"/>
              </a:rPr>
              <a:t>im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ip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bìm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bịp</a:t>
            </a:r>
            <a:r>
              <a:rPr lang="nl-NL" sz="2800" b="1" dirty="0" smtClean="0">
                <a:latin typeface="HP-222"/>
              </a:rPr>
              <a:t> </a:t>
            </a:r>
            <a:endParaRPr lang="en-US" sz="2800" b="1" dirty="0">
              <a:latin typeface="HP-2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808" y="234315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6" y="704850"/>
            <a:ext cx="8467724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57200" y="30391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2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i, m.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5725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4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p.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1059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5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b.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382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718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864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3914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5400" y="1809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43600" y="1809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0" y="20383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772400" y="2114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76600" y="2114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6600" y="2190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81600" y="1809750"/>
            <a:ext cx="228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6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7150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2" name="db1c2638-a510-425e-be1c-8caf9549a97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19150"/>
            <a:ext cx="73152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2709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1701</TotalTime>
  <Words>268</Words>
  <Application>Microsoft Office PowerPoint</Application>
  <PresentationFormat>On-screen Show (16:9)</PresentationFormat>
  <Paragraphs>46</Paragraphs>
  <Slides>14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212</cp:revision>
  <dcterms:created xsi:type="dcterms:W3CDTF">2020-05-18T12:48:51Z</dcterms:created>
  <dcterms:modified xsi:type="dcterms:W3CDTF">2020-08-24T15:28:05Z</dcterms:modified>
</cp:coreProperties>
</file>