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57" r:id="rId4"/>
    <p:sldId id="258" r:id="rId5"/>
    <p:sldId id="259" r:id="rId6"/>
    <p:sldId id="260" r:id="rId7"/>
    <p:sldId id="262" r:id="rId8"/>
    <p:sldId id="276" r:id="rId9"/>
    <p:sldId id="263" r:id="rId10"/>
    <p:sldId id="264" r:id="rId11"/>
    <p:sldId id="278" r:id="rId12"/>
    <p:sldId id="279" r:id="rId13"/>
    <p:sldId id="266" r:id="rId14"/>
    <p:sldId id="280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84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1T15:52:51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1T16:12:42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1T16:14:49.5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1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7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9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1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0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15" Type="http://schemas.openxmlformats.org/officeDocument/2006/relationships/image" Target="../media/image4.svg"/><Relationship Id="rId4" Type="http://schemas.openxmlformats.org/officeDocument/2006/relationships/image" Target="../media/image21.sv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44.png"/><Relationship Id="rId7" Type="http://schemas.openxmlformats.org/officeDocument/2006/relationships/image" Target="../media/image25.sv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32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24" Type="http://schemas.openxmlformats.org/officeDocument/2006/relationships/image" Target="../media/image40.png"/><Relationship Id="rId32" Type="http://schemas.openxmlformats.org/officeDocument/2006/relationships/image" Target="../media/image43.png"/><Relationship Id="rId5" Type="http://schemas.openxmlformats.org/officeDocument/2006/relationships/image" Target="../media/image103.svg"/><Relationship Id="rId23" Type="http://schemas.openxmlformats.org/officeDocument/2006/relationships/image" Target="../media/image115.svg"/><Relationship Id="rId28" Type="http://schemas.openxmlformats.org/officeDocument/2006/relationships/image" Target="../media/image42.png"/><Relationship Id="rId36" Type="http://schemas.openxmlformats.org/officeDocument/2006/relationships/image" Target="../media/image45.png"/><Relationship Id="rId10" Type="http://schemas.openxmlformats.org/officeDocument/2006/relationships/image" Target="../media/image36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33.png"/><Relationship Id="rId9" Type="http://schemas.openxmlformats.org/officeDocument/2006/relationships/image" Target="../media/image105.svg"/><Relationship Id="rId22" Type="http://schemas.openxmlformats.org/officeDocument/2006/relationships/image" Target="../media/image39.png"/><Relationship Id="rId27" Type="http://schemas.openxmlformats.org/officeDocument/2006/relationships/image" Target="../media/image119.svg"/><Relationship Id="rId35" Type="http://schemas.openxmlformats.org/officeDocument/2006/relationships/image" Target="../media/image1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43786"/>
          <a:stretch>
            <a:fillRect/>
          </a:stretch>
        </p:blipFill>
        <p:spPr>
          <a:xfrm>
            <a:off x="10695" y="-159547"/>
            <a:ext cx="12192000" cy="685359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" y="0"/>
            <a:ext cx="984100" cy="6858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1604213" y="853398"/>
            <a:ext cx="9339507" cy="3540802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962486" y="1431091"/>
            <a:ext cx="878840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272626"/>
                </a:solidFill>
                <a:latin typeface="Arial" pitchFamily="34" charset="0"/>
                <a:cs typeface="Arial" pitchFamily="34" charset="0"/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272626"/>
                </a:solidFill>
                <a:latin typeface="Arial" pitchFamily="34" charset="0"/>
                <a:cs typeface="Arial" pitchFamily="34" charset="0"/>
              </a:rPr>
              <a:t>CÁC EM ĐẾN VỚI TIẾT HỌC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87987">
            <a:off x="9718076" y="3570684"/>
            <a:ext cx="2584977" cy="2744667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61825" y="4831378"/>
            <a:ext cx="1750659" cy="1884269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12115">
            <a:off x="2033197" y="744122"/>
            <a:ext cx="2464195" cy="125897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4661896" y="5468271"/>
            <a:ext cx="3733800" cy="712970"/>
            <a:chOff x="0" y="0"/>
            <a:chExt cx="15434913" cy="2503857"/>
          </a:xfrm>
        </p:grpSpPr>
        <p:sp>
          <p:nvSpPr>
            <p:cNvPr id="1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1" name="TextBox 6"/>
          <p:cNvSpPr txBox="1"/>
          <p:nvPr/>
        </p:nvSpPr>
        <p:spPr>
          <a:xfrm>
            <a:off x="4826000" y="5641887"/>
            <a:ext cx="397972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18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03404A4-7C86-4BEE-9944-AF72BAAA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3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1F7351F-DB75-4EED-8724-CC1D10E4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387" y="2423160"/>
            <a:ext cx="8827566" cy="3483864"/>
          </a:xfrm>
        </p:spPr>
        <p:txBody>
          <a:bodyPr>
            <a:normAutofit fontScale="85000" lnSpcReduction="10000"/>
          </a:bodyPr>
          <a:lstStyle/>
          <a:p>
            <a:pPr marL="0" marR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-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Điệp</a:t>
            </a:r>
            <a:r>
              <a:rPr lang="en-U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en-U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lăn</a:t>
            </a:r>
            <a:endParaRPr lang="vi-VN" sz="2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6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Tác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vi-VN" sz="2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ảnh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tả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hành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bé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sà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lòng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mẹ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hết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lần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này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đến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lần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ảnh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tả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con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nối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tiếp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nhau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chạy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đuổi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theo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nhau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lan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xa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mặt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đại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dương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bao la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rồi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vỗ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bờ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cát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Hình ảnh 4" descr="Ảnh có chứa trải, giường, cô bé, con mèo&#10;&#10;Mô tả được tạo tự động">
            <a:extLst>
              <a:ext uri="{FF2B5EF4-FFF2-40B4-BE49-F238E27FC236}">
                <a16:creationId xmlns:a16="http://schemas.microsoft.com/office/drawing/2014/main" xmlns="" id="{D8BC5683-1F95-4D8D-AAD9-517294751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r="39304" b="-1"/>
          <a:stretch/>
        </p:blipFill>
        <p:spPr>
          <a:xfrm>
            <a:off x="1" y="10"/>
            <a:ext cx="3219717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xmlns="" id="{DFB5F184-BE06-41A1-957F-FDCF998B5176}"/>
              </a:ext>
            </a:extLst>
          </p:cNvPr>
          <p:cNvSpPr txBox="1">
            <a:spLocks/>
          </p:cNvSpPr>
          <p:nvPr/>
        </p:nvSpPr>
        <p:spPr>
          <a:xfrm>
            <a:off x="3219719" y="5653825"/>
            <a:ext cx="8969234" cy="1429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=&gt;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Gợi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lên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ảnh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vô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hồn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nhiên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tinh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nghịch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vui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bên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mẹ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hiền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dịu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dàng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âu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yếm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chở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con.</a:t>
            </a:r>
            <a:endParaRPr lang="vi-VN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71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ấu Chấm Đen – Tiếng Nói Hy Vọng – Voice of Hope">
            <a:extLst>
              <a:ext uri="{FF2B5EF4-FFF2-40B4-BE49-F238E27FC236}">
                <a16:creationId xmlns:a16="http://schemas.microsoft.com/office/drawing/2014/main" xmlns="" id="{89952E8A-98C7-443E-A254-7FA49546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88" y="1265864"/>
            <a:ext cx="3368969" cy="43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15109354-9C5D-4F8C-B0E6-D1043C7BF2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22BB38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E5491AF-73FA-43F9-BF9E-BF3003B7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638089"/>
            <a:ext cx="5337270" cy="1476801"/>
          </a:xfrm>
        </p:spPr>
        <p:txBody>
          <a:bodyPr anchor="b"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II. Dấu câu </a:t>
            </a:r>
            <a:r>
              <a:rPr lang="vi-VN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vi-VN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1. </a:t>
            </a: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Ôn tập</a:t>
            </a:r>
            <a:endParaRPr lang="vi-VN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D616E28-DC14-46D0-B15A-510DBB95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460" y="2485016"/>
            <a:ext cx="6303980" cy="3730659"/>
          </a:xfrm>
        </p:spPr>
        <p:txBody>
          <a:bodyPr anchor="t"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sửa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24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3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ấu Chấm Đen – Tiếng Nói Hy Vọng – Voice of Hope">
            <a:extLst>
              <a:ext uri="{FF2B5EF4-FFF2-40B4-BE49-F238E27FC236}">
                <a16:creationId xmlns:a16="http://schemas.microsoft.com/office/drawing/2014/main" xmlns="" id="{D5DA7DFD-DC02-4CDC-B438-967C9F425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r="-2" b="1127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D616E28-DC14-46D0-B15A-510DBB95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35" y="2978002"/>
            <a:ext cx="6596354" cy="332066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da.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lấm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tấm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hôi</a:t>
            </a:r>
            <a:r>
              <a:rPr lang="en-US" b="1" i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b="1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28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E5491AF-73FA-43F9-BF9E-BF3003B7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II. DẤU CÂU </a:t>
            </a:r>
            <a:r>
              <a:rPr lang="vi-VN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vi-VN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1.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Khái</a:t>
            </a:r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niệm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D616E28-DC14-46D0-B15A-510DBB95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marR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Dấu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phương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tiện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pháp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dùng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chữ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viết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tác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rõ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mặt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văn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bản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cấu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tạo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pháp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bằng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cách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ra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ranh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giới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giữa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giữa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cá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phần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122" name="Picture 2" descr="Cây bút chì!: MINH HOẠ CÁC DẤU CÂU">
            <a:extLst>
              <a:ext uri="{FF2B5EF4-FFF2-40B4-BE49-F238E27FC236}">
                <a16:creationId xmlns:a16="http://schemas.microsoft.com/office/drawing/2014/main" xmlns="" id="{13DB7A5F-AE72-436E-8C9A-8C7641F21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31540" b="-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E5491AF-73FA-43F9-BF9E-BF3003B7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II. DẤU CÂU </a:t>
            </a:r>
            <a:r>
              <a:rPr lang="vi-V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vi-V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1.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Khái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niệm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D616E28-DC14-46D0-B15A-510DBB95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1" y="2071316"/>
            <a:ext cx="7003228" cy="4119172"/>
          </a:xfrm>
        </p:spPr>
        <p:txBody>
          <a:bodyPr anchor="t">
            <a:norm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Dấu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phương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tiện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biểu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thị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sắc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thái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tế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nhị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nghĩa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tưởng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tình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cảm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thái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viết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Cần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phải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sử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chính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dấu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nếu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không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thể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sai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ý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nghĩa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diễn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đạt</a:t>
            </a:r>
            <a:endParaRPr lang="vi-VN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122" name="Picture 2" descr="Cây bút chì!: MINH HOẠ CÁC DẤU CÂU">
            <a:extLst>
              <a:ext uri="{FF2B5EF4-FFF2-40B4-BE49-F238E27FC236}">
                <a16:creationId xmlns:a16="http://schemas.microsoft.com/office/drawing/2014/main" xmlns="" id="{13DB7A5F-AE72-436E-8C9A-8C7641F21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3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30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75824B8B-B231-480A-9E80-6D446D1D9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C43AF03E-5FC1-48B3-8CF2-01998C2328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58548" y="0"/>
            <a:ext cx="7464980" cy="6858000"/>
          </a:xfrm>
          <a:custGeom>
            <a:avLst/>
            <a:gdLst>
              <a:gd name="connsiteX0" fmla="*/ 0 w 7464980"/>
              <a:gd name="connsiteY0" fmla="*/ 0 h 6858000"/>
              <a:gd name="connsiteX1" fmla="*/ 1624264 w 7464980"/>
              <a:gd name="connsiteY1" fmla="*/ 0 h 6858000"/>
              <a:gd name="connsiteX2" fmla="*/ 2171700 w 7464980"/>
              <a:gd name="connsiteY2" fmla="*/ 0 h 6858000"/>
              <a:gd name="connsiteX3" fmla="*/ 2794224 w 7464980"/>
              <a:gd name="connsiteY3" fmla="*/ 0 h 6858000"/>
              <a:gd name="connsiteX4" fmla="*/ 2860782 w 7464980"/>
              <a:gd name="connsiteY4" fmla="*/ 0 h 6858000"/>
              <a:gd name="connsiteX5" fmla="*/ 7446838 w 7464980"/>
              <a:gd name="connsiteY5" fmla="*/ 0 h 6858000"/>
              <a:gd name="connsiteX6" fmla="*/ 7437231 w 7464980"/>
              <a:gd name="connsiteY6" fmla="*/ 94814 h 6858000"/>
              <a:gd name="connsiteX7" fmla="*/ 7442282 w 7464980"/>
              <a:gd name="connsiteY7" fmla="*/ 421796 h 6858000"/>
              <a:gd name="connsiteX8" fmla="*/ 7446216 w 7464980"/>
              <a:gd name="connsiteY8" fmla="*/ 812192 h 6858000"/>
              <a:gd name="connsiteX9" fmla="*/ 7426545 w 7464980"/>
              <a:gd name="connsiteY9" fmla="*/ 1113642 h 6858000"/>
              <a:gd name="connsiteX10" fmla="*/ 7454338 w 7464980"/>
              <a:gd name="connsiteY10" fmla="*/ 1796708 h 6858000"/>
              <a:gd name="connsiteX11" fmla="*/ 7452689 w 7464980"/>
              <a:gd name="connsiteY11" fmla="*/ 2327333 h 6858000"/>
              <a:gd name="connsiteX12" fmla="*/ 7443551 w 7464980"/>
              <a:gd name="connsiteY12" fmla="*/ 2784280 h 6858000"/>
              <a:gd name="connsiteX13" fmla="*/ 7449008 w 7464980"/>
              <a:gd name="connsiteY13" fmla="*/ 2985458 h 6858000"/>
              <a:gd name="connsiteX14" fmla="*/ 7435302 w 7464980"/>
              <a:gd name="connsiteY14" fmla="*/ 3531096 h 6858000"/>
              <a:gd name="connsiteX15" fmla="*/ 7445835 w 7464980"/>
              <a:gd name="connsiteY15" fmla="*/ 4336830 h 6858000"/>
              <a:gd name="connsiteX16" fmla="*/ 7444947 w 7464980"/>
              <a:gd name="connsiteY16" fmla="*/ 5026893 h 6858000"/>
              <a:gd name="connsiteX17" fmla="*/ 7449262 w 7464980"/>
              <a:gd name="connsiteY17" fmla="*/ 5252632 h 6858000"/>
              <a:gd name="connsiteX18" fmla="*/ 7449262 w 7464980"/>
              <a:gd name="connsiteY18" fmla="*/ 5466282 h 6858000"/>
              <a:gd name="connsiteX19" fmla="*/ 7411187 w 7464980"/>
              <a:gd name="connsiteY19" fmla="*/ 6121225 h 6858000"/>
              <a:gd name="connsiteX20" fmla="*/ 7426643 w 7464980"/>
              <a:gd name="connsiteY20" fmla="*/ 6708907 h 6858000"/>
              <a:gd name="connsiteX21" fmla="*/ 7443936 w 7464980"/>
              <a:gd name="connsiteY21" fmla="*/ 6858000 h 6858000"/>
              <a:gd name="connsiteX22" fmla="*/ 2860782 w 7464980"/>
              <a:gd name="connsiteY22" fmla="*/ 6858000 h 6858000"/>
              <a:gd name="connsiteX23" fmla="*/ 2794224 w 7464980"/>
              <a:gd name="connsiteY23" fmla="*/ 6858000 h 6858000"/>
              <a:gd name="connsiteX24" fmla="*/ 2171700 w 7464980"/>
              <a:gd name="connsiteY24" fmla="*/ 6858000 h 6858000"/>
              <a:gd name="connsiteX25" fmla="*/ 1624264 w 7464980"/>
              <a:gd name="connsiteY25" fmla="*/ 6858000 h 6858000"/>
              <a:gd name="connsiteX26" fmla="*/ 0 w 746498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64980" h="6858000">
                <a:moveTo>
                  <a:pt x="0" y="0"/>
                </a:moveTo>
                <a:lnTo>
                  <a:pt x="1624264" y="0"/>
                </a:lnTo>
                <a:lnTo>
                  <a:pt x="2171700" y="0"/>
                </a:lnTo>
                <a:lnTo>
                  <a:pt x="2794224" y="0"/>
                </a:lnTo>
                <a:lnTo>
                  <a:pt x="2860782" y="0"/>
                </a:lnTo>
                <a:lnTo>
                  <a:pt x="7446838" y="0"/>
                </a:lnTo>
                <a:lnTo>
                  <a:pt x="7437231" y="94814"/>
                </a:lnTo>
                <a:cubicBezTo>
                  <a:pt x="7430384" y="203629"/>
                  <a:pt x="7435048" y="312712"/>
                  <a:pt x="7442282" y="421796"/>
                </a:cubicBezTo>
                <a:cubicBezTo>
                  <a:pt x="7453108" y="551656"/>
                  <a:pt x="7454428" y="682144"/>
                  <a:pt x="7446216" y="812192"/>
                </a:cubicBezTo>
                <a:cubicBezTo>
                  <a:pt x="7438221" y="912591"/>
                  <a:pt x="7429210" y="1012988"/>
                  <a:pt x="7426545" y="1113642"/>
                </a:cubicBezTo>
                <a:cubicBezTo>
                  <a:pt x="7420198" y="1342689"/>
                  <a:pt x="7439236" y="1569316"/>
                  <a:pt x="7454338" y="1796708"/>
                </a:cubicBezTo>
                <a:cubicBezTo>
                  <a:pt x="7466015" y="1973710"/>
                  <a:pt x="7471472" y="2150457"/>
                  <a:pt x="7452689" y="2327333"/>
                </a:cubicBezTo>
                <a:cubicBezTo>
                  <a:pt x="7436698" y="2479266"/>
                  <a:pt x="7428321" y="2631453"/>
                  <a:pt x="7443551" y="2784280"/>
                </a:cubicBezTo>
                <a:cubicBezTo>
                  <a:pt x="7450277" y="2851085"/>
                  <a:pt x="7457512" y="2918653"/>
                  <a:pt x="7449008" y="2985458"/>
                </a:cubicBezTo>
                <a:cubicBezTo>
                  <a:pt x="7426036" y="3167039"/>
                  <a:pt x="7429591" y="3349132"/>
                  <a:pt x="7435302" y="3531096"/>
                </a:cubicBezTo>
                <a:cubicBezTo>
                  <a:pt x="7443805" y="3799715"/>
                  <a:pt x="7457892" y="4067954"/>
                  <a:pt x="7445835" y="4336830"/>
                </a:cubicBezTo>
                <a:cubicBezTo>
                  <a:pt x="7435555" y="4566639"/>
                  <a:pt x="7452181" y="4796831"/>
                  <a:pt x="7444947" y="5026893"/>
                </a:cubicBezTo>
                <a:cubicBezTo>
                  <a:pt x="7442510" y="5102162"/>
                  <a:pt x="7443957" y="5177504"/>
                  <a:pt x="7449262" y="5252632"/>
                </a:cubicBezTo>
                <a:cubicBezTo>
                  <a:pt x="7455799" y="5323700"/>
                  <a:pt x="7455799" y="5395213"/>
                  <a:pt x="7449262" y="5466282"/>
                </a:cubicBezTo>
                <a:cubicBezTo>
                  <a:pt x="7424767" y="5683875"/>
                  <a:pt x="7414742" y="5902486"/>
                  <a:pt x="7411187" y="6121225"/>
                </a:cubicBezTo>
                <a:cubicBezTo>
                  <a:pt x="7407951" y="6317442"/>
                  <a:pt x="7409569" y="6513586"/>
                  <a:pt x="7426643" y="6708907"/>
                </a:cubicBezTo>
                <a:lnTo>
                  <a:pt x="7443936" y="6858000"/>
                </a:lnTo>
                <a:lnTo>
                  <a:pt x="2860782" y="6858000"/>
                </a:lnTo>
                <a:lnTo>
                  <a:pt x="2794224" y="6858000"/>
                </a:lnTo>
                <a:lnTo>
                  <a:pt x="2171700" y="6858000"/>
                </a:lnTo>
                <a:lnTo>
                  <a:pt x="16242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B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03EE2C0-B662-4C8A-BDF7-A56CD3EE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91" y="329184"/>
            <a:ext cx="6241568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2. Dấu ngoặc kép</a:t>
            </a:r>
            <a:endParaRPr lang="vi-VN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sketchy rul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360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69F142C-13F8-4799-B050-A77DF6F54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538" y="2623791"/>
            <a:ext cx="7257744" cy="4243892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tài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;</a:t>
            </a:r>
            <a:endParaRPr lang="vi-VN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trực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;</a:t>
            </a:r>
            <a:endParaRPr lang="vi-VN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Đóng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khung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riêng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đóng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khung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ý, hay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biệt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;</a:t>
            </a:r>
            <a:endParaRPr lang="vi-VN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 </a:t>
            </a:r>
            <a:endParaRPr lang="vi-VN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Hình ảnh 6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F0208DB9-A609-4C72-A3FB-515ECE072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" y="1557385"/>
            <a:ext cx="4747428" cy="4122651"/>
          </a:xfrm>
          <a:prstGeom prst="rect">
            <a:avLst/>
          </a:prstGeom>
        </p:spPr>
      </p:pic>
      <p:pic>
        <p:nvPicPr>
          <p:cNvPr id="2050" name="Picture 2" descr="Cách sử dụng dấu ngoặc kép trong tiếng Anh ” “ | Dailyling.vn">
            <a:extLst>
              <a:ext uri="{FF2B5EF4-FFF2-40B4-BE49-F238E27FC236}">
                <a16:creationId xmlns:a16="http://schemas.microsoft.com/office/drawing/2014/main" xmlns="" id="{1AFED32C-AEB4-4093-867B-7A8E36AD9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16276" b="2"/>
          <a:stretch/>
        </p:blipFill>
        <p:spPr bwMode="auto">
          <a:xfrm>
            <a:off x="915298" y="3429000"/>
            <a:ext cx="2322754" cy="18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29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B46278F-AD35-4610-AF2B-EDA0088F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377" y="703293"/>
            <a:ext cx="4961129" cy="19498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III. ĐẠI TỪ NHÂN XƯNG</a:t>
            </a:r>
            <a:r>
              <a:rPr lang="vi-V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vi-V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vi-VN" sz="3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098" name="Picture 2" descr="Happy cute kids boy and girl read book together Premium Vector">
            <a:extLst>
              <a:ext uri="{FF2B5EF4-FFF2-40B4-BE49-F238E27FC236}">
                <a16:creationId xmlns:a16="http://schemas.microsoft.com/office/drawing/2014/main" xmlns="" id="{A3B4BAAE-E8FE-40DE-8FAD-027438BE0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19833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EB27620-B0B1-4232-A055-99D347606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0B2A6CD-C895-47D3-8805-542D136D5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952" y="3164618"/>
            <a:ext cx="5793433" cy="3021497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Đại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thường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dùng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xưng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hô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tôi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chúng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tôi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chúng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ta,..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.);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hỏi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ai,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gì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bao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nhiêu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mấy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thế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nào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,.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..);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Đại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ngôi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đại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ngôi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nhất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hai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tôi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bạn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anh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ấy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chúng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tôi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bạn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họ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…)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7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9C66E3-194E-46B7-9DAF-00953F55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5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193C089E-C993-4EF8-B681-B41AC6A2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145"/>
          <a:stretch/>
        </p:blipFill>
        <p:spPr>
          <a:xfrm>
            <a:off x="6182002" y="69015"/>
            <a:ext cx="6006950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5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4925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8CB0EC7A-12B3-4AE8-A29F-7AC99ECE2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6"/>
          <a:stretch/>
        </p:blipFill>
        <p:spPr>
          <a:xfrm>
            <a:off x="176627" y="183293"/>
            <a:ext cx="600537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sp>
        <p:nvSpPr>
          <p:cNvPr id="12" name="Chỗ dành sẵn cho Nội dung 2">
            <a:extLst>
              <a:ext uri="{FF2B5EF4-FFF2-40B4-BE49-F238E27FC236}">
                <a16:creationId xmlns:a16="http://schemas.microsoft.com/office/drawing/2014/main" xmlns="" id="{47F25775-B5FE-4E74-B863-360CC5861C54}"/>
              </a:ext>
            </a:extLst>
          </p:cNvPr>
          <p:cNvSpPr txBox="1">
            <a:spLocks/>
          </p:cNvSpPr>
          <p:nvPr/>
        </p:nvSpPr>
        <p:spPr>
          <a:xfrm>
            <a:off x="4657343" y="4919472"/>
            <a:ext cx="6903721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90170" algn="l"/>
                <a:tab pos="180340" algn="l"/>
              </a:tabLst>
            </a:pP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Bọn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tớ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lời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nói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trực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Mây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dùng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mây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”.</a:t>
            </a:r>
            <a:endParaRPr lang="vi-VN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22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2C626BE-BFB6-448E-8854-364E79F8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6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C42F70F-B287-4976-B1F2-49C97896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31643"/>
            <a:ext cx="11703958" cy="3917374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tiếng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Việt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ngoài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bọn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còn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đại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nhân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xưng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cũng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thuộc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ngôi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nhất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nhiều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như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chúng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ta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chúng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tôi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bọn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chúng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tớ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,...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dùng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bọn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hoặc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chúng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tớ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thay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bọn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tớ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Vì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hai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cùng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ý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nghĩa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đều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mang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sắc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thái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gần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gũi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thân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thiện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 descr="Set of different kid playing with their toys cartoon character isolated on white background Free Vector">
            <a:extLst>
              <a:ext uri="{FF2B5EF4-FFF2-40B4-BE49-F238E27FC236}">
                <a16:creationId xmlns:a16="http://schemas.microsoft.com/office/drawing/2014/main" xmlns="" id="{56460F96-FDC3-468F-97FD-201A545BD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1"/>
          <a:stretch/>
        </p:blipFill>
        <p:spPr bwMode="auto">
          <a:xfrm>
            <a:off x="5130899" y="19859"/>
            <a:ext cx="6180357" cy="27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63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D010E05E-9237-4321-84BB-69C0F2256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22BB3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9EA786-8931-4C3E-A6E2-E180CD44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LUYỆN TẬP</a:t>
            </a:r>
            <a:endParaRPr lang="vi-V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E67D184-9D30-4A27-BB43-CF49702D7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867" y="4235834"/>
            <a:ext cx="6738768" cy="2622166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12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đoạn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cánh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buồm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SGK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57,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định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ấy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6" name="Picture 2" descr="Children education Premium Vector">
            <a:extLst>
              <a:ext uri="{FF2B5EF4-FFF2-40B4-BE49-F238E27FC236}">
                <a16:creationId xmlns:a16="http://schemas.microsoft.com/office/drawing/2014/main" xmlns="" id="{1E0C02D3-6167-423B-B995-1AAAA46A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643466"/>
            <a:ext cx="4588123" cy="3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04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vi-VN" dirty="0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6308441" cy="6921912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6"/>
            <a:ext cx="16254656" cy="4307484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9" y="1104800"/>
            <a:ext cx="15875380" cy="1609211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4" y="274865"/>
            <a:ext cx="2188960" cy="2275652"/>
          </a:xfrm>
          <a:prstGeom prst="rect">
            <a:avLst/>
          </a:prstGeom>
        </p:spPr>
      </p:pic>
      <p:sp>
        <p:nvSpPr>
          <p:cNvPr id="12" name="Tiêu đề 1">
            <a:extLst>
              <a:ext uri="{FF2B5EF4-FFF2-40B4-BE49-F238E27FC236}">
                <a16:creationId xmlns:a16="http://schemas.microsoft.com/office/drawing/2014/main" xmlns="" id="{E33BC357-FD7B-4F33-83D9-1BE5D588E186}"/>
              </a:ext>
            </a:extLst>
          </p:cNvPr>
          <p:cNvSpPr txBox="1">
            <a:spLocks/>
          </p:cNvSpPr>
          <p:nvPr/>
        </p:nvSpPr>
        <p:spPr>
          <a:xfrm>
            <a:off x="1802296" y="1794961"/>
            <a:ext cx="9501807" cy="2511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anose="020B0604020202020204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anose="020B0604020202020204" pitchFamily="34" charset="0"/>
              </a:rPr>
              <a:t> 22</a:t>
            </a:r>
          </a:p>
          <a:p>
            <a:pPr algn="ctr">
              <a:lnSpc>
                <a:spcPct val="150000"/>
              </a:lnSpc>
            </a:pPr>
            <a:r>
              <a:rPr lang="vi-VN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anose="020B0604020202020204" pitchFamily="34" charset="0"/>
              </a:rPr>
              <a:t>THỰC HÀNH TIẾNG VIỆT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hape 651">
            <a:extLst>
              <a:ext uri="{FF2B5EF4-FFF2-40B4-BE49-F238E27FC236}">
                <a16:creationId xmlns:a16="http://schemas.microsoft.com/office/drawing/2014/main" xmlns="" id="{892E51FF-9DB8-41B4-881C-8DE08C7A22F7}"/>
              </a:ext>
            </a:extLst>
          </p:cNvPr>
          <p:cNvPicPr/>
          <p:nvPr/>
        </p:nvPicPr>
        <p:blipFill rotWithShape="1">
          <a:blip r:embed="rId2"/>
          <a:srcRect r="1293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A36687A-66CC-45A6-B0CA-2DB0C868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343097"/>
            <a:ext cx="1673073" cy="300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3538" tIns="298356" rIns="1063290" bIns="7681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kumimoji="0" lang="vi-VN" altLang="vi-V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10654C7-74C6-4C21-9CCE-320CEF927E9B}"/>
              </a:ext>
            </a:extLst>
          </p:cNvPr>
          <p:cNvSpPr txBox="1"/>
          <p:nvPr/>
        </p:nvSpPr>
        <p:spPr>
          <a:xfrm>
            <a:off x="845294" y="2343097"/>
            <a:ext cx="8100290" cy="360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 </a:t>
            </a:r>
            <a:r>
              <a:rPr lang="vi-VN" sz="2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mỉm</a:t>
            </a: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cười</a:t>
            </a: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xoa </a:t>
            </a:r>
            <a:r>
              <a:rPr lang="vi-VN" sz="2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đầu</a:t>
            </a: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con </a:t>
            </a:r>
            <a:r>
              <a:rPr lang="vi-VN" sz="2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nhỏ</a:t>
            </a: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Theo </a:t>
            </a:r>
            <a:r>
              <a:rPr lang="vi-VN" sz="2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cánh</a:t>
            </a: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buồm</a:t>
            </a: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đi </a:t>
            </a:r>
            <a:r>
              <a:rPr lang="vi-VN" sz="2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mãi</a:t>
            </a: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đến</a:t>
            </a:r>
            <a:r>
              <a:rPr lang="vi-VN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nơi xa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Sẽ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cây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cửa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nhà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altLang="vi-VN" sz="2400" b="1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ẫn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đất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nước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ta, 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Nhưng nơi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đó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cha chưa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hề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đi </a:t>
            </a:r>
            <a:r>
              <a:rPr kumimoji="0" lang="vi-VN" altLang="vi-VN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đến</a:t>
            </a:r>
            <a:r>
              <a:rPr kumimoji="0" lang="vi-VN" altLang="vi-V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24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vi-VN" sz="2400" b="1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vi-VN" sz="24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cánh</a:t>
            </a:r>
            <a:r>
              <a:rPr lang="vi-VN" sz="24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buồm</a:t>
            </a:r>
            <a:r>
              <a:rPr lang="vi-VN" sz="24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vi-VN" sz="24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Hoàng</a:t>
            </a:r>
            <a:r>
              <a:rPr lang="vi-VN" sz="2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Trung Thông</a:t>
            </a:r>
            <a:r>
              <a:rPr lang="vi-VN" sz="24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vi-VN" sz="24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38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EF64BC4-3DA2-4F3C-9976-2243DBF3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Sử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phép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điệp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vi-VN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cây, </a:t>
            </a:r>
            <a:r>
              <a:rPr 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vi-VN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cửa</a:t>
            </a:r>
            <a:r>
              <a:rPr lang="vi-VN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vi-VN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nhà</a:t>
            </a:r>
            <a:endParaRPr lang="vi-VN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Khẳng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định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niềm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tự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hào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niềm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tin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khát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vọng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cha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miền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đất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xa xôi,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trù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phú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đất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nước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Shape 651" descr="Ảnh có chứa văn bản, cỏ&#10;&#10;Mô tả được tạo tự động">
            <a:extLst>
              <a:ext uri="{FF2B5EF4-FFF2-40B4-BE49-F238E27FC236}">
                <a16:creationId xmlns:a16="http://schemas.microsoft.com/office/drawing/2014/main" xmlns="" id="{5ABEF532-8794-46F1-8EAB-1F24D3C3E0E7}"/>
              </a:ext>
            </a:extLst>
          </p:cNvPr>
          <p:cNvPicPr/>
          <p:nvPr/>
        </p:nvPicPr>
        <p:blipFill rotWithShape="1">
          <a:blip r:embed="rId2"/>
          <a:srcRect l="5556" r="32986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2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99A3D0-3AC1-42ED-A8B6-02785523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VẬN DỤNG</a:t>
            </a: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83FCD7D-8791-4C3F-B32B-01B8CD7D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Tưởng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tượng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bé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Mây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hãy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viết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đoạn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văn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ngắn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(5 – 7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)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nêu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cảm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nhận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hai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bạn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mây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đoạn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văn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sử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dấu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ngoặc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kép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đại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nhân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xưng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ngôi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nhất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nhiều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biện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pháp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điệp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170" name="Picture 2" descr="Cute little kid girl confused do homework Premium Vector">
            <a:extLst>
              <a:ext uri="{FF2B5EF4-FFF2-40B4-BE49-F238E27FC236}">
                <a16:creationId xmlns:a16="http://schemas.microsoft.com/office/drawing/2014/main" xmlns="" id="{2D518F6F-1969-4EF0-94CE-149E2A71F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5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363E786-BF97-4B45-ADF7-C51B22FD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037" y="2918212"/>
            <a:ext cx="7666076" cy="425196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DẶN DÒ:</a:t>
            </a:r>
          </a:p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endParaRPr lang="vi-VN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65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B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3102873" y="274581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45314" y="2535415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907003" y="154558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363129" y="317821"/>
            <a:ext cx="868995" cy="8010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461025" y="1792358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1344371" y="1078293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299342" y="445520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916087" y="3244787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2064121" y="1113218"/>
            <a:ext cx="266655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2253605" y="5706661"/>
            <a:ext cx="609209" cy="622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415039" y="4877750"/>
            <a:ext cx="574823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781783" y="5653426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38168" y="737477"/>
            <a:ext cx="8090845" cy="4679781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245136" y="2147306"/>
            <a:ext cx="7892949" cy="1708156"/>
          </a:xfrm>
          <a:prstGeom prst="rect">
            <a:avLst/>
          </a:prstGeom>
        </p:spPr>
        <p:txBody>
          <a:bodyPr wrap="square" lIns="45716" tIns="22858" rIns="45716" bIns="228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10915" y="2006600"/>
            <a:ext cx="3860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2E981F-C45B-49DB-B8CE-41978409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I. BIỆN PHÁP TU TỪ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CBE245C-1AFB-475C-9FE4-471B2433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968618" cy="4119172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 ẨN DỤ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Thảo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luận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Đọc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kĩ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hai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sau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trả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lời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hỏi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Giọng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nói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chị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ấy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rất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ngọt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ngào</a:t>
            </a:r>
            <a:endParaRPr lang="vi-VN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Ăn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nhớ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kẻ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endParaRPr lang="en-US" sz="2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hãy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biết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in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đậm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gì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đặc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biệt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ngọt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ngào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ở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đây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điều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gì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Ăn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kẻ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dùng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lên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điều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gì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730B5F1-A061-4534-BCB3-95B6D0F4B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r="1489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F3C820FA-599D-472F-92AF-FE30D7E46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7D557DA3-3A28-4C24-8B46-4FA097CABF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B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4925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7B6081A-CE28-4196-A783-C3D986E7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112" y="565599"/>
            <a:ext cx="7588216" cy="196204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Ngọt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ngào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ví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đã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chuyển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đổi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cảm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giác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vị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giác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sang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thính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giác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nói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giọng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nói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con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dễ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nghe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khiến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thoải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mái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dễ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chịu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Can Telephones Icon - 6374 - Dryicons">
            <a:extLst>
              <a:ext uri="{FF2B5EF4-FFF2-40B4-BE49-F238E27FC236}">
                <a16:creationId xmlns:a16="http://schemas.microsoft.com/office/drawing/2014/main" xmlns="" id="{951E59D8-F39B-425E-A2E6-1765BA4F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997"/>
          <a:stretch/>
        </p:blipFill>
        <p:spPr bwMode="auto">
          <a:xfrm>
            <a:off x="6375042" y="3029054"/>
            <a:ext cx="5262744" cy="367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3B31F5B-CF9B-4458-8A11-13E8E878C6AF}"/>
              </a:ext>
            </a:extLst>
          </p:cNvPr>
          <p:cNvSpPr txBox="1"/>
          <p:nvPr/>
        </p:nvSpPr>
        <p:spPr>
          <a:xfrm>
            <a:off x="180672" y="924764"/>
            <a:ext cx="4044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Ngọt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vị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thức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uống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khiến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cảm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dễ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chịu</a:t>
            </a:r>
            <a:endParaRPr lang="vi-VN" dirty="0"/>
          </a:p>
        </p:txBody>
      </p:sp>
      <p:sp>
        <p:nvSpPr>
          <p:cNvPr id="2" name="AutoShape 2" descr="Xin giấy phép nhập khẩu bánh kẹo và những điều bạn cần b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new\Desktop\Xin-giay-_635854655486328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70635"/>
            <a:ext cx="4983757" cy="359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7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EAE48C4B-3A90-42C3-BA00-6092B4771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ứng minh và giải thích câu tục ngữ: &amp;quot;Ăn quả nhớ kẻ trồng cây&amp;quot;">
            <a:extLst>
              <a:ext uri="{FF2B5EF4-FFF2-40B4-BE49-F238E27FC236}">
                <a16:creationId xmlns:a16="http://schemas.microsoft.com/office/drawing/2014/main" xmlns="" id="{FFF61162-F657-495D-8EF4-C627B539E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6" r="5424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Nghị luận về lòng biết ơn ngắn gọn và chi tiết (19 mẫu) - Văn 9">
            <a:extLst>
              <a:ext uri="{FF2B5EF4-FFF2-40B4-BE49-F238E27FC236}">
                <a16:creationId xmlns:a16="http://schemas.microsoft.com/office/drawing/2014/main" xmlns="" id="{718B17EF-E6B9-48A3-9910-3FF3993B9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3" b="1"/>
          <a:stretch/>
        </p:blipFill>
        <p:spPr bwMode="auto">
          <a:xfrm>
            <a:off x="1" y="4361970"/>
            <a:ext cx="4051081" cy="249603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157C1B1-17FB-41C4-9ADA-CDF1A367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938" y="2749610"/>
            <a:ext cx="7249170" cy="3887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Ăn</a:t>
            </a:r>
            <a:r>
              <a:rPr lang="en-US" sz="2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quả</a:t>
            </a:r>
            <a:r>
              <a:rPr lang="en-US" sz="2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nhớ</a:t>
            </a:r>
            <a:r>
              <a:rPr lang="en-US" sz="2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kẻ</a:t>
            </a:r>
            <a:r>
              <a:rPr lang="en-US" sz="2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r>
              <a:rPr lang="en-US" sz="2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Việt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Nam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đến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việc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hưởng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thụ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quả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nào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đó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phải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nghĩ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đến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công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sức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lao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vất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vả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mới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ra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Ăn</a:t>
            </a:r>
            <a:r>
              <a:rPr lang="en-US" sz="2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quả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đây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với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việc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hưởng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tựu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kẻ</a:t>
            </a:r>
            <a:r>
              <a:rPr lang="en-US" sz="2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r>
              <a:rPr lang="en-US" sz="2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lao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đã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tạo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ra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quả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/>
            <a:endParaRPr lang="vi-VN" sz="26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15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19077BA-A2F2-48C5-950C-536AAF8B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KẾT LUẬN: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36B522A-1FF3-42FE-9020-0568DC80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78" y="2287094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in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đậm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ví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vốn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vật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hiện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tượng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song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đã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sử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ám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vật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hiện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tượng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nét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tương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đồng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Ẩn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biện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pháp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tu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gọi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tên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vật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hiện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tượng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này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bằng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tên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vật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hiện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tượng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nét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tương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đồng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với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nhằm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tăng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sức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gợi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gợi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cảm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diễn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đạt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/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Hình ảnh 6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56739EE6-8C51-4E84-B01D-2A89E8C35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r="2916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4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923C994-6742-4ED6-B51E-5BC93F36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 tập 1: </a:t>
            </a:r>
            <a:endParaRPr lang="vi-VN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Hình ảnh 4" descr="Ảnh có chứa trong nhà, đang ngồi, bàn, nhỏ&#10;&#10;Mô tả được tạo tự động">
            <a:extLst>
              <a:ext uri="{FF2B5EF4-FFF2-40B4-BE49-F238E27FC236}">
                <a16:creationId xmlns:a16="http://schemas.microsoft.com/office/drawing/2014/main" xmlns="" id="{34FF2A75-B98A-4FDA-B942-4FEC0C011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" b="-3"/>
          <a:stretch/>
        </p:blipFill>
        <p:spPr>
          <a:xfrm>
            <a:off x="5" y="10"/>
            <a:ext cx="6005375" cy="419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ình ảnh 3" descr="Ảnh có chứa văn bản, cuốn sách, bàn, đang ngồi&#10;&#10;Mô tả được tạo tự động">
            <a:extLst>
              <a:ext uri="{FF2B5EF4-FFF2-40B4-BE49-F238E27FC236}">
                <a16:creationId xmlns:a16="http://schemas.microsoft.com/office/drawing/2014/main" xmlns="" id="{1AE5616B-E726-4575-A601-449D4B24B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-3" b="-3"/>
          <a:stretch/>
        </p:blipFill>
        <p:spPr>
          <a:xfrm>
            <a:off x="6185045" y="10"/>
            <a:ext cx="6006950" cy="418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4925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7DF164D-37A4-4040-9600-BAF570DD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992" y="4910328"/>
            <a:ext cx="7855672" cy="1600200"/>
          </a:xfrm>
        </p:spPr>
        <p:txBody>
          <a:bodyPr anchor="ctr">
            <a:noAutofit/>
          </a:bodyPr>
          <a:lstStyle/>
          <a:p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Trong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thơ </a:t>
            </a:r>
            <a:r>
              <a:rPr lang="vi-VN" sz="24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Mây </a:t>
            </a:r>
            <a:r>
              <a:rPr lang="vi-VN" sz="24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vi-VN" sz="24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vi-VN" sz="24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“mây”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ảnh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ẩn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dụ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Hai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ảnh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ấy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thể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gợi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cho em liên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tưởng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tới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đối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tượng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nào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r>
              <a:rPr lang="vi-VN" sz="24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AE48C4B-3A90-42C3-BA00-6092B4771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trong nhà, đang ngồi, bàn, nhỏ&#10;&#10;Mô tả được tạo tự động">
            <a:extLst>
              <a:ext uri="{FF2B5EF4-FFF2-40B4-BE49-F238E27FC236}">
                <a16:creationId xmlns:a16="http://schemas.microsoft.com/office/drawing/2014/main" xmlns="" id="{34FF2A75-B98A-4FDA-B942-4FEC0C011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r="20244" b="-1"/>
          <a:stretch/>
        </p:blipFill>
        <p:spPr>
          <a:xfrm>
            <a:off x="20" y="10"/>
            <a:ext cx="4041316" cy="419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văn bản, cuốn sách, bàn, đang ngồi&#10;&#10;Mô tả được tạo tự động">
            <a:extLst>
              <a:ext uri="{FF2B5EF4-FFF2-40B4-BE49-F238E27FC236}">
                <a16:creationId xmlns:a16="http://schemas.microsoft.com/office/drawing/2014/main" xmlns="" id="{1AE5616B-E726-4575-A601-449D4B24B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936"/>
          <a:stretch/>
        </p:blipFill>
        <p:spPr>
          <a:xfrm>
            <a:off x="20" y="4361970"/>
            <a:ext cx="4051081" cy="249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7DF164D-37A4-4040-9600-BAF570DD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7537704" cy="3483864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“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Mây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ẩn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thiên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nhiên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tươi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đẹp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thơ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đầy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hấp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dẫn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“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Mây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mở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ra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thế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giới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xôi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hư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ảo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huyền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bí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“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Mây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sóng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ẩn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cho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cám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dỗ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đời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45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394842B0-684D-44CC-B4BC-D13331CFD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075D960-851D-43B1-B875-17EC2667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sketchy rul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B38"/>
          </a:solidFill>
          <a:ln w="38100" cap="rnd">
            <a:solidFill>
              <a:srgbClr val="22BB3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0B0B145-1F49-489D-99B9-6E075D7D6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69" y="2706624"/>
            <a:ext cx="7435337" cy="4016148"/>
          </a:xfrm>
        </p:spPr>
        <p:txBody>
          <a:bodyPr>
            <a:normAutofit fontScale="70000" lnSpcReduction="20000"/>
          </a:bodyPr>
          <a:lstStyle/>
          <a:p>
            <a:pPr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Biện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pháp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tu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sử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ảnh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“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bình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minh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”, “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vầng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trăng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bạc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”: </a:t>
            </a:r>
            <a:r>
              <a:rPr lang="en-US" sz="29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ẩn</a:t>
            </a:r>
            <a:r>
              <a:rPr lang="en-US" sz="2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</a:t>
            </a:r>
            <a:endParaRPr lang="en-US" sz="29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sz="29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Tác</a:t>
            </a:r>
            <a:r>
              <a:rPr lang="en-US" sz="2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sz="2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vi-VN" sz="29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“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Bình</a:t>
            </a:r>
            <a:r>
              <a:rPr lang="en-US" sz="2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minh</a:t>
            </a:r>
            <a:r>
              <a:rPr lang="en-US" sz="2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”: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mở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ra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không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gian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đẹp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tràn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ngập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ánh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sáng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rực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rỡ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như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dát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vàng</a:t>
            </a:r>
            <a:r>
              <a:rPr lang="en-US" sz="2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gợi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ý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nghĩa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quý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giá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mỗi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khoảnh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khắc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thời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gian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9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+ “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Vầng</a:t>
            </a:r>
            <a:r>
              <a:rPr lang="en-US" sz="2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trăng</a:t>
            </a:r>
            <a:r>
              <a:rPr lang="en-US" sz="2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bạc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”: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mỹ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lệ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hóa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vẻ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đẹp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vầng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trăng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sáng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lấp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lánh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như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chiếc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đĩa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bằng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bạc</a:t>
            </a:r>
            <a:r>
              <a:rPr lang="en-US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9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00" name="Picture 4" descr="TỰ TÌNH CÙNG VẦNG TRĂNG Nguyễn Trí Tuệ - Doanh Trí">
            <a:extLst>
              <a:ext uri="{FF2B5EF4-FFF2-40B4-BE49-F238E27FC236}">
                <a16:creationId xmlns:a16="http://schemas.microsoft.com/office/drawing/2014/main" xmlns="" id="{07865C65-300A-4F6B-B298-34E3FAD04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3" b="-3"/>
          <a:stretch/>
        </p:blipFill>
        <p:spPr bwMode="auto">
          <a:xfrm>
            <a:off x="8156454" y="-5"/>
            <a:ext cx="4035547" cy="417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ình minh dát vàng lên dòng sông Lam - VnExpress">
            <a:extLst>
              <a:ext uri="{FF2B5EF4-FFF2-40B4-BE49-F238E27FC236}">
                <a16:creationId xmlns:a16="http://schemas.microsoft.com/office/drawing/2014/main" xmlns="" id="{0F0BBEF4-5C63-43A1-9047-B7C2A03B8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 r="-1" b="-1"/>
          <a:stretch/>
        </p:blipFill>
        <p:spPr bwMode="auto">
          <a:xfrm>
            <a:off x="8144356" y="4362195"/>
            <a:ext cx="4047645" cy="2495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70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3224"/>
      </a:dk2>
      <a:lt2>
        <a:srgbClr val="E8E2E7"/>
      </a:lt2>
      <a:accent1>
        <a:srgbClr val="22BB38"/>
      </a:accent1>
      <a:accent2>
        <a:srgbClr val="41B915"/>
      </a:accent2>
      <a:accent3>
        <a:srgbClr val="82AF20"/>
      </a:accent3>
      <a:accent4>
        <a:srgbClr val="B2A214"/>
      </a:accent4>
      <a:accent5>
        <a:srgbClr val="E6842A"/>
      </a:accent5>
      <a:accent6>
        <a:srgbClr val="D42418"/>
      </a:accent6>
      <a:hlink>
        <a:srgbClr val="A27C36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1297</Words>
  <PresentationFormat>Custom</PresentationFormat>
  <Paragraphs>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SketchyVTI</vt:lpstr>
      <vt:lpstr>PowerPoint Presentation</vt:lpstr>
      <vt:lpstr>PowerPoint Presentation</vt:lpstr>
      <vt:lpstr>I. BIỆN PHÁP TU TỪ</vt:lpstr>
      <vt:lpstr>PowerPoint Presentation</vt:lpstr>
      <vt:lpstr>PowerPoint Presentation</vt:lpstr>
      <vt:lpstr>KẾT LUẬN:</vt:lpstr>
      <vt:lpstr>Bài tập 1: </vt:lpstr>
      <vt:lpstr>PowerPoint Presentation</vt:lpstr>
      <vt:lpstr>Bài tập 2</vt:lpstr>
      <vt:lpstr>Bài tập 3</vt:lpstr>
      <vt:lpstr>II. Dấu câu  1. Ôn tập</vt:lpstr>
      <vt:lpstr>PowerPoint Presentation</vt:lpstr>
      <vt:lpstr>II. DẤU CÂU  1. Khái niệm</vt:lpstr>
      <vt:lpstr>II. DẤU CÂU  1. Khái niệm</vt:lpstr>
      <vt:lpstr>2. Dấu ngoặc kép</vt:lpstr>
      <vt:lpstr>III. ĐẠI TỪ NHÂN XƯNG </vt:lpstr>
      <vt:lpstr>Bài tập 5</vt:lpstr>
      <vt:lpstr>Bài tập 6</vt:lpstr>
      <vt:lpstr>LUYỆN TẬP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2021-07-11T08:12:22Z</dcterms:created>
  <dcterms:modified xsi:type="dcterms:W3CDTF">2021-09-24T12:01:56Z</dcterms:modified>
</cp:coreProperties>
</file>