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310" r:id="rId4"/>
    <p:sldId id="311" r:id="rId5"/>
    <p:sldId id="31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A9191-FDEA-4275-89E6-F126FC21A4F4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AC7A6-0E9A-4DE9-BD3C-456B71178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1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3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1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9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4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6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2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8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9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1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8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32E34-DBF0-4D4E-B26F-29EBC1B38DDA}" type="datetimeFigureOut">
              <a:rPr lang="en-US" smtClean="0"/>
              <a:t>12/05/2023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6DBD-F324-4786-B500-033DE109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6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GB1.Toan.Chuy&#234;n%20&#273;&#7873;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B1.Toan.Chuy&#234;n%20&#273;&#7873;_T&#7915;%20trang%204.docx" TargetMode="External"/><Relationship Id="rId7" Type="http://schemas.openxmlformats.org/officeDocument/2006/relationships/hyperlink" Target="GB1.Toan.Chuy&#234;n%20&#273;&#7873;_T&#7915;%20trang%2023.docx" TargetMode="External"/><Relationship Id="rId2" Type="http://schemas.openxmlformats.org/officeDocument/2006/relationships/hyperlink" Target="GB1.Toan.Chuy&#234;n%20&#273;&#7873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GB1.Toan.Chuy&#234;n%20&#273;&#7873;_T&#7915;%20trang%2018.docx" TargetMode="External"/><Relationship Id="rId5" Type="http://schemas.openxmlformats.org/officeDocument/2006/relationships/hyperlink" Target="GB1.Toan.Chuy&#234;n%20&#273;&#7873;_T&#7915;%20trang%2013.docx" TargetMode="External"/><Relationship Id="rId4" Type="http://schemas.openxmlformats.org/officeDocument/2006/relationships/hyperlink" Target="GB1.Toan.Chuy&#234;n%20&#273;&#7873;_T&#7915;%20trang%209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46538" y="1432917"/>
            <a:ext cx="944293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Chuyên đề: 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 THỊ HÀM SỐ VÀ SỰ TƯƠNG GIAO</a:t>
            </a:r>
            <a:endParaRPr lang="en-US" sz="2000" b="1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8931" y="57150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Báo cáo viên: </a:t>
            </a:r>
            <a:r>
              <a:rPr lang="en-US" sz="240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vi-VN" sz="240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ễn Đức Nhật</a:t>
            </a:r>
          </a:p>
          <a:p>
            <a:pPr lvl="0"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Trường : THPT GIA BÌNH SỐ 1</a:t>
            </a:r>
            <a:endParaRPr lang="en-US" sz="240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000" y="2209800"/>
            <a:ext cx="6705600" cy="609600"/>
            <a:chOff x="304800" y="1981200"/>
            <a:chExt cx="5939246" cy="609600"/>
          </a:xfrm>
        </p:grpSpPr>
        <p:sp>
          <p:nvSpPr>
            <p:cNvPr id="7" name="Pentagon 6"/>
            <p:cNvSpPr/>
            <p:nvPr/>
          </p:nvSpPr>
          <p:spPr>
            <a:xfrm>
              <a:off x="304800" y="1981200"/>
              <a:ext cx="1373191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2017766"/>
              <a:ext cx="58630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I: 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Hệ thống kiến thức liên quan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07377" y="3429000"/>
            <a:ext cx="5993422" cy="609600"/>
            <a:chOff x="304800" y="1981200"/>
            <a:chExt cx="5993422" cy="609600"/>
          </a:xfrm>
        </p:grpSpPr>
        <p:sp>
          <p:nvSpPr>
            <p:cNvPr id="11" name="Pentagon 10"/>
            <p:cNvSpPr/>
            <p:nvPr/>
          </p:nvSpPr>
          <p:spPr>
            <a:xfrm>
              <a:off x="304800" y="1981200"/>
              <a:ext cx="1524000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0999" y="2017766"/>
              <a:ext cx="5917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II: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Các dạng bài/câu thường gặp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200" y="4800600"/>
            <a:ext cx="8839200" cy="609600"/>
            <a:chOff x="304800" y="1981200"/>
            <a:chExt cx="8534400" cy="609600"/>
          </a:xfrm>
        </p:grpSpPr>
        <p:sp>
          <p:nvSpPr>
            <p:cNvPr id="17" name="Pentagon 16"/>
            <p:cNvSpPr/>
            <p:nvPr/>
          </p:nvSpPr>
          <p:spPr>
            <a:xfrm>
              <a:off x="304800" y="1981200"/>
              <a:ext cx="1524000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0999" y="2017766"/>
              <a:ext cx="84582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III:      </a:t>
              </a:r>
              <a:r>
                <a:rPr lang="en-US" sz="2400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âu hỏi luyện tập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46538" y="61317"/>
            <a:ext cx="944293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Chuyên đề: 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 THỊ HÀM SỐ VÀ SỰ TƯƠNG GIAO</a:t>
            </a:r>
            <a:endParaRPr lang="en-US" sz="2000" b="1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4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000" y="2209800"/>
            <a:ext cx="6705600" cy="609600"/>
            <a:chOff x="304800" y="1981200"/>
            <a:chExt cx="5939246" cy="609600"/>
          </a:xfrm>
        </p:grpSpPr>
        <p:sp>
          <p:nvSpPr>
            <p:cNvPr id="7" name="Pentagon 6">
              <a:hlinkClick r:id="rId2" action="ppaction://hlinkfile"/>
            </p:cNvPr>
            <p:cNvSpPr/>
            <p:nvPr/>
          </p:nvSpPr>
          <p:spPr>
            <a:xfrm>
              <a:off x="304800" y="1981200"/>
              <a:ext cx="1373191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2017766"/>
              <a:ext cx="58630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I: 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Hệ thống kiến thức liên quan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46538" y="61317"/>
            <a:ext cx="944293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Chuyên đề: 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 THỊ HÀM SỐ VÀ SỰ TƯƠNG GIAO</a:t>
            </a:r>
            <a:endParaRPr lang="en-US" sz="2000" b="1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1216" y="2921169"/>
            <a:ext cx="7729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vi-VN" sz="2400" smtClean="0">
                <a:latin typeface="+mj-lt"/>
              </a:rPr>
              <a:t>Quy </a:t>
            </a:r>
            <a:r>
              <a:rPr lang="vi-VN" sz="2400">
                <a:latin typeface="+mj-lt"/>
              </a:rPr>
              <a:t>trình khảo sát sự biến thiên và vẽ đồ thị hàm số</a:t>
            </a:r>
            <a:endParaRPr lang="en-US" sz="240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73500" y="3429000"/>
            <a:ext cx="7729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Lý thuyết cơ bản về tương giao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47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46538" y="61317"/>
            <a:ext cx="944293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Chuyên đề: 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 THỊ HÀM SỐ VÀ SỰ TƯƠNG GIAO</a:t>
            </a:r>
            <a:endParaRPr lang="en-US" sz="2000" b="1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81000" y="1828800"/>
            <a:ext cx="5993422" cy="609600"/>
            <a:chOff x="304800" y="1981200"/>
            <a:chExt cx="5993422" cy="609600"/>
          </a:xfrm>
        </p:grpSpPr>
        <p:sp>
          <p:nvSpPr>
            <p:cNvPr id="11" name="Pentagon 10"/>
            <p:cNvSpPr/>
            <p:nvPr/>
          </p:nvSpPr>
          <p:spPr>
            <a:xfrm>
              <a:off x="304800" y="1981200"/>
              <a:ext cx="1524000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0999" y="2017766"/>
              <a:ext cx="5917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II: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Các dạng bài/câu thường gặp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76200" y="2575987"/>
            <a:ext cx="71628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400" b="1" kern="100">
                <a:latin typeface="Times New Roman"/>
                <a:ea typeface="Calibri"/>
                <a:cs typeface="Times New Roman"/>
              </a:rPr>
              <a:t>Dạng 1: Bài toán tương giao với hàm xác định.</a:t>
            </a:r>
            <a:endParaRPr lang="en-US" sz="2400" kern="1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" y="4953000"/>
            <a:ext cx="78486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400" b="1" kern="100">
                <a:latin typeface="Times New Roman"/>
                <a:ea typeface="Calibri"/>
                <a:cs typeface="Times New Roman"/>
              </a:rPr>
              <a:t>Dạng </a:t>
            </a:r>
            <a:r>
              <a:rPr lang="en-US" sz="2400" b="1" kern="100" smtClean="0">
                <a:latin typeface="Times New Roman"/>
                <a:ea typeface="Calibri"/>
                <a:cs typeface="Times New Roman"/>
              </a:rPr>
              <a:t>2: </a:t>
            </a:r>
            <a:r>
              <a:rPr lang="en-US" sz="2400" b="1" kern="100">
                <a:latin typeface="Times New Roman"/>
                <a:ea typeface="Calibri"/>
                <a:cs typeface="Times New Roman"/>
              </a:rPr>
              <a:t>Bài toán tương giao với hàm </a:t>
            </a:r>
            <a:r>
              <a:rPr lang="en-US" sz="2400" b="1" kern="100" smtClean="0">
                <a:latin typeface="Times New Roman"/>
                <a:ea typeface="Calibri"/>
                <a:cs typeface="Times New Roman"/>
              </a:rPr>
              <a:t>hợp, hàm ẩn.</a:t>
            </a:r>
            <a:endParaRPr lang="en-US" sz="2400" kern="1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3074114"/>
            <a:ext cx="78486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00"/>
              </a:spcBef>
              <a:spcAft>
                <a:spcPts val="1000"/>
              </a:spcAft>
            </a:pPr>
            <a:r>
              <a:rPr lang="nl-NL" sz="2000">
                <a:latin typeface="Times New Roman"/>
                <a:ea typeface="Calibri"/>
                <a:cs typeface="Times New Roman"/>
                <a:hlinkClick r:id="rId2" action="ppaction://hlinkfile"/>
              </a:rPr>
              <a:t>Dạng </a:t>
            </a:r>
            <a:r>
              <a:rPr lang="nl-NL" sz="2000" smtClean="0">
                <a:latin typeface="Times New Roman"/>
                <a:ea typeface="Calibri"/>
                <a:cs typeface="Times New Roman"/>
                <a:hlinkClick r:id="rId2" action="ppaction://hlinkfile"/>
              </a:rPr>
              <a:t>1.1</a:t>
            </a:r>
            <a:r>
              <a:rPr lang="nl-NL" sz="2000" smtClean="0">
                <a:latin typeface="Times New Roman"/>
                <a:ea typeface="Calibri"/>
                <a:cs typeface="Times New Roman"/>
              </a:rPr>
              <a:t>. </a:t>
            </a:r>
            <a:r>
              <a:rPr lang="nl-NL" sz="2000">
                <a:latin typeface="Times New Roman"/>
                <a:ea typeface="Calibri"/>
                <a:cs typeface="Times New Roman"/>
              </a:rPr>
              <a:t>Bài toán tương giao của đường thẳng với đồ thị hàm số bậc 3 </a:t>
            </a:r>
            <a:endParaRPr lang="en-US" sz="2000"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3530550"/>
            <a:ext cx="80772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00"/>
              </a:spcBef>
              <a:spcAft>
                <a:spcPts val="1000"/>
              </a:spcAft>
            </a:pPr>
            <a:r>
              <a:rPr lang="nl-NL" sz="2000">
                <a:latin typeface="Times New Roman"/>
                <a:ea typeface="Calibri"/>
                <a:cs typeface="Times New Roman"/>
                <a:hlinkClick r:id="rId3" action="ppaction://hlinkfile"/>
              </a:rPr>
              <a:t>Dạng 1.2</a:t>
            </a:r>
            <a:r>
              <a:rPr lang="nl-NL" sz="2000">
                <a:latin typeface="Times New Roman"/>
                <a:ea typeface="Calibri"/>
                <a:cs typeface="Times New Roman"/>
              </a:rPr>
              <a:t>. Bài toán tương giao của đường thẳng với đồ thị hàm số bậc 1/bậc 1</a:t>
            </a:r>
            <a:endParaRPr lang="en-US" sz="2000">
              <a:ea typeface="Calibri"/>
              <a:cs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3962400"/>
            <a:ext cx="8077200" cy="764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00"/>
              </a:spcBef>
              <a:spcAft>
                <a:spcPts val="1000"/>
              </a:spcAft>
              <a:tabLst>
                <a:tab pos="6911975" algn="r"/>
              </a:tabLst>
            </a:pPr>
            <a:r>
              <a:rPr lang="nl-NL" sz="2000">
                <a:latin typeface="Times New Roman"/>
                <a:ea typeface="Calibri"/>
                <a:cs typeface="Times New Roman"/>
                <a:hlinkClick r:id="rId4" action="ppaction://hlinkfile"/>
              </a:rPr>
              <a:t>Dạng 1.3</a:t>
            </a:r>
            <a:r>
              <a:rPr lang="nl-NL" sz="2000">
                <a:latin typeface="Times New Roman"/>
                <a:ea typeface="Calibri"/>
                <a:cs typeface="Times New Roman"/>
              </a:rPr>
              <a:t>. Bài toán tương giao của đường thẳng với </a:t>
            </a:r>
            <a:r>
              <a:rPr lang="nl-NL" sz="2000" smtClean="0">
                <a:latin typeface="Times New Roman"/>
                <a:ea typeface="Calibri"/>
                <a:cs typeface="Times New Roman"/>
              </a:rPr>
              <a:t>đồ thị </a:t>
            </a:r>
            <a:r>
              <a:rPr lang="nl-NL" sz="2000" smtClean="0">
                <a:latin typeface="Times New Roman"/>
                <a:ea typeface="Calibri"/>
                <a:cs typeface="Times New Roman"/>
              </a:rPr>
              <a:t>hàm trùng </a:t>
            </a:r>
            <a:r>
              <a:rPr lang="nl-NL" sz="2000">
                <a:latin typeface="Times New Roman"/>
                <a:ea typeface="Calibri"/>
                <a:cs typeface="Times New Roman"/>
              </a:rPr>
              <a:t>phương </a:t>
            </a:r>
            <a:r>
              <a:rPr lang="nl-NL">
                <a:latin typeface="Times New Roman"/>
                <a:ea typeface="Calibri"/>
                <a:cs typeface="Times New Roman"/>
              </a:rPr>
              <a:t>	</a:t>
            </a:r>
            <a:endParaRPr lang="en-US" sz="1400"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66800" y="4416776"/>
            <a:ext cx="7620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>
                <a:latin typeface="Times New Roman"/>
                <a:ea typeface="Calibri"/>
                <a:cs typeface="Times New Roman"/>
                <a:hlinkClick r:id="rId5" action="ppaction://hlinkfile"/>
              </a:rPr>
              <a:t>Dạng 1.4. </a:t>
            </a:r>
            <a:r>
              <a:rPr lang="nl-NL" sz="2000">
                <a:latin typeface="Times New Roman"/>
                <a:ea typeface="Calibri"/>
                <a:cs typeface="Times New Roman"/>
              </a:rPr>
              <a:t>Bài toán tương giao của hai đường bất kỳ </a:t>
            </a:r>
            <a:endParaRPr lang="en-US" sz="2000">
              <a:ea typeface="Calibri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66800" y="5421124"/>
            <a:ext cx="786179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kern="100">
                <a:latin typeface="Times New Roman"/>
                <a:ea typeface="Calibri"/>
                <a:cs typeface="Times New Roman"/>
                <a:hlinkClick r:id="rId6" action="ppaction://hlinkfile"/>
              </a:rPr>
              <a:t>Dạng 2.1</a:t>
            </a:r>
            <a:r>
              <a:rPr lang="nl-NL" sz="2000" kern="100">
                <a:latin typeface="Times New Roman"/>
                <a:ea typeface="Calibri"/>
                <a:cs typeface="Times New Roman"/>
              </a:rPr>
              <a:t>. Bài toán tương giao với hàm hợp, hàm ẩn không có tham số </a:t>
            </a:r>
            <a:endParaRPr lang="en-US" sz="2000"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5867400"/>
            <a:ext cx="725219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kern="100">
                <a:latin typeface="Times New Roman"/>
                <a:ea typeface="Calibri"/>
                <a:cs typeface="Times New Roman"/>
                <a:hlinkClick r:id="rId7" action="ppaction://hlinkfile"/>
              </a:rPr>
              <a:t>Dạng 2.2</a:t>
            </a:r>
            <a:r>
              <a:rPr lang="nl-NL" sz="2000" kern="100">
                <a:latin typeface="Times New Roman"/>
                <a:ea typeface="Calibri"/>
                <a:cs typeface="Times New Roman"/>
              </a:rPr>
              <a:t>. Bài toán tương giao với hàm hợp, hàm ẩn có tham số </a:t>
            </a:r>
            <a:endParaRPr lang="en-US" sz="200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925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5" grpId="0"/>
      <p:bldP spid="6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000" y="2209800"/>
            <a:ext cx="6705600" cy="609600"/>
            <a:chOff x="304800" y="1981200"/>
            <a:chExt cx="5939246" cy="609600"/>
          </a:xfrm>
        </p:grpSpPr>
        <p:sp>
          <p:nvSpPr>
            <p:cNvPr id="7" name="Pentagon 6"/>
            <p:cNvSpPr/>
            <p:nvPr/>
          </p:nvSpPr>
          <p:spPr>
            <a:xfrm>
              <a:off x="304800" y="1981200"/>
              <a:ext cx="1373191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2017766"/>
              <a:ext cx="58630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I: 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Hệ thống kiến thức liên quan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07377" y="3429000"/>
            <a:ext cx="5993422" cy="609600"/>
            <a:chOff x="304800" y="1981200"/>
            <a:chExt cx="5993422" cy="609600"/>
          </a:xfrm>
        </p:grpSpPr>
        <p:sp>
          <p:nvSpPr>
            <p:cNvPr id="11" name="Pentagon 10"/>
            <p:cNvSpPr/>
            <p:nvPr/>
          </p:nvSpPr>
          <p:spPr>
            <a:xfrm>
              <a:off x="304800" y="1981200"/>
              <a:ext cx="1524000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0999" y="2017766"/>
              <a:ext cx="5917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II:       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Các dạng bài/câu thường gặp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200" y="4800600"/>
            <a:ext cx="8839200" cy="609600"/>
            <a:chOff x="304800" y="1981200"/>
            <a:chExt cx="8534400" cy="609600"/>
          </a:xfrm>
        </p:grpSpPr>
        <p:sp>
          <p:nvSpPr>
            <p:cNvPr id="17" name="Pentagon 16"/>
            <p:cNvSpPr/>
            <p:nvPr/>
          </p:nvSpPr>
          <p:spPr>
            <a:xfrm>
              <a:off x="304800" y="1981200"/>
              <a:ext cx="1524000" cy="6096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0999" y="2017766"/>
              <a:ext cx="84582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III:      </a:t>
              </a:r>
              <a:r>
                <a:rPr lang="en-US" sz="2400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b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âu hỏi luyện tập</a:t>
              </a:r>
              <a:endPara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46538" y="61317"/>
            <a:ext cx="944293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Chuyên đề: 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kern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 THỊ HÀM SỐ VÀ SỰ TƯƠNG GIAO</a:t>
            </a:r>
            <a:endParaRPr lang="en-US" sz="2000" b="1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62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</TotalTime>
  <Words>277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312</cp:revision>
  <dcterms:created xsi:type="dcterms:W3CDTF">2022-10-07T08:11:17Z</dcterms:created>
  <dcterms:modified xsi:type="dcterms:W3CDTF">2023-05-12T16:16:18Z</dcterms:modified>
</cp:coreProperties>
</file>