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29"/>
  </p:notesMasterIdLst>
  <p:sldIdLst>
    <p:sldId id="310" r:id="rId3"/>
    <p:sldId id="309" r:id="rId4"/>
    <p:sldId id="311" r:id="rId5"/>
    <p:sldId id="318" r:id="rId6"/>
    <p:sldId id="280" r:id="rId7"/>
    <p:sldId id="264" r:id="rId8"/>
    <p:sldId id="258" r:id="rId9"/>
    <p:sldId id="290" r:id="rId10"/>
    <p:sldId id="289" r:id="rId11"/>
    <p:sldId id="298" r:id="rId12"/>
    <p:sldId id="317" r:id="rId13"/>
    <p:sldId id="313" r:id="rId14"/>
    <p:sldId id="285" r:id="rId15"/>
    <p:sldId id="315" r:id="rId16"/>
    <p:sldId id="316" r:id="rId17"/>
    <p:sldId id="319" r:id="rId18"/>
    <p:sldId id="274" r:id="rId19"/>
    <p:sldId id="284" r:id="rId20"/>
    <p:sldId id="320" r:id="rId21"/>
    <p:sldId id="286" r:id="rId22"/>
    <p:sldId id="308" r:id="rId23"/>
    <p:sldId id="266" r:id="rId24"/>
    <p:sldId id="321" r:id="rId25"/>
    <p:sldId id="269" r:id="rId26"/>
    <p:sldId id="322" r:id="rId27"/>
    <p:sldId id="261" r:id="rId28"/>
  </p:sldIdLst>
  <p:sldSz cx="9144000" cy="5143500" type="screen16x9"/>
  <p:notesSz cx="6858000" cy="9144000"/>
  <p:embeddedFontLst>
    <p:embeddedFont>
      <p:font typeface="Arial-Rounded" charset="0"/>
      <p:regular r:id="rId30"/>
      <p:bold r:id="rId31"/>
    </p:embeddedFont>
    <p:embeddedFont>
      <p:font typeface="Cambria" pitchFamily="18" charset="0"/>
      <p:regular r:id="rId32"/>
      <p:bold r:id="rId33"/>
      <p:italic r:id="rId34"/>
      <p:boldItalic r:id="rId35"/>
    </p:embeddedFont>
    <p:embeddedFont>
      <p:font typeface="Lato" charset="0"/>
      <p:regular r:id="rId36"/>
      <p:bold r:id="rId37"/>
      <p:italic r:id="rId38"/>
      <p:boldItalic r:id="rId39"/>
    </p:embeddedFont>
    <p:embeddedFont>
      <p:font typeface="Quicksand Medium" charset="0"/>
      <p:regular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Calibri Light" charset="0"/>
      <p:regular r:id="rId45"/>
      <p: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418AC"/>
    <a:srgbClr val="FEE7EF"/>
    <a:srgbClr val="FEFDF9"/>
    <a:srgbClr val="FEFBF6"/>
    <a:srgbClr val="FEFBF5"/>
    <a:srgbClr val="74B43C"/>
    <a:srgbClr val="72CEEE"/>
    <a:srgbClr val="0099DA"/>
    <a:srgbClr val="E52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 varScale="1">
        <p:scale>
          <a:sx n="94" d="100"/>
          <a:sy n="94" d="100"/>
        </p:scale>
        <p:origin x="-55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36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15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19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030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3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288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28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288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3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3442CBB-A7AB-40B6-AD55-4FFC03C0708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9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11/4/2020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11/4/2020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11/4/2020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11/4/2020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11/4/2020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11/4/2020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11/4/2020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11/4/2020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11/4/2020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11/4/2020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11/4/2020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11/4/2020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2524" y="1434812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199" y="2368550"/>
            <a:ext cx="5341527" cy="707886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2392" y="1716029"/>
            <a:ext cx="10390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8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oi</a:t>
            </a:r>
            <a:endParaRPr lang="en-US" sz="8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0035" y="1714799"/>
            <a:ext cx="10390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8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ôi</a:t>
            </a:r>
            <a:endParaRPr lang="en-US" sz="8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4419" y="1748514"/>
            <a:ext cx="10967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8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ơi</a:t>
            </a:r>
            <a:endParaRPr lang="en-US" sz="8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2232" y="1716029"/>
            <a:ext cx="10390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8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88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endParaRPr lang="en-US" sz="880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9875" y="1714799"/>
            <a:ext cx="10390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8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ô</a:t>
            </a:r>
            <a:r>
              <a:rPr lang="en-US" sz="88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endParaRPr lang="en-US" sz="880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4259" y="1748514"/>
            <a:ext cx="10967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8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ơ</a:t>
            </a:r>
            <a:r>
              <a:rPr lang="en-US" sz="88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endParaRPr lang="en-US" sz="880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9704" y="294467"/>
            <a:ext cx="65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oi</a:t>
            </a:r>
            <a:endParaRPr lang="en-US" sz="4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9065" y="294467"/>
            <a:ext cx="65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ôi</a:t>
            </a:r>
            <a:endParaRPr lang="en-US" sz="4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3406" y="294291"/>
            <a:ext cx="681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ơi</a:t>
            </a:r>
            <a:endParaRPr lang="en-US" sz="4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667890"/>
              </p:ext>
            </p:extLst>
          </p:nvPr>
        </p:nvGraphicFramePr>
        <p:xfrm>
          <a:off x="2609671" y="1122993"/>
          <a:ext cx="3602092" cy="174625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801046"/>
                <a:gridCol w="1801046"/>
              </a:tblGrid>
              <a:tr h="8731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3125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71244" y="2090316"/>
            <a:ext cx="2344035" cy="683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US" sz="54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oi</a:t>
            </a:r>
            <a:endParaRPr lang="en-US" sz="54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05154" y="1216556"/>
            <a:ext cx="1493521" cy="683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</a:t>
            </a:r>
            <a:endParaRPr lang="en-US" sz="5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26651" y="1216556"/>
            <a:ext cx="1381759" cy="683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oi</a:t>
            </a:r>
            <a:endParaRPr lang="en-US" sz="54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8077" y="3037706"/>
            <a:ext cx="1161843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chòi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65681" y="3037572"/>
            <a:ext cx="924560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hỏi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15253" y="3037706"/>
            <a:ext cx="1171912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ỗi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6726" y="3037438"/>
            <a:ext cx="1161843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xôi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04560" y="3037438"/>
            <a:ext cx="1085003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đ</a:t>
            </a:r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ợ</a:t>
            </a:r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4575" y="3037572"/>
            <a:ext cx="1171912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mớ</a:t>
            </a:r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8557" y="3037304"/>
            <a:ext cx="1161843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</a:t>
            </a:r>
            <a:r>
              <a:rPr lang="en-US" sz="44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òi</a:t>
            </a:r>
            <a:endParaRPr lang="en-US" sz="44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96161" y="3037170"/>
            <a:ext cx="924560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44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ỏi</a:t>
            </a:r>
            <a:endParaRPr lang="en-US" sz="44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1914" y="3026876"/>
            <a:ext cx="1171912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44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ỗi</a:t>
            </a:r>
            <a:endParaRPr lang="en-US" sz="440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93387" y="3026608"/>
            <a:ext cx="1161843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44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ôi</a:t>
            </a:r>
            <a:endParaRPr lang="en-US" sz="440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56960" y="3036634"/>
            <a:ext cx="1085003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đ</a:t>
            </a:r>
            <a:r>
              <a:rPr lang="en-US" sz="4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ợ</a:t>
            </a:r>
            <a:r>
              <a:rPr lang="en-US" sz="4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i</a:t>
            </a:r>
            <a:endParaRPr lang="en-US" sz="4400">
              <a:solidFill>
                <a:srgbClr val="0418A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66975" y="3026608"/>
            <a:ext cx="1171912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4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ớ</a:t>
            </a:r>
            <a:r>
              <a:rPr lang="en-US" sz="4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i</a:t>
            </a:r>
            <a:endParaRPr lang="en-US" sz="4400">
              <a:solidFill>
                <a:srgbClr val="0418A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2116" y="2110085"/>
            <a:ext cx="52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Thư giãn nhé</a:t>
            </a:r>
            <a:endParaRPr lang="en-US" sz="54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4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87040" y="3975100"/>
            <a:ext cx="3098800" cy="543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chim bói cá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040" y="1102512"/>
            <a:ext cx="2900680" cy="250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68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87040" y="4348480"/>
            <a:ext cx="2611120" cy="543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hổi còi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7927" y="778189"/>
            <a:ext cx="2449346" cy="344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66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15113" y="4236720"/>
            <a:ext cx="2611120" cy="543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đồ chơi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9040" y="919480"/>
            <a:ext cx="35076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57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9704" y="294467"/>
            <a:ext cx="65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oi</a:t>
            </a:r>
            <a:endParaRPr lang="en-US" sz="4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9065" y="294467"/>
            <a:ext cx="65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ôi</a:t>
            </a:r>
            <a:endParaRPr lang="en-US" sz="4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3406" y="294291"/>
            <a:ext cx="681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ơi</a:t>
            </a:r>
            <a:endParaRPr lang="en-US" sz="4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780468"/>
              </p:ext>
            </p:extLst>
          </p:nvPr>
        </p:nvGraphicFramePr>
        <p:xfrm>
          <a:off x="2609671" y="1122993"/>
          <a:ext cx="3602092" cy="174625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801046"/>
                <a:gridCol w="1801046"/>
              </a:tblGrid>
              <a:tr h="8731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3125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71244" y="2090316"/>
            <a:ext cx="2344035" cy="683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US" sz="54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oi</a:t>
            </a:r>
            <a:endParaRPr lang="en-US" sz="54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05154" y="1216556"/>
            <a:ext cx="1493521" cy="683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</a:t>
            </a:r>
            <a:endParaRPr lang="en-US" sz="5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26651" y="1216556"/>
            <a:ext cx="1381759" cy="683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oi</a:t>
            </a:r>
            <a:endParaRPr lang="en-US" sz="54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8077" y="3037706"/>
            <a:ext cx="1161843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chòi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65681" y="3037572"/>
            <a:ext cx="924560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hỏi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15253" y="3037706"/>
            <a:ext cx="1171912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ỗi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6726" y="3037438"/>
            <a:ext cx="1161843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xôi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04560" y="3037438"/>
            <a:ext cx="1085003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đ</a:t>
            </a:r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ợ</a:t>
            </a:r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4575" y="3037572"/>
            <a:ext cx="1171912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mớ</a:t>
            </a:r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" y="3867618"/>
            <a:ext cx="2958054" cy="609600"/>
          </a:xfrm>
          <a:prstGeom prst="rect">
            <a:avLst/>
          </a:prstGeom>
          <a:solidFill>
            <a:srgbClr val="FFFF99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chim bói cá</a:t>
            </a:r>
            <a:endParaRPr lang="en-US" sz="4400">
              <a:solidFill>
                <a:srgbClr val="0418A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00660" y="3867618"/>
            <a:ext cx="2223544" cy="609600"/>
          </a:xfrm>
          <a:prstGeom prst="rect">
            <a:avLst/>
          </a:prstGeom>
          <a:solidFill>
            <a:srgbClr val="FFFF99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thổi còi</a:t>
            </a:r>
            <a:endParaRPr lang="en-US" sz="4400">
              <a:solidFill>
                <a:srgbClr val="0418A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18569" y="3867618"/>
            <a:ext cx="2223544" cy="609600"/>
          </a:xfrm>
          <a:prstGeom prst="rect">
            <a:avLst/>
          </a:prstGeom>
          <a:solidFill>
            <a:srgbClr val="FFFF99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đ</a:t>
            </a:r>
            <a:r>
              <a:rPr lang="en-US" sz="4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ồ chơi</a:t>
            </a:r>
            <a:endParaRPr lang="en-US" sz="4400">
              <a:solidFill>
                <a:srgbClr val="0418A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6" grpId="0" animBg="1"/>
      <p:bldP spid="41" grpId="0" animBg="1"/>
      <p:bldP spid="42" grpId="0" animBg="1"/>
      <p:bldP spid="43" grpId="0" animBg="1"/>
      <p:bldP spid="20" grpId="0" animBg="1"/>
      <p:bldP spid="23" grpId="0" animBg="1"/>
      <p:bldP spid="24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4176" y="294467"/>
            <a:ext cx="1002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</a:t>
            </a:r>
            <a:endParaRPr lang="en-US" sz="4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15714" y="294465"/>
            <a:ext cx="982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ê</a:t>
            </a:r>
            <a:r>
              <a:rPr lang="en-US" sz="4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n-US" sz="4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7165" y="294292"/>
            <a:ext cx="817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im</a:t>
            </a:r>
            <a:endParaRPr lang="en-US" sz="4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1466" y="304279"/>
            <a:ext cx="1000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um</a:t>
            </a:r>
            <a:endParaRPr lang="en-US" sz="4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240746"/>
              </p:ext>
            </p:extLst>
          </p:nvPr>
        </p:nvGraphicFramePr>
        <p:xfrm>
          <a:off x="2609671" y="1122993"/>
          <a:ext cx="3602092" cy="174625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801046"/>
                <a:gridCol w="1801046"/>
              </a:tblGrid>
              <a:tr h="8731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3125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71244" y="2090316"/>
            <a:ext cx="2344035" cy="683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đ</a:t>
            </a:r>
            <a:r>
              <a:rPr lang="en-US" sz="54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ếm</a:t>
            </a:r>
            <a:endParaRPr lang="en-US" sz="54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05154" y="1216556"/>
            <a:ext cx="1493521" cy="683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đ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526651" y="1216556"/>
            <a:ext cx="1381759" cy="683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ê</a:t>
            </a:r>
            <a:r>
              <a:rPr lang="en-US" sz="54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n-US" sz="54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8077" y="3037706"/>
            <a:ext cx="1348819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hẻm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97587" y="3024204"/>
            <a:ext cx="1348819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kem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104636" y="3037706"/>
            <a:ext cx="1485446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mềm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11762" y="3007226"/>
            <a:ext cx="1348819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ếm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9164" y="3576320"/>
            <a:ext cx="1466644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mỉm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73319" y="3576320"/>
            <a:ext cx="1078595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tím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04636" y="3576320"/>
            <a:ext cx="1470394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hụm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96648" y="3572911"/>
            <a:ext cx="1470394" cy="49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mũm</a:t>
            </a:r>
            <a:endParaRPr lang="en-US" sz="44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172418"/>
            <a:ext cx="2347954" cy="609600"/>
          </a:xfrm>
          <a:prstGeom prst="rect">
            <a:avLst/>
          </a:prstGeom>
          <a:solidFill>
            <a:schemeClr val="bg1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4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em thư</a:t>
            </a:r>
            <a:endParaRPr lang="en-US" sz="4400">
              <a:solidFill>
                <a:srgbClr val="0418A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961820" y="4172418"/>
            <a:ext cx="2673710" cy="609600"/>
          </a:xfrm>
          <a:prstGeom prst="rect">
            <a:avLst/>
          </a:prstGeom>
          <a:solidFill>
            <a:schemeClr val="bg1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thềm nhà</a:t>
            </a:r>
            <a:endParaRPr lang="en-US" sz="4400">
              <a:solidFill>
                <a:srgbClr val="0418A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01360" y="4172418"/>
            <a:ext cx="2265680" cy="609600"/>
          </a:xfrm>
          <a:prstGeom prst="rect">
            <a:avLst/>
          </a:prstGeom>
          <a:solidFill>
            <a:schemeClr val="bg1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4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ủm tỉm</a:t>
            </a:r>
            <a:endParaRPr lang="en-US" sz="4400">
              <a:solidFill>
                <a:srgbClr val="0418A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1648206"/>
            <a:ext cx="587411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 flipV="1">
            <a:off x="5017170" y="433553"/>
            <a:ext cx="1840831" cy="455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17170" y="889397"/>
            <a:ext cx="1840831" cy="471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33800" y="3543300"/>
            <a:ext cx="1752600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33800" y="4057650"/>
            <a:ext cx="16764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52168"/>
            <a:ext cx="1219200" cy="7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1" y="0"/>
            <a:ext cx="5810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1" y="97155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1" y="1885950"/>
            <a:ext cx="12858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4419600" y="1828800"/>
            <a:ext cx="1752600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600" y="2343150"/>
            <a:ext cx="16764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1" y="245745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3600451"/>
            <a:ext cx="1293978" cy="87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1" y="42291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1428750"/>
            <a:ext cx="609600" cy="85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1" y="3200401"/>
            <a:ext cx="523875" cy="81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546796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490527"/>
            <a:ext cx="487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40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Năm ngày 05 </a:t>
            </a:r>
            <a:r>
              <a:rPr lang="en-US" sz="240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tháng 11 năm 2020</a:t>
            </a:r>
            <a:endParaRPr lang="en-US" sz="2400">
              <a:solidFill>
                <a:srgbClr val="0418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0040" y="2110085"/>
            <a:ext cx="6623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ÔN VÀ KHỞI ĐỘNG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79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5" y="644429"/>
            <a:ext cx="1361544" cy="39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8560" y="1412240"/>
            <a:ext cx="4241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+mn-lt"/>
              </a:rPr>
              <a:t>o</a:t>
            </a:r>
            <a:r>
              <a:rPr lang="en-US" sz="6000" smtClean="0">
                <a:latin typeface="+mn-lt"/>
              </a:rPr>
              <a:t>i       ôi      ơi</a:t>
            </a:r>
            <a:endParaRPr lang="en-US" sz="600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277" y="2651760"/>
            <a:ext cx="6933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+mn-lt"/>
              </a:rPr>
              <a:t>thổi còi</a:t>
            </a:r>
            <a:r>
              <a:rPr lang="en-US" sz="6000" smtClean="0">
                <a:latin typeface="+mn-lt"/>
              </a:rPr>
              <a:t>		    </a:t>
            </a:r>
            <a:r>
              <a:rPr lang="en-US" sz="6000" smtClean="0">
                <a:latin typeface="+mn-lt"/>
              </a:rPr>
              <a:t>đồ chơi</a:t>
            </a:r>
            <a:endParaRPr lang="en-US" sz="6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1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6982" y="443845"/>
            <a:ext cx="3223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BÀI TẬP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000" y="2164080"/>
            <a:ext cx="4653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Calibri" pitchFamily="34" charset="0"/>
                <a:cs typeface="Calibri" pitchFamily="34" charset="0"/>
              </a:rPr>
              <a:t>Tìm tiếng chứa vần</a:t>
            </a:r>
            <a:endParaRPr lang="en-US" sz="4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4200" y="2164078"/>
            <a:ext cx="94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oi</a:t>
            </a:r>
            <a:endParaRPr lang="en-US" sz="40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499" y="2164080"/>
            <a:ext cx="94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ôi</a:t>
            </a:r>
            <a:endParaRPr lang="en-US" sz="40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7499" y="2153918"/>
            <a:ext cx="94164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ơi</a:t>
            </a:r>
            <a:endParaRPr lang="en-US" sz="40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5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50" y="1510416"/>
            <a:ext cx="3478345" cy="18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3341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02895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 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lúa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Bê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bò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Còn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ạ?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rồi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vẫn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gái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60120" y="3530600"/>
            <a:ext cx="60960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64920" y="4025900"/>
            <a:ext cx="45720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61080" y="4027091"/>
            <a:ext cx="60960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45960" y="4028282"/>
            <a:ext cx="60960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54960" y="5008880"/>
            <a:ext cx="52832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83280" y="4565650"/>
            <a:ext cx="48260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8680" y="5008880"/>
            <a:ext cx="60960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358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32" y="1671491"/>
            <a:ext cx="3639168" cy="18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"/>
            <a:ext cx="9144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828800" cy="59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026648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70000" y="985520"/>
            <a:ext cx="2946400" cy="833120"/>
          </a:xfrm>
          <a:prstGeom prst="roundRect">
            <a:avLst/>
          </a:prstGeom>
          <a:solidFill>
            <a:srgbClr val="FEE7E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Cambria" pitchFamily="18" charset="0"/>
              </a:rPr>
              <a:t>củ cải</a:t>
            </a:r>
            <a:endParaRPr lang="en-US" sz="440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04080" y="985520"/>
            <a:ext cx="2946400" cy="833120"/>
          </a:xfrm>
          <a:prstGeom prst="roundRect">
            <a:avLst/>
          </a:prstGeom>
          <a:solidFill>
            <a:srgbClr val="FEE7E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Cambria" pitchFamily="18" charset="0"/>
              </a:rPr>
              <a:t>máy sấy</a:t>
            </a:r>
            <a:endParaRPr lang="en-US" sz="440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6760" y="2143760"/>
            <a:ext cx="7787640" cy="2672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Ngày </a:t>
            </a:r>
            <a:r>
              <a:rPr lang="en-US" sz="34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nghỉ, bố lái xe đưa </a:t>
            </a:r>
            <a:r>
              <a:rPr lang="en-US" sz="34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mẹ </a:t>
            </a:r>
            <a:r>
              <a:rPr lang="en-US" sz="34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và </a:t>
            </a:r>
            <a:r>
              <a:rPr lang="en-US" sz="34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Hải về quê hai ngày. Ở quê, mẹ đi chợ để mua trái cây. Bố sửa hộ bà máy xay, máy sấy. Hải cho gà ăn. Và khen Hải chăm chỉ.</a:t>
            </a:r>
            <a:r>
              <a:rPr lang="en-US" sz="34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4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6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95600" y="4400550"/>
            <a:ext cx="36576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4" name="Google Shape;54;p13">
            <a:extLst>
              <a:ext uri="{FF2B5EF4-FFF2-40B4-BE49-F238E27FC236}">
                <a16:creationId xmlns="" xmlns:a16="http://schemas.microsoft.com/office/drawing/2014/main" id="{E2C67BEE-231F-445C-A57E-9693BDA052BF}"/>
              </a:ext>
            </a:extLst>
          </p:cNvPr>
          <p:cNvSpPr txBox="1">
            <a:spLocks/>
          </p:cNvSpPr>
          <p:nvPr/>
        </p:nvSpPr>
        <p:spPr>
          <a:xfrm>
            <a:off x="2471630" y="866783"/>
            <a:ext cx="6672370" cy="1486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000" b="1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6000" b="1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39:</a:t>
            </a:r>
            <a:r>
              <a:rPr lang="vi-VN" sz="6000" b="1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6000" b="1" dirty="0" smtClean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6000" b="1" smtClean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oi   ôi   ơi</a:t>
            </a:r>
            <a:endParaRPr lang="en-GB" sz="6000" b="1" dirty="0">
              <a:solidFill>
                <a:srgbClr val="FF0000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32" y="1250157"/>
            <a:ext cx="4861180" cy="25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629262" y="1229019"/>
            <a:ext cx="3634034" cy="2442332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smtClean="0">
                <a:solidFill>
                  <a:srgbClr val="E52D56"/>
                </a:solidFill>
                <a:latin typeface="Quicksand Medium" panose="00000600000000000000" pitchFamily="2" charset="0"/>
              </a:rPr>
              <a:t>oi</a:t>
            </a:r>
            <a:endParaRPr lang="en-US" sz="15000" dirty="0">
              <a:latin typeface="Quicksand Medium" panose="00000600000000000000" pitchFamily="2" charset="0"/>
            </a:endParaRPr>
          </a:p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629262" y="1229019"/>
            <a:ext cx="3634034" cy="2442332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smtClean="0">
                <a:solidFill>
                  <a:srgbClr val="E52D56"/>
                </a:solidFill>
                <a:latin typeface="Quicksand Medium" panose="00000600000000000000" pitchFamily="2" charset="0"/>
              </a:rPr>
              <a:t>ôi</a:t>
            </a:r>
            <a:endParaRPr lang="en-US" sz="15000" dirty="0">
              <a:latin typeface="Quicksand Medium" panose="00000600000000000000" pitchFamily="2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6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629262" y="1229019"/>
            <a:ext cx="3634034" cy="2442332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smtClean="0">
                <a:solidFill>
                  <a:srgbClr val="E52D56"/>
                </a:solidFill>
                <a:latin typeface="Calibri" pitchFamily="34" charset="0"/>
                <a:cs typeface="Calibri" pitchFamily="34" charset="0"/>
              </a:rPr>
              <a:t>ơi</a:t>
            </a:r>
            <a:endParaRPr lang="en-US" sz="150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8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243</Words>
  <PresentationFormat>On-screen Show (16:9)</PresentationFormat>
  <Paragraphs>88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Times New Roman</vt:lpstr>
      <vt:lpstr>Arial-Rounded</vt:lpstr>
      <vt:lpstr>Cambria</vt:lpstr>
      <vt:lpstr>Lato</vt:lpstr>
      <vt:lpstr>Quicksand Medium</vt:lpstr>
      <vt:lpstr>Calibri</vt:lpstr>
      <vt:lpstr>AvantGarde</vt:lpstr>
      <vt:lpstr>Calibri Light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2020-11-04T14:08:18Z</dcterms:modified>
</cp:coreProperties>
</file>