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70" r:id="rId5"/>
    <p:sldId id="259" r:id="rId6"/>
    <p:sldId id="260" r:id="rId7"/>
    <p:sldId id="261" r:id="rId8"/>
    <p:sldId id="262" r:id="rId9"/>
    <p:sldId id="264" r:id="rId10"/>
    <p:sldId id="263" r:id="rId11"/>
    <p:sldId id="265" r:id="rId12"/>
    <p:sldId id="266" r:id="rId13"/>
    <p:sldId id="267" r:id="rId14"/>
    <p:sldId id="268" r:id="rId15"/>
    <p:sldId id="269" r:id="rId16"/>
    <p:sldId id="271" r:id="rId17"/>
    <p:sldId id="273"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08"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33CB39-4ADC-44FA-A44C-49AD7AC5B899}" type="doc">
      <dgm:prSet loTypeId="urn:microsoft.com/office/officeart/2005/8/layout/hProcess9" loCatId="process" qsTypeId="urn:microsoft.com/office/officeart/2005/8/quickstyle/simple1" qsCatId="simple" csTypeId="urn:microsoft.com/office/officeart/2005/8/colors/accent1_2" csCatId="accent1" phldr="1"/>
      <dgm:spPr/>
    </dgm:pt>
    <dgm:pt modelId="{FB14BA0C-8FF7-4BDE-9923-854EBDE5DC1E}">
      <dgm:prSet phldrT="[Text]"/>
      <dgm:spPr/>
      <dgm:t>
        <a:bodyPr/>
        <a:lstStyle/>
        <a:p>
          <a:r>
            <a:rPr lang="en-US" dirty="0"/>
            <a:t>Quan </a:t>
          </a:r>
          <a:r>
            <a:rPr lang="en-US" dirty="0" err="1"/>
            <a:t>sát</a:t>
          </a:r>
          <a:r>
            <a:rPr lang="en-US" dirty="0"/>
            <a:t> </a:t>
          </a:r>
          <a:r>
            <a:rPr lang="en-US" dirty="0" err="1"/>
            <a:t>và</a:t>
          </a:r>
          <a:r>
            <a:rPr lang="en-US" dirty="0"/>
            <a:t> </a:t>
          </a:r>
          <a:r>
            <a:rPr lang="en-US" dirty="0" err="1"/>
            <a:t>đặt</a:t>
          </a:r>
          <a:r>
            <a:rPr lang="en-US" dirty="0"/>
            <a:t> </a:t>
          </a:r>
          <a:r>
            <a:rPr lang="en-US" dirty="0" err="1"/>
            <a:t>câu</a:t>
          </a:r>
          <a:r>
            <a:rPr lang="en-US" dirty="0"/>
            <a:t> </a:t>
          </a:r>
          <a:r>
            <a:rPr lang="en-US" dirty="0" err="1"/>
            <a:t>hỏi</a:t>
          </a:r>
          <a:endParaRPr lang="en-US" dirty="0"/>
        </a:p>
      </dgm:t>
    </dgm:pt>
    <dgm:pt modelId="{3BC9FCBB-AB29-4545-803D-4087842192FD}" type="parTrans" cxnId="{943BA778-AF28-406D-B99C-74E4BD9500F4}">
      <dgm:prSet/>
      <dgm:spPr/>
      <dgm:t>
        <a:bodyPr/>
        <a:lstStyle/>
        <a:p>
          <a:endParaRPr lang="en-US"/>
        </a:p>
      </dgm:t>
    </dgm:pt>
    <dgm:pt modelId="{6368ACE4-5744-4EA9-BE8F-736F0B441DA7}" type="sibTrans" cxnId="{943BA778-AF28-406D-B99C-74E4BD9500F4}">
      <dgm:prSet/>
      <dgm:spPr/>
      <dgm:t>
        <a:bodyPr/>
        <a:lstStyle/>
        <a:p>
          <a:endParaRPr lang="en-US"/>
        </a:p>
      </dgm:t>
    </dgm:pt>
    <dgm:pt modelId="{A8C58823-BD16-46FC-A726-8F0CDA8F7440}">
      <dgm:prSet phldrT="[Text]"/>
      <dgm:spPr/>
      <dgm:t>
        <a:bodyPr/>
        <a:lstStyle/>
        <a:p>
          <a:r>
            <a:rPr lang="en-US" dirty="0" err="1"/>
            <a:t>Hình</a:t>
          </a:r>
          <a:r>
            <a:rPr lang="en-US" dirty="0"/>
            <a:t> </a:t>
          </a:r>
          <a:r>
            <a:rPr lang="en-US" dirty="0" err="1"/>
            <a:t>thành</a:t>
          </a:r>
          <a:r>
            <a:rPr lang="en-US" dirty="0"/>
            <a:t> </a:t>
          </a:r>
          <a:r>
            <a:rPr lang="en-US" dirty="0" err="1"/>
            <a:t>giả</a:t>
          </a:r>
          <a:r>
            <a:rPr lang="en-US" dirty="0"/>
            <a:t> </a:t>
          </a:r>
          <a:r>
            <a:rPr lang="en-US" dirty="0" err="1"/>
            <a:t>thuyết</a:t>
          </a:r>
          <a:r>
            <a:rPr lang="en-US" dirty="0"/>
            <a:t> khoa </a:t>
          </a:r>
          <a:r>
            <a:rPr lang="en-US" dirty="0" err="1"/>
            <a:t>học</a:t>
          </a:r>
          <a:endParaRPr lang="en-US" dirty="0"/>
        </a:p>
      </dgm:t>
    </dgm:pt>
    <dgm:pt modelId="{4A4D54C8-0DEC-428F-A112-6920C19A916A}" type="parTrans" cxnId="{EF68A766-F2C8-4773-9557-F7E11A55C419}">
      <dgm:prSet/>
      <dgm:spPr/>
      <dgm:t>
        <a:bodyPr/>
        <a:lstStyle/>
        <a:p>
          <a:endParaRPr lang="en-US"/>
        </a:p>
      </dgm:t>
    </dgm:pt>
    <dgm:pt modelId="{6868E1FB-B258-4F64-BB0C-99717D37DBAF}" type="sibTrans" cxnId="{EF68A766-F2C8-4773-9557-F7E11A55C419}">
      <dgm:prSet/>
      <dgm:spPr/>
      <dgm:t>
        <a:bodyPr/>
        <a:lstStyle/>
        <a:p>
          <a:endParaRPr lang="en-US"/>
        </a:p>
      </dgm:t>
    </dgm:pt>
    <dgm:pt modelId="{4AB0B13E-161B-46C5-8982-E618600058AC}">
      <dgm:prSet phldrT="[Text]"/>
      <dgm:spPr/>
      <dgm:t>
        <a:bodyPr/>
        <a:lstStyle/>
        <a:p>
          <a:r>
            <a:rPr lang="en-US" dirty="0" err="1"/>
            <a:t>Kiểm</a:t>
          </a:r>
          <a:r>
            <a:rPr lang="en-US" dirty="0"/>
            <a:t> </a:t>
          </a:r>
          <a:r>
            <a:rPr lang="en-US" dirty="0" err="1"/>
            <a:t>tra</a:t>
          </a:r>
          <a:r>
            <a:rPr lang="en-US" dirty="0"/>
            <a:t> </a:t>
          </a:r>
          <a:r>
            <a:rPr lang="en-US" dirty="0" err="1"/>
            <a:t>giải</a:t>
          </a:r>
          <a:r>
            <a:rPr lang="en-US" dirty="0"/>
            <a:t> </a:t>
          </a:r>
          <a:r>
            <a:rPr lang="en-US" dirty="0" err="1"/>
            <a:t>thuyết</a:t>
          </a:r>
          <a:endParaRPr lang="en-US" dirty="0"/>
        </a:p>
      </dgm:t>
    </dgm:pt>
    <dgm:pt modelId="{B921ADE5-B23C-4699-AD7F-675965F6B275}" type="parTrans" cxnId="{267CB733-B7A0-4335-A42B-CA0C979B593D}">
      <dgm:prSet/>
      <dgm:spPr/>
      <dgm:t>
        <a:bodyPr/>
        <a:lstStyle/>
        <a:p>
          <a:endParaRPr lang="en-US"/>
        </a:p>
      </dgm:t>
    </dgm:pt>
    <dgm:pt modelId="{2733C0CD-BD4B-4F56-8576-F5F66BC9EB3B}" type="sibTrans" cxnId="{267CB733-B7A0-4335-A42B-CA0C979B593D}">
      <dgm:prSet/>
      <dgm:spPr/>
      <dgm:t>
        <a:bodyPr/>
        <a:lstStyle/>
        <a:p>
          <a:endParaRPr lang="en-US"/>
        </a:p>
      </dgm:t>
    </dgm:pt>
    <dgm:pt modelId="{AD96557C-0E93-46DB-9F68-39C1022DA6F9}">
      <dgm:prSet phldrT="[Text]"/>
      <dgm:spPr/>
      <dgm:t>
        <a:bodyPr/>
        <a:lstStyle/>
        <a:p>
          <a:r>
            <a:rPr lang="en-US" dirty="0" err="1"/>
            <a:t>Làm</a:t>
          </a:r>
          <a:r>
            <a:rPr lang="en-US" dirty="0"/>
            <a:t> </a:t>
          </a:r>
          <a:r>
            <a:rPr lang="en-US" dirty="0" err="1"/>
            <a:t>báo</a:t>
          </a:r>
          <a:r>
            <a:rPr lang="en-US" dirty="0"/>
            <a:t> </a:t>
          </a:r>
          <a:r>
            <a:rPr lang="en-US" dirty="0" err="1"/>
            <a:t>cáo</a:t>
          </a:r>
          <a:r>
            <a:rPr lang="en-US" dirty="0"/>
            <a:t> </a:t>
          </a:r>
          <a:r>
            <a:rPr lang="en-US" dirty="0" err="1"/>
            <a:t>kết</a:t>
          </a:r>
          <a:r>
            <a:rPr lang="en-US" dirty="0"/>
            <a:t> </a:t>
          </a:r>
          <a:r>
            <a:rPr lang="en-US" dirty="0" err="1"/>
            <a:t>quả</a:t>
          </a:r>
          <a:endParaRPr lang="en-US" dirty="0"/>
        </a:p>
      </dgm:t>
    </dgm:pt>
    <dgm:pt modelId="{DF7667C4-73DC-424C-9724-0C4A5A47C212}" type="parTrans" cxnId="{EFB925A3-CE20-46F9-B007-B6BB8C09E3BE}">
      <dgm:prSet/>
      <dgm:spPr/>
      <dgm:t>
        <a:bodyPr/>
        <a:lstStyle/>
        <a:p>
          <a:endParaRPr lang="en-US"/>
        </a:p>
      </dgm:t>
    </dgm:pt>
    <dgm:pt modelId="{621736AF-92C1-4586-B458-C7D83980144F}" type="sibTrans" cxnId="{EFB925A3-CE20-46F9-B007-B6BB8C09E3BE}">
      <dgm:prSet/>
      <dgm:spPr/>
      <dgm:t>
        <a:bodyPr/>
        <a:lstStyle/>
        <a:p>
          <a:endParaRPr lang="en-US"/>
        </a:p>
      </dgm:t>
    </dgm:pt>
    <dgm:pt modelId="{FFFAE22F-63DB-4AB9-B591-03CADBDD49E7}" type="pres">
      <dgm:prSet presAssocID="{6E33CB39-4ADC-44FA-A44C-49AD7AC5B899}" presName="CompostProcess" presStyleCnt="0">
        <dgm:presLayoutVars>
          <dgm:dir/>
          <dgm:resizeHandles val="exact"/>
        </dgm:presLayoutVars>
      </dgm:prSet>
      <dgm:spPr/>
    </dgm:pt>
    <dgm:pt modelId="{73340DC5-4632-462D-A4D7-46CF665B02AD}" type="pres">
      <dgm:prSet presAssocID="{6E33CB39-4ADC-44FA-A44C-49AD7AC5B899}" presName="arrow" presStyleLbl="bgShp" presStyleIdx="0" presStyleCnt="1"/>
      <dgm:spPr/>
    </dgm:pt>
    <dgm:pt modelId="{4C6B6868-124E-41AD-B4D9-3485A7B46A06}" type="pres">
      <dgm:prSet presAssocID="{6E33CB39-4ADC-44FA-A44C-49AD7AC5B899}" presName="linearProcess" presStyleCnt="0"/>
      <dgm:spPr/>
    </dgm:pt>
    <dgm:pt modelId="{F9CEF071-03AC-46A9-BF9D-569F9C915EE4}" type="pres">
      <dgm:prSet presAssocID="{FB14BA0C-8FF7-4BDE-9923-854EBDE5DC1E}" presName="textNode" presStyleLbl="node1" presStyleIdx="0" presStyleCnt="4">
        <dgm:presLayoutVars>
          <dgm:bulletEnabled val="1"/>
        </dgm:presLayoutVars>
      </dgm:prSet>
      <dgm:spPr/>
    </dgm:pt>
    <dgm:pt modelId="{50929638-B3FB-4B61-B2A6-645E6C3476E4}" type="pres">
      <dgm:prSet presAssocID="{6368ACE4-5744-4EA9-BE8F-736F0B441DA7}" presName="sibTrans" presStyleCnt="0"/>
      <dgm:spPr/>
    </dgm:pt>
    <dgm:pt modelId="{16A171F1-7D50-47DC-BA5D-73CD0FFAB062}" type="pres">
      <dgm:prSet presAssocID="{A8C58823-BD16-46FC-A726-8F0CDA8F7440}" presName="textNode" presStyleLbl="node1" presStyleIdx="1" presStyleCnt="4">
        <dgm:presLayoutVars>
          <dgm:bulletEnabled val="1"/>
        </dgm:presLayoutVars>
      </dgm:prSet>
      <dgm:spPr/>
    </dgm:pt>
    <dgm:pt modelId="{54025A0A-8136-44FD-BE73-EDAA1F52C0B3}" type="pres">
      <dgm:prSet presAssocID="{6868E1FB-B258-4F64-BB0C-99717D37DBAF}" presName="sibTrans" presStyleCnt="0"/>
      <dgm:spPr/>
    </dgm:pt>
    <dgm:pt modelId="{EDCCC542-4104-48FA-85E8-86B1EAEAFBCA}" type="pres">
      <dgm:prSet presAssocID="{4AB0B13E-161B-46C5-8982-E618600058AC}" presName="textNode" presStyleLbl="node1" presStyleIdx="2" presStyleCnt="4">
        <dgm:presLayoutVars>
          <dgm:bulletEnabled val="1"/>
        </dgm:presLayoutVars>
      </dgm:prSet>
      <dgm:spPr/>
    </dgm:pt>
    <dgm:pt modelId="{77BB316E-82A9-4B0C-8D25-D552DA88A8CE}" type="pres">
      <dgm:prSet presAssocID="{2733C0CD-BD4B-4F56-8576-F5F66BC9EB3B}" presName="sibTrans" presStyleCnt="0"/>
      <dgm:spPr/>
    </dgm:pt>
    <dgm:pt modelId="{0F0D5E02-EEAB-4E77-8D02-2960B9B7FB92}" type="pres">
      <dgm:prSet presAssocID="{AD96557C-0E93-46DB-9F68-39C1022DA6F9}" presName="textNode" presStyleLbl="node1" presStyleIdx="3" presStyleCnt="4">
        <dgm:presLayoutVars>
          <dgm:bulletEnabled val="1"/>
        </dgm:presLayoutVars>
      </dgm:prSet>
      <dgm:spPr/>
    </dgm:pt>
  </dgm:ptLst>
  <dgm:cxnLst>
    <dgm:cxn modelId="{61CE4B06-AB36-4412-B517-B9F119E74CA3}" type="presOf" srcId="{FB14BA0C-8FF7-4BDE-9923-854EBDE5DC1E}" destId="{F9CEF071-03AC-46A9-BF9D-569F9C915EE4}" srcOrd="0" destOrd="0" presId="urn:microsoft.com/office/officeart/2005/8/layout/hProcess9"/>
    <dgm:cxn modelId="{267CB733-B7A0-4335-A42B-CA0C979B593D}" srcId="{6E33CB39-4ADC-44FA-A44C-49AD7AC5B899}" destId="{4AB0B13E-161B-46C5-8982-E618600058AC}" srcOrd="2" destOrd="0" parTransId="{B921ADE5-B23C-4699-AD7F-675965F6B275}" sibTransId="{2733C0CD-BD4B-4F56-8576-F5F66BC9EB3B}"/>
    <dgm:cxn modelId="{2AA7CD3C-20FC-479C-8376-61D73CFAB979}" type="presOf" srcId="{AD96557C-0E93-46DB-9F68-39C1022DA6F9}" destId="{0F0D5E02-EEAB-4E77-8D02-2960B9B7FB92}" srcOrd="0" destOrd="0" presId="urn:microsoft.com/office/officeart/2005/8/layout/hProcess9"/>
    <dgm:cxn modelId="{EF68A766-F2C8-4773-9557-F7E11A55C419}" srcId="{6E33CB39-4ADC-44FA-A44C-49AD7AC5B899}" destId="{A8C58823-BD16-46FC-A726-8F0CDA8F7440}" srcOrd="1" destOrd="0" parTransId="{4A4D54C8-0DEC-428F-A112-6920C19A916A}" sibTransId="{6868E1FB-B258-4F64-BB0C-99717D37DBAF}"/>
    <dgm:cxn modelId="{943BA778-AF28-406D-B99C-74E4BD9500F4}" srcId="{6E33CB39-4ADC-44FA-A44C-49AD7AC5B899}" destId="{FB14BA0C-8FF7-4BDE-9923-854EBDE5DC1E}" srcOrd="0" destOrd="0" parTransId="{3BC9FCBB-AB29-4545-803D-4087842192FD}" sibTransId="{6368ACE4-5744-4EA9-BE8F-736F0B441DA7}"/>
    <dgm:cxn modelId="{15E76590-6960-4EBC-8298-DB847842B47F}" type="presOf" srcId="{A8C58823-BD16-46FC-A726-8F0CDA8F7440}" destId="{16A171F1-7D50-47DC-BA5D-73CD0FFAB062}" srcOrd="0" destOrd="0" presId="urn:microsoft.com/office/officeart/2005/8/layout/hProcess9"/>
    <dgm:cxn modelId="{EFB925A3-CE20-46F9-B007-B6BB8C09E3BE}" srcId="{6E33CB39-4ADC-44FA-A44C-49AD7AC5B899}" destId="{AD96557C-0E93-46DB-9F68-39C1022DA6F9}" srcOrd="3" destOrd="0" parTransId="{DF7667C4-73DC-424C-9724-0C4A5A47C212}" sibTransId="{621736AF-92C1-4586-B458-C7D83980144F}"/>
    <dgm:cxn modelId="{58A957CA-0BDB-4772-B240-8C932660D29F}" type="presOf" srcId="{4AB0B13E-161B-46C5-8982-E618600058AC}" destId="{EDCCC542-4104-48FA-85E8-86B1EAEAFBCA}" srcOrd="0" destOrd="0" presId="urn:microsoft.com/office/officeart/2005/8/layout/hProcess9"/>
    <dgm:cxn modelId="{3FD295D8-9E1F-438F-A96B-BF0AE0C010DE}" type="presOf" srcId="{6E33CB39-4ADC-44FA-A44C-49AD7AC5B899}" destId="{FFFAE22F-63DB-4AB9-B591-03CADBDD49E7}" srcOrd="0" destOrd="0" presId="urn:microsoft.com/office/officeart/2005/8/layout/hProcess9"/>
    <dgm:cxn modelId="{547A92A3-3551-4C22-99D1-E035F668720A}" type="presParOf" srcId="{FFFAE22F-63DB-4AB9-B591-03CADBDD49E7}" destId="{73340DC5-4632-462D-A4D7-46CF665B02AD}" srcOrd="0" destOrd="0" presId="urn:microsoft.com/office/officeart/2005/8/layout/hProcess9"/>
    <dgm:cxn modelId="{E2C072EF-EA61-435F-B0E5-30E20EEB7221}" type="presParOf" srcId="{FFFAE22F-63DB-4AB9-B591-03CADBDD49E7}" destId="{4C6B6868-124E-41AD-B4D9-3485A7B46A06}" srcOrd="1" destOrd="0" presId="urn:microsoft.com/office/officeart/2005/8/layout/hProcess9"/>
    <dgm:cxn modelId="{F9CE5593-252B-440B-8B06-4828FDC05A31}" type="presParOf" srcId="{4C6B6868-124E-41AD-B4D9-3485A7B46A06}" destId="{F9CEF071-03AC-46A9-BF9D-569F9C915EE4}" srcOrd="0" destOrd="0" presId="urn:microsoft.com/office/officeart/2005/8/layout/hProcess9"/>
    <dgm:cxn modelId="{A9B5BF87-951E-403F-BC44-DBE8E049D157}" type="presParOf" srcId="{4C6B6868-124E-41AD-B4D9-3485A7B46A06}" destId="{50929638-B3FB-4B61-B2A6-645E6C3476E4}" srcOrd="1" destOrd="0" presId="urn:microsoft.com/office/officeart/2005/8/layout/hProcess9"/>
    <dgm:cxn modelId="{B858682B-0F55-4134-81F8-EB15E515036D}" type="presParOf" srcId="{4C6B6868-124E-41AD-B4D9-3485A7B46A06}" destId="{16A171F1-7D50-47DC-BA5D-73CD0FFAB062}" srcOrd="2" destOrd="0" presId="urn:microsoft.com/office/officeart/2005/8/layout/hProcess9"/>
    <dgm:cxn modelId="{8BC92685-5C6E-4592-8001-69BDE0353CD4}" type="presParOf" srcId="{4C6B6868-124E-41AD-B4D9-3485A7B46A06}" destId="{54025A0A-8136-44FD-BE73-EDAA1F52C0B3}" srcOrd="3" destOrd="0" presId="urn:microsoft.com/office/officeart/2005/8/layout/hProcess9"/>
    <dgm:cxn modelId="{3C335A4C-F076-47FF-8D90-CE6275F042A8}" type="presParOf" srcId="{4C6B6868-124E-41AD-B4D9-3485A7B46A06}" destId="{EDCCC542-4104-48FA-85E8-86B1EAEAFBCA}" srcOrd="4" destOrd="0" presId="urn:microsoft.com/office/officeart/2005/8/layout/hProcess9"/>
    <dgm:cxn modelId="{166AAFAF-894E-4BAE-AF0F-E004F08978FA}" type="presParOf" srcId="{4C6B6868-124E-41AD-B4D9-3485A7B46A06}" destId="{77BB316E-82A9-4B0C-8D25-D552DA88A8CE}" srcOrd="5" destOrd="0" presId="urn:microsoft.com/office/officeart/2005/8/layout/hProcess9"/>
    <dgm:cxn modelId="{CBD34EAA-0001-4468-82B3-B8C8FE5ABD1A}" type="presParOf" srcId="{4C6B6868-124E-41AD-B4D9-3485A7B46A06}" destId="{0F0D5E02-EEAB-4E77-8D02-2960B9B7FB92}"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340DC5-4632-462D-A4D7-46CF665B02AD}">
      <dsp:nvSpPr>
        <dsp:cNvPr id="0" name=""/>
        <dsp:cNvSpPr/>
      </dsp:nvSpPr>
      <dsp:spPr>
        <a:xfrm>
          <a:off x="609599" y="0"/>
          <a:ext cx="6908800"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CEF071-03AC-46A9-BF9D-569F9C915EE4}">
      <dsp:nvSpPr>
        <dsp:cNvPr id="0" name=""/>
        <dsp:cNvSpPr/>
      </dsp:nvSpPr>
      <dsp:spPr>
        <a:xfrm>
          <a:off x="4067" y="1625600"/>
          <a:ext cx="1956593"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Quan </a:t>
          </a:r>
          <a:r>
            <a:rPr lang="en-US" sz="2800" kern="1200" dirty="0" err="1"/>
            <a:t>sát</a:t>
          </a:r>
          <a:r>
            <a:rPr lang="en-US" sz="2800" kern="1200" dirty="0"/>
            <a:t> </a:t>
          </a:r>
          <a:r>
            <a:rPr lang="en-US" sz="2800" kern="1200" dirty="0" err="1"/>
            <a:t>và</a:t>
          </a:r>
          <a:r>
            <a:rPr lang="en-US" sz="2800" kern="1200" dirty="0"/>
            <a:t> </a:t>
          </a:r>
          <a:r>
            <a:rPr lang="en-US" sz="2800" kern="1200" dirty="0" err="1"/>
            <a:t>đặt</a:t>
          </a:r>
          <a:r>
            <a:rPr lang="en-US" sz="2800" kern="1200" dirty="0"/>
            <a:t> </a:t>
          </a:r>
          <a:r>
            <a:rPr lang="en-US" sz="2800" kern="1200" dirty="0" err="1"/>
            <a:t>câu</a:t>
          </a:r>
          <a:r>
            <a:rPr lang="en-US" sz="2800" kern="1200" dirty="0"/>
            <a:t> </a:t>
          </a:r>
          <a:r>
            <a:rPr lang="en-US" sz="2800" kern="1200" dirty="0" err="1"/>
            <a:t>hỏi</a:t>
          </a:r>
          <a:endParaRPr lang="en-US" sz="2800" kern="1200" dirty="0"/>
        </a:p>
      </dsp:txBody>
      <dsp:txXfrm>
        <a:off x="99580" y="1721113"/>
        <a:ext cx="1765567" cy="1976440"/>
      </dsp:txXfrm>
    </dsp:sp>
    <dsp:sp modelId="{16A171F1-7D50-47DC-BA5D-73CD0FFAB062}">
      <dsp:nvSpPr>
        <dsp:cNvPr id="0" name=""/>
        <dsp:cNvSpPr/>
      </dsp:nvSpPr>
      <dsp:spPr>
        <a:xfrm>
          <a:off x="2058491" y="1625600"/>
          <a:ext cx="1956593"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err="1"/>
            <a:t>Hình</a:t>
          </a:r>
          <a:r>
            <a:rPr lang="en-US" sz="2800" kern="1200" dirty="0"/>
            <a:t> </a:t>
          </a:r>
          <a:r>
            <a:rPr lang="en-US" sz="2800" kern="1200" dirty="0" err="1"/>
            <a:t>thành</a:t>
          </a:r>
          <a:r>
            <a:rPr lang="en-US" sz="2800" kern="1200" dirty="0"/>
            <a:t> </a:t>
          </a:r>
          <a:r>
            <a:rPr lang="en-US" sz="2800" kern="1200" dirty="0" err="1"/>
            <a:t>giả</a:t>
          </a:r>
          <a:r>
            <a:rPr lang="en-US" sz="2800" kern="1200" dirty="0"/>
            <a:t> </a:t>
          </a:r>
          <a:r>
            <a:rPr lang="en-US" sz="2800" kern="1200" dirty="0" err="1"/>
            <a:t>thuyết</a:t>
          </a:r>
          <a:r>
            <a:rPr lang="en-US" sz="2800" kern="1200" dirty="0"/>
            <a:t> khoa </a:t>
          </a:r>
          <a:r>
            <a:rPr lang="en-US" sz="2800" kern="1200" dirty="0" err="1"/>
            <a:t>học</a:t>
          </a:r>
          <a:endParaRPr lang="en-US" sz="2800" kern="1200" dirty="0"/>
        </a:p>
      </dsp:txBody>
      <dsp:txXfrm>
        <a:off x="2154004" y="1721113"/>
        <a:ext cx="1765567" cy="1976440"/>
      </dsp:txXfrm>
    </dsp:sp>
    <dsp:sp modelId="{EDCCC542-4104-48FA-85E8-86B1EAEAFBCA}">
      <dsp:nvSpPr>
        <dsp:cNvPr id="0" name=""/>
        <dsp:cNvSpPr/>
      </dsp:nvSpPr>
      <dsp:spPr>
        <a:xfrm>
          <a:off x="4112914" y="1625600"/>
          <a:ext cx="1956593"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err="1"/>
            <a:t>Kiểm</a:t>
          </a:r>
          <a:r>
            <a:rPr lang="en-US" sz="2800" kern="1200" dirty="0"/>
            <a:t> </a:t>
          </a:r>
          <a:r>
            <a:rPr lang="en-US" sz="2800" kern="1200" dirty="0" err="1"/>
            <a:t>tra</a:t>
          </a:r>
          <a:r>
            <a:rPr lang="en-US" sz="2800" kern="1200" dirty="0"/>
            <a:t> </a:t>
          </a:r>
          <a:r>
            <a:rPr lang="en-US" sz="2800" kern="1200" dirty="0" err="1"/>
            <a:t>giải</a:t>
          </a:r>
          <a:r>
            <a:rPr lang="en-US" sz="2800" kern="1200" dirty="0"/>
            <a:t> </a:t>
          </a:r>
          <a:r>
            <a:rPr lang="en-US" sz="2800" kern="1200" dirty="0" err="1"/>
            <a:t>thuyết</a:t>
          </a:r>
          <a:endParaRPr lang="en-US" sz="2800" kern="1200" dirty="0"/>
        </a:p>
      </dsp:txBody>
      <dsp:txXfrm>
        <a:off x="4208427" y="1721113"/>
        <a:ext cx="1765567" cy="1976440"/>
      </dsp:txXfrm>
    </dsp:sp>
    <dsp:sp modelId="{0F0D5E02-EEAB-4E77-8D02-2960B9B7FB92}">
      <dsp:nvSpPr>
        <dsp:cNvPr id="0" name=""/>
        <dsp:cNvSpPr/>
      </dsp:nvSpPr>
      <dsp:spPr>
        <a:xfrm>
          <a:off x="6167338" y="1625600"/>
          <a:ext cx="1956593" cy="21674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err="1"/>
            <a:t>Làm</a:t>
          </a:r>
          <a:r>
            <a:rPr lang="en-US" sz="2800" kern="1200" dirty="0"/>
            <a:t> </a:t>
          </a:r>
          <a:r>
            <a:rPr lang="en-US" sz="2800" kern="1200" dirty="0" err="1"/>
            <a:t>báo</a:t>
          </a:r>
          <a:r>
            <a:rPr lang="en-US" sz="2800" kern="1200" dirty="0"/>
            <a:t> </a:t>
          </a:r>
          <a:r>
            <a:rPr lang="en-US" sz="2800" kern="1200" dirty="0" err="1"/>
            <a:t>cáo</a:t>
          </a:r>
          <a:r>
            <a:rPr lang="en-US" sz="2800" kern="1200" dirty="0"/>
            <a:t> </a:t>
          </a:r>
          <a:r>
            <a:rPr lang="en-US" sz="2800" kern="1200" dirty="0" err="1"/>
            <a:t>kết</a:t>
          </a:r>
          <a:r>
            <a:rPr lang="en-US" sz="2800" kern="1200" dirty="0"/>
            <a:t> </a:t>
          </a:r>
          <a:r>
            <a:rPr lang="en-US" sz="2800" kern="1200" dirty="0" err="1"/>
            <a:t>quả</a:t>
          </a:r>
          <a:endParaRPr lang="en-US" sz="2800" kern="1200" dirty="0"/>
        </a:p>
      </dsp:txBody>
      <dsp:txXfrm>
        <a:off x="6262851" y="1721113"/>
        <a:ext cx="1765567" cy="197644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324F28-1FD6-4605-BDAC-5D4FCB859AB3}" type="datetimeFigureOut">
              <a:rPr lang="en-US" smtClean="0"/>
              <a:t>9/1/2022</a:t>
            </a:fld>
            <a:endParaRPr lang="en-US"/>
          </a:p>
        </p:txBody>
      </p:sp>
      <p:sp>
        <p:nvSpPr>
          <p:cNvPr id="5" name="Footer Placeholder 4"/>
          <p:cNvSpPr>
            <a:spLocks noGrp="1"/>
          </p:cNvSpPr>
          <p:nvPr>
            <p:ph type="ftr" sz="quarter" idx="11"/>
          </p:nvPr>
        </p:nvSpPr>
        <p:spPr>
          <a:xfrm>
            <a:off x="2493105" y="329307"/>
            <a:ext cx="4897310"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5EAAD90A-C46B-4FFA-ABE1-233125B22F49}" type="slidenum">
              <a:rPr lang="en-US" smtClean="0"/>
              <a:t>‹#›</a:t>
            </a:fld>
            <a:endParaRPr lang="en-US"/>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060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324F28-1FD6-4605-BDAC-5D4FCB859AB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AD90A-C46B-4FFA-ABE1-233125B22F49}"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962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324F28-1FD6-4605-BDAC-5D4FCB859AB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AD90A-C46B-4FFA-ABE1-233125B22F49}" type="slidenum">
              <a:rPr lang="en-US" smtClean="0"/>
              <a:t>‹#›</a:t>
            </a:fld>
            <a:endParaRPr lang="en-US"/>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9779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324F28-1FD6-4605-BDAC-5D4FCB859AB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AD90A-C46B-4FFA-ABE1-233125B22F49}"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7238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324F28-1FD6-4605-BDAC-5D4FCB859AB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AD90A-C46B-4FFA-ABE1-233125B22F49}" type="slidenum">
              <a:rPr lang="en-US" smtClean="0"/>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4057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324F28-1FD6-4605-BDAC-5D4FCB859AB3}"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AD90A-C46B-4FFA-ABE1-233125B22F49}" type="slidenum">
              <a:rPr lang="en-US" smtClean="0"/>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1978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324F28-1FD6-4605-BDAC-5D4FCB859AB3}" type="datetimeFigureOut">
              <a:rPr lang="en-US" smtClean="0"/>
              <a:t>9/1/2022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AD90A-C46B-4FFA-ABE1-233125B22F49}" type="slidenum">
              <a:rPr lang="en-US" smtClean="0"/>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97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324F28-1FD6-4605-BDAC-5D4FCB859AB3}" type="datetimeFigureOut">
              <a:rPr lang="en-US" smtClean="0"/>
              <a:t>9/1/2022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AD90A-C46B-4FFA-ABE1-233125B22F49}" type="slidenum">
              <a:rPr lang="en-US" smtClean="0"/>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1821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24F28-1FD6-4605-BDAC-5D4FCB859AB3}" type="datetimeFigureOut">
              <a:rPr lang="en-US" smtClean="0"/>
              <a:t>9/1/2022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AD90A-C46B-4FFA-ABE1-233125B22F49}" type="slidenum">
              <a:rPr lang="en-US" smtClean="0"/>
              <a:t>‹#›</a:t>
            </a:fld>
            <a:endParaRPr lang="en-US"/>
          </a:p>
        </p:txBody>
      </p:sp>
    </p:spTree>
    <p:extLst>
      <p:ext uri="{BB962C8B-B14F-4D97-AF65-F5344CB8AC3E}">
        <p14:creationId xmlns:p14="http://schemas.microsoft.com/office/powerpoint/2010/main" val="4184593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324F28-1FD6-4605-BDAC-5D4FCB859AB3}"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AD90A-C46B-4FFA-ABE1-233125B22F49}" type="slidenum">
              <a:rPr lang="en-US" smtClean="0"/>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8139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FD324F28-1FD6-4605-BDAC-5D4FCB859AB3}" type="datetimeFigureOut">
              <a:rPr lang="en-US" smtClean="0"/>
              <a:t>9/1/2022</a:t>
            </a:fld>
            <a:endParaRPr lang="en-US"/>
          </a:p>
        </p:txBody>
      </p:sp>
      <p:sp>
        <p:nvSpPr>
          <p:cNvPr id="6" name="Footer Placeholder 5"/>
          <p:cNvSpPr>
            <a:spLocks noGrp="1"/>
          </p:cNvSpPr>
          <p:nvPr>
            <p:ph type="ftr" sz="quarter" idx="11"/>
          </p:nvPr>
        </p:nvSpPr>
        <p:spPr>
          <a:xfrm>
            <a:off x="1534910" y="318640"/>
            <a:ext cx="5453475" cy="320931"/>
          </a:xfrm>
        </p:spPr>
        <p:txBody>
          <a:bodyPr/>
          <a:lstStyle/>
          <a:p>
            <a:endParaRPr lang="en-US"/>
          </a:p>
        </p:txBody>
      </p:sp>
      <p:sp>
        <p:nvSpPr>
          <p:cNvPr id="7" name="Slide Number Placeholder 6"/>
          <p:cNvSpPr>
            <a:spLocks noGrp="1"/>
          </p:cNvSpPr>
          <p:nvPr>
            <p:ph type="sldNum" sz="quarter" idx="12"/>
          </p:nvPr>
        </p:nvSpPr>
        <p:spPr/>
        <p:txBody>
          <a:bodyPr/>
          <a:lstStyle/>
          <a:p>
            <a:fld id="{5EAAD90A-C46B-4FFA-ABE1-233125B22F49}" type="slidenum">
              <a:rPr lang="en-US" smtClean="0"/>
              <a:t>‹#›</a:t>
            </a:fld>
            <a:endParaRPr lang="en-US"/>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1609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D324F28-1FD6-4605-BDAC-5D4FCB859AB3}" type="datetimeFigureOut">
              <a:rPr lang="en-US" smtClean="0"/>
              <a:t>9/1/2022</a:t>
            </a:fld>
            <a:endParaRPr lang="en-US"/>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EAAD90A-C46B-4FFA-ABE1-233125B22F49}" type="slidenum">
              <a:rPr lang="en-US" smtClean="0"/>
              <a:t>‹#›</a:t>
            </a:fld>
            <a:endParaRPr lang="en-US"/>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207884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B626-9008-170C-EEF0-20CFC3204A27}"/>
              </a:ext>
            </a:extLst>
          </p:cNvPr>
          <p:cNvSpPr>
            <a:spLocks noGrp="1"/>
          </p:cNvSpPr>
          <p:nvPr>
            <p:ph type="ctrTitle"/>
          </p:nvPr>
        </p:nvSpPr>
        <p:spPr/>
        <p:txBody>
          <a:bodyPr>
            <a:noAutofit/>
          </a:bodyPr>
          <a:lstStyle/>
          <a:p>
            <a:pPr>
              <a:lnSpc>
                <a:spcPct val="150000"/>
              </a:lnSpc>
              <a:spcBef>
                <a:spcPts val="200"/>
              </a:spcBef>
              <a:spcAft>
                <a:spcPts val="1000"/>
              </a:spcAft>
            </a:pPr>
            <a:r>
              <a:rPr lang="vi-VN" sz="4000" dirty="0"/>
              <a:t>CÁC PHƯƠNG PHÁP NGHIÊN CỨU VÀ HỌC TẬP MÔN SINH HỌC</a:t>
            </a:r>
            <a:endParaRPr lang="en-US" sz="4000" dirty="0"/>
          </a:p>
        </p:txBody>
      </p:sp>
      <p:sp>
        <p:nvSpPr>
          <p:cNvPr id="3" name="Subtitle 2">
            <a:extLst>
              <a:ext uri="{FF2B5EF4-FFF2-40B4-BE49-F238E27FC236}">
                <a16:creationId xmlns:a16="http://schemas.microsoft.com/office/drawing/2014/main" id="{30F1E617-DA35-41E6-99D3-9EBEAD9FCCB1}"/>
              </a:ext>
            </a:extLst>
          </p:cNvPr>
          <p:cNvSpPr>
            <a:spLocks noGrp="1"/>
          </p:cNvSpPr>
          <p:nvPr>
            <p:ph type="subTitle" idx="1"/>
          </p:nvPr>
        </p:nvSpPr>
        <p:spPr/>
        <p:txBody>
          <a:bodyPr/>
          <a:lstStyle/>
          <a:p>
            <a:r>
              <a:rPr lang="en-US" dirty="0" err="1"/>
              <a:t>Sinh</a:t>
            </a:r>
            <a:r>
              <a:rPr lang="en-US" dirty="0"/>
              <a:t> </a:t>
            </a:r>
            <a:r>
              <a:rPr lang="en-US" dirty="0" err="1"/>
              <a:t>học</a:t>
            </a:r>
            <a:r>
              <a:rPr lang="en-US" dirty="0"/>
              <a:t> 10 – </a:t>
            </a:r>
            <a:r>
              <a:rPr lang="en-US" dirty="0" err="1"/>
              <a:t>cánh</a:t>
            </a:r>
            <a:r>
              <a:rPr lang="en-US" dirty="0"/>
              <a:t> </a:t>
            </a:r>
            <a:r>
              <a:rPr lang="en-US" dirty="0" err="1"/>
              <a:t>diều</a:t>
            </a:r>
            <a:endParaRPr lang="en-US" dirty="0"/>
          </a:p>
        </p:txBody>
      </p:sp>
    </p:spTree>
    <p:extLst>
      <p:ext uri="{BB962C8B-B14F-4D97-AF65-F5344CB8AC3E}">
        <p14:creationId xmlns:p14="http://schemas.microsoft.com/office/powerpoint/2010/main" val="2996809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3EDDB-C33B-0BC6-40E3-EDD0FA8BD705}"/>
              </a:ext>
            </a:extLst>
          </p:cNvPr>
          <p:cNvSpPr>
            <a:spLocks noGrp="1"/>
          </p:cNvSpPr>
          <p:nvPr>
            <p:ph type="title"/>
          </p:nvPr>
        </p:nvSpPr>
        <p:spPr/>
        <p:txBody>
          <a:bodyPr/>
          <a:lstStyle/>
          <a:p>
            <a:r>
              <a:rPr lang="vi-VN" dirty="0"/>
              <a:t>Phương pháp </a:t>
            </a:r>
            <a:r>
              <a:rPr lang="en-US" dirty="0" err="1"/>
              <a:t>làm</a:t>
            </a:r>
            <a:r>
              <a:rPr lang="en-US" dirty="0"/>
              <a:t> </a:t>
            </a:r>
            <a:r>
              <a:rPr lang="en-US" dirty="0" err="1"/>
              <a:t>việc</a:t>
            </a:r>
            <a:r>
              <a:rPr lang="en-US" dirty="0"/>
              <a:t> </a:t>
            </a:r>
            <a:r>
              <a:rPr lang="en-US" dirty="0" err="1"/>
              <a:t>trong</a:t>
            </a:r>
            <a:r>
              <a:rPr lang="en-US" dirty="0"/>
              <a:t> </a:t>
            </a:r>
            <a:r>
              <a:rPr lang="en-US" dirty="0" err="1"/>
              <a:t>phòng</a:t>
            </a:r>
            <a:r>
              <a:rPr lang="en-US" dirty="0"/>
              <a:t> </a:t>
            </a:r>
            <a:r>
              <a:rPr lang="en-US" dirty="0" err="1"/>
              <a:t>thí</a:t>
            </a:r>
            <a:r>
              <a:rPr lang="en-US" dirty="0"/>
              <a:t> </a:t>
            </a:r>
            <a:r>
              <a:rPr lang="en-US" dirty="0" err="1"/>
              <a:t>nghiệm</a:t>
            </a:r>
            <a:endParaRPr lang="en-US" dirty="0"/>
          </a:p>
        </p:txBody>
      </p:sp>
      <p:sp>
        <p:nvSpPr>
          <p:cNvPr id="3" name="Content Placeholder 2">
            <a:extLst>
              <a:ext uri="{FF2B5EF4-FFF2-40B4-BE49-F238E27FC236}">
                <a16:creationId xmlns:a16="http://schemas.microsoft.com/office/drawing/2014/main" id="{321A5485-1A99-9497-35BC-C5586E4CE5FA}"/>
              </a:ext>
            </a:extLst>
          </p:cNvPr>
          <p:cNvSpPr>
            <a:spLocks noGrp="1"/>
          </p:cNvSpPr>
          <p:nvPr>
            <p:ph sz="half" idx="1"/>
          </p:nvPr>
        </p:nvSpPr>
        <p:spPr>
          <a:xfrm>
            <a:off x="1534695" y="2010877"/>
            <a:ext cx="4608576" cy="4042233"/>
          </a:xfrm>
        </p:spPr>
        <p:txBody>
          <a:bodyPr>
            <a:normAutofit fontScale="92500" lnSpcReduction="20000"/>
          </a:bodyPr>
          <a:lstStyle/>
          <a:p>
            <a:r>
              <a:rPr lang="en-US" dirty="0" err="1"/>
              <a:t>Ưu</a:t>
            </a:r>
            <a:r>
              <a:rPr lang="en-US" dirty="0"/>
              <a:t> </a:t>
            </a:r>
            <a:r>
              <a:rPr lang="en-US" dirty="0" err="1"/>
              <a:t>điểm</a:t>
            </a:r>
            <a:endParaRPr lang="en-US" dirty="0"/>
          </a:p>
          <a:p>
            <a:r>
              <a:rPr lang="vi-VN" dirty="0"/>
              <a:t>(+) Cho số liệu chính xác.</a:t>
            </a:r>
          </a:p>
          <a:p>
            <a:r>
              <a:rPr lang="vi-VN" dirty="0"/>
              <a:t>(+) Các kết quả đánh giá có tính rõ ràng, dễ so sánh.</a:t>
            </a:r>
          </a:p>
        </p:txBody>
      </p:sp>
      <p:sp>
        <p:nvSpPr>
          <p:cNvPr id="4" name="Content Placeholder 3">
            <a:extLst>
              <a:ext uri="{FF2B5EF4-FFF2-40B4-BE49-F238E27FC236}">
                <a16:creationId xmlns:a16="http://schemas.microsoft.com/office/drawing/2014/main" id="{8FE00581-819E-B773-B148-A3434E994906}"/>
              </a:ext>
            </a:extLst>
          </p:cNvPr>
          <p:cNvSpPr>
            <a:spLocks noGrp="1"/>
          </p:cNvSpPr>
          <p:nvPr>
            <p:ph sz="half" idx="2"/>
          </p:nvPr>
        </p:nvSpPr>
        <p:spPr>
          <a:xfrm>
            <a:off x="6454793" y="2017343"/>
            <a:ext cx="4604130" cy="4035768"/>
          </a:xfrm>
        </p:spPr>
        <p:txBody>
          <a:bodyPr>
            <a:normAutofit fontScale="92500" lnSpcReduction="20000"/>
          </a:bodyPr>
          <a:lstStyle/>
          <a:p>
            <a:r>
              <a:rPr lang="en-US" dirty="0" err="1"/>
              <a:t>Nhược</a:t>
            </a:r>
            <a:r>
              <a:rPr lang="en-US" dirty="0"/>
              <a:t> </a:t>
            </a:r>
            <a:r>
              <a:rPr lang="en-US" dirty="0" err="1"/>
              <a:t>điểm</a:t>
            </a:r>
            <a:endParaRPr lang="en-US" dirty="0"/>
          </a:p>
          <a:p>
            <a:r>
              <a:rPr lang="vi-VN" dirty="0"/>
              <a:t>(-) Giới hạn không gian; tốn kém nhiều chi phí</a:t>
            </a:r>
          </a:p>
          <a:p>
            <a:r>
              <a:rPr lang="vi-VN" dirty="0"/>
              <a:t>(-) Cần tuân theo những nguyên tắc đảm bảo an toàn nhất định. Một số thí nghiệm có thể gây nguy hiểm.</a:t>
            </a:r>
          </a:p>
          <a:p>
            <a:r>
              <a:rPr lang="vi-VN" dirty="0"/>
              <a:t>(-) Đòi hỏi những dụng cụ, máy móc thí nghiệm nhất định (hóa chất, bông thấm nước, panh,…)</a:t>
            </a:r>
          </a:p>
          <a:p>
            <a:r>
              <a:rPr lang="vi-VN" dirty="0"/>
              <a:t>(-) Không phải lúc nào cũng thực hiện được.</a:t>
            </a:r>
          </a:p>
        </p:txBody>
      </p:sp>
    </p:spTree>
    <p:extLst>
      <p:ext uri="{BB962C8B-B14F-4D97-AF65-F5344CB8AC3E}">
        <p14:creationId xmlns:p14="http://schemas.microsoft.com/office/powerpoint/2010/main" val="1001298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B08D6-DE02-5875-1AAF-EB42DC1FDED4}"/>
              </a:ext>
            </a:extLst>
          </p:cNvPr>
          <p:cNvSpPr>
            <a:spLocks noGrp="1"/>
          </p:cNvSpPr>
          <p:nvPr>
            <p:ph type="title"/>
          </p:nvPr>
        </p:nvSpPr>
        <p:spPr/>
        <p:txBody>
          <a:bodyPr/>
          <a:lstStyle/>
          <a:p>
            <a:r>
              <a:rPr lang="en-US" dirty="0" err="1"/>
              <a:t>Phương</a:t>
            </a:r>
            <a:r>
              <a:rPr lang="en-US" dirty="0"/>
              <a:t> </a:t>
            </a:r>
            <a:r>
              <a:rPr lang="en-US" dirty="0" err="1"/>
              <a:t>pháp</a:t>
            </a:r>
            <a:r>
              <a:rPr lang="en-US" dirty="0"/>
              <a:t> </a:t>
            </a:r>
            <a:r>
              <a:rPr lang="en-US" dirty="0" err="1"/>
              <a:t>thực</a:t>
            </a:r>
            <a:r>
              <a:rPr lang="en-US" dirty="0"/>
              <a:t> </a:t>
            </a:r>
            <a:r>
              <a:rPr lang="en-US" dirty="0" err="1"/>
              <a:t>nghiệm</a:t>
            </a:r>
            <a:r>
              <a:rPr lang="en-US" dirty="0"/>
              <a:t> khoa </a:t>
            </a:r>
            <a:r>
              <a:rPr lang="en-US" dirty="0" err="1"/>
              <a:t>học</a:t>
            </a:r>
            <a:endParaRPr lang="en-US" dirty="0"/>
          </a:p>
        </p:txBody>
      </p:sp>
      <p:sp>
        <p:nvSpPr>
          <p:cNvPr id="3" name="Rectangle: Rounded Corners 2">
            <a:extLst>
              <a:ext uri="{FF2B5EF4-FFF2-40B4-BE49-F238E27FC236}">
                <a16:creationId xmlns:a16="http://schemas.microsoft.com/office/drawing/2014/main" id="{C12A848A-7EEA-3AF3-19A9-7CDF91259DCC}"/>
              </a:ext>
            </a:extLst>
          </p:cNvPr>
          <p:cNvSpPr/>
          <p:nvPr/>
        </p:nvSpPr>
        <p:spPr>
          <a:xfrm>
            <a:off x="1113175" y="2278743"/>
            <a:ext cx="10048311" cy="12917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i="1" dirty="0"/>
              <a:t>là phương pháp chủ động tác động vào đối tượng nghiên cứu và những hoạt động của đối tượng đó nhằm kiểm soát sự phát triển của chúng một cách có chủ đích</a:t>
            </a:r>
            <a:endParaRPr lang="en-US" sz="2400" i="1" dirty="0"/>
          </a:p>
        </p:txBody>
      </p:sp>
    </p:spTree>
    <p:extLst>
      <p:ext uri="{BB962C8B-B14F-4D97-AF65-F5344CB8AC3E}">
        <p14:creationId xmlns:p14="http://schemas.microsoft.com/office/powerpoint/2010/main" val="420448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2B1EAD-8032-1F05-6B06-FEE896AE3720}"/>
              </a:ext>
            </a:extLst>
          </p:cNvPr>
          <p:cNvSpPr>
            <a:spLocks noGrp="1"/>
          </p:cNvSpPr>
          <p:nvPr>
            <p:ph type="title"/>
          </p:nvPr>
        </p:nvSpPr>
        <p:spPr/>
        <p:txBody>
          <a:bodyPr/>
          <a:lstStyle/>
          <a:p>
            <a:r>
              <a:rPr lang="en-US" dirty="0" err="1"/>
              <a:t>Phương</a:t>
            </a:r>
            <a:r>
              <a:rPr lang="en-US" dirty="0"/>
              <a:t> </a:t>
            </a:r>
            <a:r>
              <a:rPr lang="en-US" dirty="0" err="1"/>
              <a:t>pháp</a:t>
            </a:r>
            <a:r>
              <a:rPr lang="en-US" dirty="0"/>
              <a:t> </a:t>
            </a:r>
            <a:r>
              <a:rPr lang="en-US" dirty="0" err="1"/>
              <a:t>thực</a:t>
            </a:r>
            <a:r>
              <a:rPr lang="en-US" dirty="0"/>
              <a:t> </a:t>
            </a:r>
            <a:r>
              <a:rPr lang="en-US" dirty="0" err="1"/>
              <a:t>nghiệm</a:t>
            </a:r>
            <a:r>
              <a:rPr lang="en-US" dirty="0"/>
              <a:t> khoa </a:t>
            </a:r>
            <a:r>
              <a:rPr lang="en-US" dirty="0" err="1"/>
              <a:t>học</a:t>
            </a:r>
            <a:endParaRPr lang="en-US" dirty="0"/>
          </a:p>
        </p:txBody>
      </p:sp>
      <p:sp>
        <p:nvSpPr>
          <p:cNvPr id="5" name="Rectangle: Rounded Corners 4">
            <a:extLst>
              <a:ext uri="{FF2B5EF4-FFF2-40B4-BE49-F238E27FC236}">
                <a16:creationId xmlns:a16="http://schemas.microsoft.com/office/drawing/2014/main" id="{C1D3FDC5-2B87-DD12-116A-E085B5DC5156}"/>
              </a:ext>
            </a:extLst>
          </p:cNvPr>
          <p:cNvSpPr/>
          <p:nvPr/>
        </p:nvSpPr>
        <p:spPr>
          <a:xfrm>
            <a:off x="1378856" y="1940262"/>
            <a:ext cx="9985829" cy="1049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 Bước 1: Chuẩn bị các điều kiện thí nghiệm, thiết kế mô hình thực nghiệm phù hợp với mục đích thí nghiệm.</a:t>
            </a:r>
          </a:p>
        </p:txBody>
      </p:sp>
      <p:sp>
        <p:nvSpPr>
          <p:cNvPr id="6" name="Rectangle: Rounded Corners 5">
            <a:extLst>
              <a:ext uri="{FF2B5EF4-FFF2-40B4-BE49-F238E27FC236}">
                <a16:creationId xmlns:a16="http://schemas.microsoft.com/office/drawing/2014/main" id="{759A3569-F5DD-6AE1-DC66-4ADBBBCB3805}"/>
              </a:ext>
            </a:extLst>
          </p:cNvPr>
          <p:cNvSpPr/>
          <p:nvPr/>
        </p:nvSpPr>
        <p:spPr>
          <a:xfrm>
            <a:off x="1378856" y="3192408"/>
            <a:ext cx="9985829" cy="14887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 Bước 2: Tiến hành thực nghiệm và thu thập các dữ liệu. Trong bước này, người nghiên cứu có thể dùng các phương pháp khác nhau tùy mục đích thực nghiệm: nghiên cứu và phân loại để định</a:t>
            </a:r>
            <a:r>
              <a:rPr lang="en-US" sz="2400" dirty="0"/>
              <a:t> </a:t>
            </a:r>
            <a:r>
              <a:rPr lang="en-US" sz="2400" dirty="0" err="1"/>
              <a:t>danh</a:t>
            </a:r>
            <a:r>
              <a:rPr lang="en-US" sz="2400" dirty="0"/>
              <a:t> </a:t>
            </a:r>
            <a:r>
              <a:rPr lang="en-US" sz="2400" dirty="0" err="1"/>
              <a:t>các</a:t>
            </a:r>
            <a:r>
              <a:rPr lang="en-US" sz="2400" dirty="0"/>
              <a:t> </a:t>
            </a:r>
            <a:r>
              <a:rPr lang="en-US" sz="2400" dirty="0" err="1"/>
              <a:t>loài</a:t>
            </a:r>
            <a:r>
              <a:rPr lang="en-US" sz="2400" dirty="0"/>
              <a:t> </a:t>
            </a:r>
            <a:r>
              <a:rPr lang="en-US" sz="2400" dirty="0" err="1"/>
              <a:t>sinh</a:t>
            </a:r>
            <a:r>
              <a:rPr lang="en-US" sz="2400" dirty="0"/>
              <a:t> </a:t>
            </a:r>
            <a:r>
              <a:rPr lang="en-US" sz="2400" dirty="0" err="1"/>
              <a:t>vật</a:t>
            </a:r>
            <a:r>
              <a:rPr lang="en-US" sz="2400" dirty="0"/>
              <a:t>; </a:t>
            </a:r>
            <a:r>
              <a:rPr lang="en-US" sz="2400" dirty="0" err="1"/>
              <a:t>tách</a:t>
            </a:r>
            <a:r>
              <a:rPr lang="en-US" sz="2400" dirty="0"/>
              <a:t> </a:t>
            </a:r>
            <a:r>
              <a:rPr lang="en-US" sz="2400" dirty="0" err="1"/>
              <a:t>chiết</a:t>
            </a:r>
            <a:r>
              <a:rPr lang="en-US" sz="2400" dirty="0"/>
              <a:t> </a:t>
            </a:r>
            <a:r>
              <a:rPr lang="en-US" sz="2400" dirty="0" err="1"/>
              <a:t>các</a:t>
            </a:r>
            <a:r>
              <a:rPr lang="en-US" sz="2400" dirty="0"/>
              <a:t> </a:t>
            </a:r>
            <a:r>
              <a:rPr lang="en-US" sz="2400" dirty="0" err="1"/>
              <a:t>chế</a:t>
            </a:r>
            <a:r>
              <a:rPr lang="en-US" sz="2400" dirty="0"/>
              <a:t> </a:t>
            </a:r>
            <a:r>
              <a:rPr lang="en-US" sz="2400" dirty="0" err="1"/>
              <a:t>phẩm</a:t>
            </a:r>
            <a:r>
              <a:rPr lang="en-US" sz="2400" dirty="0"/>
              <a:t> </a:t>
            </a:r>
            <a:r>
              <a:rPr lang="en-US" sz="2400" dirty="0" err="1"/>
              <a:t>sinh</a:t>
            </a:r>
            <a:r>
              <a:rPr lang="en-US" sz="2400" dirty="0"/>
              <a:t> </a:t>
            </a:r>
            <a:r>
              <a:rPr lang="en-US" sz="2400" dirty="0" err="1"/>
              <a:t>học</a:t>
            </a:r>
            <a:r>
              <a:rPr lang="en-US" sz="2400" dirty="0"/>
              <a:t>; </a:t>
            </a:r>
            <a:r>
              <a:rPr lang="en-US" sz="2400" dirty="0" err="1"/>
              <a:t>nuôi</a:t>
            </a:r>
            <a:r>
              <a:rPr lang="en-US" sz="2400" dirty="0"/>
              <a:t> </a:t>
            </a:r>
            <a:r>
              <a:rPr lang="en-US" sz="2400" dirty="0" err="1"/>
              <a:t>cấy</a:t>
            </a:r>
            <a:r>
              <a:rPr lang="en-US" sz="2400" dirty="0"/>
              <a:t> </a:t>
            </a:r>
            <a:r>
              <a:rPr lang="en-US" sz="2400" dirty="0" err="1"/>
              <a:t>mô</a:t>
            </a:r>
            <a:r>
              <a:rPr lang="en-US" sz="2400" dirty="0"/>
              <a:t>, </a:t>
            </a:r>
            <a:r>
              <a:rPr lang="en-US" sz="2400" dirty="0" err="1"/>
              <a:t>tế</a:t>
            </a:r>
            <a:r>
              <a:rPr lang="en-US" sz="2400" dirty="0"/>
              <a:t> </a:t>
            </a:r>
            <a:r>
              <a:rPr lang="en-US" sz="2400" dirty="0" err="1"/>
              <a:t>bào</a:t>
            </a:r>
            <a:endParaRPr lang="vi-VN" sz="2400" dirty="0"/>
          </a:p>
        </p:txBody>
      </p:sp>
      <p:sp>
        <p:nvSpPr>
          <p:cNvPr id="7" name="Rectangle: Rounded Corners 6">
            <a:extLst>
              <a:ext uri="{FF2B5EF4-FFF2-40B4-BE49-F238E27FC236}">
                <a16:creationId xmlns:a16="http://schemas.microsoft.com/office/drawing/2014/main" id="{798EAC67-6C67-2F63-6AFE-A61F661AF804}"/>
              </a:ext>
            </a:extLst>
          </p:cNvPr>
          <p:cNvSpPr/>
          <p:nvPr/>
        </p:nvSpPr>
        <p:spPr>
          <a:xfrm>
            <a:off x="1378856" y="4884057"/>
            <a:ext cx="9985829" cy="1049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 Bước 3: Xử lý các dữ liệu thu thập được và báo cáo kết quả thực nghiệm.</a:t>
            </a:r>
          </a:p>
        </p:txBody>
      </p:sp>
    </p:spTree>
    <p:extLst>
      <p:ext uri="{BB962C8B-B14F-4D97-AF65-F5344CB8AC3E}">
        <p14:creationId xmlns:p14="http://schemas.microsoft.com/office/powerpoint/2010/main" val="1694001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3EDDB-C33B-0BC6-40E3-EDD0FA8BD705}"/>
              </a:ext>
            </a:extLst>
          </p:cNvPr>
          <p:cNvSpPr>
            <a:spLocks noGrp="1"/>
          </p:cNvSpPr>
          <p:nvPr>
            <p:ph type="title"/>
          </p:nvPr>
        </p:nvSpPr>
        <p:spPr/>
        <p:txBody>
          <a:bodyPr/>
          <a:lstStyle/>
          <a:p>
            <a:r>
              <a:rPr lang="en-US" dirty="0" err="1"/>
              <a:t>Phương</a:t>
            </a:r>
            <a:r>
              <a:rPr lang="en-US" dirty="0"/>
              <a:t> </a:t>
            </a:r>
            <a:r>
              <a:rPr lang="en-US" dirty="0" err="1"/>
              <a:t>pháp</a:t>
            </a:r>
            <a:r>
              <a:rPr lang="en-US" dirty="0"/>
              <a:t> </a:t>
            </a:r>
            <a:r>
              <a:rPr lang="en-US" dirty="0" err="1"/>
              <a:t>thực</a:t>
            </a:r>
            <a:r>
              <a:rPr lang="en-US" dirty="0"/>
              <a:t> </a:t>
            </a:r>
            <a:r>
              <a:rPr lang="en-US" dirty="0" err="1"/>
              <a:t>nghiệm</a:t>
            </a:r>
            <a:r>
              <a:rPr lang="en-US" dirty="0"/>
              <a:t> khoa </a:t>
            </a:r>
            <a:r>
              <a:rPr lang="en-US" dirty="0" err="1"/>
              <a:t>học</a:t>
            </a:r>
            <a:endParaRPr lang="en-US" dirty="0"/>
          </a:p>
        </p:txBody>
      </p:sp>
      <p:sp>
        <p:nvSpPr>
          <p:cNvPr id="3" name="Content Placeholder 2">
            <a:extLst>
              <a:ext uri="{FF2B5EF4-FFF2-40B4-BE49-F238E27FC236}">
                <a16:creationId xmlns:a16="http://schemas.microsoft.com/office/drawing/2014/main" id="{321A5485-1A99-9497-35BC-C5586E4CE5FA}"/>
              </a:ext>
            </a:extLst>
          </p:cNvPr>
          <p:cNvSpPr>
            <a:spLocks noGrp="1"/>
          </p:cNvSpPr>
          <p:nvPr>
            <p:ph sz="half" idx="1"/>
          </p:nvPr>
        </p:nvSpPr>
        <p:spPr>
          <a:xfrm>
            <a:off x="1534695" y="2010877"/>
            <a:ext cx="4608576" cy="4035767"/>
          </a:xfrm>
        </p:spPr>
        <p:txBody>
          <a:bodyPr>
            <a:normAutofit fontScale="92500" lnSpcReduction="20000"/>
          </a:bodyPr>
          <a:lstStyle/>
          <a:p>
            <a:r>
              <a:rPr lang="en-US" dirty="0" err="1"/>
              <a:t>Ưu</a:t>
            </a:r>
            <a:r>
              <a:rPr lang="en-US" dirty="0"/>
              <a:t> </a:t>
            </a:r>
            <a:r>
              <a:rPr lang="en-US" dirty="0" err="1"/>
              <a:t>điểm</a:t>
            </a:r>
            <a:endParaRPr lang="en-US" dirty="0"/>
          </a:p>
          <a:p>
            <a:r>
              <a:rPr lang="vi-VN" dirty="0"/>
              <a:t>(+) Không thụ động chờ đợi sự xuất hiện của hiện tượng mà chủ động tạo ra những điều kiện đó.</a:t>
            </a:r>
          </a:p>
          <a:p>
            <a:r>
              <a:rPr lang="vi-VN" dirty="0"/>
              <a:t>(+) Có thể lặp đi lặp lại nhiều lần thực hiện với những kết quả giống nhau, chứng tỏ một mối quan hệ có tính quy luật và đảm bảo được tính tin cậy của đề tài.</a:t>
            </a:r>
          </a:p>
        </p:txBody>
      </p:sp>
      <p:sp>
        <p:nvSpPr>
          <p:cNvPr id="4" name="Content Placeholder 3">
            <a:extLst>
              <a:ext uri="{FF2B5EF4-FFF2-40B4-BE49-F238E27FC236}">
                <a16:creationId xmlns:a16="http://schemas.microsoft.com/office/drawing/2014/main" id="{8FE00581-819E-B773-B148-A3434E994906}"/>
              </a:ext>
            </a:extLst>
          </p:cNvPr>
          <p:cNvSpPr>
            <a:spLocks noGrp="1"/>
          </p:cNvSpPr>
          <p:nvPr>
            <p:ph sz="half" idx="2"/>
          </p:nvPr>
        </p:nvSpPr>
        <p:spPr>
          <a:xfrm>
            <a:off x="6454793" y="2017343"/>
            <a:ext cx="4604130" cy="4035768"/>
          </a:xfrm>
        </p:spPr>
        <p:txBody>
          <a:bodyPr>
            <a:normAutofit fontScale="92500" lnSpcReduction="20000"/>
          </a:bodyPr>
          <a:lstStyle/>
          <a:p>
            <a:r>
              <a:rPr lang="en-US" dirty="0" err="1"/>
              <a:t>Nhược</a:t>
            </a:r>
            <a:r>
              <a:rPr lang="en-US" dirty="0"/>
              <a:t> </a:t>
            </a:r>
            <a:r>
              <a:rPr lang="en-US" dirty="0" err="1"/>
              <a:t>điểm</a:t>
            </a:r>
            <a:endParaRPr lang="en-US" dirty="0"/>
          </a:p>
          <a:p>
            <a:r>
              <a:rPr lang="vi-VN" dirty="0"/>
              <a:t>(-) Đòi hỏi sự chuẩn bị công phu cả về lý luận và công cụ thực hiện.</a:t>
            </a:r>
          </a:p>
          <a:p>
            <a:r>
              <a:rPr lang="vi-VN" dirty="0"/>
              <a:t>(-) Mỗi thực nghiệm chỉ kiểm nghiệm và xác định được mối quan hệ giữa hai nhân tố, trong khi đó một đề tài nghiên cứu lại đòi hỏi phải kiểm nghiệm nhiều nhân tố.</a:t>
            </a:r>
          </a:p>
          <a:p>
            <a:r>
              <a:rPr lang="vi-VN" dirty="0"/>
              <a:t>(-) Các điều kiện được tạo ra một cách đặc biệt trong quá trình thực nghiệm, có thể phá vỡ diễn biến tự nhiên của hiện tượng nghiên cứu.</a:t>
            </a:r>
          </a:p>
        </p:txBody>
      </p:sp>
    </p:spTree>
    <p:extLst>
      <p:ext uri="{BB962C8B-B14F-4D97-AF65-F5344CB8AC3E}">
        <p14:creationId xmlns:p14="http://schemas.microsoft.com/office/powerpoint/2010/main" val="1096606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676A6A-E727-64E8-700E-63774993A861}"/>
              </a:ext>
            </a:extLst>
          </p:cNvPr>
          <p:cNvSpPr>
            <a:spLocks noGrp="1"/>
          </p:cNvSpPr>
          <p:nvPr>
            <p:ph type="title"/>
          </p:nvPr>
        </p:nvSpPr>
        <p:spPr/>
        <p:txBody>
          <a:bodyPr/>
          <a:lstStyle/>
          <a:p>
            <a:r>
              <a:rPr lang="en-US" dirty="0"/>
              <a:t>II. </a:t>
            </a:r>
            <a:r>
              <a:rPr lang="en-US" dirty="0" err="1"/>
              <a:t>Các</a:t>
            </a:r>
            <a:r>
              <a:rPr lang="en-US" dirty="0"/>
              <a:t> </a:t>
            </a:r>
            <a:r>
              <a:rPr lang="en-US" dirty="0" err="1"/>
              <a:t>kỹ</a:t>
            </a:r>
            <a:r>
              <a:rPr lang="en-US" dirty="0"/>
              <a:t> </a:t>
            </a:r>
            <a:r>
              <a:rPr lang="en-US" dirty="0" err="1"/>
              <a:t>năng</a:t>
            </a:r>
            <a:r>
              <a:rPr lang="en-US" dirty="0"/>
              <a:t> </a:t>
            </a:r>
            <a:r>
              <a:rPr lang="en-US" dirty="0" err="1"/>
              <a:t>trong</a:t>
            </a:r>
            <a:r>
              <a:rPr lang="en-US" dirty="0"/>
              <a:t> </a:t>
            </a:r>
            <a:r>
              <a:rPr lang="en-US" dirty="0" err="1"/>
              <a:t>quá</a:t>
            </a:r>
            <a:r>
              <a:rPr lang="en-US" dirty="0"/>
              <a:t> </a:t>
            </a:r>
            <a:r>
              <a:rPr lang="en-US" dirty="0" err="1"/>
              <a:t>trình</a:t>
            </a:r>
            <a:r>
              <a:rPr lang="en-US" dirty="0"/>
              <a:t> </a:t>
            </a:r>
            <a:r>
              <a:rPr lang="en-US" dirty="0" err="1"/>
              <a:t>nghiên</a:t>
            </a:r>
            <a:r>
              <a:rPr lang="en-US" dirty="0"/>
              <a:t> </a:t>
            </a:r>
            <a:r>
              <a:rPr lang="en-US" dirty="0" err="1"/>
              <a:t>cứu</a:t>
            </a:r>
            <a:r>
              <a:rPr lang="en-US" dirty="0"/>
              <a:t> khoa </a:t>
            </a:r>
            <a:r>
              <a:rPr lang="en-US" dirty="0" err="1"/>
              <a:t>học</a:t>
            </a:r>
            <a:endParaRPr lang="en-US" dirty="0"/>
          </a:p>
        </p:txBody>
      </p:sp>
      <p:sp>
        <p:nvSpPr>
          <p:cNvPr id="6" name="Text Placeholder 5">
            <a:extLst>
              <a:ext uri="{FF2B5EF4-FFF2-40B4-BE49-F238E27FC236}">
                <a16:creationId xmlns:a16="http://schemas.microsoft.com/office/drawing/2014/main" id="{139F1CCF-72ED-B474-DBB5-89A8E701DBB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0660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915DB4-27ED-A853-E7EB-C46DDBD538E6}"/>
              </a:ext>
            </a:extLst>
          </p:cNvPr>
          <p:cNvSpPr>
            <a:spLocks noGrp="1"/>
          </p:cNvSpPr>
          <p:nvPr>
            <p:ph type="title"/>
          </p:nvPr>
        </p:nvSpPr>
        <p:spPr/>
        <p:txBody>
          <a:bodyPr/>
          <a:lstStyle/>
          <a:p>
            <a:endParaRPr lang="en-US"/>
          </a:p>
        </p:txBody>
      </p:sp>
      <p:pic>
        <p:nvPicPr>
          <p:cNvPr id="7" name="image38.png" descr="Diagram&#10;&#10;Description automatically generated with low confidence">
            <a:extLst>
              <a:ext uri="{FF2B5EF4-FFF2-40B4-BE49-F238E27FC236}">
                <a16:creationId xmlns:a16="http://schemas.microsoft.com/office/drawing/2014/main" id="{A11D8D3B-CD2A-77E2-368D-3C482FE4E2BE}"/>
              </a:ext>
            </a:extLst>
          </p:cNvPr>
          <p:cNvPicPr/>
          <p:nvPr/>
        </p:nvPicPr>
        <p:blipFill>
          <a:blip r:embed="rId2"/>
          <a:srcRect/>
          <a:stretch>
            <a:fillRect/>
          </a:stretch>
        </p:blipFill>
        <p:spPr>
          <a:xfrm>
            <a:off x="2776667" y="2672125"/>
            <a:ext cx="6638665" cy="2172465"/>
          </a:xfrm>
          <a:prstGeom prst="rect">
            <a:avLst/>
          </a:prstGeom>
          <a:ln/>
        </p:spPr>
      </p:pic>
    </p:spTree>
    <p:extLst>
      <p:ext uri="{BB962C8B-B14F-4D97-AF65-F5344CB8AC3E}">
        <p14:creationId xmlns:p14="http://schemas.microsoft.com/office/powerpoint/2010/main" val="2096092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504CA-90A9-C3F5-6D59-33565E8F01D4}"/>
              </a:ext>
            </a:extLst>
          </p:cNvPr>
          <p:cNvSpPr>
            <a:spLocks noGrp="1"/>
          </p:cNvSpPr>
          <p:nvPr>
            <p:ph type="title"/>
          </p:nvPr>
        </p:nvSpPr>
        <p:spPr/>
        <p:txBody>
          <a:bodyPr/>
          <a:lstStyle/>
          <a:p>
            <a:endParaRPr lang="en-US"/>
          </a:p>
        </p:txBody>
      </p:sp>
      <p:graphicFrame>
        <p:nvGraphicFramePr>
          <p:cNvPr id="3" name="Diagram 2">
            <a:extLst>
              <a:ext uri="{FF2B5EF4-FFF2-40B4-BE49-F238E27FC236}">
                <a16:creationId xmlns:a16="http://schemas.microsoft.com/office/drawing/2014/main" id="{69692BA4-B84F-B7C6-F6EB-A1961AE887BE}"/>
              </a:ext>
            </a:extLst>
          </p:cNvPr>
          <p:cNvGraphicFramePr/>
          <p:nvPr>
            <p:extLst>
              <p:ext uri="{D42A27DB-BD31-4B8C-83A1-F6EECF244321}">
                <p14:modId xmlns:p14="http://schemas.microsoft.com/office/powerpoint/2010/main" val="244936929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7605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497C7C-DBF1-4C17-4933-11456091BD12}"/>
              </a:ext>
            </a:extLst>
          </p:cNvPr>
          <p:cNvSpPr>
            <a:spLocks noGrp="1"/>
          </p:cNvSpPr>
          <p:nvPr>
            <p:ph type="title"/>
          </p:nvPr>
        </p:nvSpPr>
        <p:spPr/>
        <p:txBody>
          <a:bodyPr/>
          <a:lstStyle/>
          <a:p>
            <a:r>
              <a:rPr lang="en-US" dirty="0"/>
              <a:t>III. Tin </a:t>
            </a:r>
            <a:r>
              <a:rPr lang="en-US" dirty="0" err="1"/>
              <a:t>sinh</a:t>
            </a:r>
            <a:r>
              <a:rPr lang="en-US" dirty="0"/>
              <a:t> </a:t>
            </a:r>
            <a:r>
              <a:rPr lang="en-US" dirty="0" err="1"/>
              <a:t>học</a:t>
            </a:r>
            <a:endParaRPr lang="en-US" dirty="0"/>
          </a:p>
        </p:txBody>
      </p:sp>
      <p:sp>
        <p:nvSpPr>
          <p:cNvPr id="4" name="Text Placeholder 3">
            <a:extLst>
              <a:ext uri="{FF2B5EF4-FFF2-40B4-BE49-F238E27FC236}">
                <a16:creationId xmlns:a16="http://schemas.microsoft.com/office/drawing/2014/main" id="{E0859B6A-0409-1FCF-4A86-C24FE0D84FD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8825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B478F-3264-A977-226D-7BEDAAA08CE7}"/>
              </a:ext>
            </a:extLst>
          </p:cNvPr>
          <p:cNvSpPr>
            <a:spLocks noGrp="1"/>
          </p:cNvSpPr>
          <p:nvPr>
            <p:ph type="title"/>
          </p:nvPr>
        </p:nvSpPr>
        <p:spPr/>
        <p:txBody>
          <a:bodyPr/>
          <a:lstStyle/>
          <a:p>
            <a:endParaRPr lang="en-US" dirty="0"/>
          </a:p>
        </p:txBody>
      </p:sp>
      <p:pic>
        <p:nvPicPr>
          <p:cNvPr id="3" name="image47.png" descr="Diagram&#10;&#10;Description automatically generated">
            <a:extLst>
              <a:ext uri="{FF2B5EF4-FFF2-40B4-BE49-F238E27FC236}">
                <a16:creationId xmlns:a16="http://schemas.microsoft.com/office/drawing/2014/main" id="{25A89E7C-3C4D-D9E3-F04D-E40DBA267422}"/>
              </a:ext>
            </a:extLst>
          </p:cNvPr>
          <p:cNvPicPr/>
          <p:nvPr/>
        </p:nvPicPr>
        <p:blipFill>
          <a:blip r:embed="rId2"/>
          <a:srcRect/>
          <a:stretch>
            <a:fillRect/>
          </a:stretch>
        </p:blipFill>
        <p:spPr>
          <a:xfrm>
            <a:off x="3263456" y="2258694"/>
            <a:ext cx="5665088" cy="3349625"/>
          </a:xfrm>
          <a:prstGeom prst="rect">
            <a:avLst/>
          </a:prstGeom>
          <a:ln/>
        </p:spPr>
      </p:pic>
    </p:spTree>
    <p:extLst>
      <p:ext uri="{BB962C8B-B14F-4D97-AF65-F5344CB8AC3E}">
        <p14:creationId xmlns:p14="http://schemas.microsoft.com/office/powerpoint/2010/main" val="3918507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262B-39F5-7BA2-C49D-4B8F70667FBA}"/>
              </a:ext>
            </a:extLst>
          </p:cNvPr>
          <p:cNvSpPr>
            <a:spLocks noGrp="1"/>
          </p:cNvSpPr>
          <p:nvPr>
            <p:ph type="title"/>
          </p:nvPr>
        </p:nvSpPr>
        <p:spPr/>
        <p:txBody>
          <a:bodyPr>
            <a:normAutofit fontScale="90000"/>
          </a:bodyPr>
          <a:lstStyle/>
          <a:p>
            <a:r>
              <a:rPr lang="vi-VN" dirty="0"/>
              <a:t>Khi muối chua, có nhiều nguyên nhân làm dưa cải bị hỏng. Em có biết đó là nguyên nhân nào không? Do vi khuẩn hay do một điều kiện môi trường nào khác?</a:t>
            </a:r>
            <a:endParaRPr lang="en-US" dirty="0"/>
          </a:p>
        </p:txBody>
      </p:sp>
      <p:pic>
        <p:nvPicPr>
          <p:cNvPr id="4" name="image44.jpg" descr="Cách Muối Dưa Cải Bẹ Ngon Giòn Không Nhớt, Úng Hay Nổi Váng">
            <a:extLst>
              <a:ext uri="{FF2B5EF4-FFF2-40B4-BE49-F238E27FC236}">
                <a16:creationId xmlns:a16="http://schemas.microsoft.com/office/drawing/2014/main" id="{D3463BA9-02A9-D7A8-2BB0-719ECB2E24CE}"/>
              </a:ext>
            </a:extLst>
          </p:cNvPr>
          <p:cNvPicPr>
            <a:picLocks noGrp="1"/>
          </p:cNvPicPr>
          <p:nvPr>
            <p:ph idx="1"/>
          </p:nvPr>
        </p:nvPicPr>
        <p:blipFill>
          <a:blip r:embed="rId2"/>
          <a:srcRect/>
          <a:stretch>
            <a:fillRect/>
          </a:stretch>
        </p:blipFill>
        <p:spPr>
          <a:xfrm>
            <a:off x="4570412" y="2016125"/>
            <a:ext cx="3449638" cy="3449638"/>
          </a:xfrm>
          <a:prstGeom prst="rect">
            <a:avLst/>
          </a:prstGeom>
          <a:ln/>
        </p:spPr>
      </p:pic>
    </p:spTree>
    <p:extLst>
      <p:ext uri="{BB962C8B-B14F-4D97-AF65-F5344CB8AC3E}">
        <p14:creationId xmlns:p14="http://schemas.microsoft.com/office/powerpoint/2010/main" val="365306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2B1EAD-8032-1F05-6B06-FEE896AE3720}"/>
              </a:ext>
            </a:extLst>
          </p:cNvPr>
          <p:cNvSpPr>
            <a:spLocks noGrp="1"/>
          </p:cNvSpPr>
          <p:nvPr>
            <p:ph type="title"/>
          </p:nvPr>
        </p:nvSpPr>
        <p:spPr/>
        <p:txBody>
          <a:bodyPr/>
          <a:lstStyle/>
          <a:p>
            <a:pPr algn="ctr"/>
            <a:r>
              <a:rPr lang="en-US" dirty="0"/>
              <a:t>CHIA NHÓM</a:t>
            </a:r>
          </a:p>
        </p:txBody>
      </p:sp>
      <p:sp>
        <p:nvSpPr>
          <p:cNvPr id="5" name="Rectangle: Rounded Corners 4">
            <a:extLst>
              <a:ext uri="{FF2B5EF4-FFF2-40B4-BE49-F238E27FC236}">
                <a16:creationId xmlns:a16="http://schemas.microsoft.com/office/drawing/2014/main" id="{C1D3FDC5-2B87-DD12-116A-E085B5DC5156}"/>
              </a:ext>
            </a:extLst>
          </p:cNvPr>
          <p:cNvSpPr/>
          <p:nvPr/>
        </p:nvSpPr>
        <p:spPr>
          <a:xfrm>
            <a:off x="1378857" y="2235200"/>
            <a:ext cx="9985829" cy="1049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Nhóm 1: Tìm hiểu phương pháp quan sát.</a:t>
            </a:r>
          </a:p>
        </p:txBody>
      </p:sp>
      <p:sp>
        <p:nvSpPr>
          <p:cNvPr id="6" name="Rectangle: Rounded Corners 5">
            <a:extLst>
              <a:ext uri="{FF2B5EF4-FFF2-40B4-BE49-F238E27FC236}">
                <a16:creationId xmlns:a16="http://schemas.microsoft.com/office/drawing/2014/main" id="{759A3569-F5DD-6AE1-DC66-4ADBBBCB3805}"/>
              </a:ext>
            </a:extLst>
          </p:cNvPr>
          <p:cNvSpPr/>
          <p:nvPr/>
        </p:nvSpPr>
        <p:spPr>
          <a:xfrm>
            <a:off x="1378857" y="3429000"/>
            <a:ext cx="9985829" cy="1049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Nhóm 2: Tìm hiểu phương pháp làm việc trong phòng thí nghiệm.</a:t>
            </a:r>
          </a:p>
        </p:txBody>
      </p:sp>
      <p:sp>
        <p:nvSpPr>
          <p:cNvPr id="7" name="Rectangle: Rounded Corners 6">
            <a:extLst>
              <a:ext uri="{FF2B5EF4-FFF2-40B4-BE49-F238E27FC236}">
                <a16:creationId xmlns:a16="http://schemas.microsoft.com/office/drawing/2014/main" id="{798EAC67-6C67-2F63-6AFE-A61F661AF804}"/>
              </a:ext>
            </a:extLst>
          </p:cNvPr>
          <p:cNvSpPr/>
          <p:nvPr/>
        </p:nvSpPr>
        <p:spPr>
          <a:xfrm>
            <a:off x="1378856" y="4622800"/>
            <a:ext cx="9985829" cy="1049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Nhóm 3: Phương pháp thực nghiệm khoa học.</a:t>
            </a:r>
          </a:p>
        </p:txBody>
      </p:sp>
    </p:spTree>
    <p:extLst>
      <p:ext uri="{BB962C8B-B14F-4D97-AF65-F5344CB8AC3E}">
        <p14:creationId xmlns:p14="http://schemas.microsoft.com/office/powerpoint/2010/main" val="4012809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676A6A-E727-64E8-700E-63774993A861}"/>
              </a:ext>
            </a:extLst>
          </p:cNvPr>
          <p:cNvSpPr>
            <a:spLocks noGrp="1"/>
          </p:cNvSpPr>
          <p:nvPr>
            <p:ph type="title"/>
          </p:nvPr>
        </p:nvSpPr>
        <p:spPr/>
        <p:txBody>
          <a:bodyPr/>
          <a:lstStyle/>
          <a:p>
            <a:r>
              <a:rPr lang="en-US" dirty="0"/>
              <a:t>I. </a:t>
            </a:r>
            <a:r>
              <a:rPr lang="en-US" dirty="0" err="1"/>
              <a:t>Các</a:t>
            </a:r>
            <a:r>
              <a:rPr lang="en-US" dirty="0"/>
              <a:t> </a:t>
            </a:r>
            <a:r>
              <a:rPr lang="en-US" dirty="0" err="1"/>
              <a:t>phương</a:t>
            </a:r>
            <a:r>
              <a:rPr lang="en-US" dirty="0"/>
              <a:t> </a:t>
            </a:r>
            <a:r>
              <a:rPr lang="en-US" dirty="0" err="1"/>
              <a:t>pháp</a:t>
            </a:r>
            <a:r>
              <a:rPr lang="en-US" dirty="0"/>
              <a:t> </a:t>
            </a:r>
            <a:r>
              <a:rPr lang="en-US" dirty="0" err="1"/>
              <a:t>nghiên</a:t>
            </a:r>
            <a:r>
              <a:rPr lang="en-US" dirty="0"/>
              <a:t> </a:t>
            </a:r>
            <a:r>
              <a:rPr lang="en-US" dirty="0" err="1"/>
              <a:t>cứu</a:t>
            </a:r>
            <a:r>
              <a:rPr lang="en-US" dirty="0"/>
              <a:t> </a:t>
            </a:r>
            <a:r>
              <a:rPr lang="en-US" dirty="0" err="1"/>
              <a:t>và</a:t>
            </a:r>
            <a:r>
              <a:rPr lang="en-US" dirty="0"/>
              <a:t> </a:t>
            </a:r>
            <a:r>
              <a:rPr lang="en-US" dirty="0" err="1"/>
              <a:t>học</a:t>
            </a:r>
            <a:r>
              <a:rPr lang="en-US" dirty="0"/>
              <a:t> </a:t>
            </a:r>
            <a:r>
              <a:rPr lang="en-US" dirty="0" err="1"/>
              <a:t>tập</a:t>
            </a:r>
            <a:r>
              <a:rPr lang="en-US" dirty="0"/>
              <a:t> </a:t>
            </a:r>
            <a:r>
              <a:rPr lang="en-US" dirty="0" err="1"/>
              <a:t>môn</a:t>
            </a:r>
            <a:r>
              <a:rPr lang="en-US" dirty="0"/>
              <a:t> </a:t>
            </a:r>
            <a:r>
              <a:rPr lang="en-US" dirty="0" err="1"/>
              <a:t>sinh</a:t>
            </a:r>
            <a:r>
              <a:rPr lang="en-US" dirty="0"/>
              <a:t> </a:t>
            </a:r>
            <a:r>
              <a:rPr lang="en-US" dirty="0" err="1"/>
              <a:t>học</a:t>
            </a:r>
            <a:endParaRPr lang="en-US" dirty="0"/>
          </a:p>
        </p:txBody>
      </p:sp>
      <p:sp>
        <p:nvSpPr>
          <p:cNvPr id="6" name="Text Placeholder 5">
            <a:extLst>
              <a:ext uri="{FF2B5EF4-FFF2-40B4-BE49-F238E27FC236}">
                <a16:creationId xmlns:a16="http://schemas.microsoft.com/office/drawing/2014/main" id="{139F1CCF-72ED-B474-DBB5-89A8E701DBB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81389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B08D6-DE02-5875-1AAF-EB42DC1FDED4}"/>
              </a:ext>
            </a:extLst>
          </p:cNvPr>
          <p:cNvSpPr>
            <a:spLocks noGrp="1"/>
          </p:cNvSpPr>
          <p:nvPr>
            <p:ph type="title"/>
          </p:nvPr>
        </p:nvSpPr>
        <p:spPr/>
        <p:txBody>
          <a:bodyPr/>
          <a:lstStyle/>
          <a:p>
            <a:r>
              <a:rPr lang="vi-VN" dirty="0"/>
              <a:t>Phương pháp quan sát</a:t>
            </a:r>
            <a:endParaRPr lang="en-US" dirty="0"/>
          </a:p>
        </p:txBody>
      </p:sp>
      <p:sp>
        <p:nvSpPr>
          <p:cNvPr id="3" name="Rectangle: Rounded Corners 2">
            <a:extLst>
              <a:ext uri="{FF2B5EF4-FFF2-40B4-BE49-F238E27FC236}">
                <a16:creationId xmlns:a16="http://schemas.microsoft.com/office/drawing/2014/main" id="{C12A848A-7EEA-3AF3-19A9-7CDF91259DCC}"/>
              </a:ext>
            </a:extLst>
          </p:cNvPr>
          <p:cNvSpPr/>
          <p:nvPr/>
        </p:nvSpPr>
        <p:spPr>
          <a:xfrm>
            <a:off x="1113175" y="2278743"/>
            <a:ext cx="10048311" cy="1150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i="1" dirty="0"/>
              <a:t>là phương pháp sử dụng trí giác để thu thập thông tin về đối tượng được quan sát. </a:t>
            </a:r>
            <a:endParaRPr lang="en-US" sz="2400" i="1" dirty="0"/>
          </a:p>
        </p:txBody>
      </p:sp>
    </p:spTree>
    <p:extLst>
      <p:ext uri="{BB962C8B-B14F-4D97-AF65-F5344CB8AC3E}">
        <p14:creationId xmlns:p14="http://schemas.microsoft.com/office/powerpoint/2010/main" val="414684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2B1EAD-8032-1F05-6B06-FEE896AE3720}"/>
              </a:ext>
            </a:extLst>
          </p:cNvPr>
          <p:cNvSpPr>
            <a:spLocks noGrp="1"/>
          </p:cNvSpPr>
          <p:nvPr>
            <p:ph type="title"/>
          </p:nvPr>
        </p:nvSpPr>
        <p:spPr/>
        <p:txBody>
          <a:bodyPr/>
          <a:lstStyle/>
          <a:p>
            <a:r>
              <a:rPr lang="vi-VN" dirty="0"/>
              <a:t>Phương pháp quan sát</a:t>
            </a:r>
            <a:endParaRPr lang="en-US" dirty="0"/>
          </a:p>
        </p:txBody>
      </p:sp>
      <p:sp>
        <p:nvSpPr>
          <p:cNvPr id="5" name="Rectangle: Rounded Corners 4">
            <a:extLst>
              <a:ext uri="{FF2B5EF4-FFF2-40B4-BE49-F238E27FC236}">
                <a16:creationId xmlns:a16="http://schemas.microsoft.com/office/drawing/2014/main" id="{C1D3FDC5-2B87-DD12-116A-E085B5DC5156}"/>
              </a:ext>
            </a:extLst>
          </p:cNvPr>
          <p:cNvSpPr/>
          <p:nvPr/>
        </p:nvSpPr>
        <p:spPr>
          <a:xfrm>
            <a:off x="1378857" y="2235200"/>
            <a:ext cx="9985829" cy="1049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 Bước 1: Xác định đối tượng quan sát và phạm vi quan sát.</a:t>
            </a:r>
          </a:p>
        </p:txBody>
      </p:sp>
      <p:sp>
        <p:nvSpPr>
          <p:cNvPr id="6" name="Rectangle: Rounded Corners 5">
            <a:extLst>
              <a:ext uri="{FF2B5EF4-FFF2-40B4-BE49-F238E27FC236}">
                <a16:creationId xmlns:a16="http://schemas.microsoft.com/office/drawing/2014/main" id="{759A3569-F5DD-6AE1-DC66-4ADBBBCB3805}"/>
              </a:ext>
            </a:extLst>
          </p:cNvPr>
          <p:cNvSpPr/>
          <p:nvPr/>
        </p:nvSpPr>
        <p:spPr>
          <a:xfrm>
            <a:off x="1378857" y="3429000"/>
            <a:ext cx="9985829" cy="1049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 Bước 2: Tuỳ theo từng đối tượng và phạm vi quan sát mà xác định công cụ quan sát cho phù hợp (kính hiển vi, kính lúp,...).</a:t>
            </a:r>
          </a:p>
        </p:txBody>
      </p:sp>
      <p:sp>
        <p:nvSpPr>
          <p:cNvPr id="7" name="Rectangle: Rounded Corners 6">
            <a:extLst>
              <a:ext uri="{FF2B5EF4-FFF2-40B4-BE49-F238E27FC236}">
                <a16:creationId xmlns:a16="http://schemas.microsoft.com/office/drawing/2014/main" id="{798EAC67-6C67-2F63-6AFE-A61F661AF804}"/>
              </a:ext>
            </a:extLst>
          </p:cNvPr>
          <p:cNvSpPr/>
          <p:nvPr/>
        </p:nvSpPr>
        <p:spPr>
          <a:xfrm>
            <a:off x="1378856" y="4622800"/>
            <a:ext cx="9985829" cy="1049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 Bước 3: Thu thập, ghi chép và xử lí các dữ liệu quan sát được.</a:t>
            </a:r>
          </a:p>
        </p:txBody>
      </p:sp>
    </p:spTree>
    <p:extLst>
      <p:ext uri="{BB962C8B-B14F-4D97-AF65-F5344CB8AC3E}">
        <p14:creationId xmlns:p14="http://schemas.microsoft.com/office/powerpoint/2010/main" val="68756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3EDDB-C33B-0BC6-40E3-EDD0FA8BD705}"/>
              </a:ext>
            </a:extLst>
          </p:cNvPr>
          <p:cNvSpPr>
            <a:spLocks noGrp="1"/>
          </p:cNvSpPr>
          <p:nvPr>
            <p:ph type="title"/>
          </p:nvPr>
        </p:nvSpPr>
        <p:spPr/>
        <p:txBody>
          <a:bodyPr/>
          <a:lstStyle/>
          <a:p>
            <a:r>
              <a:rPr lang="vi-VN" dirty="0"/>
              <a:t>Phương pháp quan sát</a:t>
            </a:r>
            <a:endParaRPr lang="en-US" dirty="0"/>
          </a:p>
        </p:txBody>
      </p:sp>
      <p:sp>
        <p:nvSpPr>
          <p:cNvPr id="3" name="Content Placeholder 2">
            <a:extLst>
              <a:ext uri="{FF2B5EF4-FFF2-40B4-BE49-F238E27FC236}">
                <a16:creationId xmlns:a16="http://schemas.microsoft.com/office/drawing/2014/main" id="{321A5485-1A99-9497-35BC-C5586E4CE5FA}"/>
              </a:ext>
            </a:extLst>
          </p:cNvPr>
          <p:cNvSpPr>
            <a:spLocks noGrp="1"/>
          </p:cNvSpPr>
          <p:nvPr>
            <p:ph sz="half" idx="1"/>
          </p:nvPr>
        </p:nvSpPr>
        <p:spPr/>
        <p:txBody>
          <a:bodyPr/>
          <a:lstStyle/>
          <a:p>
            <a:r>
              <a:rPr lang="en-US" dirty="0" err="1"/>
              <a:t>Ưu</a:t>
            </a:r>
            <a:r>
              <a:rPr lang="en-US" dirty="0"/>
              <a:t> </a:t>
            </a:r>
            <a:r>
              <a:rPr lang="en-US" dirty="0" err="1"/>
              <a:t>điểm</a:t>
            </a:r>
            <a:endParaRPr lang="en-US" dirty="0"/>
          </a:p>
          <a:p>
            <a:r>
              <a:rPr lang="vi-VN" dirty="0"/>
              <a:t>(+) Không yêu cầu những dụng cụ thí nghiệm phức tạp.</a:t>
            </a:r>
          </a:p>
          <a:p>
            <a:r>
              <a:rPr lang="vi-VN" dirty="0"/>
              <a:t>(+) Điều kiện tiến hành thí nghiệm đơn giản, có thể thực hiện ở bất cứ đâu.</a:t>
            </a:r>
          </a:p>
          <a:p>
            <a:r>
              <a:rPr lang="vi-VN" dirty="0"/>
              <a:t>(+) Các dữ liệu thu thập được mang tính khách quan, chính xác.</a:t>
            </a:r>
          </a:p>
        </p:txBody>
      </p:sp>
      <p:sp>
        <p:nvSpPr>
          <p:cNvPr id="4" name="Content Placeholder 3">
            <a:extLst>
              <a:ext uri="{FF2B5EF4-FFF2-40B4-BE49-F238E27FC236}">
                <a16:creationId xmlns:a16="http://schemas.microsoft.com/office/drawing/2014/main" id="{8FE00581-819E-B773-B148-A3434E994906}"/>
              </a:ext>
            </a:extLst>
          </p:cNvPr>
          <p:cNvSpPr>
            <a:spLocks noGrp="1"/>
          </p:cNvSpPr>
          <p:nvPr>
            <p:ph sz="half" idx="2"/>
          </p:nvPr>
        </p:nvSpPr>
        <p:spPr/>
        <p:txBody>
          <a:bodyPr/>
          <a:lstStyle/>
          <a:p>
            <a:r>
              <a:rPr lang="en-US" dirty="0" err="1"/>
              <a:t>Nhược</a:t>
            </a:r>
            <a:r>
              <a:rPr lang="en-US" dirty="0"/>
              <a:t> </a:t>
            </a:r>
            <a:r>
              <a:rPr lang="en-US" dirty="0" err="1"/>
              <a:t>điểm</a:t>
            </a:r>
            <a:endParaRPr lang="en-US" dirty="0"/>
          </a:p>
          <a:p>
            <a:r>
              <a:rPr lang="vi-VN" dirty="0"/>
              <a:t>(-) Người quan sát đóng vai trò thụ động, phải chờ đợi các hiện tượng diễn ra.</a:t>
            </a:r>
          </a:p>
          <a:p>
            <a:r>
              <a:rPr lang="vi-VN" dirty="0"/>
              <a:t>(-) Chỉ thu thập được những thông tin mang tính chất bề nổi của đối tượng nghiên cứu.</a:t>
            </a:r>
          </a:p>
          <a:p>
            <a:endParaRPr lang="en-US" dirty="0"/>
          </a:p>
        </p:txBody>
      </p:sp>
    </p:spTree>
    <p:extLst>
      <p:ext uri="{BB962C8B-B14F-4D97-AF65-F5344CB8AC3E}">
        <p14:creationId xmlns:p14="http://schemas.microsoft.com/office/powerpoint/2010/main" val="2711768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B08D6-DE02-5875-1AAF-EB42DC1FDED4}"/>
              </a:ext>
            </a:extLst>
          </p:cNvPr>
          <p:cNvSpPr>
            <a:spLocks noGrp="1"/>
          </p:cNvSpPr>
          <p:nvPr>
            <p:ph type="title"/>
          </p:nvPr>
        </p:nvSpPr>
        <p:spPr/>
        <p:txBody>
          <a:bodyPr/>
          <a:lstStyle/>
          <a:p>
            <a:r>
              <a:rPr lang="vi-VN" dirty="0"/>
              <a:t>Phương pháp </a:t>
            </a:r>
            <a:r>
              <a:rPr lang="en-US" dirty="0" err="1"/>
              <a:t>làm</a:t>
            </a:r>
            <a:r>
              <a:rPr lang="en-US" dirty="0"/>
              <a:t> </a:t>
            </a:r>
            <a:r>
              <a:rPr lang="en-US" dirty="0" err="1"/>
              <a:t>việc</a:t>
            </a:r>
            <a:r>
              <a:rPr lang="en-US" dirty="0"/>
              <a:t> </a:t>
            </a:r>
            <a:r>
              <a:rPr lang="en-US" dirty="0" err="1"/>
              <a:t>trong</a:t>
            </a:r>
            <a:r>
              <a:rPr lang="en-US" dirty="0"/>
              <a:t> </a:t>
            </a:r>
            <a:r>
              <a:rPr lang="en-US" dirty="0" err="1"/>
              <a:t>phòng</a:t>
            </a:r>
            <a:r>
              <a:rPr lang="en-US" dirty="0"/>
              <a:t> </a:t>
            </a:r>
            <a:r>
              <a:rPr lang="en-US" dirty="0" err="1"/>
              <a:t>thí</a:t>
            </a:r>
            <a:r>
              <a:rPr lang="en-US" dirty="0"/>
              <a:t> </a:t>
            </a:r>
            <a:r>
              <a:rPr lang="en-US" dirty="0" err="1"/>
              <a:t>nghiệm</a:t>
            </a:r>
            <a:endParaRPr lang="en-US" dirty="0"/>
          </a:p>
        </p:txBody>
      </p:sp>
      <p:sp>
        <p:nvSpPr>
          <p:cNvPr id="3" name="Rectangle: Rounded Corners 2">
            <a:extLst>
              <a:ext uri="{FF2B5EF4-FFF2-40B4-BE49-F238E27FC236}">
                <a16:creationId xmlns:a16="http://schemas.microsoft.com/office/drawing/2014/main" id="{C12A848A-7EEA-3AF3-19A9-7CDF91259DCC}"/>
              </a:ext>
            </a:extLst>
          </p:cNvPr>
          <p:cNvSpPr/>
          <p:nvPr/>
        </p:nvSpPr>
        <p:spPr>
          <a:xfrm>
            <a:off x="1113175" y="2278743"/>
            <a:ext cx="10048311" cy="11502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i="1" dirty="0"/>
              <a:t>là phương pháp sử dụng các dụng cụ, hoá chất, quy tắc an toàn trong phòng thí nghiệm để thực hiện các thí nghiệm khoa học.</a:t>
            </a:r>
            <a:endParaRPr lang="en-US" sz="2400" i="1" dirty="0"/>
          </a:p>
        </p:txBody>
      </p:sp>
    </p:spTree>
    <p:extLst>
      <p:ext uri="{BB962C8B-B14F-4D97-AF65-F5344CB8AC3E}">
        <p14:creationId xmlns:p14="http://schemas.microsoft.com/office/powerpoint/2010/main" val="360500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2B1EAD-8032-1F05-6B06-FEE896AE3720}"/>
              </a:ext>
            </a:extLst>
          </p:cNvPr>
          <p:cNvSpPr>
            <a:spLocks noGrp="1"/>
          </p:cNvSpPr>
          <p:nvPr>
            <p:ph type="title"/>
          </p:nvPr>
        </p:nvSpPr>
        <p:spPr/>
        <p:txBody>
          <a:bodyPr/>
          <a:lstStyle/>
          <a:p>
            <a:r>
              <a:rPr lang="vi-VN" dirty="0"/>
              <a:t>Phương pháp </a:t>
            </a:r>
            <a:r>
              <a:rPr lang="en-US" dirty="0" err="1"/>
              <a:t>làm</a:t>
            </a:r>
            <a:r>
              <a:rPr lang="en-US" dirty="0"/>
              <a:t> </a:t>
            </a:r>
            <a:r>
              <a:rPr lang="en-US" dirty="0" err="1"/>
              <a:t>việc</a:t>
            </a:r>
            <a:r>
              <a:rPr lang="en-US" dirty="0"/>
              <a:t> </a:t>
            </a:r>
            <a:r>
              <a:rPr lang="en-US" dirty="0" err="1"/>
              <a:t>trong</a:t>
            </a:r>
            <a:r>
              <a:rPr lang="en-US" dirty="0"/>
              <a:t> </a:t>
            </a:r>
            <a:r>
              <a:rPr lang="en-US" dirty="0" err="1"/>
              <a:t>phòng</a:t>
            </a:r>
            <a:r>
              <a:rPr lang="en-US" dirty="0"/>
              <a:t> </a:t>
            </a:r>
            <a:r>
              <a:rPr lang="en-US" dirty="0" err="1"/>
              <a:t>thí</a:t>
            </a:r>
            <a:r>
              <a:rPr lang="en-US" dirty="0"/>
              <a:t> </a:t>
            </a:r>
            <a:r>
              <a:rPr lang="en-US" dirty="0" err="1"/>
              <a:t>nghiệm</a:t>
            </a:r>
            <a:endParaRPr lang="en-US" dirty="0"/>
          </a:p>
        </p:txBody>
      </p:sp>
      <p:sp>
        <p:nvSpPr>
          <p:cNvPr id="5" name="Rectangle: Rounded Corners 4">
            <a:extLst>
              <a:ext uri="{FF2B5EF4-FFF2-40B4-BE49-F238E27FC236}">
                <a16:creationId xmlns:a16="http://schemas.microsoft.com/office/drawing/2014/main" id="{C1D3FDC5-2B87-DD12-116A-E085B5DC5156}"/>
              </a:ext>
            </a:extLst>
          </p:cNvPr>
          <p:cNvSpPr/>
          <p:nvPr/>
        </p:nvSpPr>
        <p:spPr>
          <a:xfrm>
            <a:off x="1378857" y="2235200"/>
            <a:ext cx="9985829" cy="14804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 Bước 1: Chuẩn bị các thiết bị, dụng cụ, hoá chất và mẫu vật để làm thí nghiệm.</a:t>
            </a:r>
          </a:p>
        </p:txBody>
      </p:sp>
      <p:sp>
        <p:nvSpPr>
          <p:cNvPr id="6" name="Rectangle: Rounded Corners 5">
            <a:extLst>
              <a:ext uri="{FF2B5EF4-FFF2-40B4-BE49-F238E27FC236}">
                <a16:creationId xmlns:a16="http://schemas.microsoft.com/office/drawing/2014/main" id="{759A3569-F5DD-6AE1-DC66-4ADBBBCB3805}"/>
              </a:ext>
            </a:extLst>
          </p:cNvPr>
          <p:cNvSpPr/>
          <p:nvPr/>
        </p:nvSpPr>
        <p:spPr>
          <a:xfrm>
            <a:off x="1378856" y="4256314"/>
            <a:ext cx="9985829" cy="14804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 Bước 2: Tiến hành các thí nghiệm theo đúng quy trình và thu thập dữ liệu từ kết quả thí nghiệm. Từ việc quan sát và phân tích kết quả, người nghiên cứu giải thích và kết luận cho kết quả thí nghiệm đó. </a:t>
            </a:r>
          </a:p>
        </p:txBody>
      </p:sp>
    </p:spTree>
    <p:extLst>
      <p:ext uri="{BB962C8B-B14F-4D97-AF65-F5344CB8AC3E}">
        <p14:creationId xmlns:p14="http://schemas.microsoft.com/office/powerpoint/2010/main" val="224684202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25</TotalTime>
  <Words>857</Words>
  <Application>Microsoft Office PowerPoint</Application>
  <PresentationFormat>Widescreen</PresentationFormat>
  <Paragraphs>56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Palatino Linotype</vt:lpstr>
      <vt:lpstr>Times New Roman</vt:lpstr>
      <vt:lpstr>Gallery</vt:lpstr>
      <vt:lpstr>CÁC PHƯƠNG PHÁP NGHIÊN CỨU VÀ HỌC TẬP MÔN SINH HỌC</vt:lpstr>
      <vt:lpstr>Khi muối chua, có nhiều nguyên nhân làm dưa cải bị hỏng. Em có biết đó là nguyên nhân nào không? Do vi khuẩn hay do một điều kiện môi trường nào khác?</vt:lpstr>
      <vt:lpstr>CHIA NHÓM</vt:lpstr>
      <vt:lpstr>I. Các phương pháp nghiên cứu và học tập môn sinh học</vt:lpstr>
      <vt:lpstr>Phương pháp quan sát</vt:lpstr>
      <vt:lpstr>Phương pháp quan sát</vt:lpstr>
      <vt:lpstr>Phương pháp quan sát</vt:lpstr>
      <vt:lpstr>Phương pháp làm việc trong phòng thí nghiệm</vt:lpstr>
      <vt:lpstr>Phương pháp làm việc trong phòng thí nghiệm</vt:lpstr>
      <vt:lpstr>Phương pháp làm việc trong phòng thí nghiệm</vt:lpstr>
      <vt:lpstr>Phương pháp thực nghiệm khoa học</vt:lpstr>
      <vt:lpstr>Phương pháp thực nghiệm khoa học</vt:lpstr>
      <vt:lpstr>Phương pháp thực nghiệm khoa học</vt:lpstr>
      <vt:lpstr>II. Các kỹ năng trong quá trình nghiên cứu khoa học</vt:lpstr>
      <vt:lpstr>PowerPoint Presentation</vt:lpstr>
      <vt:lpstr>PowerPoint Presentation</vt:lpstr>
      <vt:lpstr>III. Tin sinh học</vt:lpstr>
      <vt:lpstr>PowerPoint Presentation</vt:lpstr>
    </vt:vector>
  </TitlesOfParts>
  <Manager>TV_STEM</Manager>
  <Company>TV_STEM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TV_STEM</dc:title>
  <dc:subject>TV_STEM</dc:subject>
  <dc:creator>TV_STEM</dc:creator>
  <cp:keywords>TV_STEM</cp:keywords>
  <dc:description>TV_STEM</dc:description>
  <cp:lastModifiedBy>Nghiêm Xuân</cp:lastModifiedBy>
  <cp:revision>2</cp:revision>
  <dcterms:created xsi:type="dcterms:W3CDTF">2022-07-27T16:11:28Z</dcterms:created>
  <dcterms:modified xsi:type="dcterms:W3CDTF">2022-09-01T08:37:56Z</dcterms:modified>
  <cp:category>TV_STEM</cp:category>
</cp:coreProperties>
</file>