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70" r:id="rId2"/>
    <p:sldId id="450" r:id="rId3"/>
    <p:sldId id="347" r:id="rId4"/>
    <p:sldId id="449" r:id="rId5"/>
    <p:sldId id="448" r:id="rId6"/>
    <p:sldId id="453" r:id="rId7"/>
    <p:sldId id="452" r:id="rId8"/>
    <p:sldId id="451" r:id="rId9"/>
    <p:sldId id="287" r:id="rId10"/>
    <p:sldId id="438" r:id="rId11"/>
    <p:sldId id="440" r:id="rId12"/>
    <p:sldId id="445" r:id="rId13"/>
    <p:sldId id="442" r:id="rId14"/>
    <p:sldId id="446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FF"/>
    <a:srgbClr val="CE229D"/>
    <a:srgbClr val="BEF488"/>
    <a:srgbClr val="FF99CC"/>
    <a:srgbClr val="CBF9C5"/>
    <a:srgbClr val="DAE91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4" autoAdjust="0"/>
    <p:restoredTop sz="85063" autoAdjust="0"/>
  </p:normalViewPr>
  <p:slideViewPr>
    <p:cSldViewPr>
      <p:cViewPr varScale="1">
        <p:scale>
          <a:sx n="96" d="100"/>
          <a:sy n="96" d="100"/>
        </p:scale>
        <p:origin x="89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6A80E74-5C63-4567-9E1D-85990305E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51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947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6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6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2D5-9A57-4D41-8004-71D48B91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696-76AD-4910-A61C-3CE08A8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7251-FB86-4650-828E-17A56F22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8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DF99-D713-483D-B8D5-55E056F8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9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3958-85A8-4553-BC98-7A311689E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37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35E1B-FAE3-42FB-B73C-249FC76A0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F60A-B2C2-4E61-93F5-1F7E1FE20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414E-8818-47C0-B21F-C4A253DB2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8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F29E7-4A63-4BC8-9C79-6DB6766C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1B41-189D-461C-B5D3-0D02BCB0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1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9C9A-42F9-4C34-8C3D-8412EB6B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7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6E5-8B6A-48A2-893E-41C249D6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8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F10DE5D-6CB7-436A-8139-AD8DFE82AB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646" y="-29767"/>
            <a:ext cx="12539367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25" y="4581994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13391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8FC563-EA9D-9C59-DA7C-8806B8B0A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647" y="-73002"/>
            <a:ext cx="4208780" cy="1571625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65E589CD-217B-EE2A-4D39-2F7BBBA35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1" y="4697122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POINSET2">
            <a:extLst>
              <a:ext uri="{FF2B5EF4-FFF2-40B4-BE49-F238E27FC236}">
                <a16:creationId xmlns:a16="http://schemas.microsoft.com/office/drawing/2014/main" id="{D8E8E611-B093-6760-D24E-8F04932AF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38593" y="-219216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350C4A-AE22-41F5-849A-ED1B23C2BF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74" t="17589" r="6123" b="17739"/>
          <a:stretch/>
        </p:blipFill>
        <p:spPr>
          <a:xfrm>
            <a:off x="1660772" y="1421231"/>
            <a:ext cx="9314532" cy="34155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1EA5F2-B497-4C35-AE91-FE1482BC873B}"/>
              </a:ext>
            </a:extLst>
          </p:cNvPr>
          <p:cNvSpPr/>
          <p:nvPr/>
        </p:nvSpPr>
        <p:spPr>
          <a:xfrm>
            <a:off x="1660772" y="2912852"/>
            <a:ext cx="9080189" cy="162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brose" panose="02040603050506020204" pitchFamily="18" charset="0"/>
                <a:ea typeface="+mn-ea"/>
                <a:cs typeface="Times New Roman" panose="02020603050405020304" pitchFamily="18" charset="0"/>
              </a:rPr>
              <a:t>Tấ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cs typeface="Times New Roman" panose="02020603050405020304" pitchFamily="18" charset="0"/>
              </a:rPr>
              <a:t>m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cs typeface="Times New Roman" panose="02020603050405020304" pitchFamily="18" charset="0"/>
              </a:rPr>
              <a:t>huy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brose" panose="02040603050506020204" pitchFamily="18" charset="0"/>
                <a:cs typeface="Times New Roman" panose="02020603050405020304" pitchFamily="18" charset="0"/>
              </a:rPr>
              <a:t>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Brushtip-C" panose="020404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7455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32003D-8E1C-29FC-417E-D35B938FA4F8}"/>
              </a:ext>
            </a:extLst>
          </p:cNvPr>
          <p:cNvSpPr txBox="1"/>
          <p:nvPr/>
        </p:nvSpPr>
        <p:spPr>
          <a:xfrm>
            <a:off x="263352" y="1951255"/>
            <a:ext cx="11809312" cy="2955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FF0000"/>
                </a:solidFill>
                <a:latin typeface="UTM Avo" panose="02040603050506020204" pitchFamily="18" charset="0"/>
              </a:rPr>
              <a:t>a) Điều gì ở cậu bé Xtác-đi khiến các bạn khâm phục? </a:t>
            </a:r>
          </a:p>
          <a:p>
            <a:pPr algn="just">
              <a:lnSpc>
                <a:spcPct val="150000"/>
              </a:lnSpc>
            </a:pPr>
            <a:r>
              <a:rPr lang="pt-BR" sz="3200" dirty="0">
                <a:latin typeface="UTM Avo" panose="02040603050506020204" pitchFamily="18" charset="0"/>
              </a:rPr>
              <a:t>	</a:t>
            </a:r>
            <a:r>
              <a:rPr lang="pt-BR" sz="3200" dirty="0">
                <a:solidFill>
                  <a:srgbClr val="0070C0"/>
                </a:solidFill>
                <a:latin typeface="UTM Avo" panose="02040603050506020204" pitchFamily="18" charset="0"/>
              </a:rPr>
              <a:t>Xtác-đi có nghị lực phi thường trong học tập, học mọi lúc, mọi nơi, tập trung cao độ trong học tập; không tự ái khi bị người khác chê cũng không tự mãn khi được khen.</a:t>
            </a:r>
            <a:endParaRPr lang="vi-V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" y="-29519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5FD25B-2F2C-E21E-D48C-599367EB0225}"/>
              </a:ext>
            </a:extLst>
          </p:cNvPr>
          <p:cNvSpPr txBox="1"/>
          <p:nvPr/>
        </p:nvSpPr>
        <p:spPr>
          <a:xfrm>
            <a:off x="407368" y="1700808"/>
            <a:ext cx="11521280" cy="3694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FF0000"/>
                </a:solidFill>
                <a:latin typeface="UTM Avo" panose="02040603050506020204" pitchFamily="18" charset="0"/>
              </a:rPr>
              <a:t>b) Câu chuyện trên gợi cho em những cảm nghĩ gì?</a:t>
            </a:r>
            <a:r>
              <a:rPr lang="pt-BR" sz="3200" dirty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3200" dirty="0">
                <a:solidFill>
                  <a:srgbClr val="0070C0"/>
                </a:solidFill>
                <a:latin typeface="UTM Avo" panose="02040603050506020204" pitchFamily="18" charset="0"/>
              </a:rPr>
              <a:t>- Câu chuyện giúp em rút ra bài học: sự chăm chỉ và quyết tâm sẽ đem đến cho ta những thành công trong học tập. Xtác-đi là một tấm gương chăm học, có quyết tâm cao trong học tập mà mọi người phải noi theo.</a:t>
            </a:r>
            <a:endParaRPr lang="vi-VN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4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49AE0B-4A33-51B7-6854-D3A6979203F2}"/>
              </a:ext>
            </a:extLst>
          </p:cNvPr>
          <p:cNvSpPr txBox="1"/>
          <p:nvPr/>
        </p:nvSpPr>
        <p:spPr>
          <a:xfrm>
            <a:off x="4452606" y="1700808"/>
            <a:ext cx="3344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652090" y="2780928"/>
            <a:ext cx="10945216" cy="884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kern="100" dirty="0">
              <a:solidFill>
                <a:srgbClr val="FF000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7096C-00E2-18E9-3760-F6121499A6C5}"/>
              </a:ext>
            </a:extLst>
          </p:cNvPr>
          <p:cNvSpPr txBox="1"/>
          <p:nvPr/>
        </p:nvSpPr>
        <p:spPr>
          <a:xfrm>
            <a:off x="1271464" y="3861048"/>
            <a:ext cx="61175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14414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" y="23675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D0BFF8-D23D-8F2C-E735-BA579C1FE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820" y="2564904"/>
            <a:ext cx="2444780" cy="40119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831A756-674B-FD62-8AE1-888B88E3C6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131626"/>
            <a:ext cx="9649071" cy="544522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81674A-A9CC-9FF1-24F4-C9BA4F3353C4}"/>
              </a:ext>
            </a:extLst>
          </p:cNvPr>
          <p:cNvSpPr txBox="1"/>
          <p:nvPr/>
        </p:nvSpPr>
        <p:spPr>
          <a:xfrm>
            <a:off x="3071664" y="1859339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FFFF00"/>
                </a:solidFill>
                <a:latin typeface="UTM Avo" panose="02040603050506020204" pitchFamily="18" charset="0"/>
              </a:rPr>
              <a:t>Dặn</a:t>
            </a:r>
            <a:r>
              <a:rPr lang="en-US" sz="3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UTM Avo" panose="02040603050506020204" pitchFamily="18" charset="0"/>
              </a:rPr>
              <a:t>dò</a:t>
            </a:r>
            <a:r>
              <a:rPr lang="en-US" sz="3000" dirty="0">
                <a:solidFill>
                  <a:srgbClr val="FFFF00"/>
                </a:solidFill>
                <a:latin typeface="UTM Avo" panose="020406030505060202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Kể</a:t>
            </a:r>
            <a:r>
              <a:rPr lang="en-US" sz="3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chuyện</a:t>
            </a:r>
            <a:r>
              <a:rPr lang="en-US" sz="3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Tấ</a:t>
            </a:r>
            <a:r>
              <a:rPr lang="en-US" sz="3000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m</a:t>
            </a:r>
            <a:r>
              <a:rPr lang="en-US" sz="3000" i="1" dirty="0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huy</a:t>
            </a:r>
            <a:r>
              <a:rPr lang="en-US" sz="3000" i="1" dirty="0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</a:t>
            </a:r>
            <a:r>
              <a:rPr lang="vi-VN" sz="3000" i="1" dirty="0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ư</a:t>
            </a:r>
            <a:r>
              <a:rPr lang="en-US" sz="3000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ơng</a:t>
            </a:r>
            <a:r>
              <a:rPr lang="en-US" sz="3000" i="1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nghe</a:t>
            </a:r>
            <a:endParaRPr lang="en-US" sz="3000" dirty="0">
              <a:solidFill>
                <a:srgbClr val="FFFF0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dirty="0" err="1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0" dirty="0">
                <a:solidFill>
                  <a:srgbClr val="FFFF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FFFF0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80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C0C0EB-BDF5-9E72-E291-300F55E6803F}"/>
              </a:ext>
            </a:extLst>
          </p:cNvPr>
          <p:cNvSpPr txBox="1"/>
          <p:nvPr/>
        </p:nvSpPr>
        <p:spPr>
          <a:xfrm>
            <a:off x="1199456" y="2875001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70C0"/>
                </a:solidFill>
                <a:latin typeface="UTM Avo" panose="02040603050506020204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386814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4D98A605-D995-00F2-6875-171F705C6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4767" l="3074" r="96002">
                        <a14:foregroundMark x1="51056" y1="7892" x2="51056" y2="7892"/>
                        <a14:foregroundMark x1="41003" y1="7892" x2="48642" y2="7217"/>
                        <a14:foregroundMark x1="7431" y1="38574" x2="8035" y2="44440"/>
                        <a14:foregroundMark x1="62599" y1="82507" x2="51358" y2="86706"/>
                        <a14:foregroundMark x1="51358" y1="86706" x2="51358" y2="86706"/>
                        <a14:foregroundMark x1="93474" y1="32876" x2="93474" y2="32876"/>
                        <a14:foregroundMark x1="63033" y1="87888" x2="55545" y2="89892"/>
                        <a14:foregroundMark x1="96020" y1="35387" x2="96020" y2="35387"/>
                        <a14:foregroundMark x1="4131" y1="42266" x2="4131" y2="42266"/>
                        <a14:foregroundMark x1="46398" y1="4706" x2="46398" y2="4706"/>
                        <a14:foregroundMark x1="48642" y1="88225" x2="46398" y2="87550"/>
                        <a14:foregroundMark x1="71728" y1="87719" x2="73387" y2="90230"/>
                        <a14:foregroundMark x1="63636" y1="94429" x2="61392" y2="94767"/>
                        <a14:foregroundMark x1="3074" y1="88711" x2="3074" y2="88711"/>
                        <a14:foregroundMark x1="3074" y1="88711" x2="3074" y2="88711"/>
                        <a14:backgroundMark x1="50000" y1="78666" x2="50000" y2="78666"/>
                        <a14:backgroundMark x1="38910" y1="81177" x2="38910" y2="81177"/>
                        <a14:backgroundMark x1="81479" y1="71618" x2="81479" y2="71618"/>
                        <a14:backgroundMark x1="53452" y1="80333" x2="53452" y2="8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3712" y="2045478"/>
            <a:ext cx="4899565" cy="417864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0D583A-B4AB-2275-98AC-B62CF26CE859}"/>
              </a:ext>
            </a:extLst>
          </p:cNvPr>
          <p:cNvSpPr txBox="1"/>
          <p:nvPr/>
        </p:nvSpPr>
        <p:spPr>
          <a:xfrm>
            <a:off x="2783632" y="1029815"/>
            <a:ext cx="73448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E6FFFD"/>
              </a:buClr>
            </a:pPr>
            <a:r>
              <a:rPr lang="en-US" sz="6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Dai Co Viet" panose="02040603050506020204" pitchFamily="18" charset="0"/>
                <a:cs typeface="Calibri" panose="020F0502020204030204" pitchFamily="34" charset="0"/>
              </a:rPr>
              <a:t>NGHE KỂ CHUYỆN</a:t>
            </a:r>
          </a:p>
        </p:txBody>
      </p:sp>
    </p:spTree>
    <p:extLst>
      <p:ext uri="{BB962C8B-B14F-4D97-AF65-F5344CB8AC3E}">
        <p14:creationId xmlns:p14="http://schemas.microsoft.com/office/powerpoint/2010/main" val="193679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078400-166C-4C7D-AFB5-1EDBCADBC386}"/>
              </a:ext>
            </a:extLst>
          </p:cNvPr>
          <p:cNvSpPr/>
          <p:nvPr/>
        </p:nvSpPr>
        <p:spPr>
          <a:xfrm>
            <a:off x="12554" y="1708"/>
            <a:ext cx="12192000" cy="592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ea typeface="Times New Roman" panose="02020603050405020304" pitchFamily="18" charset="0"/>
              </a:rPr>
              <a:t>Tấm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ea typeface="Times New Roman" panose="02020603050405020304" pitchFamily="18" charset="0"/>
              </a:rPr>
              <a:t>huy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ea typeface="Times New Roman" panose="02020603050405020304" pitchFamily="18" charset="0"/>
              </a:rPr>
              <a:t>ch</a:t>
            </a:r>
            <a:r>
              <a:rPr lang="vi-V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ea typeface="Times New Roman" panose="02020603050405020304" pitchFamily="18" charset="0"/>
              </a:rPr>
              <a:t>ơng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Essendine Caps" panose="02040603050506020204" pitchFamily="18" charset="0"/>
              <a:ea typeface="Times New Roman" panose="02020603050405020304" pitchFamily="18" charset="0"/>
            </a:endParaRPr>
          </a:p>
          <a:p>
            <a:pPr indent="228600" algn="ctr">
              <a:lnSpc>
                <a:spcPct val="150000"/>
              </a:lnSpc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Essendine Caps" panose="020406030505060202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Dạo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Xtác-đi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: “Xin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kiên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nhẫn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kiên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nhẫn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.”.</a:t>
            </a:r>
            <a:endParaRPr lang="vi-VN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Xtác-đi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nhúc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nhích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đăm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đăm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Ai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6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4331F3-E4EC-4FCC-AF6A-1033BA1A5447}"/>
              </a:ext>
            </a:extLst>
          </p:cNvPr>
          <p:cNvSpPr/>
          <p:nvPr/>
        </p:nvSpPr>
        <p:spPr>
          <a:xfrm>
            <a:off x="111964" y="332656"/>
            <a:ext cx="11968071" cy="583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tí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lộn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xộn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bây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nhầm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lẫn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tủ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hứa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Xtác-đi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thốt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Hoan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Xtác-đi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!”.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Xtác-đi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dường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hề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mỉm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6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F83929-BD22-4D54-98E1-43CE80F72F1B}"/>
              </a:ext>
            </a:extLst>
          </p:cNvPr>
          <p:cNvSpPr/>
          <p:nvPr/>
        </p:nvSpPr>
        <p:spPr>
          <a:xfrm>
            <a:off x="191344" y="1124744"/>
            <a:ext cx="11881320" cy="4329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tin.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vỗ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to: “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!”.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206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. </a:t>
            </a:r>
            <a:endParaRPr lang="vi-VN" sz="28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indent="228600" algn="just">
              <a:lnSpc>
                <a:spcPct val="13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UTM Essendine Caps" panose="020406030505060202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Theo A-MI-XI 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34712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4CE1F58C-7701-8FCA-BBC9-7D2F8B68F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3" y="1412775"/>
            <a:ext cx="11305571" cy="5445224"/>
          </a:xfrm>
          <a:prstGeom prst="rect">
            <a:avLst/>
          </a:prstGeom>
          <a:noFill/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B4FC1B9C-4FF3-AE66-7126-FCE1BF1F2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-81327"/>
            <a:ext cx="1803639" cy="18036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0A04FF-347F-9261-8AC0-BBBDC1EE634D}"/>
              </a:ext>
            </a:extLst>
          </p:cNvPr>
          <p:cNvSpPr txBox="1"/>
          <p:nvPr/>
        </p:nvSpPr>
        <p:spPr>
          <a:xfrm>
            <a:off x="3071664" y="3013500"/>
            <a:ext cx="6480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E6FFFD"/>
              </a:buClr>
            </a:pP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KỂ LẠI CÂU CHUYỆN</a:t>
            </a:r>
          </a:p>
        </p:txBody>
      </p:sp>
    </p:spTree>
    <p:extLst>
      <p:ext uri="{BB962C8B-B14F-4D97-AF65-F5344CB8AC3E}">
        <p14:creationId xmlns:p14="http://schemas.microsoft.com/office/powerpoint/2010/main" val="116448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93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4D98A605-D995-00F2-6875-171F705C6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4767" l="3074" r="96002">
                        <a14:foregroundMark x1="51056" y1="7892" x2="51056" y2="7892"/>
                        <a14:foregroundMark x1="41003" y1="7892" x2="48642" y2="7217"/>
                        <a14:foregroundMark x1="7431" y1="38574" x2="8035" y2="44440"/>
                        <a14:foregroundMark x1="62599" y1="82507" x2="51358" y2="86706"/>
                        <a14:foregroundMark x1="51358" y1="86706" x2="51358" y2="86706"/>
                        <a14:foregroundMark x1="93474" y1="32876" x2="93474" y2="32876"/>
                        <a14:foregroundMark x1="63033" y1="87888" x2="55545" y2="89892"/>
                        <a14:foregroundMark x1="96020" y1="35387" x2="96020" y2="35387"/>
                        <a14:foregroundMark x1="4131" y1="42266" x2="4131" y2="42266"/>
                        <a14:foregroundMark x1="46398" y1="4706" x2="46398" y2="4706"/>
                        <a14:foregroundMark x1="48642" y1="88225" x2="46398" y2="87550"/>
                        <a14:foregroundMark x1="71728" y1="87719" x2="73387" y2="90230"/>
                        <a14:foregroundMark x1="63636" y1="94429" x2="61392" y2="94767"/>
                        <a14:foregroundMark x1="3074" y1="88711" x2="3074" y2="88711"/>
                        <a14:foregroundMark x1="3074" y1="88711" x2="3074" y2="88711"/>
                        <a14:backgroundMark x1="50000" y1="78666" x2="50000" y2="78666"/>
                        <a14:backgroundMark x1="38910" y1="81177" x2="38910" y2="81177"/>
                        <a14:backgroundMark x1="81479" y1="71618" x2="81479" y2="71618"/>
                        <a14:backgroundMark x1="53452" y1="80333" x2="53452" y2="8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3712" y="3140968"/>
            <a:ext cx="4899565" cy="308315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501DB-43CB-4EC8-99FC-BF74B8C36317}"/>
              </a:ext>
            </a:extLst>
          </p:cNvPr>
          <p:cNvSpPr txBox="1"/>
          <p:nvPr/>
        </p:nvSpPr>
        <p:spPr>
          <a:xfrm>
            <a:off x="377059" y="1471198"/>
            <a:ext cx="11152870" cy="2071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</a:pP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4,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lần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lượt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từng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kể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trưởng</a:t>
            </a:r>
            <a:r>
              <a:rPr lang="en-US" sz="30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chỉ</a:t>
            </a:r>
            <a:r>
              <a:rPr lang="en-US" sz="30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bất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kì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mỗi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kể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3000" dirty="0">
              <a:solidFill>
                <a:srgbClr val="7030A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13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27AB186E-776C-4AC4-A0F8-EDAD0DBAAE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124744"/>
            <a:ext cx="11305571" cy="544522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4D55E3-E947-48F1-AF44-9C3E16E8D8C0}"/>
              </a:ext>
            </a:extLst>
          </p:cNvPr>
          <p:cNvSpPr txBox="1"/>
          <p:nvPr/>
        </p:nvSpPr>
        <p:spPr>
          <a:xfrm>
            <a:off x="1451641" y="2780928"/>
            <a:ext cx="9793088" cy="1808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Thi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indent="270510" algn="just">
              <a:lnSpc>
                <a:spcPct val="150000"/>
              </a:lnSpc>
            </a:pP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Thi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E2AFBD-5191-440B-A543-23BFF2909204}"/>
              </a:ext>
            </a:extLst>
          </p:cNvPr>
          <p:cNvSpPr/>
          <p:nvPr/>
        </p:nvSpPr>
        <p:spPr>
          <a:xfrm>
            <a:off x="2413685" y="1802413"/>
            <a:ext cx="786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84" eaLnBrk="1" hangingPunct="1">
              <a:defRPr/>
            </a:pPr>
            <a:r>
              <a:rPr lang="en-US" alt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Essendine Caps" panose="02040603050506020204" pitchFamily="18" charset="0"/>
                <a:cs typeface="Times New Roman" panose="02020603050405020304" pitchFamily="18" charset="0"/>
              </a:rPr>
              <a:t>KỂ CHUYỆN TRƯỚC LỚP</a:t>
            </a:r>
            <a:endParaRPr lang="en-US" alt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Essendine Caps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3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669800" y="739622"/>
            <a:ext cx="11305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TRAO ĐỔI VỀ NỘI DUNG CÂU CHUYỆN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D9FF80-EBA2-4EBB-9C84-9C799B29B0D3}"/>
              </a:ext>
            </a:extLst>
          </p:cNvPr>
          <p:cNvGrpSpPr/>
          <p:nvPr/>
        </p:nvGrpSpPr>
        <p:grpSpPr>
          <a:xfrm>
            <a:off x="3755740" y="3289049"/>
            <a:ext cx="4680520" cy="3548035"/>
            <a:chOff x="8604068" y="6331731"/>
            <a:chExt cx="3235139" cy="23599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A7C922-9A02-4ED5-AC99-609C22826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97"/>
            <a:stretch/>
          </p:blipFill>
          <p:spPr>
            <a:xfrm>
              <a:off x="8604068" y="6331731"/>
              <a:ext cx="3235139" cy="19595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210068-9B33-43DD-927C-5D43C668CB23}"/>
                </a:ext>
              </a:extLst>
            </p:cNvPr>
            <p:cNvSpPr txBox="1"/>
            <p:nvPr/>
          </p:nvSpPr>
          <p:spPr>
            <a:xfrm>
              <a:off x="8715082" y="8289186"/>
              <a:ext cx="3013109" cy="40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47E44A4-6DBC-43F2-A696-5B122847D4E4}"/>
              </a:ext>
            </a:extLst>
          </p:cNvPr>
          <p:cNvSpPr txBox="1"/>
          <p:nvPr/>
        </p:nvSpPr>
        <p:spPr>
          <a:xfrm>
            <a:off x="695400" y="2063547"/>
            <a:ext cx="1130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Thảo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đôi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báo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cáo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ndrogyne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6&quot;&gt;&lt;property id=&quot;20148&quot; value=&quot;5&quot;/&gt;&lt;property id=&quot;20300&quot; value=&quot;Slide 1&quot;/&gt;&lt;property id=&quot;20307&quot; value=&quot;284&quot;/&gt;&lt;/object&gt;&lt;object type=&quot;3&quot; unique_id=&quot;10077&quot;&gt;&lt;property id=&quot;20148&quot; value=&quot;5&quot;/&gt;&lt;property id=&quot;20300&quot; value=&quot;Slide 2&quot;/&gt;&lt;property id=&quot;20307&quot; value=&quot;271&quot;/&gt;&lt;/object&gt;&lt;object type=&quot;3&quot; unique_id=&quot;10078&quot;&gt;&lt;property id=&quot;20148&quot; value=&quot;5&quot;/&gt;&lt;property id=&quot;20300&quot; value=&quot;Slide 3&quot;/&gt;&lt;property id=&quot;20307&quot; value=&quot;279&quot;/&gt;&lt;/object&gt;&lt;object type=&quot;3&quot; unique_id=&quot;10079&quot;&gt;&lt;property id=&quot;20148&quot; value=&quot;5&quot;/&gt;&lt;property id=&quot;20300&quot; value=&quot;Slide 4&quot;/&gt;&lt;property id=&quot;20307&quot; value=&quot;281&quot;/&gt;&lt;/object&gt;&lt;object type=&quot;3&quot; unique_id=&quot;10080&quot;&gt;&lt;property id=&quot;20148&quot; value=&quot;5&quot;/&gt;&lt;property id=&quot;20300&quot; value=&quot;Slide 5&quot;/&gt;&lt;property id=&quot;20307&quot; value=&quot;272&quot;/&gt;&lt;/object&gt;&lt;object type=&quot;3&quot; unique_id=&quot;10081&quot;&gt;&lt;property id=&quot;20148&quot; value=&quot;5&quot;/&gt;&lt;property id=&quot;20300&quot; value=&quot;Slide 6&quot;/&gt;&lt;property id=&quot;20307&quot; value=&quot;288&quot;/&gt;&lt;/object&gt;&lt;object type=&quot;3&quot; unique_id=&quot;10082&quot;&gt;&lt;property id=&quot;20148&quot; value=&quot;5&quot;/&gt;&lt;property id=&quot;20300&quot; value=&quot;Slide 7&quot;/&gt;&lt;property id=&quot;20307&quot; value=&quot;273&quot;/&gt;&lt;/object&gt;&lt;object type=&quot;3&quot; unique_id=&quot;10083&quot;&gt;&lt;property id=&quot;20148&quot; value=&quot;5&quot;/&gt;&lt;property id=&quot;20300&quot; value=&quot;Slide 8 - &amp;quot;Trao đổi, thực hành&amp;quot;&quot;/&gt;&lt;property id=&quot;20307&quot; value=&quot;278&quot;/&gt;&lt;/object&gt;&lt;object type=&quot;3&quot; unique_id=&quot;10084&quot;&gt;&lt;property id=&quot;20148&quot; value=&quot;5&quot;/&gt;&lt;property id=&quot;20300&quot; value=&quot;Slide 9&quot;/&gt;&lt;property id=&quot;20307&quot; value=&quot;286&quot;/&gt;&lt;/object&gt;&lt;object type=&quot;3&quot; unique_id=&quot;10085&quot;&gt;&lt;property id=&quot;20148&quot; value=&quot;5&quot;/&gt;&lt;property id=&quot;20300&quot; value=&quot;Slide 10&quot;/&gt;&lt;property id=&quot;20307&quot; value=&quot;282&quot;/&gt;&lt;/object&gt;&lt;object type=&quot;3&quot; unique_id=&quot;10086&quot;&gt;&lt;property id=&quot;20148&quot; value=&quot;5&quot;/&gt;&lt;property id=&quot;20300&quot; value=&quot;Slide 1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3644</TotalTime>
  <Words>636</Words>
  <Application>Microsoft Office PowerPoint</Application>
  <PresentationFormat>Widescreen</PresentationFormat>
  <Paragraphs>36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Times New Roman</vt:lpstr>
      <vt:lpstr>UTM Ambrose</vt:lpstr>
      <vt:lpstr>UTM Androgyne</vt:lpstr>
      <vt:lpstr>UTM Avo</vt:lpstr>
      <vt:lpstr>UTM Brushtip-C</vt:lpstr>
      <vt:lpstr>UTM Dai Co Viet</vt:lpstr>
      <vt:lpstr>UTM Essendine Caps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2013-10-28T09:13:32Z</dcterms:created>
  <dcterms:modified xsi:type="dcterms:W3CDTF">2023-09-20T15:03:38Z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