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0" r:id="rId5"/>
    <p:sldId id="261" r:id="rId6"/>
    <p:sldId id="262" r:id="rId7"/>
    <p:sldId id="263" r:id="rId8"/>
    <p:sldId id="264" r:id="rId9"/>
    <p:sldId id="258" r:id="rId10"/>
    <p:sldId id="265" r:id="rId11"/>
    <p:sldId id="266" r:id="rId12"/>
    <p:sldId id="267" r:id="rId13"/>
    <p:sldId id="268"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2" d="100"/>
          <a:sy n="62" d="100"/>
        </p:scale>
        <p:origin x="7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3D412-CCEC-4689-B9BB-5BB6D823816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1C3AD-1321-44AD-8B97-3F4CACA6706B}" type="slidenum">
              <a:rPr lang="en-US" smtClean="0"/>
              <a:t>‹#›</a:t>
            </a:fld>
            <a:endParaRPr lang="en-US"/>
          </a:p>
        </p:txBody>
      </p:sp>
    </p:spTree>
    <p:extLst>
      <p:ext uri="{BB962C8B-B14F-4D97-AF65-F5344CB8AC3E}">
        <p14:creationId xmlns:p14="http://schemas.microsoft.com/office/powerpoint/2010/main" val="253499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D412-CCEC-4689-B9BB-5BB6D823816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1C3AD-1321-44AD-8B97-3F4CACA6706B}" type="slidenum">
              <a:rPr lang="en-US" smtClean="0"/>
              <a:t>‹#›</a:t>
            </a:fld>
            <a:endParaRPr lang="en-US"/>
          </a:p>
        </p:txBody>
      </p:sp>
    </p:spTree>
    <p:extLst>
      <p:ext uri="{BB962C8B-B14F-4D97-AF65-F5344CB8AC3E}">
        <p14:creationId xmlns:p14="http://schemas.microsoft.com/office/powerpoint/2010/main" val="337155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D412-CCEC-4689-B9BB-5BB6D823816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1C3AD-1321-44AD-8B97-3F4CACA6706B}" type="slidenum">
              <a:rPr lang="en-US" smtClean="0"/>
              <a:t>‹#›</a:t>
            </a:fld>
            <a:endParaRPr lang="en-US"/>
          </a:p>
        </p:txBody>
      </p:sp>
    </p:spTree>
    <p:extLst>
      <p:ext uri="{BB962C8B-B14F-4D97-AF65-F5344CB8AC3E}">
        <p14:creationId xmlns:p14="http://schemas.microsoft.com/office/powerpoint/2010/main" val="183769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D412-CCEC-4689-B9BB-5BB6D823816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1C3AD-1321-44AD-8B97-3F4CACA6706B}" type="slidenum">
              <a:rPr lang="en-US" smtClean="0"/>
              <a:t>‹#›</a:t>
            </a:fld>
            <a:endParaRPr lang="en-US"/>
          </a:p>
        </p:txBody>
      </p:sp>
    </p:spTree>
    <p:extLst>
      <p:ext uri="{BB962C8B-B14F-4D97-AF65-F5344CB8AC3E}">
        <p14:creationId xmlns:p14="http://schemas.microsoft.com/office/powerpoint/2010/main" val="130917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53D412-CCEC-4689-B9BB-5BB6D823816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1C3AD-1321-44AD-8B97-3F4CACA6706B}" type="slidenum">
              <a:rPr lang="en-US" smtClean="0"/>
              <a:t>‹#›</a:t>
            </a:fld>
            <a:endParaRPr lang="en-US"/>
          </a:p>
        </p:txBody>
      </p:sp>
    </p:spTree>
    <p:extLst>
      <p:ext uri="{BB962C8B-B14F-4D97-AF65-F5344CB8AC3E}">
        <p14:creationId xmlns:p14="http://schemas.microsoft.com/office/powerpoint/2010/main" val="346993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3D412-CCEC-4689-B9BB-5BB6D8238163}"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1C3AD-1321-44AD-8B97-3F4CACA6706B}" type="slidenum">
              <a:rPr lang="en-US" smtClean="0"/>
              <a:t>‹#›</a:t>
            </a:fld>
            <a:endParaRPr lang="en-US"/>
          </a:p>
        </p:txBody>
      </p:sp>
    </p:spTree>
    <p:extLst>
      <p:ext uri="{BB962C8B-B14F-4D97-AF65-F5344CB8AC3E}">
        <p14:creationId xmlns:p14="http://schemas.microsoft.com/office/powerpoint/2010/main" val="220639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D412-CCEC-4689-B9BB-5BB6D8238163}"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A1C3AD-1321-44AD-8B97-3F4CACA6706B}" type="slidenum">
              <a:rPr lang="en-US" smtClean="0"/>
              <a:t>‹#›</a:t>
            </a:fld>
            <a:endParaRPr lang="en-US"/>
          </a:p>
        </p:txBody>
      </p:sp>
    </p:spTree>
    <p:extLst>
      <p:ext uri="{BB962C8B-B14F-4D97-AF65-F5344CB8AC3E}">
        <p14:creationId xmlns:p14="http://schemas.microsoft.com/office/powerpoint/2010/main" val="249708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3D412-CCEC-4689-B9BB-5BB6D8238163}"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A1C3AD-1321-44AD-8B97-3F4CACA6706B}" type="slidenum">
              <a:rPr lang="en-US" smtClean="0"/>
              <a:t>‹#›</a:t>
            </a:fld>
            <a:endParaRPr lang="en-US"/>
          </a:p>
        </p:txBody>
      </p:sp>
    </p:spTree>
    <p:extLst>
      <p:ext uri="{BB962C8B-B14F-4D97-AF65-F5344CB8AC3E}">
        <p14:creationId xmlns:p14="http://schemas.microsoft.com/office/powerpoint/2010/main" val="214892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D412-CCEC-4689-B9BB-5BB6D8238163}"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A1C3AD-1321-44AD-8B97-3F4CACA6706B}" type="slidenum">
              <a:rPr lang="en-US" smtClean="0"/>
              <a:t>‹#›</a:t>
            </a:fld>
            <a:endParaRPr lang="en-US"/>
          </a:p>
        </p:txBody>
      </p:sp>
    </p:spTree>
    <p:extLst>
      <p:ext uri="{BB962C8B-B14F-4D97-AF65-F5344CB8AC3E}">
        <p14:creationId xmlns:p14="http://schemas.microsoft.com/office/powerpoint/2010/main" val="42254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53D412-CCEC-4689-B9BB-5BB6D8238163}"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1C3AD-1321-44AD-8B97-3F4CACA6706B}" type="slidenum">
              <a:rPr lang="en-US" smtClean="0"/>
              <a:t>‹#›</a:t>
            </a:fld>
            <a:endParaRPr lang="en-US"/>
          </a:p>
        </p:txBody>
      </p:sp>
    </p:spTree>
    <p:extLst>
      <p:ext uri="{BB962C8B-B14F-4D97-AF65-F5344CB8AC3E}">
        <p14:creationId xmlns:p14="http://schemas.microsoft.com/office/powerpoint/2010/main" val="203662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53D412-CCEC-4689-B9BB-5BB6D8238163}"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1C3AD-1321-44AD-8B97-3F4CACA6706B}" type="slidenum">
              <a:rPr lang="en-US" smtClean="0"/>
              <a:t>‹#›</a:t>
            </a:fld>
            <a:endParaRPr lang="en-US"/>
          </a:p>
        </p:txBody>
      </p:sp>
    </p:spTree>
    <p:extLst>
      <p:ext uri="{BB962C8B-B14F-4D97-AF65-F5344CB8AC3E}">
        <p14:creationId xmlns:p14="http://schemas.microsoft.com/office/powerpoint/2010/main" val="58712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3D412-CCEC-4689-B9BB-5BB6D8238163}" type="datetimeFigureOut">
              <a:rPr lang="en-US" smtClean="0"/>
              <a:t>9/22/2022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1C3AD-1321-44AD-8B97-3F4CACA6706B}" type="slidenum">
              <a:rPr lang="en-US" smtClean="0"/>
              <a:t>‹#›</a:t>
            </a:fld>
            <a:endParaRPr lang="en-US"/>
          </a:p>
        </p:txBody>
      </p:sp>
    </p:spTree>
    <p:extLst>
      <p:ext uri="{BB962C8B-B14F-4D97-AF65-F5344CB8AC3E}">
        <p14:creationId xmlns:p14="http://schemas.microsoft.com/office/powerpoint/2010/main" val="162625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gif"/><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4.wmf"/><Relationship Id="rId5" Type="http://schemas.openxmlformats.org/officeDocument/2006/relationships/image" Target="../media/image23.gif"/><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3%20phut.mp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
        <p:nvSpPr>
          <p:cNvPr id="6149" name="WordArt 5"/>
          <p:cNvSpPr>
            <a:spLocks noChangeArrowheads="1" noChangeShapeType="1" noTextEdit="1"/>
          </p:cNvSpPr>
          <p:nvPr/>
        </p:nvSpPr>
        <p:spPr bwMode="auto">
          <a:xfrm>
            <a:off x="3505200" y="3200401"/>
            <a:ext cx="5029200" cy="1279525"/>
          </a:xfrm>
          <a:prstGeom prst="rect">
            <a:avLst/>
          </a:prstGeom>
        </p:spPr>
        <p:txBody>
          <a:bodyPr wrap="none" fromWordArt="1">
            <a:prstTxWarp prst="textPlain">
              <a:avLst>
                <a:gd name="adj" fmla="val 50000"/>
              </a:avLst>
            </a:prstTxWarp>
          </a:bodyPr>
          <a:lstStyle/>
          <a:p>
            <a:pPr algn="ctr"/>
            <a:r>
              <a:rPr lang="en-US" sz="3600" kern="10" dirty="0">
                <a:ln w="19050">
                  <a:solidFill>
                    <a:srgbClr val="FF0000"/>
                  </a:solidFill>
                  <a:round/>
                  <a:headEnd/>
                  <a:tailEnd/>
                </a:ln>
                <a:solidFill>
                  <a:schemeClr val="bg1"/>
                </a:solidFill>
                <a:effectLst>
                  <a:outerShdw dist="35921" dir="2700000" algn="ctr" rotWithShape="0">
                    <a:srgbClr val="990000"/>
                  </a:outerShdw>
                </a:effectLst>
                <a:latin typeface="VNI-Times"/>
              </a:rPr>
              <a:t>KHTN 6</a:t>
            </a:r>
          </a:p>
        </p:txBody>
      </p:sp>
      <p:sp>
        <p:nvSpPr>
          <p:cNvPr id="6150" name="WordArt 6"/>
          <p:cNvSpPr>
            <a:spLocks noChangeArrowheads="1" noChangeShapeType="1" noTextEdit="1"/>
          </p:cNvSpPr>
          <p:nvPr/>
        </p:nvSpPr>
        <p:spPr bwMode="auto">
          <a:xfrm>
            <a:off x="2743200" y="609600"/>
            <a:ext cx="6705600" cy="5638800"/>
          </a:xfrm>
          <a:prstGeom prst="rect">
            <a:avLst/>
          </a:prstGeom>
        </p:spPr>
        <p:txBody>
          <a:bodyPr spcFirstLastPara="1" wrap="none" fromWordArt="1">
            <a:prstTxWarp prst="textArchUp">
              <a:avLst>
                <a:gd name="adj" fmla="val 10800004"/>
              </a:avLst>
            </a:prstTxWarp>
          </a:bodyPr>
          <a:lstStyle/>
          <a:p>
            <a:pPr algn="ctr"/>
            <a:r>
              <a:rPr lang="en-US" sz="3200" kern="10" spc="-320">
                <a:ln w="12700">
                  <a:solidFill>
                    <a:srgbClr val="000099"/>
                  </a:solidFill>
                  <a:round/>
                  <a:headEnd/>
                  <a:tailEnd/>
                </a:ln>
                <a:solidFill>
                  <a:srgbClr val="0000FF"/>
                </a:solidFill>
                <a:effectLst>
                  <a:outerShdw dist="52363" dir="20757825" algn="ctr" rotWithShape="0">
                    <a:srgbClr val="FF9900"/>
                  </a:outerShdw>
                </a:effectLst>
                <a:latin typeface="VNI-Times"/>
              </a:rPr>
              <a:t>TRÖÔØNG THCS  HỒNG AN</a:t>
            </a:r>
          </a:p>
        </p:txBody>
      </p:sp>
      <p:sp>
        <p:nvSpPr>
          <p:cNvPr id="6151" name="WordArt 7"/>
          <p:cNvSpPr>
            <a:spLocks noChangeArrowheads="1" noChangeShapeType="1" noTextEdit="1"/>
          </p:cNvSpPr>
          <p:nvPr/>
        </p:nvSpPr>
        <p:spPr bwMode="auto">
          <a:xfrm>
            <a:off x="3962400" y="5486400"/>
            <a:ext cx="3962400" cy="762000"/>
          </a:xfrm>
          <a:prstGeom prst="rect">
            <a:avLst/>
          </a:prstGeom>
        </p:spPr>
        <p:txBody>
          <a:bodyPr wrap="none" fromWordArt="1">
            <a:prstTxWarp prst="textPlain">
              <a:avLst>
                <a:gd name="adj" fmla="val 50000"/>
              </a:avLst>
            </a:prstTxWarp>
          </a:bodyPr>
          <a:lstStyle/>
          <a:p>
            <a:pPr algn="ctr"/>
            <a:r>
              <a:rPr lang="en-US" kern="10">
                <a:ln w="9525">
                  <a:solidFill>
                    <a:srgbClr val="FF0000"/>
                  </a:solidFill>
                  <a:round/>
                  <a:headEnd/>
                  <a:tailEnd/>
                </a:ln>
                <a:solidFill>
                  <a:srgbClr val="FFFF00"/>
                </a:solidFill>
                <a:effectLst>
                  <a:outerShdw dist="35921" dir="2700000" algn="ctr" rotWithShape="0">
                    <a:srgbClr val="868686"/>
                  </a:outerShdw>
                </a:effectLst>
                <a:latin typeface="Arial"/>
                <a:cs typeface="Arial"/>
              </a:rPr>
              <a:t>Giáo viên: Trần Hữu Thanh Thủy</a:t>
            </a:r>
          </a:p>
        </p:txBody>
      </p:sp>
      <p:pic>
        <p:nvPicPr>
          <p:cNvPr id="2054" name="Picture 8" descr="Copy (6) of 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1816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Copy (6) of 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686800" y="495300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7"/>
          <p:cNvSpPr>
            <a:spLocks noChangeArrowheads="1"/>
          </p:cNvSpPr>
          <p:nvPr/>
        </p:nvSpPr>
        <p:spPr bwMode="auto">
          <a:xfrm>
            <a:off x="5791200" y="2057400"/>
            <a:ext cx="685800" cy="457200"/>
          </a:xfrm>
          <a:prstGeom prst="rect">
            <a:avLst/>
          </a:prstGeom>
          <a:solidFill>
            <a:srgbClr val="FF0000"/>
          </a:solidFill>
          <a:ln w="12700" algn="ctr">
            <a:solidFill>
              <a:srgbClr val="0000FF"/>
            </a:solidFill>
            <a:round/>
            <a:headEnd/>
            <a:tailEnd/>
          </a:ln>
        </p:spPr>
        <p:txBody>
          <a:bodyPr/>
          <a:lstStyle/>
          <a:p>
            <a:pPr eaLnBrk="1" hangingPunct="1"/>
            <a:endParaRPr lang="en-US" altLang="en-US" sz="2800" b="1">
              <a:solidFill>
                <a:srgbClr val="FF3300"/>
              </a:solidFill>
              <a:latin typeface="VNI-Times" pitchFamily="2" charset="0"/>
            </a:endParaRPr>
          </a:p>
        </p:txBody>
      </p:sp>
      <p:sp>
        <p:nvSpPr>
          <p:cNvPr id="2057" name="Rectangle 8"/>
          <p:cNvSpPr>
            <a:spLocks noChangeArrowheads="1"/>
          </p:cNvSpPr>
          <p:nvPr/>
        </p:nvSpPr>
        <p:spPr bwMode="auto">
          <a:xfrm>
            <a:off x="5638800" y="2286000"/>
            <a:ext cx="1066800" cy="228600"/>
          </a:xfrm>
          <a:prstGeom prst="rect">
            <a:avLst/>
          </a:prstGeom>
          <a:solidFill>
            <a:srgbClr val="FF0000"/>
          </a:solidFill>
          <a:ln w="12700" algn="ctr">
            <a:solidFill>
              <a:srgbClr val="0000FF"/>
            </a:solidFill>
            <a:round/>
            <a:headEnd/>
            <a:tailEnd/>
          </a:ln>
        </p:spPr>
        <p:txBody>
          <a:bodyPr/>
          <a:lstStyle/>
          <a:p>
            <a:pPr eaLnBrk="1" hangingPunct="1"/>
            <a:endParaRPr lang="en-US" altLang="en-US" sz="2800" b="1">
              <a:solidFill>
                <a:srgbClr val="FF3300"/>
              </a:solidFill>
              <a:latin typeface="VNI-Times" pitchFamily="2" charset="0"/>
            </a:endParaRPr>
          </a:p>
        </p:txBody>
      </p:sp>
      <p:sp>
        <p:nvSpPr>
          <p:cNvPr id="2058" name="Rectangle 9"/>
          <p:cNvSpPr>
            <a:spLocks noChangeArrowheads="1"/>
          </p:cNvSpPr>
          <p:nvPr/>
        </p:nvSpPr>
        <p:spPr bwMode="auto">
          <a:xfrm>
            <a:off x="5410200" y="2438400"/>
            <a:ext cx="1600200" cy="152400"/>
          </a:xfrm>
          <a:prstGeom prst="rect">
            <a:avLst/>
          </a:prstGeom>
          <a:solidFill>
            <a:srgbClr val="FF0000"/>
          </a:solidFill>
          <a:ln w="12700" algn="ctr">
            <a:solidFill>
              <a:srgbClr val="0000FF"/>
            </a:solidFill>
            <a:round/>
            <a:headEnd/>
            <a:tailEnd/>
          </a:ln>
        </p:spPr>
        <p:txBody>
          <a:bodyPr/>
          <a:lstStyle/>
          <a:p>
            <a:pPr eaLnBrk="1" hangingPunct="1"/>
            <a:endParaRPr lang="en-US" altLang="en-US" sz="2800" b="1">
              <a:solidFill>
                <a:srgbClr val="FF3300"/>
              </a:solidFill>
              <a:latin typeface="VNI-Times" pitchFamily="2" charset="0"/>
            </a:endParaRPr>
          </a:p>
        </p:txBody>
      </p:sp>
    </p:spTree>
    <p:extLst>
      <p:ext uri="{BB962C8B-B14F-4D97-AF65-F5344CB8AC3E}">
        <p14:creationId xmlns:p14="http://schemas.microsoft.com/office/powerpoint/2010/main" val="20735714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6148">
                                            <p:bg/>
                                          </p:spTgt>
                                        </p:tgtEl>
                                        <p:attrNameLst>
                                          <p:attrName>style.visibility</p:attrName>
                                        </p:attrNameLst>
                                      </p:cBhvr>
                                      <p:to>
                                        <p:strVal val="visible"/>
                                      </p:to>
                                    </p:set>
                                    <p:animEffect transition="in" filter="plus(out)">
                                      <p:cBhvr>
                                        <p:cTn id="7" dur="1000"/>
                                        <p:tgtEl>
                                          <p:spTgt spid="6148">
                                            <p:bg/>
                                          </p:spTgt>
                                        </p:tgtEl>
                                      </p:cBhvr>
                                    </p:animEffect>
                                  </p:childTnLst>
                                </p:cTn>
                              </p:par>
                            </p:childTnLst>
                          </p:cTn>
                        </p:par>
                        <p:par>
                          <p:cTn id="8" fill="hold" nodeType="afterGroup">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wheel(4)">
                                      <p:cBhvr>
                                        <p:cTn id="11" dur="2000"/>
                                        <p:tgtEl>
                                          <p:spTgt spid="6149"/>
                                        </p:tgtEl>
                                      </p:cBhvr>
                                    </p:animEffect>
                                  </p:childTnLst>
                                </p:cTn>
                              </p:par>
                              <p:par>
                                <p:cTn id="12" presetID="15" presetClass="entr" presetSubtype="0" fill="hold" grpId="0" nodeType="with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5000" fill="hold"/>
                                        <p:tgtEl>
                                          <p:spTgt spid="6150"/>
                                        </p:tgtEl>
                                        <p:attrNameLst>
                                          <p:attrName>ppt_w</p:attrName>
                                        </p:attrNameLst>
                                      </p:cBhvr>
                                      <p:tavLst>
                                        <p:tav tm="0">
                                          <p:val>
                                            <p:fltVal val="0"/>
                                          </p:val>
                                        </p:tav>
                                        <p:tav tm="100000">
                                          <p:val>
                                            <p:strVal val="#ppt_w"/>
                                          </p:val>
                                        </p:tav>
                                      </p:tavLst>
                                    </p:anim>
                                    <p:anim calcmode="lin" valueType="num">
                                      <p:cBhvr>
                                        <p:cTn id="15" dur="5000" fill="hold"/>
                                        <p:tgtEl>
                                          <p:spTgt spid="6150"/>
                                        </p:tgtEl>
                                        <p:attrNameLst>
                                          <p:attrName>ppt_h</p:attrName>
                                        </p:attrNameLst>
                                      </p:cBhvr>
                                      <p:tavLst>
                                        <p:tav tm="0">
                                          <p:val>
                                            <p:fltVal val="0"/>
                                          </p:val>
                                        </p:tav>
                                        <p:tav tm="100000">
                                          <p:val>
                                            <p:strVal val="#ppt_h"/>
                                          </p:val>
                                        </p:tav>
                                      </p:tavLst>
                                    </p:anim>
                                    <p:anim calcmode="lin" valueType="num">
                                      <p:cBhvr>
                                        <p:cTn id="16" dur="5000" fill="hold"/>
                                        <p:tgtEl>
                                          <p:spTgt spid="6150"/>
                                        </p:tgtEl>
                                        <p:attrNameLst>
                                          <p:attrName>ppt_x</p:attrName>
                                        </p:attrNameLst>
                                      </p:cBhvr>
                                      <p:tavLst>
                                        <p:tav tm="0" fmla="#ppt_x+(cos(-2*pi*(1-$))*-#ppt_x-sin(-2*pi*(1-$))*(1-#ppt_y))*(1-$)">
                                          <p:val>
                                            <p:fltVal val="0"/>
                                          </p:val>
                                        </p:tav>
                                        <p:tav tm="100000">
                                          <p:val>
                                            <p:fltVal val="1"/>
                                          </p:val>
                                        </p:tav>
                                      </p:tavLst>
                                    </p:anim>
                                    <p:anim calcmode="lin" valueType="num">
                                      <p:cBhvr>
                                        <p:cTn id="17" dur="5000" fill="hold"/>
                                        <p:tgtEl>
                                          <p:spTgt spid="6150"/>
                                        </p:tgtEl>
                                        <p:attrNameLst>
                                          <p:attrName>ppt_y</p:attrName>
                                        </p:attrNameLst>
                                      </p:cBhvr>
                                      <p:tavLst>
                                        <p:tav tm="0" fmla="#ppt_y+(sin(-2*pi*(1-$))*-#ppt_x+cos(-2*pi*(1-$))*(1-#ppt_y))*(1-$)">
                                          <p:val>
                                            <p:fltVal val="0"/>
                                          </p:val>
                                        </p:tav>
                                        <p:tav tm="100000">
                                          <p:val>
                                            <p:fltVal val="1"/>
                                          </p:val>
                                        </p:tav>
                                      </p:tavLst>
                                    </p:anim>
                                  </p:childTnLst>
                                </p:cTn>
                              </p:par>
                              <p:par>
                                <p:cTn id="18" presetID="22" presetClass="emph" presetSubtype="0" repeatCount="indefinite" fill="hold" grpId="1" nodeType="withEffect">
                                  <p:stCondLst>
                                    <p:cond delay="0"/>
                                  </p:stCondLst>
                                  <p:childTnLst>
                                    <p:animClr clrSpc="hsl" dir="cw">
                                      <p:cBhvr override="childStyle">
                                        <p:cTn id="19" dur="5000" fill="hold"/>
                                        <p:tgtEl>
                                          <p:spTgt spid="6150"/>
                                        </p:tgtEl>
                                        <p:attrNameLst>
                                          <p:attrName>style.color</p:attrName>
                                        </p:attrNameLst>
                                      </p:cBhvr>
                                      <p:by>
                                        <p:hsl h="-7200000" s="0" l="0"/>
                                      </p:by>
                                    </p:animClr>
                                    <p:animClr clrSpc="hsl" dir="cw">
                                      <p:cBhvr>
                                        <p:cTn id="20" dur="5000" fill="hold"/>
                                        <p:tgtEl>
                                          <p:spTgt spid="6150"/>
                                        </p:tgtEl>
                                        <p:attrNameLst>
                                          <p:attrName>fillcolor</p:attrName>
                                        </p:attrNameLst>
                                      </p:cBhvr>
                                      <p:by>
                                        <p:hsl h="-7200000" s="0" l="0"/>
                                      </p:by>
                                    </p:animClr>
                                    <p:animClr clrSpc="hsl" dir="cw">
                                      <p:cBhvr>
                                        <p:cTn id="21" dur="5000" fill="hold"/>
                                        <p:tgtEl>
                                          <p:spTgt spid="6150"/>
                                        </p:tgtEl>
                                        <p:attrNameLst>
                                          <p:attrName>stroke.color</p:attrName>
                                        </p:attrNameLst>
                                      </p:cBhvr>
                                      <p:by>
                                        <p:hsl h="-7200000" s="0" l="0"/>
                                      </p:by>
                                    </p:animClr>
                                    <p:set>
                                      <p:cBhvr>
                                        <p:cTn id="22" dur="5000" fill="hold"/>
                                        <p:tgtEl>
                                          <p:spTgt spid="6150"/>
                                        </p:tgtEl>
                                        <p:attrNameLst>
                                          <p:attrName>fill.type</p:attrName>
                                        </p:attrNameLst>
                                      </p:cBhvr>
                                      <p:to>
                                        <p:strVal val="solid"/>
                                      </p:to>
                                    </p:set>
                                  </p:childTnLst>
                                </p:cTn>
                              </p:par>
                            </p:childTnLst>
                          </p:cTn>
                        </p:par>
                        <p:par>
                          <p:cTn id="23" fill="hold" nodeType="afterGroup">
                            <p:stCondLst>
                              <p:cond delay="6000"/>
                            </p:stCondLst>
                            <p:childTnLst>
                              <p:par>
                                <p:cTn id="24" presetID="6" presetClass="entr" presetSubtype="16" fill="hold" grpId="0" nodeType="afterEffect">
                                  <p:stCondLst>
                                    <p:cond delay="0"/>
                                  </p:stCondLst>
                                  <p:childTnLst>
                                    <p:set>
                                      <p:cBhvr>
                                        <p:cTn id="25" dur="1" fill="hold">
                                          <p:stCondLst>
                                            <p:cond delay="0"/>
                                          </p:stCondLst>
                                        </p:cTn>
                                        <p:tgtEl>
                                          <p:spTgt spid="6151"/>
                                        </p:tgtEl>
                                        <p:attrNameLst>
                                          <p:attrName>style.visibility</p:attrName>
                                        </p:attrNameLst>
                                      </p:cBhvr>
                                      <p:to>
                                        <p:strVal val="visible"/>
                                      </p:to>
                                    </p:set>
                                    <p:animEffect transition="in" filter="circle(in)">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allAtOnce" animBg="1"/>
      <p:bldP spid="6149" grpId="0" animBg="1"/>
      <p:bldP spid="6150" grpId="0" animBg="1"/>
      <p:bldP spid="6150" grpId="1" animBg="1"/>
      <p:bldP spid="61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p:nvPr/>
        </p:nvCxnSpPr>
        <p:spPr>
          <a:xfrm>
            <a:off x="6516761" y="336471"/>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1669" y="230832"/>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17" name="TextBox 6"/>
          <p:cNvSpPr txBox="1">
            <a:spLocks noChangeArrowheads="1"/>
          </p:cNvSpPr>
          <p:nvPr/>
        </p:nvSpPr>
        <p:spPr bwMode="auto">
          <a:xfrm>
            <a:off x="-38965" y="525184"/>
            <a:ext cx="6107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400" b="1" dirty="0" smtClean="0">
                <a:solidFill>
                  <a:srgbClr val="C00000"/>
                </a:solidFill>
                <a:latin typeface="Times New Roman" panose="02020603050405020304" pitchFamily="18" charset="0"/>
                <a:cs typeface="Times New Roman" panose="02020603050405020304" pitchFamily="18" charset="0"/>
              </a:rPr>
              <a:t>II. </a:t>
            </a:r>
            <a:r>
              <a:rPr lang="en-US" altLang="en-US" sz="2400" b="1" dirty="0" err="1" smtClean="0">
                <a:solidFill>
                  <a:srgbClr val="C00000"/>
                </a:solidFill>
                <a:latin typeface="Times New Roman" panose="02020603050405020304" pitchFamily="18" charset="0"/>
                <a:cs typeface="Times New Roman" panose="02020603050405020304" pitchFamily="18" charset="0"/>
              </a:rPr>
              <a:t>Đo</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chiều</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dài</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8965" y="868234"/>
            <a:ext cx="2576346" cy="461665"/>
          </a:xfrm>
          <a:prstGeom prst="rect">
            <a:avLst/>
          </a:prstGeom>
        </p:spPr>
        <p:txBody>
          <a:bodyPr wrap="none">
            <a:spAutoFit/>
          </a:bodyPr>
          <a:lstStyle/>
          <a:p>
            <a:r>
              <a:rPr lang="vi-VN" sz="2400" b="1" dirty="0" smtClean="0">
                <a:solidFill>
                  <a:srgbClr val="C00000"/>
                </a:solidFill>
                <a:latin typeface="+mj-lt"/>
              </a:rPr>
              <a:t>III. Đo khối lượng</a:t>
            </a:r>
            <a:endParaRPr lang="en-US" sz="2400" b="1" dirty="0">
              <a:solidFill>
                <a:srgbClr val="C00000"/>
              </a:solidFill>
              <a:latin typeface="+mj-lt"/>
            </a:endParaRPr>
          </a:p>
        </p:txBody>
      </p:sp>
      <p:sp>
        <p:nvSpPr>
          <p:cNvPr id="9" name="Rectangle 8"/>
          <p:cNvSpPr/>
          <p:nvPr/>
        </p:nvSpPr>
        <p:spPr>
          <a:xfrm>
            <a:off x="-11669" y="1162586"/>
            <a:ext cx="2265748" cy="461665"/>
          </a:xfrm>
          <a:prstGeom prst="rect">
            <a:avLst/>
          </a:prstGeom>
        </p:spPr>
        <p:txBody>
          <a:bodyPr wrap="non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IV. </a:t>
            </a:r>
            <a:r>
              <a:rPr lang="en-US" sz="2400" b="1" dirty="0" err="1" smtClean="0">
                <a:solidFill>
                  <a:srgbClr val="C00000"/>
                </a:solidFill>
                <a:latin typeface="Times New Roman" panose="02020603050405020304" pitchFamily="18" charset="0"/>
                <a:cs typeface="Times New Roman" panose="02020603050405020304" pitchFamily="18" charset="0"/>
              </a:rPr>
              <a:t>Đo</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thời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gian</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1577413"/>
            <a:ext cx="3021981" cy="461665"/>
          </a:xfrm>
          <a:prstGeom prst="rect">
            <a:avLst/>
          </a:prstGeom>
        </p:spPr>
        <p:txBody>
          <a:bodyPr wrap="none">
            <a:spAutoFit/>
          </a:bodyPr>
          <a:lstStyle/>
          <a:p>
            <a:r>
              <a:rPr lang="vi-VN" sz="2400" b="1" dirty="0" smtClean="0">
                <a:solidFill>
                  <a:srgbClr val="006600"/>
                </a:solidFill>
                <a:latin typeface="Times New Roman" panose="02020603050405020304" pitchFamily="18" charset="0"/>
                <a:cs typeface="Times New Roman" panose="02020603050405020304" pitchFamily="18" charset="0"/>
              </a:rPr>
              <a:t>1. Đơn vị đo thời gian</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72" y="2047334"/>
            <a:ext cx="6515689" cy="1200329"/>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Đơn vị đo thời gian là giây (second), kí hiệu là s.</a:t>
            </a:r>
            <a:endParaRPr lang="en-US" sz="2400" b="1" dirty="0" smtClean="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Người ta còn dùng những đơn vị thời gian nhỏ hơn và lớn hơn giây.</a:t>
            </a:r>
          </a:p>
        </p:txBody>
      </p:sp>
      <p:sp>
        <p:nvSpPr>
          <p:cNvPr id="8" name="Rectangle 7"/>
          <p:cNvSpPr/>
          <p:nvPr/>
        </p:nvSpPr>
        <p:spPr>
          <a:xfrm>
            <a:off x="-38965" y="3189363"/>
            <a:ext cx="2826415"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2. </a:t>
            </a:r>
            <a:r>
              <a:rPr lang="en-US" sz="2400" b="1" dirty="0" err="1" smtClean="0">
                <a:solidFill>
                  <a:srgbClr val="006600"/>
                </a:solidFill>
                <a:latin typeface="Times New Roman" panose="02020603050405020304" pitchFamily="18" charset="0"/>
                <a:cs typeface="Times New Roman" panose="02020603050405020304" pitchFamily="18" charset="0"/>
              </a:rPr>
              <a:t>Cách</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đo</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thời</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gian</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647443" y="571350"/>
            <a:ext cx="5367175" cy="461665"/>
          </a:xfrm>
          <a:prstGeom prst="rect">
            <a:avLst/>
          </a:prstGeom>
        </p:spPr>
        <p:txBody>
          <a:bodyPr wrap="none">
            <a:spAutoFit/>
          </a:bodyPr>
          <a:lstStyle/>
          <a:p>
            <a:r>
              <a:rPr lang="en-US" sz="2400" b="1" i="1" dirty="0" err="1" smtClean="0">
                <a:solidFill>
                  <a:srgbClr val="000099"/>
                </a:solidFill>
                <a:latin typeface="Times New Roman" panose="02020603050405020304" pitchFamily="18" charset="0"/>
                <a:cs typeface="Times New Roman" panose="02020603050405020304" pitchFamily="18" charset="0"/>
              </a:rPr>
              <a:t>Hãy</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gọi</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tên</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dụng</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cụ</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dùng</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đo</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thời</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gian</a:t>
            </a:r>
            <a:r>
              <a:rPr lang="en-US" sz="2400" b="1" i="1" dirty="0" smtClean="0">
                <a:solidFill>
                  <a:srgbClr val="000099"/>
                </a:solidFill>
                <a:latin typeface="Times New Roman" panose="02020603050405020304" pitchFamily="18" charset="0"/>
                <a:cs typeface="Times New Roman" panose="02020603050405020304" pitchFamily="18" charset="0"/>
              </a:rPr>
              <a:t>?</a:t>
            </a:r>
            <a:endParaRPr lang="en-US" sz="2400" b="1" i="1" dirty="0">
              <a:solidFill>
                <a:srgbClr val="000099"/>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6647443" y="1329899"/>
            <a:ext cx="5079926" cy="1983590"/>
          </a:xfrm>
          <a:prstGeom prst="rect">
            <a:avLst/>
          </a:prstGeom>
        </p:spPr>
      </p:pic>
      <p:sp>
        <p:nvSpPr>
          <p:cNvPr id="13" name="Rectangle 12"/>
          <p:cNvSpPr/>
          <p:nvPr/>
        </p:nvSpPr>
        <p:spPr>
          <a:xfrm>
            <a:off x="6516761" y="3420195"/>
            <a:ext cx="4916731" cy="461665"/>
          </a:xfrm>
          <a:prstGeom prst="rect">
            <a:avLst/>
          </a:prstGeom>
        </p:spPr>
        <p:txBody>
          <a:bodyPr wrap="none">
            <a:spAutoFit/>
          </a:bodyPr>
          <a:lstStyle/>
          <a:p>
            <a:r>
              <a:rPr lang="en-US" sz="2400" b="1" dirty="0" err="1" smtClean="0">
                <a:solidFill>
                  <a:srgbClr val="990033"/>
                </a:solidFill>
                <a:latin typeface="Times New Roman" panose="02020603050405020304" pitchFamily="18" charset="0"/>
                <a:cs typeface="Times New Roman" panose="02020603050405020304" pitchFamily="18" charset="0"/>
              </a:rPr>
              <a:t>Dụng</a:t>
            </a:r>
            <a:r>
              <a:rPr lang="en-US" sz="2400" b="1" dirty="0" smtClean="0">
                <a:solidFill>
                  <a:srgbClr val="990033"/>
                </a:solidFill>
                <a:latin typeface="Times New Roman" panose="02020603050405020304" pitchFamily="18" charset="0"/>
                <a:cs typeface="Times New Roman" panose="02020603050405020304" pitchFamily="18" charset="0"/>
              </a:rPr>
              <a:t> </a:t>
            </a:r>
            <a:r>
              <a:rPr lang="en-US" sz="2400" b="1" dirty="0" err="1" smtClean="0">
                <a:solidFill>
                  <a:srgbClr val="990033"/>
                </a:solidFill>
                <a:latin typeface="Times New Roman" panose="02020603050405020304" pitchFamily="18" charset="0"/>
                <a:cs typeface="Times New Roman" panose="02020603050405020304" pitchFamily="18" charset="0"/>
              </a:rPr>
              <a:t>cụ</a:t>
            </a:r>
            <a:r>
              <a:rPr lang="en-US" sz="2400" b="1" dirty="0" smtClean="0">
                <a:solidFill>
                  <a:srgbClr val="990033"/>
                </a:solidFill>
                <a:latin typeface="Times New Roman" panose="02020603050405020304" pitchFamily="18" charset="0"/>
                <a:cs typeface="Times New Roman" panose="02020603050405020304" pitchFamily="18" charset="0"/>
              </a:rPr>
              <a:t> </a:t>
            </a:r>
            <a:r>
              <a:rPr lang="en-US" sz="2400" b="1" dirty="0" err="1" smtClean="0">
                <a:solidFill>
                  <a:srgbClr val="990033"/>
                </a:solidFill>
                <a:latin typeface="Times New Roman" panose="02020603050405020304" pitchFamily="18" charset="0"/>
                <a:cs typeface="Times New Roman" panose="02020603050405020304" pitchFamily="18" charset="0"/>
              </a:rPr>
              <a:t>dùng</a:t>
            </a:r>
            <a:r>
              <a:rPr lang="en-US" sz="2400" b="1" dirty="0" smtClean="0">
                <a:solidFill>
                  <a:srgbClr val="990033"/>
                </a:solidFill>
                <a:latin typeface="Times New Roman" panose="02020603050405020304" pitchFamily="18" charset="0"/>
                <a:cs typeface="Times New Roman" panose="02020603050405020304" pitchFamily="18" charset="0"/>
              </a:rPr>
              <a:t> </a:t>
            </a:r>
            <a:r>
              <a:rPr lang="en-US" sz="2400" b="1" dirty="0" err="1" smtClean="0">
                <a:solidFill>
                  <a:srgbClr val="990033"/>
                </a:solidFill>
                <a:latin typeface="Times New Roman" panose="02020603050405020304" pitchFamily="18" charset="0"/>
                <a:cs typeface="Times New Roman" panose="02020603050405020304" pitchFamily="18" charset="0"/>
              </a:rPr>
              <a:t>đo</a:t>
            </a:r>
            <a:r>
              <a:rPr lang="en-US" sz="2400" b="1" dirty="0" smtClean="0">
                <a:solidFill>
                  <a:srgbClr val="990033"/>
                </a:solidFill>
                <a:latin typeface="Times New Roman" panose="02020603050405020304" pitchFamily="18" charset="0"/>
                <a:cs typeface="Times New Roman" panose="02020603050405020304" pitchFamily="18" charset="0"/>
              </a:rPr>
              <a:t> </a:t>
            </a:r>
            <a:r>
              <a:rPr lang="en-US" sz="2400" b="1" dirty="0" err="1" smtClean="0">
                <a:solidFill>
                  <a:srgbClr val="990033"/>
                </a:solidFill>
                <a:latin typeface="Times New Roman" panose="02020603050405020304" pitchFamily="18" charset="0"/>
                <a:cs typeface="Times New Roman" panose="02020603050405020304" pitchFamily="18" charset="0"/>
              </a:rPr>
              <a:t>thời</a:t>
            </a:r>
            <a:r>
              <a:rPr lang="en-US" sz="2400" b="1" dirty="0" smtClean="0">
                <a:solidFill>
                  <a:srgbClr val="990033"/>
                </a:solidFill>
                <a:latin typeface="Times New Roman" panose="02020603050405020304" pitchFamily="18" charset="0"/>
                <a:cs typeface="Times New Roman" panose="02020603050405020304" pitchFamily="18" charset="0"/>
              </a:rPr>
              <a:t> </a:t>
            </a:r>
            <a:r>
              <a:rPr lang="en-US" sz="2400" b="1" dirty="0" err="1" smtClean="0">
                <a:solidFill>
                  <a:srgbClr val="990033"/>
                </a:solidFill>
                <a:latin typeface="Times New Roman" panose="02020603050405020304" pitchFamily="18" charset="0"/>
                <a:cs typeface="Times New Roman" panose="02020603050405020304" pitchFamily="18" charset="0"/>
              </a:rPr>
              <a:t>gian</a:t>
            </a:r>
            <a:r>
              <a:rPr lang="en-US" sz="2400" b="1" dirty="0" smtClean="0">
                <a:solidFill>
                  <a:srgbClr val="990033"/>
                </a:solidFill>
                <a:latin typeface="Times New Roman" panose="02020603050405020304" pitchFamily="18" charset="0"/>
                <a:cs typeface="Times New Roman" panose="02020603050405020304" pitchFamily="18" charset="0"/>
              </a:rPr>
              <a:t>: </a:t>
            </a:r>
            <a:r>
              <a:rPr lang="en-US" sz="2400" b="1" dirty="0" err="1" smtClean="0">
                <a:solidFill>
                  <a:srgbClr val="990033"/>
                </a:solidFill>
                <a:latin typeface="Times New Roman" panose="02020603050405020304" pitchFamily="18" charset="0"/>
                <a:cs typeface="Times New Roman" panose="02020603050405020304" pitchFamily="18" charset="0"/>
              </a:rPr>
              <a:t>đồng</a:t>
            </a:r>
            <a:r>
              <a:rPr lang="en-US" sz="2400" b="1" dirty="0" smtClean="0">
                <a:solidFill>
                  <a:srgbClr val="990033"/>
                </a:solidFill>
                <a:latin typeface="Times New Roman" panose="02020603050405020304" pitchFamily="18" charset="0"/>
                <a:cs typeface="Times New Roman" panose="02020603050405020304" pitchFamily="18" charset="0"/>
              </a:rPr>
              <a:t> </a:t>
            </a:r>
            <a:r>
              <a:rPr lang="en-US" sz="2400" b="1" dirty="0" err="1" smtClean="0">
                <a:solidFill>
                  <a:srgbClr val="990033"/>
                </a:solidFill>
                <a:latin typeface="Times New Roman" panose="02020603050405020304" pitchFamily="18" charset="0"/>
                <a:cs typeface="Times New Roman" panose="02020603050405020304" pitchFamily="18" charset="0"/>
              </a:rPr>
              <a:t>hồ</a:t>
            </a:r>
            <a:endParaRPr lang="en-US" sz="2400" b="1" dirty="0">
              <a:solidFill>
                <a:srgbClr val="990033"/>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516761" y="3907964"/>
            <a:ext cx="4268712" cy="830997"/>
          </a:xfrm>
          <a:prstGeom prst="rect">
            <a:avLst/>
          </a:prstGeom>
        </p:spPr>
        <p:txBody>
          <a:bodyPr wrap="square">
            <a:spAutoFit/>
          </a:bodyPr>
          <a:lstStyle/>
          <a:p>
            <a:r>
              <a:rPr lang="en-US" sz="2400" b="1" i="1" dirty="0" err="1" smtClean="0">
                <a:solidFill>
                  <a:srgbClr val="000099"/>
                </a:solidFill>
                <a:latin typeface="Times New Roman" panose="02020603050405020304" pitchFamily="18" charset="0"/>
                <a:cs typeface="Times New Roman" panose="02020603050405020304" pitchFamily="18" charset="0"/>
              </a:rPr>
              <a:t>Hãy</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kể</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tên</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một</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số</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dụng</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cụ</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dùng</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đo</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thời</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gian</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mà</a:t>
            </a:r>
            <a:r>
              <a:rPr lang="en-US" sz="2400" b="1" i="1" dirty="0" smtClean="0">
                <a:solidFill>
                  <a:srgbClr val="000099"/>
                </a:solidFill>
                <a:latin typeface="Times New Roman" panose="02020603050405020304" pitchFamily="18" charset="0"/>
                <a:cs typeface="Times New Roman" panose="02020603050405020304" pitchFamily="18" charset="0"/>
              </a:rPr>
              <a:t> con </a:t>
            </a:r>
            <a:r>
              <a:rPr lang="en-US" sz="2400" b="1" i="1" dirty="0" err="1" smtClean="0">
                <a:solidFill>
                  <a:srgbClr val="000099"/>
                </a:solidFill>
                <a:latin typeface="Times New Roman" panose="02020603050405020304" pitchFamily="18" charset="0"/>
                <a:cs typeface="Times New Roman" panose="02020603050405020304" pitchFamily="18" charset="0"/>
              </a:rPr>
              <a:t>biết</a:t>
            </a:r>
            <a:r>
              <a:rPr lang="en-US" sz="2400" b="1" i="1" dirty="0" smtClean="0">
                <a:solidFill>
                  <a:srgbClr val="000099"/>
                </a:solidFill>
                <a:latin typeface="Times New Roman" panose="02020603050405020304" pitchFamily="18" charset="0"/>
                <a:cs typeface="Times New Roman" panose="02020603050405020304" pitchFamily="18" charset="0"/>
              </a:rPr>
              <a:t>?</a:t>
            </a:r>
            <a:endParaRPr lang="en-US" sz="2400" b="1" i="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08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p:cNvPr>
          <p:cNvSpPr/>
          <p:nvPr/>
        </p:nvSpPr>
        <p:spPr>
          <a:xfrm rot="1860000">
            <a:off x="-293843" y="-190501"/>
            <a:ext cx="912657" cy="784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5" name="Rectangle: Rounded Corners 4">
            <a:extLst/>
          </p:cNvPr>
          <p:cNvSpPr/>
          <p:nvPr/>
        </p:nvSpPr>
        <p:spPr>
          <a:xfrm rot="3480000">
            <a:off x="11189074" y="5682005"/>
            <a:ext cx="2335804" cy="1973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2" name="Rectangle 1">
            <a:extLst/>
          </p:cNvPr>
          <p:cNvSpPr/>
          <p:nvPr/>
        </p:nvSpPr>
        <p:spPr>
          <a:xfrm>
            <a:off x="440678" y="886279"/>
            <a:ext cx="3387437" cy="2347124"/>
          </a:xfrm>
          <a:prstGeom prst="rect">
            <a:avLst/>
          </a:prstGeom>
          <a:blipFill dpi="0" rotWithShape="1">
            <a:blip r:embed="rId2">
              <a:extLst>
                <a:ext uri="{28A0092B-C50C-407E-A947-70E740481C1C}">
                  <a14:useLocalDpi xmlns:a14="http://schemas.microsoft.com/office/drawing/2010/main" val="0"/>
                </a:ext>
              </a:extLst>
            </a:blip>
            <a:srcRect/>
            <a:stretch>
              <a:fillRect l="-27181" t="-362" r="-3787" b="362"/>
            </a:stretch>
          </a:blipFill>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7" name="Rectangle 6">
            <a:extLst/>
          </p:cNvPr>
          <p:cNvSpPr/>
          <p:nvPr/>
        </p:nvSpPr>
        <p:spPr>
          <a:xfrm>
            <a:off x="6593547" y="886279"/>
            <a:ext cx="2355535" cy="4579533"/>
          </a:xfrm>
          <a:prstGeom prst="rect">
            <a:avLst/>
          </a:prstGeom>
          <a:blipFill dpi="0" rotWithShape="1">
            <a:blip r:embed="rId3">
              <a:extLst>
                <a:ext uri="{28A0092B-C50C-407E-A947-70E740481C1C}">
                  <a14:useLocalDpi xmlns:a14="http://schemas.microsoft.com/office/drawing/2010/main" val="0"/>
                </a:ext>
                <a:ext uri="{837473B0-CC2E-450A-ABE3-18F120FF3D39}"/>
              </a:extLst>
            </a:blip>
            <a:srcRect/>
            <a:stretch>
              <a:fillRect t="1560" b="1618"/>
            </a:stretch>
          </a:blipFill>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8" name="Rectangle 7">
            <a:extLst/>
          </p:cNvPr>
          <p:cNvSpPr/>
          <p:nvPr/>
        </p:nvSpPr>
        <p:spPr>
          <a:xfrm>
            <a:off x="9032209" y="886278"/>
            <a:ext cx="2732416" cy="4579533"/>
          </a:xfrm>
          <a:prstGeom prst="rect">
            <a:avLst/>
          </a:prstGeom>
          <a:blipFill dpi="0" rotWithShape="1">
            <a:blip r:embed="rId4">
              <a:extLst>
                <a:ext uri="{28A0092B-C50C-407E-A947-70E740481C1C}">
                  <a14:useLocalDpi xmlns:a14="http://schemas.microsoft.com/office/drawing/2010/main" val="0"/>
                </a:ext>
                <a:ext uri="{837473B0-CC2E-450A-ABE3-18F120FF3D39}"/>
              </a:extLst>
            </a:blip>
            <a:srcRect/>
            <a:stretch>
              <a:fillRect l="-15469" r="-15469"/>
            </a:stretch>
          </a:blipFill>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9" name="Rectangle 8">
            <a:extLst/>
          </p:cNvPr>
          <p:cNvSpPr/>
          <p:nvPr/>
        </p:nvSpPr>
        <p:spPr>
          <a:xfrm>
            <a:off x="440678" y="3816488"/>
            <a:ext cx="3387437" cy="2347124"/>
          </a:xfrm>
          <a:prstGeom prst="rect">
            <a:avLst/>
          </a:prstGeom>
          <a:blipFill dpi="0" rotWithShape="1">
            <a:blip r:embed="rId5">
              <a:extLst>
                <a:ext uri="{28A0092B-C50C-407E-A947-70E740481C1C}">
                  <a14:useLocalDpi xmlns:a14="http://schemas.microsoft.com/office/drawing/2010/main" val="0"/>
                </a:ext>
                <a:ext uri="{837473B0-CC2E-450A-ABE3-18F120FF3D39}"/>
              </a:extLst>
            </a:blip>
            <a:srcRect/>
            <a:stretch>
              <a:fillRect l="-5215" r="-5215"/>
            </a:stretch>
          </a:blipFill>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10" name="Rectangle 9">
            <a:extLst/>
          </p:cNvPr>
          <p:cNvSpPr/>
          <p:nvPr/>
        </p:nvSpPr>
        <p:spPr>
          <a:xfrm>
            <a:off x="4011208" y="877776"/>
            <a:ext cx="2355535" cy="4588036"/>
          </a:xfrm>
          <a:prstGeom prst="rect">
            <a:avLst/>
          </a:prstGeom>
          <a:blipFill dpi="0" rotWithShape="1">
            <a:blip r:embed="rId6">
              <a:extLst>
                <a:ext uri="{28A0092B-C50C-407E-A947-70E740481C1C}">
                  <a14:useLocalDpi xmlns:a14="http://schemas.microsoft.com/office/drawing/2010/main" val="0"/>
                </a:ext>
                <a:ext uri="{837473B0-CC2E-450A-ABE3-18F120FF3D39}"/>
              </a:extLst>
            </a:blip>
            <a:srcRect/>
            <a:stretch>
              <a:fillRect t="-848" b="1488"/>
            </a:stretch>
          </a:blipFill>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12" name="Oval 11">
            <a:extLst/>
          </p:cNvPr>
          <p:cNvSpPr/>
          <p:nvPr/>
        </p:nvSpPr>
        <p:spPr>
          <a:xfrm>
            <a:off x="1842745" y="3232274"/>
            <a:ext cx="582706" cy="5490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r>
              <a:rPr lang="en-US" sz="2745"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1</a:t>
            </a:r>
          </a:p>
        </p:txBody>
      </p:sp>
      <p:sp>
        <p:nvSpPr>
          <p:cNvPr id="13" name="Oval 12">
            <a:extLst/>
          </p:cNvPr>
          <p:cNvSpPr/>
          <p:nvPr/>
        </p:nvSpPr>
        <p:spPr>
          <a:xfrm>
            <a:off x="1842745" y="6127128"/>
            <a:ext cx="582706" cy="549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r>
              <a:rPr lang="en-US" sz="2745"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2</a:t>
            </a:r>
          </a:p>
        </p:txBody>
      </p:sp>
      <p:sp>
        <p:nvSpPr>
          <p:cNvPr id="14" name="Oval 13">
            <a:extLst/>
          </p:cNvPr>
          <p:cNvSpPr/>
          <p:nvPr/>
        </p:nvSpPr>
        <p:spPr>
          <a:xfrm>
            <a:off x="4898216" y="5472206"/>
            <a:ext cx="581461" cy="547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r>
              <a:rPr lang="en-US" sz="2745"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3</a:t>
            </a:r>
          </a:p>
        </p:txBody>
      </p:sp>
      <p:sp>
        <p:nvSpPr>
          <p:cNvPr id="15" name="Oval 14">
            <a:extLst/>
          </p:cNvPr>
          <p:cNvSpPr/>
          <p:nvPr/>
        </p:nvSpPr>
        <p:spPr>
          <a:xfrm>
            <a:off x="7480550" y="5474697"/>
            <a:ext cx="581461" cy="547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r>
              <a:rPr lang="en-US" sz="2745"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4</a:t>
            </a:r>
          </a:p>
        </p:txBody>
      </p:sp>
      <p:sp>
        <p:nvSpPr>
          <p:cNvPr id="16" name="Oval 15">
            <a:extLst/>
          </p:cNvPr>
          <p:cNvSpPr/>
          <p:nvPr/>
        </p:nvSpPr>
        <p:spPr>
          <a:xfrm>
            <a:off x="10107706" y="5442324"/>
            <a:ext cx="581461" cy="547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r>
              <a:rPr lang="en-US" sz="2745"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5</a:t>
            </a:r>
          </a:p>
        </p:txBody>
      </p:sp>
      <p:sp>
        <p:nvSpPr>
          <p:cNvPr id="11" name="Rectangle 10">
            <a:extLst/>
          </p:cNvPr>
          <p:cNvSpPr/>
          <p:nvPr/>
        </p:nvSpPr>
        <p:spPr>
          <a:xfrm>
            <a:off x="737098" y="261471"/>
            <a:ext cx="11225804" cy="5478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59417" name="TextBox 5"/>
          <p:cNvSpPr txBox="1">
            <a:spLocks noChangeArrowheads="1"/>
          </p:cNvSpPr>
          <p:nvPr/>
        </p:nvSpPr>
        <p:spPr bwMode="auto">
          <a:xfrm>
            <a:off x="0" y="277657"/>
            <a:ext cx="12192000" cy="6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04" tIns="44752" rIns="89504" bIns="4475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529">
                <a:latin typeface="A3.BoosterNextFYBlackRegular-Sa" charset="0"/>
              </a:rPr>
              <a:t>DỤNG CỤ ĐO THỜI GIAN CỔ</a:t>
            </a:r>
          </a:p>
        </p:txBody>
      </p:sp>
    </p:spTree>
    <p:extLst>
      <p:ext uri="{BB962C8B-B14F-4D97-AF65-F5344CB8AC3E}">
        <p14:creationId xmlns:p14="http://schemas.microsoft.com/office/powerpoint/2010/main" val="401491111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decel="100000" fill="hold" grpId="0" nodeType="clickEffect">
                                  <p:stCondLst>
                                    <p:cond delay="1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4" decel="100000" fill="hold" nodeType="withEffect">
                                  <p:stCondLst>
                                    <p:cond delay="7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8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9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p:cNvPr>
          <p:cNvSpPr/>
          <p:nvPr/>
        </p:nvSpPr>
        <p:spPr>
          <a:xfrm rot="1860000">
            <a:off x="-293843" y="-190501"/>
            <a:ext cx="912657" cy="784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5" name="Rectangle: Rounded Corners 4">
            <a:extLst/>
          </p:cNvPr>
          <p:cNvSpPr/>
          <p:nvPr/>
        </p:nvSpPr>
        <p:spPr>
          <a:xfrm rot="3480000">
            <a:off x="11189074" y="5682005"/>
            <a:ext cx="2335804" cy="1973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60420" name="TextBox 5"/>
          <p:cNvSpPr txBox="1">
            <a:spLocks noChangeArrowheads="1"/>
          </p:cNvSpPr>
          <p:nvPr/>
        </p:nvSpPr>
        <p:spPr bwMode="auto">
          <a:xfrm>
            <a:off x="0" y="268941"/>
            <a:ext cx="12192000" cy="6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04" tIns="44752" rIns="89504" bIns="4475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529">
                <a:latin typeface="A3.BoosterNextFYBlackRegular-Sa" charset="0"/>
              </a:rPr>
              <a:t>DỤNG CỤ ĐO THỜI GIAN HIỆN ĐẠI</a:t>
            </a:r>
          </a:p>
        </p:txBody>
      </p:sp>
      <p:sp>
        <p:nvSpPr>
          <p:cNvPr id="2" name="Rectangle 1">
            <a:extLst/>
          </p:cNvPr>
          <p:cNvSpPr/>
          <p:nvPr/>
        </p:nvSpPr>
        <p:spPr>
          <a:xfrm>
            <a:off x="436652" y="886279"/>
            <a:ext cx="3387437" cy="2347124"/>
          </a:xfrm>
          <a:prstGeom prst="rect">
            <a:avLst/>
          </a:prstGeom>
          <a:blipFill dpi="0" rotWithShape="1">
            <a:blip r:embed="rId2" cstate="print">
              <a:extLst>
                <a:ext uri="{28A0092B-C50C-407E-A947-70E740481C1C}">
                  <a14:useLocalDpi xmlns:a14="http://schemas.microsoft.com/office/drawing/2010/main" val="0"/>
                </a:ext>
                <a:ext uri="{837473B0-CC2E-450A-ABE3-18F120FF3D39}"/>
              </a:extLst>
            </a:blip>
            <a:srcRect/>
            <a:stretch>
              <a:fillRect l="5148" t="-10924" r="5148" b="-109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9" name="Rectangle 8">
            <a:extLst/>
          </p:cNvPr>
          <p:cNvSpPr/>
          <p:nvPr/>
        </p:nvSpPr>
        <p:spPr>
          <a:xfrm>
            <a:off x="436652" y="3617882"/>
            <a:ext cx="3387437" cy="2660067"/>
          </a:xfrm>
          <a:prstGeom prst="rect">
            <a:avLst/>
          </a:prstGeom>
          <a:blipFill dpi="0" rotWithShape="1">
            <a:blip r:embed="rId3">
              <a:extLst>
                <a:ext uri="{28A0092B-C50C-407E-A947-70E740481C1C}">
                  <a14:useLocalDpi xmlns:a14="http://schemas.microsoft.com/office/drawing/2010/main" val="0"/>
                </a:ext>
              </a:extLst>
            </a:blip>
            <a:srcRect/>
            <a:stretch>
              <a:fillRect l="23878" t="91" r="23878" b="-25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12" name="Oval 11">
            <a:extLst/>
          </p:cNvPr>
          <p:cNvSpPr/>
          <p:nvPr/>
        </p:nvSpPr>
        <p:spPr>
          <a:xfrm>
            <a:off x="3136402" y="2685677"/>
            <a:ext cx="582706" cy="547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r>
              <a:rPr lang="en-US" sz="2745"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1</a:t>
            </a:r>
          </a:p>
        </p:txBody>
      </p:sp>
      <p:sp>
        <p:nvSpPr>
          <p:cNvPr id="13" name="Oval 12">
            <a:extLst/>
          </p:cNvPr>
          <p:cNvSpPr/>
          <p:nvPr/>
        </p:nvSpPr>
        <p:spPr>
          <a:xfrm>
            <a:off x="3143873" y="5726207"/>
            <a:ext cx="582706" cy="549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r>
              <a:rPr lang="en-US" sz="2745"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2</a:t>
            </a:r>
          </a:p>
        </p:txBody>
      </p:sp>
      <p:sp>
        <p:nvSpPr>
          <p:cNvPr id="14" name="Oval 13">
            <a:extLst/>
          </p:cNvPr>
          <p:cNvSpPr/>
          <p:nvPr/>
        </p:nvSpPr>
        <p:spPr>
          <a:xfrm>
            <a:off x="7329892" y="2643344"/>
            <a:ext cx="582706" cy="547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r>
              <a:rPr lang="en-US" sz="2745"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3</a:t>
            </a:r>
          </a:p>
        </p:txBody>
      </p:sp>
      <p:sp>
        <p:nvSpPr>
          <p:cNvPr id="16" name="Oval 15">
            <a:extLst/>
          </p:cNvPr>
          <p:cNvSpPr/>
          <p:nvPr/>
        </p:nvSpPr>
        <p:spPr>
          <a:xfrm>
            <a:off x="10862235" y="2847540"/>
            <a:ext cx="582706" cy="549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r>
              <a:rPr lang="en-US" sz="2745"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5</a:t>
            </a:r>
          </a:p>
        </p:txBody>
      </p:sp>
      <p:sp>
        <p:nvSpPr>
          <p:cNvPr id="17" name="Rectangle 16">
            <a:extLst/>
          </p:cNvPr>
          <p:cNvSpPr/>
          <p:nvPr/>
        </p:nvSpPr>
        <p:spPr>
          <a:xfrm>
            <a:off x="4525315" y="897855"/>
            <a:ext cx="3387437" cy="2347124"/>
          </a:xfrm>
          <a:prstGeom prst="rect">
            <a:avLst/>
          </a:prstGeom>
          <a:blipFill dpi="0" rotWithShape="1">
            <a:blip r:embed="rId4" cstate="print">
              <a:extLst>
                <a:ext uri="{28A0092B-C50C-407E-A947-70E740481C1C}">
                  <a14:useLocalDpi xmlns:a14="http://schemas.microsoft.com/office/drawing/2010/main" val="0"/>
                </a:ext>
                <a:ext uri="{837473B0-CC2E-450A-ABE3-18F120FF3D39}"/>
              </a:extLst>
            </a:blip>
            <a:srcRect/>
            <a:stretch>
              <a:fillRect l="12119" t="-1455" r="12119" b="-14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18" name="Rectangle 17">
            <a:extLst/>
          </p:cNvPr>
          <p:cNvSpPr/>
          <p:nvPr/>
        </p:nvSpPr>
        <p:spPr>
          <a:xfrm>
            <a:off x="4531000" y="3613024"/>
            <a:ext cx="3381752" cy="2660067"/>
          </a:xfrm>
          <a:prstGeom prst="rect">
            <a:avLst/>
          </a:prstGeom>
          <a:blipFill dpi="0" rotWithShape="1">
            <a:blip r:embed="rId5">
              <a:extLst>
                <a:ext uri="{28A0092B-C50C-407E-A947-70E740481C1C}">
                  <a14:useLocalDpi xmlns:a14="http://schemas.microsoft.com/office/drawing/2010/main" val="0"/>
                </a:ext>
              </a:extLst>
            </a:blip>
            <a:srcRect/>
            <a:stretch>
              <a:fillRect l="4485" t="-2783" r="4485" b="-63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19" name="Oval 18">
            <a:extLst/>
          </p:cNvPr>
          <p:cNvSpPr/>
          <p:nvPr/>
        </p:nvSpPr>
        <p:spPr>
          <a:xfrm>
            <a:off x="7007412" y="5742392"/>
            <a:ext cx="582706" cy="547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r>
              <a:rPr lang="en-US" sz="2745"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4</a:t>
            </a:r>
          </a:p>
        </p:txBody>
      </p:sp>
      <p:sp>
        <p:nvSpPr>
          <p:cNvPr id="20" name="Rectangle 19">
            <a:extLst/>
          </p:cNvPr>
          <p:cNvSpPr/>
          <p:nvPr/>
        </p:nvSpPr>
        <p:spPr>
          <a:xfrm>
            <a:off x="8429456" y="758522"/>
            <a:ext cx="3387437" cy="2660067"/>
          </a:xfrm>
          <a:prstGeom prst="rect">
            <a:avLst/>
          </a:prstGeom>
          <a:blipFill dpi="0" rotWithShape="1">
            <a:blip r:embed="rId6">
              <a:extLst>
                <a:ext uri="{28A0092B-C50C-407E-A947-70E740481C1C}">
                  <a14:useLocalDpi xmlns:a14="http://schemas.microsoft.com/office/drawing/2010/main" val="0"/>
                </a:ext>
              </a:extLst>
            </a:blip>
            <a:srcRect/>
            <a:stretch>
              <a:fillRect l="14643" t="1629" r="14643" b="2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22" name="Rectangle 21">
            <a:extLst/>
          </p:cNvPr>
          <p:cNvSpPr/>
          <p:nvPr/>
        </p:nvSpPr>
        <p:spPr>
          <a:xfrm>
            <a:off x="7941079" y="3601233"/>
            <a:ext cx="3387437" cy="2713130"/>
          </a:xfrm>
          <a:prstGeom prst="rect">
            <a:avLst/>
          </a:prstGeom>
          <a:blipFill dpi="0" rotWithShape="1">
            <a:blip r:embed="rId7">
              <a:extLst>
                <a:ext uri="{28A0092B-C50C-407E-A947-70E740481C1C}">
                  <a14:useLocalDpi xmlns:a14="http://schemas.microsoft.com/office/drawing/2010/main" val="0"/>
                </a:ext>
              </a:extLst>
            </a:blip>
            <a:srcRect/>
            <a:stretch>
              <a:fillRect l="15683" t="-4746" r="15683" b="-27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25" name="Oval 24">
            <a:extLst/>
          </p:cNvPr>
          <p:cNvSpPr/>
          <p:nvPr/>
        </p:nvSpPr>
        <p:spPr>
          <a:xfrm>
            <a:off x="10374157" y="5642784"/>
            <a:ext cx="582706" cy="547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r>
              <a:rPr lang="en-US" sz="2745"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6</a:t>
            </a:r>
          </a:p>
        </p:txBody>
      </p:sp>
    </p:spTree>
    <p:extLst>
      <p:ext uri="{BB962C8B-B14F-4D97-AF65-F5344CB8AC3E}">
        <p14:creationId xmlns:p14="http://schemas.microsoft.com/office/powerpoint/2010/main" val="343587341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decel="100000" fill="hold" nodeType="click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6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7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8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9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10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110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120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9"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p:nvPr/>
        </p:nvCxnSpPr>
        <p:spPr>
          <a:xfrm>
            <a:off x="6516761" y="336471"/>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1669" y="230832"/>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17" name="TextBox 6"/>
          <p:cNvSpPr txBox="1">
            <a:spLocks noChangeArrowheads="1"/>
          </p:cNvSpPr>
          <p:nvPr/>
        </p:nvSpPr>
        <p:spPr bwMode="auto">
          <a:xfrm>
            <a:off x="-38965" y="525184"/>
            <a:ext cx="6107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400" b="1" dirty="0" smtClean="0">
                <a:solidFill>
                  <a:srgbClr val="C00000"/>
                </a:solidFill>
                <a:latin typeface="Times New Roman" panose="02020603050405020304" pitchFamily="18" charset="0"/>
                <a:cs typeface="Times New Roman" panose="02020603050405020304" pitchFamily="18" charset="0"/>
              </a:rPr>
              <a:t>II. </a:t>
            </a:r>
            <a:r>
              <a:rPr lang="en-US" altLang="en-US" sz="2400" b="1" dirty="0" err="1" smtClean="0">
                <a:solidFill>
                  <a:srgbClr val="C00000"/>
                </a:solidFill>
                <a:latin typeface="Times New Roman" panose="02020603050405020304" pitchFamily="18" charset="0"/>
                <a:cs typeface="Times New Roman" panose="02020603050405020304" pitchFamily="18" charset="0"/>
              </a:rPr>
              <a:t>Đo</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chiều</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dài</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8965" y="868234"/>
            <a:ext cx="2576346" cy="461665"/>
          </a:xfrm>
          <a:prstGeom prst="rect">
            <a:avLst/>
          </a:prstGeom>
        </p:spPr>
        <p:txBody>
          <a:bodyPr wrap="none">
            <a:spAutoFit/>
          </a:bodyPr>
          <a:lstStyle/>
          <a:p>
            <a:r>
              <a:rPr lang="vi-VN" sz="2400" b="1" dirty="0" smtClean="0">
                <a:solidFill>
                  <a:srgbClr val="C00000"/>
                </a:solidFill>
                <a:latin typeface="+mj-lt"/>
              </a:rPr>
              <a:t>III. Đo khối lượng</a:t>
            </a:r>
            <a:endParaRPr lang="en-US" sz="2400" b="1" dirty="0">
              <a:solidFill>
                <a:srgbClr val="C00000"/>
              </a:solidFill>
              <a:latin typeface="+mj-lt"/>
            </a:endParaRPr>
          </a:p>
        </p:txBody>
      </p:sp>
      <p:sp>
        <p:nvSpPr>
          <p:cNvPr id="9" name="Rectangle 8"/>
          <p:cNvSpPr/>
          <p:nvPr/>
        </p:nvSpPr>
        <p:spPr>
          <a:xfrm>
            <a:off x="-11669" y="1162586"/>
            <a:ext cx="2265748" cy="461665"/>
          </a:xfrm>
          <a:prstGeom prst="rect">
            <a:avLst/>
          </a:prstGeom>
        </p:spPr>
        <p:txBody>
          <a:bodyPr wrap="non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IV. </a:t>
            </a:r>
            <a:r>
              <a:rPr lang="en-US" sz="2400" b="1" dirty="0" err="1" smtClean="0">
                <a:solidFill>
                  <a:srgbClr val="C00000"/>
                </a:solidFill>
                <a:latin typeface="Times New Roman" panose="02020603050405020304" pitchFamily="18" charset="0"/>
                <a:cs typeface="Times New Roman" panose="02020603050405020304" pitchFamily="18" charset="0"/>
              </a:rPr>
              <a:t>Đo</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thời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gian</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1577413"/>
            <a:ext cx="3021981" cy="461665"/>
          </a:xfrm>
          <a:prstGeom prst="rect">
            <a:avLst/>
          </a:prstGeom>
        </p:spPr>
        <p:txBody>
          <a:bodyPr wrap="none">
            <a:spAutoFit/>
          </a:bodyPr>
          <a:lstStyle/>
          <a:p>
            <a:r>
              <a:rPr lang="vi-VN" sz="2400" b="1" dirty="0" smtClean="0">
                <a:solidFill>
                  <a:srgbClr val="006600"/>
                </a:solidFill>
                <a:latin typeface="Times New Roman" panose="02020603050405020304" pitchFamily="18" charset="0"/>
                <a:cs typeface="Times New Roman" panose="02020603050405020304" pitchFamily="18" charset="0"/>
              </a:rPr>
              <a:t>1. Đơn vị đo thời gian</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72" y="2047334"/>
            <a:ext cx="6515689" cy="1200329"/>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Đơn vị đo thời gian là giây (second), kí hiệu là s.</a:t>
            </a:r>
            <a:endParaRPr lang="en-US" sz="2400" b="1" dirty="0" smtClean="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Người ta còn dùng những đơn vị thời gian nhỏ hơn và lớn hơn giây.</a:t>
            </a:r>
          </a:p>
        </p:txBody>
      </p:sp>
      <p:sp>
        <p:nvSpPr>
          <p:cNvPr id="8" name="Rectangle 7"/>
          <p:cNvSpPr/>
          <p:nvPr/>
        </p:nvSpPr>
        <p:spPr>
          <a:xfrm>
            <a:off x="-38965" y="3189363"/>
            <a:ext cx="2826415"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2. </a:t>
            </a:r>
            <a:r>
              <a:rPr lang="en-US" sz="2400" b="1" dirty="0" err="1" smtClean="0">
                <a:solidFill>
                  <a:srgbClr val="006600"/>
                </a:solidFill>
                <a:latin typeface="Times New Roman" panose="02020603050405020304" pitchFamily="18" charset="0"/>
                <a:cs typeface="Times New Roman" panose="02020603050405020304" pitchFamily="18" charset="0"/>
              </a:rPr>
              <a:t>Cách</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đo</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thời</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gian</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516761" y="423502"/>
            <a:ext cx="4268712" cy="2677656"/>
          </a:xfrm>
          <a:prstGeom prst="rect">
            <a:avLst/>
          </a:prstGeom>
        </p:spPr>
        <p:txBody>
          <a:bodyPr wrap="square">
            <a:spAutoFit/>
          </a:bodyPr>
          <a:lstStyle/>
          <a:p>
            <a:r>
              <a:rPr lang="en-US" sz="2400" b="1" i="1" dirty="0" err="1" smtClean="0">
                <a:solidFill>
                  <a:srgbClr val="000099"/>
                </a:solidFill>
                <a:latin typeface="Times New Roman" panose="02020603050405020304" pitchFamily="18" charset="0"/>
                <a:cs typeface="Times New Roman" panose="02020603050405020304" pitchFamily="18" charset="0"/>
              </a:rPr>
              <a:t>Hãy</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kể</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tên</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một</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số</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dụng</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cụ</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dùng</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đo</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thời</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gian</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mà</a:t>
            </a:r>
            <a:r>
              <a:rPr lang="en-US" sz="2400" b="1" i="1" dirty="0" smtClean="0">
                <a:solidFill>
                  <a:srgbClr val="000099"/>
                </a:solidFill>
                <a:latin typeface="Times New Roman" panose="02020603050405020304" pitchFamily="18" charset="0"/>
                <a:cs typeface="Times New Roman" panose="02020603050405020304" pitchFamily="18" charset="0"/>
              </a:rPr>
              <a:t> con </a:t>
            </a:r>
            <a:r>
              <a:rPr lang="en-US" sz="2400" b="1" i="1" dirty="0" err="1" smtClean="0">
                <a:solidFill>
                  <a:srgbClr val="000099"/>
                </a:solidFill>
                <a:latin typeface="Times New Roman" panose="02020603050405020304" pitchFamily="18" charset="0"/>
                <a:cs typeface="Times New Roman" panose="02020603050405020304" pitchFamily="18" charset="0"/>
              </a:rPr>
              <a:t>biết</a:t>
            </a:r>
            <a:r>
              <a:rPr lang="en-US" sz="2400" b="1" i="1" dirty="0" smtClean="0">
                <a:solidFill>
                  <a:srgbClr val="000099"/>
                </a:solidFill>
                <a:latin typeface="Times New Roman" panose="02020603050405020304" pitchFamily="18" charset="0"/>
                <a:cs typeface="Times New Roman" panose="02020603050405020304" pitchFamily="18" charset="0"/>
              </a:rPr>
              <a:t>?</a:t>
            </a:r>
          </a:p>
          <a:p>
            <a:r>
              <a:rPr lang="en-US" sz="2400" b="1" dirty="0" smtClean="0">
                <a:solidFill>
                  <a:srgbClr val="990033"/>
                </a:solidFill>
                <a:latin typeface="Times New Roman" panose="02020603050405020304" pitchFamily="18" charset="0"/>
                <a:cs typeface="Times New Roman" panose="02020603050405020304" pitchFamily="18" charset="0"/>
              </a:rPr>
              <a:t>-</a:t>
            </a:r>
            <a:r>
              <a:rPr lang="vi-VN" sz="2400" b="1" dirty="0" smtClean="0">
                <a:solidFill>
                  <a:srgbClr val="990033"/>
                </a:solidFill>
                <a:latin typeface="Times New Roman" panose="02020603050405020304" pitchFamily="18" charset="0"/>
                <a:cs typeface="Times New Roman" panose="02020603050405020304" pitchFamily="18" charset="0"/>
              </a:rPr>
              <a:t>Một số loại đồng hồ như đồng hồ treo tường, đồng hồ đeo tay, đồng hồ điện tử, đồng hồ quả lắc, đồng hồ mặt trời, đồng hồ cát…</a:t>
            </a:r>
            <a:endParaRPr lang="en-US" sz="2400" b="1" dirty="0">
              <a:solidFill>
                <a:srgbClr val="99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88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down)">
                                      <p:cBhvr>
                                        <p:cTn id="1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p:cNvPr>
          <p:cNvSpPr/>
          <p:nvPr/>
        </p:nvSpPr>
        <p:spPr>
          <a:xfrm rot="1860000">
            <a:off x="-293843" y="-190501"/>
            <a:ext cx="912657" cy="784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5" name="Rectangle: Rounded Corners 4">
            <a:extLst/>
          </p:cNvPr>
          <p:cNvSpPr/>
          <p:nvPr/>
        </p:nvSpPr>
        <p:spPr>
          <a:xfrm rot="3480000">
            <a:off x="11189074" y="5682005"/>
            <a:ext cx="2335804" cy="1973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61444" name="TextBox 5"/>
          <p:cNvSpPr txBox="1">
            <a:spLocks noChangeArrowheads="1"/>
          </p:cNvSpPr>
          <p:nvPr/>
        </p:nvSpPr>
        <p:spPr bwMode="auto">
          <a:xfrm>
            <a:off x="0" y="268941"/>
            <a:ext cx="12192000" cy="6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04" tIns="44752" rIns="89504" bIns="4475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529" dirty="0">
                <a:latin typeface="A3.BoosterNextFYBlackRegular-Sa" charset="0"/>
              </a:rPr>
              <a:t>ĐCNN </a:t>
            </a:r>
            <a:r>
              <a:rPr lang="en-US" altLang="en-US" sz="3529" dirty="0" smtClean="0">
                <a:latin typeface="A3.BoosterNextFYBlackRegular-Sa" charset="0"/>
              </a:rPr>
              <a:t>CỦA  </a:t>
            </a:r>
            <a:r>
              <a:rPr lang="en-US" altLang="en-US" sz="3529" dirty="0">
                <a:latin typeface="A3.BoosterNextFYBlackRegular-Sa" charset="0"/>
              </a:rPr>
              <a:t>DỤNG CỤ ĐO</a:t>
            </a:r>
          </a:p>
        </p:txBody>
      </p:sp>
      <p:sp>
        <p:nvSpPr>
          <p:cNvPr id="7" name="Rectangle 6">
            <a:extLst/>
          </p:cNvPr>
          <p:cNvSpPr/>
          <p:nvPr/>
        </p:nvSpPr>
        <p:spPr>
          <a:xfrm>
            <a:off x="431800" y="1011467"/>
            <a:ext cx="4148922" cy="3825290"/>
          </a:xfrm>
          <a:prstGeom prst="rect">
            <a:avLst/>
          </a:prstGeom>
          <a:blipFill dpi="0" rotWithShape="1">
            <a:blip r:embed="rId2" cstate="print">
              <a:extLst>
                <a:ext uri="{28A0092B-C50C-407E-A947-70E740481C1C}">
                  <a14:useLocalDpi xmlns:a14="http://schemas.microsoft.com/office/drawing/2010/main" val="0"/>
                </a:ext>
                <a:ext uri="{837473B0-CC2E-450A-ABE3-18F120FF3D39}"/>
              </a:extLst>
            </a:blip>
            <a:srcRect/>
            <a:stretch>
              <a:fillRect l="-4912" t="-6095" r="-1582" b="-26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8" name="Oval 7">
            <a:extLst/>
          </p:cNvPr>
          <p:cNvSpPr/>
          <p:nvPr/>
        </p:nvSpPr>
        <p:spPr>
          <a:xfrm>
            <a:off x="3715372" y="4152403"/>
            <a:ext cx="582706" cy="549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r>
              <a:rPr lang="en-US" sz="2745"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1</a:t>
            </a:r>
          </a:p>
        </p:txBody>
      </p:sp>
      <p:sp>
        <p:nvSpPr>
          <p:cNvPr id="9" name="Rectangle 8">
            <a:extLst/>
          </p:cNvPr>
          <p:cNvSpPr/>
          <p:nvPr/>
        </p:nvSpPr>
        <p:spPr>
          <a:xfrm>
            <a:off x="4709366" y="892211"/>
            <a:ext cx="3135653" cy="3944546"/>
          </a:xfrm>
          <a:prstGeom prst="rect">
            <a:avLst/>
          </a:prstGeom>
          <a:blipFill dpi="0" rotWithShape="1">
            <a:blip r:embed="rId3">
              <a:extLst>
                <a:ext uri="{28A0092B-C50C-407E-A947-70E740481C1C}">
                  <a14:useLocalDpi xmlns:a14="http://schemas.microsoft.com/office/drawing/2010/main" val="0"/>
                </a:ext>
              </a:extLst>
            </a:blip>
            <a:srcRect/>
            <a:stretch>
              <a:fillRect t="-266" b="-4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10" name="Rectangle 9">
            <a:extLst/>
          </p:cNvPr>
          <p:cNvSpPr/>
          <p:nvPr/>
        </p:nvSpPr>
        <p:spPr>
          <a:xfrm>
            <a:off x="8168384" y="892211"/>
            <a:ext cx="3870218" cy="3944546"/>
          </a:xfrm>
          <a:prstGeom prst="rect">
            <a:avLst/>
          </a:prstGeom>
          <a:blipFill dpi="0" rotWithShape="1">
            <a:blip r:embed="rId4">
              <a:extLst>
                <a:ext uri="{28A0092B-C50C-407E-A947-70E740481C1C}">
                  <a14:useLocalDpi xmlns:a14="http://schemas.microsoft.com/office/drawing/2010/main" val="0"/>
                </a:ext>
              </a:extLst>
            </a:blip>
            <a:srcRect/>
            <a:stretch>
              <a:fillRect l="-23092" t="-2923" r="-6462" b="-318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11" name="Oval 10">
            <a:extLst/>
          </p:cNvPr>
          <p:cNvSpPr/>
          <p:nvPr/>
        </p:nvSpPr>
        <p:spPr>
          <a:xfrm>
            <a:off x="7338608" y="4274422"/>
            <a:ext cx="582706" cy="547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r>
              <a:rPr lang="en-US" sz="2745"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2</a:t>
            </a:r>
          </a:p>
        </p:txBody>
      </p:sp>
      <p:sp>
        <p:nvSpPr>
          <p:cNvPr id="12" name="Oval 11">
            <a:extLst/>
          </p:cNvPr>
          <p:cNvSpPr/>
          <p:nvPr/>
        </p:nvSpPr>
        <p:spPr>
          <a:xfrm>
            <a:off x="11382686" y="4265706"/>
            <a:ext cx="582706" cy="547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r>
              <a:rPr lang="en-US" sz="2745" b="1">
                <a:solidFill>
                  <a:srgbClr val="FF0000"/>
                </a:solidFill>
                <a:latin typeface="A3.NotoSans-San" panose="020B0502040504020204" pitchFamily="34" charset="0"/>
                <a:ea typeface="A3.NotoSans-San" panose="020B0502040504020204" pitchFamily="34" charset="0"/>
                <a:cs typeface="A3.NotoSans-San" panose="020B0502040504020204" pitchFamily="34" charset="0"/>
              </a:rPr>
              <a:t>3</a:t>
            </a:r>
          </a:p>
        </p:txBody>
      </p:sp>
      <p:sp>
        <p:nvSpPr>
          <p:cNvPr id="13" name="TextBox 12">
            <a:extLst/>
          </p:cNvPr>
          <p:cNvSpPr txBox="1"/>
          <p:nvPr/>
        </p:nvSpPr>
        <p:spPr>
          <a:xfrm>
            <a:off x="559293" y="5180975"/>
            <a:ext cx="3707283" cy="573139"/>
          </a:xfrm>
          <a:prstGeom prst="rect">
            <a:avLst/>
          </a:prstGeom>
          <a:noFill/>
        </p:spPr>
        <p:txBody>
          <a:bodyPr lIns="89504" tIns="44752" rIns="89504" bIns="44752">
            <a:spAutoFit/>
          </a:bodyPr>
          <a:lstStyle/>
          <a:p>
            <a:pPr algn="ctr">
              <a:defRPr/>
            </a:pPr>
            <a:r>
              <a:rPr lang="en-US" sz="3137">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ĐCNN: 1s</a:t>
            </a:r>
            <a:endParaRPr lang="en-US" sz="3137">
              <a:latin typeface="Arial" charset="0"/>
              <a:cs typeface="Arial" charset="0"/>
            </a:endParaRPr>
          </a:p>
        </p:txBody>
      </p:sp>
      <p:sp>
        <p:nvSpPr>
          <p:cNvPr id="14" name="TextBox 13">
            <a:extLst/>
          </p:cNvPr>
          <p:cNvSpPr txBox="1"/>
          <p:nvPr/>
        </p:nvSpPr>
        <p:spPr>
          <a:xfrm>
            <a:off x="4457936" y="5233671"/>
            <a:ext cx="3707283" cy="573139"/>
          </a:xfrm>
          <a:prstGeom prst="rect">
            <a:avLst/>
          </a:prstGeom>
          <a:noFill/>
        </p:spPr>
        <p:txBody>
          <a:bodyPr lIns="89504" tIns="44752" rIns="89504" bIns="44752">
            <a:spAutoFit/>
          </a:bodyPr>
          <a:lstStyle/>
          <a:p>
            <a:pPr algn="ctr">
              <a:defRPr/>
            </a:pPr>
            <a:r>
              <a:rPr lang="en-US" sz="3137">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ĐCNN: 0,2s</a:t>
            </a:r>
            <a:endParaRPr lang="en-US" sz="3137">
              <a:latin typeface="Arial" charset="0"/>
              <a:cs typeface="Arial" charset="0"/>
            </a:endParaRPr>
          </a:p>
        </p:txBody>
      </p:sp>
      <p:sp>
        <p:nvSpPr>
          <p:cNvPr id="15" name="TextBox 14">
            <a:extLst/>
          </p:cNvPr>
          <p:cNvSpPr txBox="1"/>
          <p:nvPr/>
        </p:nvSpPr>
        <p:spPr>
          <a:xfrm>
            <a:off x="8165219" y="5233670"/>
            <a:ext cx="3707283" cy="573139"/>
          </a:xfrm>
          <a:prstGeom prst="rect">
            <a:avLst/>
          </a:prstGeom>
          <a:noFill/>
        </p:spPr>
        <p:txBody>
          <a:bodyPr lIns="89504" tIns="44752" rIns="89504" bIns="44752">
            <a:spAutoFit/>
          </a:bodyPr>
          <a:lstStyle/>
          <a:p>
            <a:pPr algn="ctr">
              <a:defRPr/>
            </a:pPr>
            <a:r>
              <a:rPr lang="en-US" sz="3137">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ĐCNN: 0,01s</a:t>
            </a:r>
            <a:endParaRPr lang="en-US" sz="3137">
              <a:latin typeface="Arial" charset="0"/>
              <a:cs typeface="Arial" charset="0"/>
            </a:endParaRPr>
          </a:p>
        </p:txBody>
      </p:sp>
    </p:spTree>
    <p:extLst>
      <p:ext uri="{BB962C8B-B14F-4D97-AF65-F5344CB8AC3E}">
        <p14:creationId xmlns:p14="http://schemas.microsoft.com/office/powerpoint/2010/main" val="404272477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decel="100000" fill="hold" nodeType="click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4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6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decel="10000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decel="10000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p:nvPr/>
        </p:nvCxnSpPr>
        <p:spPr>
          <a:xfrm>
            <a:off x="6516761" y="336471"/>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1669" y="230832"/>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17" name="TextBox 6"/>
          <p:cNvSpPr txBox="1">
            <a:spLocks noChangeArrowheads="1"/>
          </p:cNvSpPr>
          <p:nvPr/>
        </p:nvSpPr>
        <p:spPr bwMode="auto">
          <a:xfrm>
            <a:off x="-38965" y="525184"/>
            <a:ext cx="6107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400" b="1" dirty="0" smtClean="0">
                <a:solidFill>
                  <a:srgbClr val="C00000"/>
                </a:solidFill>
                <a:latin typeface="Times New Roman" panose="02020603050405020304" pitchFamily="18" charset="0"/>
                <a:cs typeface="Times New Roman" panose="02020603050405020304" pitchFamily="18" charset="0"/>
              </a:rPr>
              <a:t>II. </a:t>
            </a:r>
            <a:r>
              <a:rPr lang="en-US" altLang="en-US" sz="2400" b="1" dirty="0" err="1" smtClean="0">
                <a:solidFill>
                  <a:srgbClr val="C00000"/>
                </a:solidFill>
                <a:latin typeface="Times New Roman" panose="02020603050405020304" pitchFamily="18" charset="0"/>
                <a:cs typeface="Times New Roman" panose="02020603050405020304" pitchFamily="18" charset="0"/>
              </a:rPr>
              <a:t>Đo</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chiều</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dài</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8965" y="868234"/>
            <a:ext cx="2576346" cy="461665"/>
          </a:xfrm>
          <a:prstGeom prst="rect">
            <a:avLst/>
          </a:prstGeom>
        </p:spPr>
        <p:txBody>
          <a:bodyPr wrap="none">
            <a:spAutoFit/>
          </a:bodyPr>
          <a:lstStyle/>
          <a:p>
            <a:r>
              <a:rPr lang="vi-VN" sz="2400" b="1" dirty="0" smtClean="0">
                <a:solidFill>
                  <a:srgbClr val="C00000"/>
                </a:solidFill>
                <a:latin typeface="+mj-lt"/>
              </a:rPr>
              <a:t>III. Đo khối lượng</a:t>
            </a:r>
            <a:endParaRPr lang="en-US" sz="2400" b="1" dirty="0">
              <a:solidFill>
                <a:srgbClr val="C00000"/>
              </a:solidFill>
              <a:latin typeface="+mj-lt"/>
            </a:endParaRPr>
          </a:p>
        </p:txBody>
      </p:sp>
      <p:sp>
        <p:nvSpPr>
          <p:cNvPr id="9" name="Rectangle 8"/>
          <p:cNvSpPr/>
          <p:nvPr/>
        </p:nvSpPr>
        <p:spPr>
          <a:xfrm>
            <a:off x="-11669" y="1162586"/>
            <a:ext cx="2265748" cy="461665"/>
          </a:xfrm>
          <a:prstGeom prst="rect">
            <a:avLst/>
          </a:prstGeom>
        </p:spPr>
        <p:txBody>
          <a:bodyPr wrap="non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IV. </a:t>
            </a:r>
            <a:r>
              <a:rPr lang="en-US" sz="2400" b="1" dirty="0" err="1" smtClean="0">
                <a:solidFill>
                  <a:srgbClr val="C00000"/>
                </a:solidFill>
                <a:latin typeface="Times New Roman" panose="02020603050405020304" pitchFamily="18" charset="0"/>
                <a:cs typeface="Times New Roman" panose="02020603050405020304" pitchFamily="18" charset="0"/>
              </a:rPr>
              <a:t>Đo</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thời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gian</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1577413"/>
            <a:ext cx="3021981" cy="461665"/>
          </a:xfrm>
          <a:prstGeom prst="rect">
            <a:avLst/>
          </a:prstGeom>
        </p:spPr>
        <p:txBody>
          <a:bodyPr wrap="none">
            <a:spAutoFit/>
          </a:bodyPr>
          <a:lstStyle/>
          <a:p>
            <a:r>
              <a:rPr lang="vi-VN" sz="2400" b="1" dirty="0" smtClean="0">
                <a:solidFill>
                  <a:srgbClr val="006600"/>
                </a:solidFill>
                <a:latin typeface="Times New Roman" panose="02020603050405020304" pitchFamily="18" charset="0"/>
                <a:cs typeface="Times New Roman" panose="02020603050405020304" pitchFamily="18" charset="0"/>
              </a:rPr>
              <a:t>1. Đơn vị đo thời gian</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72" y="2047334"/>
            <a:ext cx="6515689" cy="1200329"/>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Đơn vị đo thời gian là giây (second), kí hiệu là s.</a:t>
            </a:r>
            <a:endParaRPr lang="en-US" sz="2400" b="1" dirty="0" smtClean="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Người ta còn dùng những đơn vị thời gian nhỏ hơn và lớn hơn giây.</a:t>
            </a:r>
          </a:p>
        </p:txBody>
      </p:sp>
      <p:sp>
        <p:nvSpPr>
          <p:cNvPr id="8" name="Rectangle 7"/>
          <p:cNvSpPr/>
          <p:nvPr/>
        </p:nvSpPr>
        <p:spPr>
          <a:xfrm>
            <a:off x="-38965" y="3189363"/>
            <a:ext cx="2826415"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2. </a:t>
            </a:r>
            <a:r>
              <a:rPr lang="en-US" sz="2400" b="1" dirty="0" err="1" smtClean="0">
                <a:solidFill>
                  <a:srgbClr val="006600"/>
                </a:solidFill>
                <a:latin typeface="Times New Roman" panose="02020603050405020304" pitchFamily="18" charset="0"/>
                <a:cs typeface="Times New Roman" panose="02020603050405020304" pitchFamily="18" charset="0"/>
              </a:rPr>
              <a:t>Cách</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đo</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thời</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gian</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516760" y="423502"/>
            <a:ext cx="4660755" cy="5262979"/>
          </a:xfrm>
          <a:prstGeom prst="rect">
            <a:avLst/>
          </a:prstGeom>
        </p:spPr>
        <p:txBody>
          <a:bodyPr wrap="square">
            <a:spAutoFit/>
          </a:bodyPr>
          <a:lstStyle/>
          <a:p>
            <a:r>
              <a:rPr lang="vi-VN" sz="2400" b="1" i="1" dirty="0" smtClean="0">
                <a:solidFill>
                  <a:srgbClr val="000099"/>
                </a:solidFill>
                <a:latin typeface="Times New Roman" panose="02020603050405020304" pitchFamily="18" charset="0"/>
                <a:cs typeface="Times New Roman" panose="02020603050405020304" pitchFamily="18" charset="0"/>
              </a:rPr>
              <a:t>Muốn đo thời gian thực hiện các thí nghiệm trong phòng thí nghiệm, các sự kiện thể thao người ta sử dụng đồng hồ nào? Vì sao?</a:t>
            </a:r>
            <a:endParaRPr lang="en-US" sz="2400" b="1" i="1" dirty="0" smtClean="0">
              <a:solidFill>
                <a:srgbClr val="000099"/>
              </a:solidFill>
              <a:latin typeface="Times New Roman" panose="02020603050405020304" pitchFamily="18" charset="0"/>
              <a:cs typeface="Times New Roman" panose="02020603050405020304" pitchFamily="18" charset="0"/>
            </a:endParaRPr>
          </a:p>
          <a:p>
            <a:r>
              <a:rPr lang="en-US" sz="2400" b="1" dirty="0" smtClean="0">
                <a:solidFill>
                  <a:srgbClr val="990033"/>
                </a:solidFill>
                <a:latin typeface="Times New Roman" panose="02020603050405020304" pitchFamily="18" charset="0"/>
                <a:cs typeface="Times New Roman" panose="02020603050405020304" pitchFamily="18" charset="0"/>
              </a:rPr>
              <a:t>-</a:t>
            </a:r>
            <a:r>
              <a:rPr lang="vi-VN" sz="2400" b="1" dirty="0" smtClean="0">
                <a:solidFill>
                  <a:srgbClr val="990033"/>
                </a:solidFill>
                <a:latin typeface="Times New Roman" panose="02020603050405020304" pitchFamily="18" charset="0"/>
                <a:cs typeface="Times New Roman" panose="02020603050405020304" pitchFamily="18" charset="0"/>
              </a:rPr>
              <a:t>Muốn đo thời gian thực hiện các thí nghiệm trong phòng thí nghiệm, các sự kiện thể thao người ta sử dụng đồng hồ điện tử vì nó có nhiều ưu điểm vượt trội:</a:t>
            </a:r>
          </a:p>
          <a:p>
            <a:r>
              <a:rPr lang="vi-VN" sz="2400" b="1" dirty="0" smtClean="0">
                <a:solidFill>
                  <a:srgbClr val="990033"/>
                </a:solidFill>
                <a:latin typeface="Times New Roman" panose="02020603050405020304" pitchFamily="18" charset="0"/>
                <a:cs typeface="Times New Roman" panose="02020603050405020304" pitchFamily="18" charset="0"/>
              </a:rPr>
              <a:t> + Giá trị đo có độ chính xác cao</a:t>
            </a:r>
          </a:p>
          <a:p>
            <a:r>
              <a:rPr lang="vi-VN" sz="2400" b="1" dirty="0" smtClean="0">
                <a:solidFill>
                  <a:srgbClr val="990033"/>
                </a:solidFill>
                <a:latin typeface="Times New Roman" panose="02020603050405020304" pitchFamily="18" charset="0"/>
                <a:cs typeface="Times New Roman" panose="02020603050405020304" pitchFamily="18" charset="0"/>
              </a:rPr>
              <a:t> + Hoạt động liên tục, hiển thị thông số giờ, phút, giây cụ thể.</a:t>
            </a:r>
          </a:p>
          <a:p>
            <a:r>
              <a:rPr lang="vi-VN" sz="2400" b="1" dirty="0" smtClean="0">
                <a:solidFill>
                  <a:srgbClr val="990033"/>
                </a:solidFill>
                <a:latin typeface="Times New Roman" panose="02020603050405020304" pitchFamily="18" charset="0"/>
                <a:cs typeface="Times New Roman" panose="02020603050405020304" pitchFamily="18" charset="0"/>
              </a:rPr>
              <a:t> + Giá thành rẻ, được sử dụng rộng rãi, …</a:t>
            </a:r>
          </a:p>
        </p:txBody>
      </p:sp>
    </p:spTree>
    <p:extLst>
      <p:ext uri="{BB962C8B-B14F-4D97-AF65-F5344CB8AC3E}">
        <p14:creationId xmlns:p14="http://schemas.microsoft.com/office/powerpoint/2010/main" val="350812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down)">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circle(in)">
                                      <p:cBhvr>
                                        <p:cTn id="22" dur="20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circle(in)">
                                      <p:cBhvr>
                                        <p:cTn id="27" dur="20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wipe(down)">
                                      <p:cBhvr>
                                        <p:cTn id="32" dur="5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Effect transition="in" filter="circle(in)">
                                      <p:cBhvr>
                                        <p:cTn id="37" dur="20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vi-VN" smtClean="0"/>
              <a:t>`</a:t>
            </a:r>
          </a:p>
        </p:txBody>
      </p:sp>
      <p:pic>
        <p:nvPicPr>
          <p:cNvPr id="52227" name="Picture 3" descr="POINSET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525000" y="4931834"/>
            <a:ext cx="2667000" cy="1724460"/>
          </a:xfrm>
          <a:noFill/>
        </p:spPr>
      </p:pic>
      <p:pic>
        <p:nvPicPr>
          <p:cNvPr id="52228" name="Picture 4"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1706"/>
            <a:ext cx="2642098" cy="1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19844" y="544109"/>
            <a:ext cx="2059392" cy="150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FIREWRK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8011" y="2998197"/>
            <a:ext cx="6920255" cy="4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8" descr="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5049" y="4858373"/>
            <a:ext cx="2639608" cy="175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WordArt 11"/>
          <p:cNvSpPr>
            <a:spLocks noChangeArrowheads="1" noChangeShapeType="1" noTextEdit="1"/>
          </p:cNvSpPr>
          <p:nvPr/>
        </p:nvSpPr>
        <p:spPr bwMode="auto">
          <a:xfrm>
            <a:off x="1321049" y="1708274"/>
            <a:ext cx="9346951" cy="1075765"/>
          </a:xfrm>
          <a:prstGeom prst="rect">
            <a:avLst/>
          </a:prstGeom>
        </p:spPr>
        <p:txBody>
          <a:bodyPr wrap="none" fromWordArt="1">
            <a:prstTxWarp prst="textPlain">
              <a:avLst>
                <a:gd name="adj" fmla="val 50000"/>
              </a:avLst>
            </a:prstTxWarp>
          </a:bodyPr>
          <a:lstStyle/>
          <a:p>
            <a:pPr algn="ctr"/>
            <a:r>
              <a:rPr lang="en-US" sz="4157"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XIN CHÀO CÁC EM</a:t>
            </a:r>
          </a:p>
        </p:txBody>
      </p:sp>
      <p:pic>
        <p:nvPicPr>
          <p:cNvPr id="52233" name="Picture 12"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943976" y="-181161"/>
            <a:ext cx="1865157" cy="263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WordArt 11"/>
          <p:cNvSpPr>
            <a:spLocks noChangeArrowheads="1" noChangeShapeType="1" noTextEdit="1"/>
          </p:cNvSpPr>
          <p:nvPr/>
        </p:nvSpPr>
        <p:spPr bwMode="auto">
          <a:xfrm>
            <a:off x="1530226" y="3465108"/>
            <a:ext cx="9346951" cy="1075765"/>
          </a:xfrm>
          <a:prstGeom prst="rect">
            <a:avLst/>
          </a:prstGeom>
        </p:spPr>
        <p:txBody>
          <a:bodyPr wrap="none" fromWordArt="1">
            <a:prstTxWarp prst="textPlain">
              <a:avLst>
                <a:gd name="adj" fmla="val 50000"/>
              </a:avLst>
            </a:prstTxWarp>
          </a:bodyPr>
          <a:lstStyle/>
          <a:p>
            <a:pPr algn="ctr"/>
            <a:r>
              <a:rPr lang="en-US" sz="4157" kern="10">
                <a:ln w="19050">
                  <a:solidFill>
                    <a:srgbClr val="99CCFF"/>
                  </a:solidFill>
                  <a:round/>
                  <a:headEnd/>
                  <a:tailEnd/>
                </a:ln>
                <a:solidFill>
                  <a:srgbClr val="FFC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HẸN GẶP LẠI VÀO TIẾT SAU</a:t>
            </a:r>
          </a:p>
        </p:txBody>
      </p:sp>
    </p:spTree>
    <p:extLst>
      <p:ext uri="{BB962C8B-B14F-4D97-AF65-F5344CB8AC3E}">
        <p14:creationId xmlns:p14="http://schemas.microsoft.com/office/powerpoint/2010/main" val="3393811797"/>
      </p:ext>
    </p:extLst>
  </p:cSld>
  <p:clrMapOvr>
    <a:masterClrMapping/>
  </p:clrMapOvr>
  <p:transition spd="med">
    <p:newsflash/>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9850" y="-16337"/>
            <a:ext cx="8643777" cy="461665"/>
          </a:xfrm>
          <a:prstGeom prst="rect">
            <a:avLst/>
          </a:prstGeom>
        </p:spPr>
        <p:txBody>
          <a:bodyPr wrap="none">
            <a:spAutoFit/>
          </a:bodyPr>
          <a:lstStyle/>
          <a:p>
            <a:pPr fontAlgn="base"/>
            <a:r>
              <a:rPr lang="vi-VN" sz="2400" b="1" dirty="0" smtClean="0">
                <a:solidFill>
                  <a:srgbClr val="990099"/>
                </a:solidFill>
                <a:latin typeface="+mj-lt"/>
              </a:rPr>
              <a:t>BÀI 3: ĐO CHIỀU DÀI, KHỐI LƯỢNG VÀ THỜI GIAN</a:t>
            </a:r>
            <a:r>
              <a:rPr lang="en-US" sz="2400" b="1" dirty="0" smtClean="0">
                <a:solidFill>
                  <a:srgbClr val="990099"/>
                </a:solidFill>
                <a:latin typeface="+mj-lt"/>
              </a:rPr>
              <a:t>(6 </a:t>
            </a:r>
            <a:r>
              <a:rPr lang="en-US" sz="2400" b="1" dirty="0" err="1">
                <a:solidFill>
                  <a:srgbClr val="990099"/>
                </a:solidFill>
                <a:latin typeface="+mj-lt"/>
              </a:rPr>
              <a:t>tiết</a:t>
            </a:r>
            <a:r>
              <a:rPr lang="en-US" sz="2400" b="1" dirty="0">
                <a:solidFill>
                  <a:srgbClr val="990099"/>
                </a:solidFill>
                <a:latin typeface="+mj-lt"/>
              </a:rPr>
              <a:t>)</a:t>
            </a:r>
            <a:endParaRPr lang="vi-VN" sz="2400" b="1" dirty="0">
              <a:solidFill>
                <a:srgbClr val="990099"/>
              </a:solidFill>
              <a:latin typeface="+mj-lt"/>
            </a:endParaRPr>
          </a:p>
        </p:txBody>
      </p:sp>
      <p:sp>
        <p:nvSpPr>
          <p:cNvPr id="5" name="TextBox 4"/>
          <p:cNvSpPr txBox="1"/>
          <p:nvPr/>
        </p:nvSpPr>
        <p:spPr>
          <a:xfrm>
            <a:off x="20872" y="214495"/>
            <a:ext cx="1981200" cy="461665"/>
          </a:xfrm>
          <a:prstGeom prst="rect">
            <a:avLst/>
          </a:prstGeom>
          <a:noFill/>
        </p:spPr>
        <p:txBody>
          <a:bodyPr wrap="square" rtlCol="0">
            <a:spAutoFit/>
          </a:bodyPr>
          <a:lstStyle/>
          <a:p>
            <a:r>
              <a:rPr lang="en-US" sz="2400" b="1" dirty="0">
                <a:solidFill>
                  <a:srgbClr val="0000CC"/>
                </a:solidFill>
                <a:latin typeface="Times New Roman" pitchFamily="18" charset="0"/>
                <a:cs typeface="Times New Roman" pitchFamily="18" charset="0"/>
              </a:rPr>
              <a:t>A. </a:t>
            </a:r>
            <a:r>
              <a:rPr lang="en-US" sz="2400" b="1" dirty="0" err="1">
                <a:solidFill>
                  <a:srgbClr val="0000CC"/>
                </a:solidFill>
                <a:latin typeface="Times New Roman" pitchFamily="18" charset="0"/>
                <a:cs typeface="Times New Roman" pitchFamily="18" charset="0"/>
              </a:rPr>
              <a:t>Khởi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động</a:t>
            </a:r>
            <a:endParaRPr lang="en-US" sz="2400" b="1" dirty="0">
              <a:solidFill>
                <a:srgbClr val="0000CC"/>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25982095"/>
              </p:ext>
            </p:extLst>
          </p:nvPr>
        </p:nvGraphicFramePr>
        <p:xfrm>
          <a:off x="193963" y="1830807"/>
          <a:ext cx="11946577" cy="2944368"/>
        </p:xfrm>
        <a:graphic>
          <a:graphicData uri="http://schemas.openxmlformats.org/drawingml/2006/table">
            <a:tbl>
              <a:tblPr bandRow="1"/>
              <a:tblGrid>
                <a:gridCol w="6016028">
                  <a:extLst>
                    <a:ext uri="{9D8B030D-6E8A-4147-A177-3AD203B41FA5}">
                      <a16:colId xmlns:a16="http://schemas.microsoft.com/office/drawing/2014/main" val="1134782128"/>
                    </a:ext>
                  </a:extLst>
                </a:gridCol>
                <a:gridCol w="5930549">
                  <a:extLst>
                    <a:ext uri="{9D8B030D-6E8A-4147-A177-3AD203B41FA5}">
                      <a16:colId xmlns:a16="http://schemas.microsoft.com/office/drawing/2014/main" val="902057491"/>
                    </a:ext>
                  </a:extLst>
                </a:gridCol>
              </a:tblGrid>
              <a:tr h="0">
                <a:tc gridSpan="2">
                  <a:txBody>
                    <a:bodyPr/>
                    <a:lstStyle/>
                    <a:p>
                      <a:pPr marL="0" marR="0" algn="ctr">
                        <a:lnSpc>
                          <a:spcPct val="115000"/>
                        </a:lnSpc>
                        <a:spcBef>
                          <a:spcPts val="0"/>
                        </a:spcBef>
                        <a:spcAft>
                          <a:spcPts val="0"/>
                        </a:spcAft>
                      </a:pPr>
                      <a:r>
                        <a:rPr lang="en-US" sz="2400" b="1">
                          <a:effectLst/>
                          <a:latin typeface="Times New Roman" panose="02020603050405020304" pitchFamily="18" charset="0"/>
                          <a:ea typeface="Times New Roman" panose="02020603050405020304" pitchFamily="18" charset="0"/>
                        </a:rPr>
                        <a:t>PHIẾU HỌC TẬP 1</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extLst>
                  <a:ext uri="{0D108BD9-81ED-4DB2-BD59-A6C34878D82A}">
                    <a16:rowId xmlns:a16="http://schemas.microsoft.com/office/drawing/2014/main" val="793488640"/>
                  </a:ext>
                </a:extLst>
              </a:tr>
              <a:tr h="0">
                <a:tc>
                  <a:txBody>
                    <a:bodyPr/>
                    <a:lstStyle/>
                    <a:p>
                      <a:pPr marL="0" marR="0" algn="ctr">
                        <a:lnSpc>
                          <a:spcPct val="115000"/>
                        </a:lnSpc>
                        <a:spcBef>
                          <a:spcPts val="0"/>
                        </a:spcBef>
                        <a:spcAft>
                          <a:spcPts val="0"/>
                        </a:spcAft>
                      </a:pPr>
                      <a:r>
                        <a:rPr lang="en-US" sz="2400" b="1" dirty="0" err="1">
                          <a:solidFill>
                            <a:srgbClr val="C00000"/>
                          </a:solidFill>
                          <a:effectLst/>
                          <a:latin typeface="Times New Roman" panose="02020603050405020304" pitchFamily="18" charset="0"/>
                          <a:ea typeface="Times New Roman" panose="02020603050405020304" pitchFamily="18" charset="0"/>
                        </a:rPr>
                        <a:t>Những</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điều</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em</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đã</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biết</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về</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thời</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gian</a:t>
                      </a:r>
                      <a:endParaRPr lang="en-US" sz="24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err="1">
                          <a:solidFill>
                            <a:srgbClr val="C00000"/>
                          </a:solidFill>
                          <a:effectLst/>
                          <a:latin typeface="Times New Roman" panose="02020603050405020304" pitchFamily="18" charset="0"/>
                          <a:ea typeface="Times New Roman" panose="02020603050405020304" pitchFamily="18" charset="0"/>
                        </a:rPr>
                        <a:t>Những</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điều</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em</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chưa</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biết</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về</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thời</a:t>
                      </a:r>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rPr>
                        <a:t>gian</a:t>
                      </a:r>
                      <a:endParaRPr lang="en-US" sz="24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865458"/>
                  </a:ext>
                </a:extLst>
              </a:tr>
              <a:tr h="406400">
                <a:tc>
                  <a:txBody>
                    <a:bodyPr/>
                    <a:lstStyle/>
                    <a:p>
                      <a:pPr marL="0" marR="0" algn="just">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endParaRPr lang="en-US" sz="2400" dirty="0" smtClean="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endParaRPr lang="en-US" sz="2400" dirty="0" smtClean="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endParaRPr lang="en-US" sz="2400" dirty="0" smtClean="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endParaRPr lang="en-US" sz="2400" dirty="0" smtClean="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51481"/>
                  </a:ext>
                </a:extLst>
              </a:tr>
            </a:tbl>
          </a:graphicData>
        </a:graphic>
      </p:graphicFrame>
      <p:sp>
        <p:nvSpPr>
          <p:cNvPr id="7" name="Rectangle 6"/>
          <p:cNvSpPr/>
          <p:nvPr/>
        </p:nvSpPr>
        <p:spPr>
          <a:xfrm>
            <a:off x="257298" y="2777328"/>
            <a:ext cx="5846619" cy="1938992"/>
          </a:xfrm>
          <a:prstGeom prst="rect">
            <a:avLst/>
          </a:prstGeom>
        </p:spPr>
        <p:txBody>
          <a:bodyPr wrap="squar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a:t>
            </a:r>
            <a:r>
              <a:rPr lang="vi-VN" sz="2400" b="1" dirty="0" smtClean="0">
                <a:solidFill>
                  <a:srgbClr val="006600"/>
                </a:solidFill>
                <a:latin typeface="Times New Roman" panose="02020603050405020304" pitchFamily="18" charset="0"/>
                <a:cs typeface="Times New Roman" panose="02020603050405020304" pitchFamily="18" charset="0"/>
              </a:rPr>
              <a:t>Đo thời gian bằng đồng hồ; đơn vị của thời gian là giờ, phút, giây…</a:t>
            </a:r>
            <a:endParaRPr lang="en-US" sz="2400" b="1" dirty="0" smtClean="0">
              <a:solidFill>
                <a:srgbClr val="006600"/>
              </a:solidFill>
              <a:latin typeface="Times New Roman" panose="02020603050405020304" pitchFamily="18" charset="0"/>
              <a:cs typeface="Times New Roman" panose="02020603050405020304" pitchFamily="18" charset="0"/>
            </a:endParaRPr>
          </a:p>
          <a:p>
            <a:r>
              <a:rPr lang="en-US" sz="2400" b="1" dirty="0" smtClean="0">
                <a:solidFill>
                  <a:srgbClr val="006600"/>
                </a:solidFill>
                <a:latin typeface="Times New Roman" panose="02020603050405020304" pitchFamily="18" charset="0"/>
                <a:cs typeface="Times New Roman" panose="02020603050405020304" pitchFamily="18" charset="0"/>
              </a:rPr>
              <a:t>-C</a:t>
            </a:r>
            <a:r>
              <a:rPr lang="vi-VN" sz="2400" b="1" dirty="0" smtClean="0">
                <a:solidFill>
                  <a:srgbClr val="006600"/>
                </a:solidFill>
                <a:latin typeface="Times New Roman" panose="02020603050405020304" pitchFamily="18" charset="0"/>
                <a:cs typeface="Times New Roman" panose="02020603050405020304" pitchFamily="18" charset="0"/>
              </a:rPr>
              <a:t>ó nhiều loại đồng hồ như đồng hồ treo tường, đồng hồ điện tử…;</a:t>
            </a:r>
            <a:endParaRPr lang="en-US" sz="2400" b="1" dirty="0" smtClean="0">
              <a:solidFill>
                <a:srgbClr val="006600"/>
              </a:solidFill>
              <a:latin typeface="Times New Roman" panose="02020603050405020304" pitchFamily="18" charset="0"/>
              <a:cs typeface="Times New Roman" panose="02020603050405020304" pitchFamily="18" charset="0"/>
            </a:endParaRPr>
          </a:p>
          <a:p>
            <a:r>
              <a:rPr lang="en-US" sz="2400" b="1" dirty="0" smtClean="0">
                <a:solidFill>
                  <a:srgbClr val="006600"/>
                </a:solidFill>
                <a:latin typeface="Times New Roman" panose="02020603050405020304" pitchFamily="18" charset="0"/>
                <a:cs typeface="Times New Roman" panose="02020603050405020304" pitchFamily="18" charset="0"/>
              </a:rPr>
              <a:t>-T</a:t>
            </a:r>
            <a:r>
              <a:rPr lang="vi-VN" sz="2400" b="1" dirty="0" smtClean="0">
                <a:solidFill>
                  <a:srgbClr val="006600"/>
                </a:solidFill>
                <a:latin typeface="Times New Roman" panose="02020603050405020304" pitchFamily="18" charset="0"/>
                <a:cs typeface="Times New Roman" panose="02020603050405020304" pitchFamily="18" charset="0"/>
              </a:rPr>
              <a:t>hời gian là số không âm; …</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206836" y="2777328"/>
            <a:ext cx="6096000" cy="830997"/>
          </a:xfrm>
          <a:prstGeom prst="rect">
            <a:avLst/>
          </a:prstGeom>
        </p:spPr>
        <p:txBody>
          <a:bodyPr>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a:t>
            </a:r>
            <a:r>
              <a:rPr lang="vi-VN" sz="2400" b="1" dirty="0" smtClean="0">
                <a:solidFill>
                  <a:srgbClr val="006600"/>
                </a:solidFill>
                <a:latin typeface="Times New Roman" panose="02020603050405020304" pitchFamily="18" charset="0"/>
                <a:cs typeface="Times New Roman" panose="02020603050405020304" pitchFamily="18" charset="0"/>
              </a:rPr>
              <a:t>Cách đổi một số đơn vị thời gian.</a:t>
            </a:r>
          </a:p>
          <a:p>
            <a:r>
              <a:rPr lang="en-US" sz="2400" b="1" dirty="0" smtClean="0">
                <a:solidFill>
                  <a:srgbClr val="006600"/>
                </a:solidFill>
                <a:latin typeface="Times New Roman" panose="02020603050405020304" pitchFamily="18" charset="0"/>
                <a:cs typeface="Times New Roman" panose="02020603050405020304" pitchFamily="18" charset="0"/>
              </a:rPr>
              <a:t>-</a:t>
            </a:r>
            <a:r>
              <a:rPr lang="vi-VN" sz="2400" b="1" dirty="0" smtClean="0">
                <a:solidFill>
                  <a:srgbClr val="006600"/>
                </a:solidFill>
                <a:latin typeface="Times New Roman" panose="02020603050405020304" pitchFamily="18" charset="0"/>
                <a:cs typeface="Times New Roman" panose="02020603050405020304" pitchFamily="18" charset="0"/>
              </a:rPr>
              <a:t>Các bước sử dụng đồng hồ để đo thời gian</a:t>
            </a:r>
          </a:p>
        </p:txBody>
      </p:sp>
      <p:sp>
        <p:nvSpPr>
          <p:cNvPr id="9" name="Rectangle 8"/>
          <p:cNvSpPr/>
          <p:nvPr/>
        </p:nvSpPr>
        <p:spPr>
          <a:xfrm>
            <a:off x="482929" y="814902"/>
            <a:ext cx="10466120" cy="461665"/>
          </a:xfrm>
          <a:prstGeom prst="rect">
            <a:avLst/>
          </a:prstGeom>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Hãy nêu những điều về thời gian mà em đã biết và chưa biết (muốn biết)?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48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circle(in)">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down)">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barn(inVertical)">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arn(inVertical)">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circle(in)">
                                      <p:cBhvr>
                                        <p:cTn id="4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376" y="243344"/>
            <a:ext cx="11341290" cy="2246769"/>
          </a:xfrm>
          <a:prstGeom prst="rect">
            <a:avLst/>
          </a:prstGeom>
        </p:spPr>
        <p:txBody>
          <a:bodyPr wrap="square">
            <a:spAutoFit/>
          </a:bodyPr>
          <a:lstStyle/>
          <a:p>
            <a:r>
              <a:rPr lang="en-US" sz="2800" b="1" dirty="0" smtClean="0">
                <a:solidFill>
                  <a:srgbClr val="006600"/>
                </a:solidFill>
                <a:latin typeface="+mj-lt"/>
              </a:rPr>
              <a:t>	</a:t>
            </a:r>
            <a:r>
              <a:rPr lang="vi-VN" sz="2800" b="1" dirty="0" smtClean="0">
                <a:solidFill>
                  <a:srgbClr val="006600"/>
                </a:solidFill>
                <a:latin typeface="+mj-lt"/>
              </a:rPr>
              <a:t>Việc xác định thời gian có vai trò đặc biệt quan trọng trong khoa học và đời sống.</a:t>
            </a:r>
          </a:p>
          <a:p>
            <a:r>
              <a:rPr lang="en-US" sz="2800" b="1" dirty="0" smtClean="0">
                <a:solidFill>
                  <a:srgbClr val="006600"/>
                </a:solidFill>
                <a:latin typeface="+mj-lt"/>
              </a:rPr>
              <a:t>	</a:t>
            </a:r>
            <a:r>
              <a:rPr lang="vi-VN" sz="2800" b="1" dirty="0" smtClean="0">
                <a:solidFill>
                  <a:srgbClr val="006600"/>
                </a:solidFill>
                <a:latin typeface="+mj-lt"/>
              </a:rPr>
              <a:t>Từ thời xa xưa, tổ tiên chúng ta đã tìm ra các cách khác nhau để đo thời gian, như dựa vào chuyển động biểu kiến của các thiên thể, sau đó là đồng hồ mặt trời, đồng hồ nước, đồng hồ cát,...</a:t>
            </a:r>
            <a:endParaRPr lang="en-US" sz="2800" b="1" dirty="0">
              <a:solidFill>
                <a:srgbClr val="006600"/>
              </a:solidFill>
              <a:latin typeface="+mj-lt"/>
            </a:endParaRPr>
          </a:p>
        </p:txBody>
      </p:sp>
      <p:pic>
        <p:nvPicPr>
          <p:cNvPr id="3" name="Picture 2"/>
          <p:cNvPicPr>
            <a:picLocks noChangeAspect="1"/>
          </p:cNvPicPr>
          <p:nvPr/>
        </p:nvPicPr>
        <p:blipFill>
          <a:blip r:embed="rId2"/>
          <a:stretch>
            <a:fillRect/>
          </a:stretch>
        </p:blipFill>
        <p:spPr>
          <a:xfrm>
            <a:off x="2511188" y="2629276"/>
            <a:ext cx="6518512" cy="3728589"/>
          </a:xfrm>
          <a:prstGeom prst="rect">
            <a:avLst/>
          </a:prstGeom>
        </p:spPr>
      </p:pic>
    </p:spTree>
    <p:extLst>
      <p:ext uri="{BB962C8B-B14F-4D97-AF65-F5344CB8AC3E}">
        <p14:creationId xmlns:p14="http://schemas.microsoft.com/office/powerpoint/2010/main" val="290768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p:nvPr/>
        </p:nvCxnSpPr>
        <p:spPr>
          <a:xfrm>
            <a:off x="6516761" y="336471"/>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1669" y="230832"/>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17" name="TextBox 6"/>
          <p:cNvSpPr txBox="1">
            <a:spLocks noChangeArrowheads="1"/>
          </p:cNvSpPr>
          <p:nvPr/>
        </p:nvSpPr>
        <p:spPr bwMode="auto">
          <a:xfrm>
            <a:off x="-38965" y="525184"/>
            <a:ext cx="6107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400" b="1" dirty="0" smtClean="0">
                <a:solidFill>
                  <a:srgbClr val="C00000"/>
                </a:solidFill>
                <a:latin typeface="Times New Roman" panose="02020603050405020304" pitchFamily="18" charset="0"/>
                <a:cs typeface="Times New Roman" panose="02020603050405020304" pitchFamily="18" charset="0"/>
              </a:rPr>
              <a:t>II. </a:t>
            </a:r>
            <a:r>
              <a:rPr lang="en-US" altLang="en-US" sz="2400" b="1" dirty="0" err="1" smtClean="0">
                <a:solidFill>
                  <a:srgbClr val="C00000"/>
                </a:solidFill>
                <a:latin typeface="Times New Roman" panose="02020603050405020304" pitchFamily="18" charset="0"/>
                <a:cs typeface="Times New Roman" panose="02020603050405020304" pitchFamily="18" charset="0"/>
              </a:rPr>
              <a:t>Đo</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chiều</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dài</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8965" y="868234"/>
            <a:ext cx="2576346" cy="461665"/>
          </a:xfrm>
          <a:prstGeom prst="rect">
            <a:avLst/>
          </a:prstGeom>
        </p:spPr>
        <p:txBody>
          <a:bodyPr wrap="none">
            <a:spAutoFit/>
          </a:bodyPr>
          <a:lstStyle/>
          <a:p>
            <a:r>
              <a:rPr lang="vi-VN" sz="2400" b="1" dirty="0" smtClean="0">
                <a:solidFill>
                  <a:srgbClr val="C00000"/>
                </a:solidFill>
                <a:latin typeface="+mj-lt"/>
              </a:rPr>
              <a:t>III. Đo khối lượng</a:t>
            </a:r>
            <a:endParaRPr lang="en-US" sz="2400" b="1" dirty="0">
              <a:solidFill>
                <a:srgbClr val="C00000"/>
              </a:solidFill>
              <a:latin typeface="+mj-lt"/>
            </a:endParaRPr>
          </a:p>
        </p:txBody>
      </p:sp>
      <p:sp>
        <p:nvSpPr>
          <p:cNvPr id="9" name="Rectangle 8"/>
          <p:cNvSpPr/>
          <p:nvPr/>
        </p:nvSpPr>
        <p:spPr>
          <a:xfrm>
            <a:off x="-11669" y="1162586"/>
            <a:ext cx="2265748" cy="461665"/>
          </a:xfrm>
          <a:prstGeom prst="rect">
            <a:avLst/>
          </a:prstGeom>
        </p:spPr>
        <p:txBody>
          <a:bodyPr wrap="non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IV. </a:t>
            </a:r>
            <a:r>
              <a:rPr lang="en-US" sz="2400" b="1" dirty="0" err="1" smtClean="0">
                <a:solidFill>
                  <a:srgbClr val="C00000"/>
                </a:solidFill>
                <a:latin typeface="Times New Roman" panose="02020603050405020304" pitchFamily="18" charset="0"/>
                <a:cs typeface="Times New Roman" panose="02020603050405020304" pitchFamily="18" charset="0"/>
              </a:rPr>
              <a:t>Đo</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thời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gian</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0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p:cNvPr>
          <p:cNvSpPr>
            <a:spLocks noGrp="1"/>
          </p:cNvSpPr>
          <p:nvPr>
            <p:ph idx="1"/>
          </p:nvPr>
        </p:nvSpPr>
        <p:spPr>
          <a:xfrm>
            <a:off x="4119239" y="1090259"/>
            <a:ext cx="7420621" cy="5102198"/>
          </a:xfrm>
          <a:extLst/>
        </p:spPr>
        <p:txBody>
          <a:bodyPr>
            <a:normAutofit fontScale="77500" lnSpcReduction="20000"/>
          </a:bodyPr>
          <a:lstStyle/>
          <a:p>
            <a:pPr marL="503449" indent="-503449" algn="just">
              <a:buFontTx/>
              <a:buAutoNum type="arabicPeriod"/>
              <a:defRPr/>
            </a:pPr>
            <a:r>
              <a:rPr lang="en-US" sz="3137"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Hình</a:t>
            </a:r>
            <a:r>
              <a:rPr lang="en-US" sz="3137" b="1" i="1"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thức</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Hoạt</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động</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cặp</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đôi</a:t>
            </a:r>
            <a:endPar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marL="503449" indent="-503449" algn="just">
              <a:buFontTx/>
              <a:buAutoNum type="arabicPeriod"/>
              <a:defRPr/>
            </a:pPr>
            <a:r>
              <a:rPr lang="en-US" sz="3137"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Thời</a:t>
            </a:r>
            <a:r>
              <a:rPr lang="en-US" sz="3137" b="1" i="1"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gian</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3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phút</a:t>
            </a:r>
            <a:endPar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marL="503449" indent="-503449" algn="just">
              <a:lnSpc>
                <a:spcPct val="120000"/>
              </a:lnSpc>
              <a:spcBef>
                <a:spcPts val="0"/>
              </a:spcBef>
              <a:buFontTx/>
              <a:buAutoNum type="arabicPeriod"/>
              <a:defRPr/>
            </a:pPr>
            <a:r>
              <a:rPr lang="en-US" sz="3137"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Nhiệm</a:t>
            </a:r>
            <a:r>
              <a:rPr lang="en-US" sz="3137" b="1" i="1"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vụ</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Trả</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lời</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các</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câu</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hỏi</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sau</a:t>
            </a:r>
            <a:endPar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marL="0" indent="0" algn="just">
              <a:buNone/>
              <a:defRPr/>
            </a:pPr>
            <a:r>
              <a:rPr lang="en-US" sz="3137" b="1" dirty="0">
                <a:solidFill>
                  <a:srgbClr val="C55A11"/>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H1</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Kể</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tên</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một</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số</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đơn</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vị</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dùng</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để</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đo</a:t>
            </a:r>
            <a:endPar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marL="0" indent="0" algn="just">
              <a:buNone/>
              <a:defRPr/>
            </a:pP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thời</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gian</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mà</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em</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biết</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a:t>
            </a:r>
          </a:p>
          <a:p>
            <a:pPr marL="0" indent="0" algn="just">
              <a:buNone/>
              <a:defRPr/>
            </a:pPr>
            <a:r>
              <a:rPr lang="en-US" sz="3137" b="1" dirty="0">
                <a:solidFill>
                  <a:srgbClr val="C55A11"/>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H2</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Điền</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số</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thích</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hợp</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vào</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chỗ</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3137"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trống</a:t>
            </a: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a:t>
            </a:r>
          </a:p>
          <a:p>
            <a:pPr marL="0" indent="0">
              <a:buNone/>
              <a:defRPr/>
            </a:pPr>
            <a:r>
              <a:rPr lang="en-US" dirty="0" smtClean="0"/>
              <a:t>	</a:t>
            </a:r>
            <a:r>
              <a:rPr lang="vi-VN" dirty="0"/>
              <a:t>Điền số thích hợp vào chỗ trống:</a:t>
            </a:r>
          </a:p>
          <a:p>
            <a:pPr marL="0" indent="0">
              <a:buNone/>
              <a:defRPr/>
            </a:pPr>
            <a:r>
              <a:rPr lang="vi-VN" dirty="0"/>
              <a:t>1phút = .......giây</a:t>
            </a:r>
          </a:p>
          <a:p>
            <a:pPr marL="0" indent="0">
              <a:buNone/>
              <a:defRPr/>
            </a:pPr>
            <a:r>
              <a:rPr lang="vi-VN" dirty="0" smtClean="0"/>
              <a:t>1h </a:t>
            </a:r>
            <a:r>
              <a:rPr lang="vi-VN" dirty="0"/>
              <a:t>= ........ phút = .......giây</a:t>
            </a:r>
          </a:p>
          <a:p>
            <a:pPr marL="0" indent="0">
              <a:buNone/>
              <a:defRPr/>
            </a:pPr>
            <a:r>
              <a:rPr lang="vi-VN" dirty="0" smtClean="0"/>
              <a:t>1 </a:t>
            </a:r>
            <a:r>
              <a:rPr lang="vi-VN" dirty="0"/>
              <a:t>ngày = .....giờ = ....... phút =…………giây</a:t>
            </a:r>
          </a:p>
          <a:p>
            <a:pPr marL="0" indent="0">
              <a:buNone/>
              <a:defRPr/>
            </a:pPr>
            <a:r>
              <a:rPr lang="vi-VN" dirty="0" smtClean="0"/>
              <a:t>1 </a:t>
            </a:r>
            <a:r>
              <a:rPr lang="vi-VN" dirty="0"/>
              <a:t>giây = ……….. miligiây </a:t>
            </a:r>
          </a:p>
          <a:p>
            <a:pPr marL="0" indent="0" algn="just">
              <a:buNone/>
              <a:defRPr/>
            </a:pPr>
            <a:endPar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marL="0" indent="0" algn="just">
              <a:buNone/>
              <a:defRPr/>
            </a:pPr>
            <a:r>
              <a:rPr lang="en-US" sz="3137"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p>
        </p:txBody>
      </p:sp>
      <p:sp>
        <p:nvSpPr>
          <p:cNvPr id="4" name="Rectangle: Rounded Corners 3">
            <a:extLst/>
          </p:cNvPr>
          <p:cNvSpPr/>
          <p:nvPr/>
        </p:nvSpPr>
        <p:spPr>
          <a:xfrm rot="1860000">
            <a:off x="-293843" y="-190501"/>
            <a:ext cx="912657" cy="784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5" name="Rectangle: Rounded Corners 4">
            <a:extLst/>
          </p:cNvPr>
          <p:cNvSpPr/>
          <p:nvPr/>
        </p:nvSpPr>
        <p:spPr>
          <a:xfrm rot="3480000">
            <a:off x="11189074" y="5682005"/>
            <a:ext cx="2335804" cy="1973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54277" name="TextBox 6"/>
          <p:cNvSpPr txBox="1">
            <a:spLocks noChangeArrowheads="1"/>
          </p:cNvSpPr>
          <p:nvPr/>
        </p:nvSpPr>
        <p:spPr bwMode="auto">
          <a:xfrm>
            <a:off x="0" y="268941"/>
            <a:ext cx="12192000" cy="6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04" tIns="44752" rIns="89504" bIns="4475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529">
                <a:latin typeface="A3.BoosterNextFYBlackRegular-Sa" charset="0"/>
              </a:rPr>
              <a:t>ĐƠN VỊ ĐO THỜI GIAN</a:t>
            </a:r>
          </a:p>
        </p:txBody>
      </p:sp>
      <p:pic>
        <p:nvPicPr>
          <p:cNvPr id="54278" name="Graphic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069" y="1049619"/>
            <a:ext cx="2908549" cy="2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hlinkClick r:id="rId3" action="ppaction://hlinkfile"/>
          </p:cNvPr>
          <p:cNvSpPr/>
          <p:nvPr/>
        </p:nvSpPr>
        <p:spPr>
          <a:xfrm>
            <a:off x="996287" y="4435522"/>
            <a:ext cx="2339331" cy="1323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Times New Roman" panose="02020603050405020304" pitchFamily="18" charset="0"/>
                <a:cs typeface="Times New Roman" panose="02020603050405020304" pitchFamily="18" charset="0"/>
              </a:rPr>
              <a:t>3:0</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668790"/>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p:cNvPr>
          <p:cNvSpPr/>
          <p:nvPr/>
        </p:nvSpPr>
        <p:spPr>
          <a:xfrm rot="1860000">
            <a:off x="-293843" y="-190501"/>
            <a:ext cx="912657" cy="784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5" name="Rectangle: Rounded Corners 4">
            <a:extLst/>
          </p:cNvPr>
          <p:cNvSpPr/>
          <p:nvPr/>
        </p:nvSpPr>
        <p:spPr>
          <a:xfrm rot="3480000">
            <a:off x="11189074" y="5682005"/>
            <a:ext cx="2335804" cy="1973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2" name="Rectangle 1">
            <a:extLst/>
          </p:cNvPr>
          <p:cNvSpPr/>
          <p:nvPr/>
        </p:nvSpPr>
        <p:spPr>
          <a:xfrm>
            <a:off x="1" y="279635"/>
            <a:ext cx="12118019" cy="6319070"/>
          </a:xfrm>
          <a:prstGeom prst="rect">
            <a:avLst/>
          </a:prstGeom>
          <a:blipFill dpi="0" rotWithShape="1">
            <a:blip r:embed="rId2">
              <a:extLst>
                <a:ext uri="{28A0092B-C50C-407E-A947-70E740481C1C}">
                  <a14:useLocalDpi xmlns:a14="http://schemas.microsoft.com/office/drawing/2010/main" val="0"/>
                </a:ext>
                <a:ext uri="{837473B0-CC2E-450A-ABE3-18F120FF3D39}"/>
              </a:extLst>
            </a:blip>
            <a:srcRect/>
            <a:stretch>
              <a:fillRect l="-13162" r="-13000"/>
            </a:stretch>
          </a:blipFill>
        </p:spPr>
        <p:style>
          <a:lnRef idx="2">
            <a:schemeClr val="accent1">
              <a:shade val="50000"/>
            </a:schemeClr>
          </a:lnRef>
          <a:fillRef idx="1">
            <a:schemeClr val="accent1"/>
          </a:fillRef>
          <a:effectRef idx="0">
            <a:schemeClr val="accent1"/>
          </a:effectRef>
          <a:fontRef idx="minor">
            <a:schemeClr val="lt1"/>
          </a:fontRef>
        </p:style>
        <p:txBody>
          <a:bodyPr lIns="89504" tIns="44752" rIns="89504" bIns="44752" anchor="ctr"/>
          <a:lstStyle/>
          <a:p>
            <a:pPr algn="ctr">
              <a:defRPr/>
            </a:pPr>
            <a:endParaRPr lang="en-US" sz="1412"/>
          </a:p>
        </p:txBody>
      </p:sp>
      <p:sp>
        <p:nvSpPr>
          <p:cNvPr id="55303" name="TextBox 7"/>
          <p:cNvSpPr txBox="1">
            <a:spLocks noChangeArrowheads="1"/>
          </p:cNvSpPr>
          <p:nvPr/>
        </p:nvSpPr>
        <p:spPr bwMode="auto">
          <a:xfrm>
            <a:off x="73461" y="288863"/>
            <a:ext cx="12192000" cy="6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04" tIns="44752" rIns="89504" bIns="4475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529">
                <a:solidFill>
                  <a:schemeClr val="bg1"/>
                </a:solidFill>
                <a:latin typeface="A3.BoosterNextFYBlackRegular-Sa" charset="0"/>
              </a:rPr>
              <a:t>ĐƠN VỊ ĐO THỜI GIAN</a:t>
            </a:r>
          </a:p>
        </p:txBody>
      </p:sp>
      <p:sp>
        <p:nvSpPr>
          <p:cNvPr id="11" name="TextBox 10">
            <a:extLst/>
          </p:cNvPr>
          <p:cNvSpPr txBox="1"/>
          <p:nvPr/>
        </p:nvSpPr>
        <p:spPr>
          <a:xfrm>
            <a:off x="6330078" y="1288677"/>
            <a:ext cx="5783481" cy="4917982"/>
          </a:xfrm>
          <a:prstGeom prst="rect">
            <a:avLst/>
          </a:prstGeom>
          <a:noFill/>
        </p:spPr>
        <p:txBody>
          <a:bodyPr lIns="89504" tIns="44752" rIns="89504" bIns="44752">
            <a:spAutoFit/>
          </a:bodyPr>
          <a:lstStyle/>
          <a:p>
            <a:pPr marL="559388" indent="-559388" algn="just">
              <a:buFont typeface="Wingdings" panose="05000000000000000000" pitchFamily="2" charset="2"/>
              <a:buChar char="ü"/>
              <a:defRPr/>
            </a:pPr>
            <a:r>
              <a:rPr lang="en-US" sz="3137" b="1" i="1" u="sng">
                <a:solidFill>
                  <a:srgbClr val="FFFFFF"/>
                </a:solidFill>
                <a:latin typeface="A3.NotoSans-San" panose="020B0502040504020204" pitchFamily="34" charset="0"/>
                <a:ea typeface="A3.NotoSans-San" panose="020B0502040504020204" pitchFamily="34" charset="0"/>
                <a:cs typeface="A3.NotoSans-San" panose="020B0502040504020204" pitchFamily="34" charset="0"/>
              </a:rPr>
              <a:t>giây (s)</a:t>
            </a:r>
          </a:p>
          <a:p>
            <a:pPr marL="559388" indent="-559388" algn="just">
              <a:buFont typeface="Wingdings" panose="05000000000000000000" pitchFamily="2" charset="2"/>
              <a:buChar char="ü"/>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phút (min) = 60s</a:t>
            </a:r>
          </a:p>
          <a:p>
            <a:pPr marL="559388" indent="-559388" algn="just">
              <a:buFont typeface="Wingdings" panose="05000000000000000000" pitchFamily="2" charset="2"/>
              <a:buChar char="ü"/>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giờ (h) = 60 phút</a:t>
            </a:r>
          </a:p>
          <a:p>
            <a:pPr marL="559388" indent="-559388" algn="just">
              <a:buFont typeface="Wingdings" panose="05000000000000000000" pitchFamily="2" charset="2"/>
              <a:buChar char="ü"/>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ngày đêm = 24 giờ</a:t>
            </a:r>
          </a:p>
          <a:p>
            <a:pPr marL="559388" indent="-559388" algn="just">
              <a:buFont typeface="Wingdings" panose="05000000000000000000" pitchFamily="2" charset="2"/>
              <a:buChar char="ü"/>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Tuần</a:t>
            </a:r>
          </a:p>
          <a:p>
            <a:pPr marL="559388" indent="-559388" algn="just">
              <a:buFont typeface="Wingdings" panose="05000000000000000000" pitchFamily="2" charset="2"/>
              <a:buChar char="ü"/>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Tháng</a:t>
            </a:r>
          </a:p>
          <a:p>
            <a:pPr marL="559388" indent="-559388" algn="just">
              <a:buFont typeface="Wingdings" panose="05000000000000000000" pitchFamily="2" charset="2"/>
              <a:buChar char="ü"/>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Năm dương lịch</a:t>
            </a:r>
          </a:p>
          <a:p>
            <a:pPr marL="559388" indent="-559388" algn="just">
              <a:buFont typeface="Wingdings" panose="05000000000000000000" pitchFamily="2" charset="2"/>
              <a:buChar char="ü"/>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Thập niên</a:t>
            </a:r>
          </a:p>
          <a:p>
            <a:pPr marL="559388" indent="-559388" algn="just">
              <a:buFont typeface="Wingdings" panose="05000000000000000000" pitchFamily="2" charset="2"/>
              <a:buChar char="ü"/>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Thế kỉ</a:t>
            </a:r>
          </a:p>
          <a:p>
            <a:pPr algn="just">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a:t>
            </a:r>
          </a:p>
        </p:txBody>
      </p:sp>
      <p:sp>
        <p:nvSpPr>
          <p:cNvPr id="12" name="TextBox 11">
            <a:extLst/>
          </p:cNvPr>
          <p:cNvSpPr txBox="1"/>
          <p:nvPr/>
        </p:nvSpPr>
        <p:spPr>
          <a:xfrm>
            <a:off x="432049" y="1288677"/>
            <a:ext cx="5626598" cy="3952461"/>
          </a:xfrm>
          <a:prstGeom prst="rect">
            <a:avLst/>
          </a:prstGeom>
          <a:noFill/>
        </p:spPr>
        <p:txBody>
          <a:bodyPr lIns="89504" tIns="44752" rIns="89504" bIns="44752">
            <a:spAutoFit/>
          </a:bodyPr>
          <a:lstStyle/>
          <a:p>
            <a:pPr marL="559388" indent="-559388" algn="just">
              <a:buFont typeface="Wingdings" panose="05000000000000000000" pitchFamily="2" charset="2"/>
              <a:buChar char="ü"/>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phân = 15s</a:t>
            </a:r>
          </a:p>
          <a:p>
            <a:pPr marL="559388" indent="-559388" algn="just">
              <a:buFont typeface="Wingdings" panose="05000000000000000000" pitchFamily="2" charset="2"/>
              <a:buChar char="ü"/>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khắc = 15 phút</a:t>
            </a:r>
          </a:p>
          <a:p>
            <a:pPr marL="559388" indent="-559388" algn="just">
              <a:buFont typeface="Wingdings" panose="05000000000000000000" pitchFamily="2" charset="2"/>
              <a:buChar char="ü"/>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1 canh = 2 giờ</a:t>
            </a:r>
          </a:p>
          <a:p>
            <a:pPr marL="559388" indent="-559388" algn="just">
              <a:buFont typeface="Wingdings" panose="05000000000000000000" pitchFamily="2" charset="2"/>
              <a:buChar char="ü"/>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Tuần trăng</a:t>
            </a:r>
          </a:p>
          <a:p>
            <a:pPr marL="559388" indent="-559388" algn="just">
              <a:buFont typeface="Wingdings" panose="05000000000000000000" pitchFamily="2" charset="2"/>
              <a:buChar char="ü"/>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Năm âm lịch</a:t>
            </a:r>
          </a:p>
          <a:p>
            <a:pPr algn="just">
              <a:defRPr/>
            </a:pPr>
            <a:r>
              <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rPr>
              <a:t>……</a:t>
            </a:r>
          </a:p>
          <a:p>
            <a:pPr marL="559388" indent="-559388" algn="just">
              <a:buFont typeface="Wingdings" panose="05000000000000000000" pitchFamily="2" charset="2"/>
              <a:buChar char="ü"/>
              <a:defRPr/>
            </a:pPr>
            <a:endPar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endParaRPr>
          </a:p>
          <a:p>
            <a:pPr marL="559388" indent="-559388" algn="just">
              <a:buFont typeface="Wingdings" panose="05000000000000000000" pitchFamily="2" charset="2"/>
              <a:buChar char="ü"/>
              <a:defRPr/>
            </a:pPr>
            <a:endParaRPr lang="en-US" sz="3137">
              <a:solidFill>
                <a:schemeClr val="bg1"/>
              </a:solidFill>
              <a:latin typeface="A3.NotoSans-San" panose="020B0502040504020204" pitchFamily="34" charset="0"/>
              <a:ea typeface="A3.NotoSans-San" panose="020B0502040504020204" pitchFamily="34" charset="0"/>
              <a:cs typeface="A3.NotoSans-San" panose="020B0502040504020204" pitchFamily="34" charset="0"/>
            </a:endParaRPr>
          </a:p>
        </p:txBody>
      </p:sp>
    </p:spTree>
    <p:extLst>
      <p:ext uri="{BB962C8B-B14F-4D97-AF65-F5344CB8AC3E}">
        <p14:creationId xmlns:p14="http://schemas.microsoft.com/office/powerpoint/2010/main" val="150856665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200" fill="hold"/>
                                        <p:tgtEl>
                                          <p:spTgt spid="2"/>
                                        </p:tgtEl>
                                      </p:cBhvr>
                                      <p:by x="150000" y="150000"/>
                                    </p:animScale>
                                  </p:childTnLst>
                                </p:cTn>
                              </p:par>
                              <p:par>
                                <p:cTn id="7" presetID="2" presetClass="entr" presetSubtype="4" decel="100000" fill="hold" grpId="0" nodeType="withEffect">
                                  <p:stCondLst>
                                    <p:cond delay="0"/>
                                  </p:stCondLst>
                                  <p:iterate type="lt">
                                    <p:tmPct val="4000"/>
                                  </p:iterate>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decel="100000" fill="hold" grpId="0" nodeType="clickEffect">
                                  <p:stCondLst>
                                    <p:cond delay="0"/>
                                  </p:stCondLst>
                                  <p:iterate type="lt">
                                    <p:tmPct val="4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2312148" y="180539"/>
            <a:ext cx="5617882" cy="44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196" b="1">
                <a:solidFill>
                  <a:srgbClr val="FF0000"/>
                </a:solidFill>
                <a:latin typeface="Times New Roman" panose="02020603050405020304" pitchFamily="18" charset="0"/>
                <a:cs typeface="Times New Roman" panose="02020603050405020304" pitchFamily="18" charset="0"/>
              </a:rPr>
              <a:t>CHỦ ĐỀ 2. CÁC PHÉP ĐO</a:t>
            </a:r>
            <a:endParaRPr lang="vi-VN" altLang="vi-VN" sz="2196" b="1">
              <a:solidFill>
                <a:srgbClr val="FF0000"/>
              </a:solidFill>
              <a:latin typeface="Times New Roman" panose="02020603050405020304" pitchFamily="18" charset="0"/>
              <a:cs typeface="Times New Roman" panose="02020603050405020304" pitchFamily="18" charset="0"/>
            </a:endParaRPr>
          </a:p>
        </p:txBody>
      </p:sp>
      <p:sp>
        <p:nvSpPr>
          <p:cNvPr id="56323" name="Rectangle 6"/>
          <p:cNvSpPr>
            <a:spLocks noChangeArrowheads="1"/>
          </p:cNvSpPr>
          <p:nvPr/>
        </p:nvSpPr>
        <p:spPr bwMode="auto">
          <a:xfrm>
            <a:off x="-1150" y="1109383"/>
            <a:ext cx="2786340"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ts val="1294"/>
              </a:lnSpc>
            </a:pPr>
            <a:r>
              <a:rPr lang="en-US" altLang="en-US" sz="2196" b="1">
                <a:solidFill>
                  <a:srgbClr val="C00000"/>
                </a:solidFill>
                <a:latin typeface="Times New Roman" panose="02020603050405020304" pitchFamily="18" charset="0"/>
                <a:cs typeface="Times New Roman" panose="02020603050405020304" pitchFamily="18" charset="0"/>
              </a:rPr>
              <a:t>1. Đơn vị đo thời gian</a:t>
            </a:r>
            <a:endParaRPr lang="en-US" altLang="en-US" sz="2196">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6324" name="Rectangle 7"/>
          <p:cNvSpPr>
            <a:spLocks noChangeArrowheads="1"/>
          </p:cNvSpPr>
          <p:nvPr/>
        </p:nvSpPr>
        <p:spPr bwMode="auto">
          <a:xfrm>
            <a:off x="53540" y="632510"/>
            <a:ext cx="2091214" cy="4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96" b="1">
                <a:solidFill>
                  <a:srgbClr val="0000FF"/>
                </a:solidFill>
                <a:latin typeface="Times New Roman" panose="02020603050405020304" pitchFamily="18" charset="0"/>
                <a:cs typeface="Times New Roman" panose="02020603050405020304" pitchFamily="18" charset="0"/>
              </a:rPr>
              <a:t>IV. Đo thời gian</a:t>
            </a:r>
            <a:endParaRPr lang="en-US" altLang="en-US" sz="2196">
              <a:solidFill>
                <a:srgbClr val="0000FF"/>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53540" y="1352176"/>
            <a:ext cx="6096000" cy="4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196" b="1" i="1">
                <a:solidFill>
                  <a:srgbClr val="006600"/>
                </a:solidFill>
                <a:latin typeface="Times New Roman" panose="02020603050405020304" pitchFamily="18" charset="0"/>
                <a:cs typeface="Times New Roman" panose="02020603050405020304" pitchFamily="18" charset="0"/>
              </a:rPr>
              <a:t>Hãy kể tên các đơn vị đo thời gian mà em biết.</a:t>
            </a:r>
            <a:endParaRPr lang="en-US" altLang="en-US" sz="2196" b="1" i="1">
              <a:solidFill>
                <a:srgbClr val="006600"/>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65599" y="1784226"/>
            <a:ext cx="7850343" cy="4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196" b="1">
                <a:solidFill>
                  <a:srgbClr val="660033"/>
                </a:solidFill>
                <a:latin typeface="Times New Roman" panose="02020603050405020304" pitchFamily="18" charset="0"/>
                <a:cs typeface="Times New Roman" panose="02020603050405020304" pitchFamily="18" charset="0"/>
              </a:rPr>
              <a:t>Các đơn vị đo thời gian mà em biết là: giây, phút, giờ, ngày, …</a:t>
            </a:r>
            <a:endParaRPr lang="en-US" altLang="en-US" sz="2196" b="1">
              <a:solidFill>
                <a:srgbClr val="660033"/>
              </a:solidFill>
              <a:latin typeface="Times New Roman" panose="02020603050405020304" pitchFamily="18" charset="0"/>
              <a:cs typeface="Times New Roman" panose="02020603050405020304" pitchFamily="18" charset="0"/>
            </a:endParaRPr>
          </a:p>
        </p:txBody>
      </p:sp>
      <p:sp>
        <p:nvSpPr>
          <p:cNvPr id="2" name="Rectangle 1"/>
          <p:cNvSpPr/>
          <p:nvPr/>
        </p:nvSpPr>
        <p:spPr>
          <a:xfrm>
            <a:off x="53540" y="2214472"/>
            <a:ext cx="8038531" cy="1938992"/>
          </a:xfrm>
          <a:prstGeom prst="rect">
            <a:avLst/>
          </a:prstGeom>
        </p:spPr>
        <p:txBody>
          <a:bodyPr wrap="square">
            <a:spAutoFit/>
          </a:bodyPr>
          <a:lstStyle/>
          <a:p>
            <a:r>
              <a:rPr lang="en-US" sz="2400" b="1" i="1" dirty="0" err="1" smtClean="0">
                <a:solidFill>
                  <a:srgbClr val="006600"/>
                </a:solidFill>
                <a:latin typeface="Times New Roman" panose="02020603050405020304" pitchFamily="18" charset="0"/>
                <a:cs typeface="Times New Roman" panose="02020603050405020304" pitchFamily="18" charset="0"/>
              </a:rPr>
              <a:t>Điền</a:t>
            </a:r>
            <a:r>
              <a:rPr lang="en-US" sz="2400" b="1" i="1" dirty="0" smtClean="0">
                <a:solidFill>
                  <a:srgbClr val="006600"/>
                </a:solidFill>
                <a:latin typeface="Times New Roman" panose="02020603050405020304" pitchFamily="18" charset="0"/>
                <a:cs typeface="Times New Roman" panose="02020603050405020304" pitchFamily="18" charset="0"/>
              </a:rPr>
              <a:t> </a:t>
            </a:r>
            <a:r>
              <a:rPr lang="en-US" sz="2400" b="1" i="1" dirty="0" err="1" smtClean="0">
                <a:solidFill>
                  <a:srgbClr val="006600"/>
                </a:solidFill>
                <a:latin typeface="Times New Roman" panose="02020603050405020304" pitchFamily="18" charset="0"/>
                <a:cs typeface="Times New Roman" panose="02020603050405020304" pitchFamily="18" charset="0"/>
              </a:rPr>
              <a:t>số</a:t>
            </a:r>
            <a:r>
              <a:rPr lang="en-US" sz="2400" b="1" i="1" dirty="0" smtClean="0">
                <a:solidFill>
                  <a:srgbClr val="006600"/>
                </a:solidFill>
                <a:latin typeface="Times New Roman" panose="02020603050405020304" pitchFamily="18" charset="0"/>
                <a:cs typeface="Times New Roman" panose="02020603050405020304" pitchFamily="18" charset="0"/>
              </a:rPr>
              <a:t> </a:t>
            </a:r>
            <a:r>
              <a:rPr lang="en-US" sz="2400" b="1" i="1" dirty="0" err="1" smtClean="0">
                <a:solidFill>
                  <a:srgbClr val="006600"/>
                </a:solidFill>
                <a:latin typeface="Times New Roman" panose="02020603050405020304" pitchFamily="18" charset="0"/>
                <a:cs typeface="Times New Roman" panose="02020603050405020304" pitchFamily="18" charset="0"/>
              </a:rPr>
              <a:t>thích</a:t>
            </a:r>
            <a:r>
              <a:rPr lang="en-US" sz="2400" b="1" i="1" dirty="0" smtClean="0">
                <a:solidFill>
                  <a:srgbClr val="006600"/>
                </a:solidFill>
                <a:latin typeface="Times New Roman" panose="02020603050405020304" pitchFamily="18" charset="0"/>
                <a:cs typeface="Times New Roman" panose="02020603050405020304" pitchFamily="18" charset="0"/>
              </a:rPr>
              <a:t> </a:t>
            </a:r>
            <a:r>
              <a:rPr lang="en-US" sz="2400" b="1" i="1" dirty="0" err="1" smtClean="0">
                <a:solidFill>
                  <a:srgbClr val="006600"/>
                </a:solidFill>
                <a:latin typeface="Times New Roman" panose="02020603050405020304" pitchFamily="18" charset="0"/>
                <a:cs typeface="Times New Roman" panose="02020603050405020304" pitchFamily="18" charset="0"/>
              </a:rPr>
              <a:t>hợp</a:t>
            </a:r>
            <a:r>
              <a:rPr lang="en-US" sz="2400" b="1" i="1" dirty="0" smtClean="0">
                <a:solidFill>
                  <a:srgbClr val="006600"/>
                </a:solidFill>
                <a:latin typeface="Times New Roman" panose="02020603050405020304" pitchFamily="18" charset="0"/>
                <a:cs typeface="Times New Roman" panose="02020603050405020304" pitchFamily="18" charset="0"/>
              </a:rPr>
              <a:t> </a:t>
            </a:r>
            <a:r>
              <a:rPr lang="en-US" sz="2400" b="1" i="1" dirty="0" err="1" smtClean="0">
                <a:solidFill>
                  <a:srgbClr val="006600"/>
                </a:solidFill>
                <a:latin typeface="Times New Roman" panose="02020603050405020304" pitchFamily="18" charset="0"/>
                <a:cs typeface="Times New Roman" panose="02020603050405020304" pitchFamily="18" charset="0"/>
              </a:rPr>
              <a:t>vào</a:t>
            </a:r>
            <a:r>
              <a:rPr lang="en-US" sz="2400" b="1" i="1" dirty="0" smtClean="0">
                <a:solidFill>
                  <a:srgbClr val="006600"/>
                </a:solidFill>
                <a:latin typeface="Times New Roman" panose="02020603050405020304" pitchFamily="18" charset="0"/>
                <a:cs typeface="Times New Roman" panose="02020603050405020304" pitchFamily="18" charset="0"/>
              </a:rPr>
              <a:t> </a:t>
            </a:r>
            <a:r>
              <a:rPr lang="en-US" sz="2400" b="1" i="1" dirty="0" err="1" smtClean="0">
                <a:solidFill>
                  <a:srgbClr val="006600"/>
                </a:solidFill>
                <a:latin typeface="Times New Roman" panose="02020603050405020304" pitchFamily="18" charset="0"/>
                <a:cs typeface="Times New Roman" panose="02020603050405020304" pitchFamily="18" charset="0"/>
              </a:rPr>
              <a:t>chỗ</a:t>
            </a:r>
            <a:r>
              <a:rPr lang="en-US" sz="2400" b="1" i="1" dirty="0" smtClean="0">
                <a:solidFill>
                  <a:srgbClr val="006600"/>
                </a:solidFill>
                <a:latin typeface="Times New Roman" panose="02020603050405020304" pitchFamily="18" charset="0"/>
                <a:cs typeface="Times New Roman" panose="02020603050405020304" pitchFamily="18" charset="0"/>
              </a:rPr>
              <a:t> </a:t>
            </a:r>
            <a:r>
              <a:rPr lang="en-US" sz="2400" b="1" i="1" dirty="0" err="1" smtClean="0">
                <a:solidFill>
                  <a:srgbClr val="006600"/>
                </a:solidFill>
                <a:latin typeface="Times New Roman" panose="02020603050405020304" pitchFamily="18" charset="0"/>
                <a:cs typeface="Times New Roman" panose="02020603050405020304" pitchFamily="18" charset="0"/>
              </a:rPr>
              <a:t>trống</a:t>
            </a:r>
            <a:r>
              <a:rPr lang="en-US" sz="2400" b="1" i="1" dirty="0" smtClean="0">
                <a:solidFill>
                  <a:srgbClr val="006600"/>
                </a:solidFill>
                <a:latin typeface="Times New Roman" panose="02020603050405020304" pitchFamily="18" charset="0"/>
                <a:cs typeface="Times New Roman" panose="02020603050405020304" pitchFamily="18" charset="0"/>
              </a:rPr>
              <a:t>:</a:t>
            </a:r>
          </a:p>
          <a:p>
            <a:r>
              <a:rPr lang="en-US" sz="2400" b="1" dirty="0" smtClean="0">
                <a:solidFill>
                  <a:srgbClr val="C00000"/>
                </a:solidFill>
                <a:latin typeface="Times New Roman" panose="02020603050405020304" pitchFamily="18" charset="0"/>
                <a:cs typeface="Times New Roman" panose="02020603050405020304" pitchFamily="18" charset="0"/>
              </a:rPr>
              <a:t>1 </a:t>
            </a:r>
            <a:r>
              <a:rPr lang="en-US" sz="2400" b="1" dirty="0" err="1" smtClean="0">
                <a:solidFill>
                  <a:srgbClr val="C00000"/>
                </a:solidFill>
                <a:latin typeface="Times New Roman" panose="02020603050405020304" pitchFamily="18" charset="0"/>
                <a:cs typeface="Times New Roman" panose="02020603050405020304" pitchFamily="18" charset="0"/>
              </a:rPr>
              <a:t>phút</a:t>
            </a:r>
            <a:r>
              <a:rPr lang="en-US" sz="2400" b="1" dirty="0" smtClean="0">
                <a:solidFill>
                  <a:srgbClr val="C00000"/>
                </a:solidFill>
                <a:latin typeface="Times New Roman" panose="02020603050405020304" pitchFamily="18" charset="0"/>
                <a:cs typeface="Times New Roman" panose="02020603050405020304" pitchFamily="18" charset="0"/>
              </a:rPr>
              <a:t> = 60 </a:t>
            </a:r>
            <a:r>
              <a:rPr lang="en-US" sz="2400" b="1" dirty="0" err="1" smtClean="0">
                <a:solidFill>
                  <a:srgbClr val="C00000"/>
                </a:solidFill>
                <a:latin typeface="Times New Roman" panose="02020603050405020304" pitchFamily="18" charset="0"/>
                <a:cs typeface="Times New Roman" panose="02020603050405020304" pitchFamily="18" charset="0"/>
              </a:rPr>
              <a:t>giây</a:t>
            </a:r>
            <a:endParaRPr lang="en-US" sz="2400" b="1" dirty="0" smtClean="0">
              <a:solidFill>
                <a:srgbClr val="C00000"/>
              </a:solidFill>
              <a:latin typeface="Times New Roman" panose="02020603050405020304" pitchFamily="18" charset="0"/>
              <a:cs typeface="Times New Roman" panose="02020603050405020304" pitchFamily="18" charset="0"/>
            </a:endParaRPr>
          </a:p>
          <a:p>
            <a:r>
              <a:rPr lang="en-US" sz="2400" b="1" dirty="0" smtClean="0">
                <a:solidFill>
                  <a:srgbClr val="C00000"/>
                </a:solidFill>
                <a:latin typeface="Times New Roman" panose="02020603050405020304" pitchFamily="18" charset="0"/>
                <a:cs typeface="Times New Roman" panose="02020603050405020304" pitchFamily="18" charset="0"/>
              </a:rPr>
              <a:t>1 </a:t>
            </a:r>
            <a:r>
              <a:rPr lang="en-US" sz="2400" b="1" dirty="0" err="1" smtClean="0">
                <a:solidFill>
                  <a:srgbClr val="C00000"/>
                </a:solidFill>
                <a:latin typeface="Times New Roman" panose="02020603050405020304" pitchFamily="18" charset="0"/>
                <a:cs typeface="Times New Roman" panose="02020603050405020304" pitchFamily="18" charset="0"/>
              </a:rPr>
              <a:t>giờ</a:t>
            </a:r>
            <a:r>
              <a:rPr lang="en-US" sz="2400" b="1" dirty="0" smtClean="0">
                <a:solidFill>
                  <a:srgbClr val="C00000"/>
                </a:solidFill>
                <a:latin typeface="Times New Roman" panose="02020603050405020304" pitchFamily="18" charset="0"/>
                <a:cs typeface="Times New Roman" panose="02020603050405020304" pitchFamily="18" charset="0"/>
              </a:rPr>
              <a:t> = 60 </a:t>
            </a:r>
            <a:r>
              <a:rPr lang="en-US" sz="2400" b="1" dirty="0" err="1" smtClean="0">
                <a:solidFill>
                  <a:srgbClr val="C00000"/>
                </a:solidFill>
                <a:latin typeface="Times New Roman" panose="02020603050405020304" pitchFamily="18" charset="0"/>
                <a:cs typeface="Times New Roman" panose="02020603050405020304" pitchFamily="18" charset="0"/>
              </a:rPr>
              <a:t>phút</a:t>
            </a:r>
            <a:r>
              <a:rPr lang="en-US" sz="2400" b="1" dirty="0" smtClean="0">
                <a:solidFill>
                  <a:srgbClr val="C00000"/>
                </a:solidFill>
                <a:latin typeface="Times New Roman" panose="02020603050405020304" pitchFamily="18" charset="0"/>
                <a:cs typeface="Times New Roman" panose="02020603050405020304" pitchFamily="18" charset="0"/>
              </a:rPr>
              <a:t> = 3600 </a:t>
            </a:r>
            <a:r>
              <a:rPr lang="en-US" sz="2400" b="1" dirty="0" err="1" smtClean="0">
                <a:solidFill>
                  <a:srgbClr val="C00000"/>
                </a:solidFill>
                <a:latin typeface="Times New Roman" panose="02020603050405020304" pitchFamily="18" charset="0"/>
                <a:cs typeface="Times New Roman" panose="02020603050405020304" pitchFamily="18" charset="0"/>
              </a:rPr>
              <a:t>giây</a:t>
            </a:r>
            <a:endParaRPr lang="en-US" sz="2400" b="1" dirty="0" smtClean="0">
              <a:solidFill>
                <a:srgbClr val="C00000"/>
              </a:solidFill>
              <a:latin typeface="Times New Roman" panose="02020603050405020304" pitchFamily="18" charset="0"/>
              <a:cs typeface="Times New Roman" panose="02020603050405020304" pitchFamily="18" charset="0"/>
            </a:endParaRPr>
          </a:p>
          <a:p>
            <a:r>
              <a:rPr lang="en-US" sz="2400" b="1" dirty="0" smtClean="0">
                <a:solidFill>
                  <a:srgbClr val="C00000"/>
                </a:solidFill>
                <a:latin typeface="Times New Roman" panose="02020603050405020304" pitchFamily="18" charset="0"/>
                <a:cs typeface="Times New Roman" panose="02020603050405020304" pitchFamily="18" charset="0"/>
              </a:rPr>
              <a:t>1 </a:t>
            </a:r>
            <a:r>
              <a:rPr lang="en-US" sz="2400" b="1" dirty="0" err="1" smtClean="0">
                <a:solidFill>
                  <a:srgbClr val="C00000"/>
                </a:solidFill>
                <a:latin typeface="Times New Roman" panose="02020603050405020304" pitchFamily="18" charset="0"/>
                <a:cs typeface="Times New Roman" panose="02020603050405020304" pitchFamily="18" charset="0"/>
              </a:rPr>
              <a:t>ngày</a:t>
            </a:r>
            <a:r>
              <a:rPr lang="en-US" sz="2400" b="1" dirty="0" smtClean="0">
                <a:solidFill>
                  <a:srgbClr val="C00000"/>
                </a:solidFill>
                <a:latin typeface="Times New Roman" panose="02020603050405020304" pitchFamily="18" charset="0"/>
                <a:cs typeface="Times New Roman" panose="02020603050405020304" pitchFamily="18" charset="0"/>
              </a:rPr>
              <a:t> = 24 </a:t>
            </a:r>
            <a:r>
              <a:rPr lang="en-US" sz="2400" b="1" dirty="0" err="1" smtClean="0">
                <a:solidFill>
                  <a:srgbClr val="C00000"/>
                </a:solidFill>
                <a:latin typeface="Times New Roman" panose="02020603050405020304" pitchFamily="18" charset="0"/>
                <a:cs typeface="Times New Roman" panose="02020603050405020304" pitchFamily="18" charset="0"/>
              </a:rPr>
              <a:t>giờ</a:t>
            </a:r>
            <a:r>
              <a:rPr lang="en-US" sz="2400" b="1" dirty="0" smtClean="0">
                <a:solidFill>
                  <a:srgbClr val="C00000"/>
                </a:solidFill>
                <a:latin typeface="Times New Roman" panose="02020603050405020304" pitchFamily="18" charset="0"/>
                <a:cs typeface="Times New Roman" panose="02020603050405020304" pitchFamily="18" charset="0"/>
              </a:rPr>
              <a:t> =  1440 </a:t>
            </a:r>
            <a:r>
              <a:rPr lang="en-US" sz="2400" b="1" dirty="0" err="1" smtClean="0">
                <a:solidFill>
                  <a:srgbClr val="C00000"/>
                </a:solidFill>
                <a:latin typeface="Times New Roman" panose="02020603050405020304" pitchFamily="18" charset="0"/>
                <a:cs typeface="Times New Roman" panose="02020603050405020304" pitchFamily="18" charset="0"/>
              </a:rPr>
              <a:t>phút</a:t>
            </a:r>
            <a:r>
              <a:rPr lang="en-US" sz="2400" b="1" dirty="0" smtClean="0">
                <a:solidFill>
                  <a:srgbClr val="C00000"/>
                </a:solidFill>
                <a:latin typeface="Times New Roman" panose="02020603050405020304" pitchFamily="18" charset="0"/>
                <a:cs typeface="Times New Roman" panose="02020603050405020304" pitchFamily="18" charset="0"/>
              </a:rPr>
              <a:t> = 86400 </a:t>
            </a:r>
            <a:r>
              <a:rPr lang="en-US" sz="2400" b="1" dirty="0" err="1" smtClean="0">
                <a:solidFill>
                  <a:srgbClr val="C00000"/>
                </a:solidFill>
                <a:latin typeface="Times New Roman" panose="02020603050405020304" pitchFamily="18" charset="0"/>
                <a:cs typeface="Times New Roman" panose="02020603050405020304" pitchFamily="18" charset="0"/>
              </a:rPr>
              <a:t>giây</a:t>
            </a:r>
            <a:endParaRPr lang="en-US" sz="2400" b="1" dirty="0" smtClean="0">
              <a:solidFill>
                <a:srgbClr val="C00000"/>
              </a:solidFill>
              <a:latin typeface="Times New Roman" panose="02020603050405020304" pitchFamily="18" charset="0"/>
              <a:cs typeface="Times New Roman" panose="02020603050405020304" pitchFamily="18" charset="0"/>
            </a:endParaRPr>
          </a:p>
          <a:p>
            <a:r>
              <a:rPr lang="en-US" sz="2400" b="1" dirty="0" smtClean="0">
                <a:solidFill>
                  <a:srgbClr val="C00000"/>
                </a:solidFill>
                <a:latin typeface="Times New Roman" panose="02020603050405020304" pitchFamily="18" charset="0"/>
                <a:cs typeface="Times New Roman" panose="02020603050405020304" pitchFamily="18" charset="0"/>
              </a:rPr>
              <a:t>1 </a:t>
            </a:r>
            <a:r>
              <a:rPr lang="en-US" sz="2400" b="1" dirty="0" err="1" smtClean="0">
                <a:solidFill>
                  <a:srgbClr val="C00000"/>
                </a:solidFill>
                <a:latin typeface="Times New Roman" panose="02020603050405020304" pitchFamily="18" charset="0"/>
                <a:cs typeface="Times New Roman" panose="02020603050405020304" pitchFamily="18" charset="0"/>
              </a:rPr>
              <a:t>giây</a:t>
            </a:r>
            <a:r>
              <a:rPr lang="en-US" sz="2400" b="1" dirty="0" smtClean="0">
                <a:solidFill>
                  <a:srgbClr val="C00000"/>
                </a:solidFill>
                <a:latin typeface="Times New Roman" panose="02020603050405020304" pitchFamily="18" charset="0"/>
                <a:cs typeface="Times New Roman" panose="02020603050405020304" pitchFamily="18" charset="0"/>
              </a:rPr>
              <a:t> = 1000 </a:t>
            </a:r>
            <a:r>
              <a:rPr lang="en-US" sz="2400" b="1" dirty="0" err="1" smtClean="0">
                <a:solidFill>
                  <a:srgbClr val="C00000"/>
                </a:solidFill>
                <a:latin typeface="Times New Roman" panose="02020603050405020304" pitchFamily="18" charset="0"/>
                <a:cs typeface="Times New Roman" panose="02020603050405020304" pitchFamily="18" charset="0"/>
              </a:rPr>
              <a:t>miligiây</a:t>
            </a:r>
            <a:r>
              <a:rPr lang="en-US" sz="2400" b="1" dirty="0" smtClean="0">
                <a:solidFill>
                  <a:srgbClr val="C00000"/>
                </a:solidFill>
                <a:latin typeface="Times New Roman" panose="02020603050405020304" pitchFamily="18" charset="0"/>
                <a:cs typeface="Times New Roman" panose="02020603050405020304" pitchFamily="18" charset="0"/>
              </a:rPr>
              <a:t>          </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765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p:nvPr/>
        </p:nvCxnSpPr>
        <p:spPr>
          <a:xfrm>
            <a:off x="6516761" y="336471"/>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1669" y="230832"/>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17" name="TextBox 6"/>
          <p:cNvSpPr txBox="1">
            <a:spLocks noChangeArrowheads="1"/>
          </p:cNvSpPr>
          <p:nvPr/>
        </p:nvSpPr>
        <p:spPr bwMode="auto">
          <a:xfrm>
            <a:off x="-38965" y="525184"/>
            <a:ext cx="6107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400" b="1" dirty="0" smtClean="0">
                <a:solidFill>
                  <a:srgbClr val="C00000"/>
                </a:solidFill>
                <a:latin typeface="Times New Roman" panose="02020603050405020304" pitchFamily="18" charset="0"/>
                <a:cs typeface="Times New Roman" panose="02020603050405020304" pitchFamily="18" charset="0"/>
              </a:rPr>
              <a:t>II. </a:t>
            </a:r>
            <a:r>
              <a:rPr lang="en-US" altLang="en-US" sz="2400" b="1" dirty="0" err="1" smtClean="0">
                <a:solidFill>
                  <a:srgbClr val="C00000"/>
                </a:solidFill>
                <a:latin typeface="Times New Roman" panose="02020603050405020304" pitchFamily="18" charset="0"/>
                <a:cs typeface="Times New Roman" panose="02020603050405020304" pitchFamily="18" charset="0"/>
              </a:rPr>
              <a:t>Đo</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chiều</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dài</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8965" y="868234"/>
            <a:ext cx="2576346" cy="461665"/>
          </a:xfrm>
          <a:prstGeom prst="rect">
            <a:avLst/>
          </a:prstGeom>
        </p:spPr>
        <p:txBody>
          <a:bodyPr wrap="none">
            <a:spAutoFit/>
          </a:bodyPr>
          <a:lstStyle/>
          <a:p>
            <a:r>
              <a:rPr lang="vi-VN" sz="2400" b="1" dirty="0" smtClean="0">
                <a:solidFill>
                  <a:srgbClr val="C00000"/>
                </a:solidFill>
                <a:latin typeface="+mj-lt"/>
              </a:rPr>
              <a:t>III. Đo khối lượng</a:t>
            </a:r>
            <a:endParaRPr lang="en-US" sz="2400" b="1" dirty="0">
              <a:solidFill>
                <a:srgbClr val="C00000"/>
              </a:solidFill>
              <a:latin typeface="+mj-lt"/>
            </a:endParaRPr>
          </a:p>
        </p:txBody>
      </p:sp>
      <p:sp>
        <p:nvSpPr>
          <p:cNvPr id="9" name="Rectangle 8"/>
          <p:cNvSpPr/>
          <p:nvPr/>
        </p:nvSpPr>
        <p:spPr>
          <a:xfrm>
            <a:off x="-11669" y="1162586"/>
            <a:ext cx="2265748" cy="461665"/>
          </a:xfrm>
          <a:prstGeom prst="rect">
            <a:avLst/>
          </a:prstGeom>
        </p:spPr>
        <p:txBody>
          <a:bodyPr wrap="non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IV. </a:t>
            </a:r>
            <a:r>
              <a:rPr lang="en-US" sz="2400" b="1" dirty="0" err="1" smtClean="0">
                <a:solidFill>
                  <a:srgbClr val="C00000"/>
                </a:solidFill>
                <a:latin typeface="Times New Roman" panose="02020603050405020304" pitchFamily="18" charset="0"/>
                <a:cs typeface="Times New Roman" panose="02020603050405020304" pitchFamily="18" charset="0"/>
              </a:rPr>
              <a:t>Đo</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thời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gian</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1577413"/>
            <a:ext cx="3021981" cy="461665"/>
          </a:xfrm>
          <a:prstGeom prst="rect">
            <a:avLst/>
          </a:prstGeom>
        </p:spPr>
        <p:txBody>
          <a:bodyPr wrap="none">
            <a:spAutoFit/>
          </a:bodyPr>
          <a:lstStyle/>
          <a:p>
            <a:r>
              <a:rPr lang="vi-VN" sz="2400" b="1" dirty="0" smtClean="0">
                <a:solidFill>
                  <a:srgbClr val="006600"/>
                </a:solidFill>
                <a:latin typeface="Times New Roman" panose="02020603050405020304" pitchFamily="18" charset="0"/>
                <a:cs typeface="Times New Roman" panose="02020603050405020304" pitchFamily="18" charset="0"/>
              </a:rPr>
              <a:t>1. Đơn vị đo thời gian</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72" y="2101926"/>
            <a:ext cx="6515689" cy="1200329"/>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Đơn vị đo thời gian là giây (second), kí hiệu là s.</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Người ta còn dùng những đơn vị thời gian nhỏ hơn và lớn hơn giây.</a:t>
            </a:r>
          </a:p>
        </p:txBody>
      </p:sp>
      <p:sp>
        <p:nvSpPr>
          <p:cNvPr id="7" name="Rectangle 6"/>
          <p:cNvSpPr/>
          <p:nvPr/>
        </p:nvSpPr>
        <p:spPr>
          <a:xfrm>
            <a:off x="6516761" y="382637"/>
            <a:ext cx="6096000" cy="830997"/>
          </a:xfrm>
          <a:prstGeom prst="rect">
            <a:avLst/>
          </a:prstGeom>
        </p:spPr>
        <p:txBody>
          <a:bodyPr>
            <a:spAutoFit/>
          </a:bodyPr>
          <a:lstStyle/>
          <a:p>
            <a:r>
              <a:rPr lang="vi-VN" sz="2400" b="1" i="0" dirty="0" smtClean="0">
                <a:solidFill>
                  <a:srgbClr val="C00000"/>
                </a:solidFill>
                <a:effectLst/>
                <a:latin typeface="+mj-lt"/>
              </a:rPr>
              <a:t>Người ta còn dùng những đơn vị thời gian nhỏ hơn và lớn hơn giây.</a:t>
            </a:r>
            <a:endParaRPr lang="en-US" sz="2400" b="1" dirty="0">
              <a:solidFill>
                <a:srgbClr val="C00000"/>
              </a:solidFill>
              <a:latin typeface="+mj-lt"/>
            </a:endParaRPr>
          </a:p>
        </p:txBody>
      </p:sp>
      <p:graphicFrame>
        <p:nvGraphicFramePr>
          <p:cNvPr id="10" name="Table 9"/>
          <p:cNvGraphicFramePr>
            <a:graphicFrameLocks noGrp="1"/>
          </p:cNvGraphicFramePr>
          <p:nvPr>
            <p:extLst>
              <p:ext uri="{D42A27DB-BD31-4B8C-83A1-F6EECF244321}">
                <p14:modId xmlns:p14="http://schemas.microsoft.com/office/powerpoint/2010/main" val="455423643"/>
              </p:ext>
            </p:extLst>
          </p:nvPr>
        </p:nvGraphicFramePr>
        <p:xfrm>
          <a:off x="6647443" y="1329899"/>
          <a:ext cx="5105400" cy="2289810"/>
        </p:xfrm>
        <a:graphic>
          <a:graphicData uri="http://schemas.openxmlformats.org/drawingml/2006/table">
            <a:tbl>
              <a:tblPr>
                <a:tableStyleId>{5940675A-B579-460E-94D1-54222C63F5DA}</a:tableStyleId>
              </a:tblPr>
              <a:tblGrid>
                <a:gridCol w="1915759">
                  <a:extLst>
                    <a:ext uri="{9D8B030D-6E8A-4147-A177-3AD203B41FA5}">
                      <a16:colId xmlns:a16="http://schemas.microsoft.com/office/drawing/2014/main" val="1220803656"/>
                    </a:ext>
                  </a:extLst>
                </a:gridCol>
                <a:gridCol w="1560258">
                  <a:extLst>
                    <a:ext uri="{9D8B030D-6E8A-4147-A177-3AD203B41FA5}">
                      <a16:colId xmlns:a16="http://schemas.microsoft.com/office/drawing/2014/main" val="1049354174"/>
                    </a:ext>
                  </a:extLst>
                </a:gridCol>
                <a:gridCol w="1629383">
                  <a:extLst>
                    <a:ext uri="{9D8B030D-6E8A-4147-A177-3AD203B41FA5}">
                      <a16:colId xmlns:a16="http://schemas.microsoft.com/office/drawing/2014/main" val="2041117190"/>
                    </a:ext>
                  </a:extLst>
                </a:gridCol>
              </a:tblGrid>
              <a:tr h="0">
                <a:tc>
                  <a:txBody>
                    <a:bodyPr/>
                    <a:lstStyle/>
                    <a:p>
                      <a:pPr algn="ctr"/>
                      <a:r>
                        <a:rPr lang="vi-VN" sz="2400" b="1">
                          <a:solidFill>
                            <a:srgbClr val="006600"/>
                          </a:solidFill>
                          <a:effectLst/>
                          <a:latin typeface="Times New Roman" panose="02020603050405020304" pitchFamily="18" charset="0"/>
                          <a:cs typeface="Times New Roman" panose="02020603050405020304" pitchFamily="18" charset="0"/>
                        </a:rPr>
                        <a:t>Đơn vị</a:t>
                      </a:r>
                    </a:p>
                  </a:txBody>
                  <a:tcPr marL="9525" marR="9525" marT="9525" marB="9525" anchor="ctr"/>
                </a:tc>
                <a:tc>
                  <a:txBody>
                    <a:bodyPr/>
                    <a:lstStyle/>
                    <a:p>
                      <a:pPr algn="ctr"/>
                      <a:r>
                        <a:rPr lang="en-US" sz="2400" b="1">
                          <a:solidFill>
                            <a:srgbClr val="006600"/>
                          </a:solidFill>
                          <a:effectLst/>
                          <a:latin typeface="Times New Roman" panose="02020603050405020304" pitchFamily="18" charset="0"/>
                          <a:cs typeface="Times New Roman" panose="02020603050405020304" pitchFamily="18" charset="0"/>
                        </a:rPr>
                        <a:t>Kí hiệu</a:t>
                      </a:r>
                    </a:p>
                  </a:txBody>
                  <a:tcPr marL="9525" marR="9525" marT="9525" marB="9525" anchor="ctr"/>
                </a:tc>
                <a:tc>
                  <a:txBody>
                    <a:bodyPr/>
                    <a:lstStyle/>
                    <a:p>
                      <a:pPr algn="ctr"/>
                      <a:r>
                        <a:rPr lang="en-US" sz="2400" b="1">
                          <a:solidFill>
                            <a:srgbClr val="006600"/>
                          </a:solidFill>
                          <a:effectLst/>
                          <a:latin typeface="Times New Roman" panose="02020603050405020304" pitchFamily="18" charset="0"/>
                          <a:cs typeface="Times New Roman" panose="02020603050405020304" pitchFamily="18" charset="0"/>
                        </a:rPr>
                        <a:t>Đổi ra giây</a:t>
                      </a:r>
                    </a:p>
                  </a:txBody>
                  <a:tcPr marL="9525" marR="9525" marT="9525" marB="9525" anchor="ctr"/>
                </a:tc>
                <a:extLst>
                  <a:ext uri="{0D108BD9-81ED-4DB2-BD59-A6C34878D82A}">
                    <a16:rowId xmlns:a16="http://schemas.microsoft.com/office/drawing/2014/main" val="3115342151"/>
                  </a:ext>
                </a:extLst>
              </a:tr>
              <a:tr h="0">
                <a:tc>
                  <a:txBody>
                    <a:bodyPr/>
                    <a:lstStyle/>
                    <a:p>
                      <a:pPr algn="ctr"/>
                      <a:r>
                        <a:rPr lang="en-US" sz="2400" b="1">
                          <a:solidFill>
                            <a:srgbClr val="006600"/>
                          </a:solidFill>
                          <a:effectLst/>
                          <a:latin typeface="Times New Roman" panose="02020603050405020304" pitchFamily="18" charset="0"/>
                          <a:cs typeface="Times New Roman" panose="02020603050405020304" pitchFamily="18" charset="0"/>
                        </a:rPr>
                        <a:t>ngày (day)</a:t>
                      </a:r>
                    </a:p>
                  </a:txBody>
                  <a:tcPr marL="9525" marR="9525" marT="9525" marB="9525" anchor="ctr"/>
                </a:tc>
                <a:tc>
                  <a:txBody>
                    <a:bodyPr/>
                    <a:lstStyle/>
                    <a:p>
                      <a:pPr algn="ctr"/>
                      <a:r>
                        <a:rPr lang="en-US" sz="2400" b="1">
                          <a:solidFill>
                            <a:srgbClr val="006600"/>
                          </a:solidFill>
                          <a:effectLst/>
                          <a:latin typeface="Times New Roman" panose="02020603050405020304" pitchFamily="18" charset="0"/>
                          <a:cs typeface="Times New Roman" panose="02020603050405020304" pitchFamily="18" charset="0"/>
                        </a:rPr>
                        <a:t>d</a:t>
                      </a:r>
                    </a:p>
                  </a:txBody>
                  <a:tcPr marL="9525" marR="9525" marT="9525" marB="9525" anchor="ctr"/>
                </a:tc>
                <a:tc>
                  <a:txBody>
                    <a:bodyPr/>
                    <a:lstStyle/>
                    <a:p>
                      <a:pPr algn="ctr"/>
                      <a:r>
                        <a:rPr lang="en-US" sz="2400" b="1">
                          <a:solidFill>
                            <a:srgbClr val="006600"/>
                          </a:solidFill>
                          <a:effectLst/>
                          <a:latin typeface="Times New Roman" panose="02020603050405020304" pitchFamily="18" charset="0"/>
                          <a:cs typeface="Times New Roman" panose="02020603050405020304" pitchFamily="18" charset="0"/>
                        </a:rPr>
                        <a:t>      86 400 s</a:t>
                      </a:r>
                    </a:p>
                  </a:txBody>
                  <a:tcPr marL="9525" marR="9525" marT="9525" marB="9525" anchor="ctr"/>
                </a:tc>
                <a:extLst>
                  <a:ext uri="{0D108BD9-81ED-4DB2-BD59-A6C34878D82A}">
                    <a16:rowId xmlns:a16="http://schemas.microsoft.com/office/drawing/2014/main" val="3427178778"/>
                  </a:ext>
                </a:extLst>
              </a:tr>
              <a:tr h="0">
                <a:tc>
                  <a:txBody>
                    <a:bodyPr/>
                    <a:lstStyle/>
                    <a:p>
                      <a:pPr algn="ctr"/>
                      <a:r>
                        <a:rPr lang="en-US" sz="2400" b="1">
                          <a:solidFill>
                            <a:srgbClr val="006600"/>
                          </a:solidFill>
                          <a:effectLst/>
                          <a:latin typeface="Times New Roman" panose="02020603050405020304" pitchFamily="18" charset="0"/>
                          <a:cs typeface="Times New Roman" panose="02020603050405020304" pitchFamily="18" charset="0"/>
                        </a:rPr>
                        <a:t>giờ (hour)</a:t>
                      </a:r>
                    </a:p>
                  </a:txBody>
                  <a:tcPr marL="9525" marR="9525" marT="9525" marB="9525" anchor="ctr"/>
                </a:tc>
                <a:tc>
                  <a:txBody>
                    <a:bodyPr/>
                    <a:lstStyle/>
                    <a:p>
                      <a:pPr algn="ctr"/>
                      <a:r>
                        <a:rPr lang="en-US" sz="2400" b="1">
                          <a:solidFill>
                            <a:srgbClr val="006600"/>
                          </a:solidFill>
                          <a:effectLst/>
                          <a:latin typeface="Times New Roman" panose="02020603050405020304" pitchFamily="18" charset="0"/>
                          <a:cs typeface="Times New Roman" panose="02020603050405020304" pitchFamily="18" charset="0"/>
                        </a:rPr>
                        <a:t>h</a:t>
                      </a:r>
                    </a:p>
                  </a:txBody>
                  <a:tcPr marL="9525" marR="9525" marT="9525" marB="9525" anchor="ctr"/>
                </a:tc>
                <a:tc>
                  <a:txBody>
                    <a:bodyPr/>
                    <a:lstStyle/>
                    <a:p>
                      <a:pPr algn="ctr"/>
                      <a:r>
                        <a:rPr lang="en-US" sz="2400" b="1">
                          <a:solidFill>
                            <a:srgbClr val="006600"/>
                          </a:solidFill>
                          <a:effectLst/>
                          <a:latin typeface="Times New Roman" panose="02020603050405020304" pitchFamily="18" charset="0"/>
                          <a:cs typeface="Times New Roman" panose="02020603050405020304" pitchFamily="18" charset="0"/>
                        </a:rPr>
                        <a:t>      3 600 s</a:t>
                      </a:r>
                    </a:p>
                  </a:txBody>
                  <a:tcPr marL="9525" marR="9525" marT="9525" marB="9525" anchor="ctr"/>
                </a:tc>
                <a:extLst>
                  <a:ext uri="{0D108BD9-81ED-4DB2-BD59-A6C34878D82A}">
                    <a16:rowId xmlns:a16="http://schemas.microsoft.com/office/drawing/2014/main" val="4272316210"/>
                  </a:ext>
                </a:extLst>
              </a:tr>
              <a:tr h="0">
                <a:tc>
                  <a:txBody>
                    <a:bodyPr/>
                    <a:lstStyle/>
                    <a:p>
                      <a:pPr algn="ctr"/>
                      <a:r>
                        <a:rPr lang="en-US" sz="2400" b="1">
                          <a:solidFill>
                            <a:srgbClr val="006600"/>
                          </a:solidFill>
                          <a:effectLst/>
                          <a:latin typeface="Times New Roman" panose="02020603050405020304" pitchFamily="18" charset="0"/>
                          <a:cs typeface="Times New Roman" panose="02020603050405020304" pitchFamily="18" charset="0"/>
                        </a:rPr>
                        <a:t>phút (minute)</a:t>
                      </a:r>
                    </a:p>
                  </a:txBody>
                  <a:tcPr marL="9525" marR="9525" marT="9525" marB="9525" anchor="ctr"/>
                </a:tc>
                <a:tc>
                  <a:txBody>
                    <a:bodyPr/>
                    <a:lstStyle/>
                    <a:p>
                      <a:pPr algn="ctr"/>
                      <a:r>
                        <a:rPr lang="en-US" sz="2400" b="1">
                          <a:solidFill>
                            <a:srgbClr val="006600"/>
                          </a:solidFill>
                          <a:effectLst/>
                          <a:latin typeface="Times New Roman" panose="02020603050405020304" pitchFamily="18" charset="0"/>
                          <a:cs typeface="Times New Roman" panose="02020603050405020304" pitchFamily="18" charset="0"/>
                        </a:rPr>
                        <a:t>min</a:t>
                      </a:r>
                    </a:p>
                  </a:txBody>
                  <a:tcPr marL="9525" marR="9525" marT="9525" marB="9525" anchor="ctr"/>
                </a:tc>
                <a:tc>
                  <a:txBody>
                    <a:bodyPr/>
                    <a:lstStyle/>
                    <a:p>
                      <a:pPr algn="ctr"/>
                      <a:r>
                        <a:rPr lang="en-US" sz="2400" b="1">
                          <a:solidFill>
                            <a:srgbClr val="006600"/>
                          </a:solidFill>
                          <a:effectLst/>
                          <a:latin typeface="Times New Roman" panose="02020603050405020304" pitchFamily="18" charset="0"/>
                          <a:cs typeface="Times New Roman" panose="02020603050405020304" pitchFamily="18" charset="0"/>
                        </a:rPr>
                        <a:t>      60 s</a:t>
                      </a:r>
                    </a:p>
                  </a:txBody>
                  <a:tcPr marL="9525" marR="9525" marT="9525" marB="9525" anchor="ctr"/>
                </a:tc>
                <a:extLst>
                  <a:ext uri="{0D108BD9-81ED-4DB2-BD59-A6C34878D82A}">
                    <a16:rowId xmlns:a16="http://schemas.microsoft.com/office/drawing/2014/main" val="2709088801"/>
                  </a:ext>
                </a:extLst>
              </a:tr>
              <a:tr h="0">
                <a:tc>
                  <a:txBody>
                    <a:bodyPr/>
                    <a:lstStyle/>
                    <a:p>
                      <a:pPr algn="ctr"/>
                      <a:r>
                        <a:rPr lang="en-US" sz="2400" b="1">
                          <a:solidFill>
                            <a:srgbClr val="006600"/>
                          </a:solidFill>
                          <a:effectLst/>
                          <a:latin typeface="Times New Roman" panose="02020603050405020304" pitchFamily="18" charset="0"/>
                          <a:cs typeface="Times New Roman" panose="02020603050405020304" pitchFamily="18" charset="0"/>
                        </a:rPr>
                        <a:t>miligiây (millisecond)</a:t>
                      </a:r>
                    </a:p>
                  </a:txBody>
                  <a:tcPr marL="9525" marR="9525" marT="9525" marB="9525" anchor="ctr"/>
                </a:tc>
                <a:tc>
                  <a:txBody>
                    <a:bodyPr/>
                    <a:lstStyle/>
                    <a:p>
                      <a:pPr algn="ctr"/>
                      <a:r>
                        <a:rPr lang="en-US" sz="2400" b="1">
                          <a:solidFill>
                            <a:srgbClr val="006600"/>
                          </a:solidFill>
                          <a:effectLst/>
                          <a:latin typeface="Times New Roman" panose="02020603050405020304" pitchFamily="18" charset="0"/>
                          <a:cs typeface="Times New Roman" panose="02020603050405020304" pitchFamily="18" charset="0"/>
                        </a:rPr>
                        <a:t>ms</a:t>
                      </a:r>
                    </a:p>
                  </a:txBody>
                  <a:tcPr marL="9525" marR="9525" marT="9525" marB="9525" anchor="ctr"/>
                </a:tc>
                <a:tc>
                  <a:txBody>
                    <a:bodyPr/>
                    <a:lstStyle/>
                    <a:p>
                      <a:pPr algn="ctr"/>
                      <a:r>
                        <a:rPr lang="en-US" sz="2400" b="1" dirty="0">
                          <a:solidFill>
                            <a:srgbClr val="006600"/>
                          </a:solidFill>
                          <a:effectLst/>
                          <a:latin typeface="Times New Roman" panose="02020603050405020304" pitchFamily="18" charset="0"/>
                          <a:cs typeface="Times New Roman" panose="02020603050405020304" pitchFamily="18" charset="0"/>
                        </a:rPr>
                        <a:t>      0,001 s</a:t>
                      </a:r>
                    </a:p>
                  </a:txBody>
                  <a:tcPr marL="9525" marR="9525" marT="9525" marB="9525" anchor="ctr"/>
                </a:tc>
                <a:extLst>
                  <a:ext uri="{0D108BD9-81ED-4DB2-BD59-A6C34878D82A}">
                    <a16:rowId xmlns:a16="http://schemas.microsoft.com/office/drawing/2014/main" val="2982804114"/>
                  </a:ext>
                </a:extLst>
              </a:tr>
            </a:tbl>
          </a:graphicData>
        </a:graphic>
      </p:graphicFrame>
    </p:spTree>
    <p:extLst>
      <p:ext uri="{BB962C8B-B14F-4D97-AF65-F5344CB8AC3E}">
        <p14:creationId xmlns:p14="http://schemas.microsoft.com/office/powerpoint/2010/main" val="116439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0423" y="351008"/>
            <a:ext cx="2422458" cy="707886"/>
          </a:xfrm>
          <a:prstGeom prst="rect">
            <a:avLst/>
          </a:prstGeom>
        </p:spPr>
        <p:txBody>
          <a:bodyPr wrap="none">
            <a:spAutoFit/>
          </a:bodyPr>
          <a:lstStyle/>
          <a:p>
            <a:r>
              <a:rPr lang="en-US" sz="4000" b="1" dirty="0" err="1" smtClean="0">
                <a:solidFill>
                  <a:srgbClr val="C00000"/>
                </a:solidFill>
                <a:latin typeface="Times New Roman" panose="02020603050405020304" pitchFamily="18" charset="0"/>
                <a:cs typeface="Times New Roman" panose="02020603050405020304" pitchFamily="18" charset="0"/>
              </a:rPr>
              <a:t>Luyện</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tập</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42782" y="1276530"/>
            <a:ext cx="7569958" cy="2554545"/>
          </a:xfrm>
          <a:prstGeom prst="rect">
            <a:avLst/>
          </a:prstGeom>
        </p:spPr>
        <p:txBody>
          <a:bodyPr wrap="square">
            <a:spAutoFit/>
          </a:bodyPr>
          <a:lstStyle/>
          <a:p>
            <a:r>
              <a:rPr lang="en-US" sz="3200" b="1" dirty="0" err="1" smtClean="0">
                <a:solidFill>
                  <a:srgbClr val="006600"/>
                </a:solidFill>
                <a:latin typeface="Times New Roman" panose="02020603050405020304" pitchFamily="18" charset="0"/>
                <a:cs typeface="Times New Roman" panose="02020603050405020304" pitchFamily="18" charset="0"/>
              </a:rPr>
              <a:t>Điền</a:t>
            </a:r>
            <a:r>
              <a:rPr lang="en-US" sz="3200" b="1" dirty="0" smtClean="0">
                <a:solidFill>
                  <a:srgbClr val="006600"/>
                </a:solidFill>
                <a:latin typeface="Times New Roman" panose="02020603050405020304" pitchFamily="18" charset="0"/>
                <a:cs typeface="Times New Roman" panose="02020603050405020304" pitchFamily="18" charset="0"/>
              </a:rPr>
              <a:t> </a:t>
            </a:r>
            <a:r>
              <a:rPr lang="en-US" sz="3200" b="1" dirty="0" err="1" smtClean="0">
                <a:solidFill>
                  <a:srgbClr val="006600"/>
                </a:solidFill>
                <a:latin typeface="Times New Roman" panose="02020603050405020304" pitchFamily="18" charset="0"/>
                <a:cs typeface="Times New Roman" panose="02020603050405020304" pitchFamily="18" charset="0"/>
              </a:rPr>
              <a:t>số</a:t>
            </a:r>
            <a:r>
              <a:rPr lang="en-US" sz="3200" b="1" dirty="0" smtClean="0">
                <a:solidFill>
                  <a:srgbClr val="006600"/>
                </a:solidFill>
                <a:latin typeface="Times New Roman" panose="02020603050405020304" pitchFamily="18" charset="0"/>
                <a:cs typeface="Times New Roman" panose="02020603050405020304" pitchFamily="18" charset="0"/>
              </a:rPr>
              <a:t> </a:t>
            </a:r>
            <a:r>
              <a:rPr lang="en-US" sz="3200" b="1" dirty="0" err="1" smtClean="0">
                <a:solidFill>
                  <a:srgbClr val="006600"/>
                </a:solidFill>
                <a:latin typeface="Times New Roman" panose="02020603050405020304" pitchFamily="18" charset="0"/>
                <a:cs typeface="Times New Roman" panose="02020603050405020304" pitchFamily="18" charset="0"/>
              </a:rPr>
              <a:t>thích</a:t>
            </a:r>
            <a:r>
              <a:rPr lang="en-US" sz="3200" b="1" dirty="0" smtClean="0">
                <a:solidFill>
                  <a:srgbClr val="006600"/>
                </a:solidFill>
                <a:latin typeface="Times New Roman" panose="02020603050405020304" pitchFamily="18" charset="0"/>
                <a:cs typeface="Times New Roman" panose="02020603050405020304" pitchFamily="18" charset="0"/>
              </a:rPr>
              <a:t> </a:t>
            </a:r>
            <a:r>
              <a:rPr lang="en-US" sz="3200" b="1" dirty="0" err="1" smtClean="0">
                <a:solidFill>
                  <a:srgbClr val="006600"/>
                </a:solidFill>
                <a:latin typeface="Times New Roman" panose="02020603050405020304" pitchFamily="18" charset="0"/>
                <a:cs typeface="Times New Roman" panose="02020603050405020304" pitchFamily="18" charset="0"/>
              </a:rPr>
              <a:t>hợp</a:t>
            </a:r>
            <a:r>
              <a:rPr lang="en-US" sz="3200" b="1" dirty="0" smtClean="0">
                <a:solidFill>
                  <a:srgbClr val="006600"/>
                </a:solidFill>
                <a:latin typeface="Times New Roman" panose="02020603050405020304" pitchFamily="18" charset="0"/>
                <a:cs typeface="Times New Roman" panose="02020603050405020304" pitchFamily="18" charset="0"/>
              </a:rPr>
              <a:t> </a:t>
            </a:r>
            <a:r>
              <a:rPr lang="en-US" sz="3200" b="1" dirty="0" err="1" smtClean="0">
                <a:solidFill>
                  <a:srgbClr val="006600"/>
                </a:solidFill>
                <a:latin typeface="Times New Roman" panose="02020603050405020304" pitchFamily="18" charset="0"/>
                <a:cs typeface="Times New Roman" panose="02020603050405020304" pitchFamily="18" charset="0"/>
              </a:rPr>
              <a:t>vào</a:t>
            </a:r>
            <a:r>
              <a:rPr lang="en-US" sz="3200" b="1" dirty="0" smtClean="0">
                <a:solidFill>
                  <a:srgbClr val="006600"/>
                </a:solidFill>
                <a:latin typeface="Times New Roman" panose="02020603050405020304" pitchFamily="18" charset="0"/>
                <a:cs typeface="Times New Roman" panose="02020603050405020304" pitchFamily="18" charset="0"/>
              </a:rPr>
              <a:t> </a:t>
            </a:r>
            <a:r>
              <a:rPr lang="en-US" sz="3200" b="1" dirty="0" err="1" smtClean="0">
                <a:solidFill>
                  <a:srgbClr val="006600"/>
                </a:solidFill>
                <a:latin typeface="Times New Roman" panose="02020603050405020304" pitchFamily="18" charset="0"/>
                <a:cs typeface="Times New Roman" panose="02020603050405020304" pitchFamily="18" charset="0"/>
              </a:rPr>
              <a:t>các</a:t>
            </a:r>
            <a:r>
              <a:rPr lang="en-US" sz="3200" b="1" dirty="0" smtClean="0">
                <a:solidFill>
                  <a:srgbClr val="006600"/>
                </a:solidFill>
                <a:latin typeface="Times New Roman" panose="02020603050405020304" pitchFamily="18" charset="0"/>
                <a:cs typeface="Times New Roman" panose="02020603050405020304" pitchFamily="18" charset="0"/>
              </a:rPr>
              <a:t> </a:t>
            </a:r>
            <a:r>
              <a:rPr lang="en-US" sz="3200" b="1" dirty="0" err="1" smtClean="0">
                <a:solidFill>
                  <a:srgbClr val="006600"/>
                </a:solidFill>
                <a:latin typeface="Times New Roman" panose="02020603050405020304" pitchFamily="18" charset="0"/>
                <a:cs typeface="Times New Roman" panose="02020603050405020304" pitchFamily="18" charset="0"/>
              </a:rPr>
              <a:t>chỗ</a:t>
            </a:r>
            <a:r>
              <a:rPr lang="en-US" sz="3200" b="1" dirty="0" smtClean="0">
                <a:solidFill>
                  <a:srgbClr val="006600"/>
                </a:solidFill>
                <a:latin typeface="Times New Roman" panose="02020603050405020304" pitchFamily="18" charset="0"/>
                <a:cs typeface="Times New Roman" panose="02020603050405020304" pitchFamily="18" charset="0"/>
              </a:rPr>
              <a:t> </a:t>
            </a:r>
            <a:r>
              <a:rPr lang="en-US" sz="3200" b="1" dirty="0" err="1" smtClean="0">
                <a:solidFill>
                  <a:srgbClr val="006600"/>
                </a:solidFill>
                <a:latin typeface="Times New Roman" panose="02020603050405020304" pitchFamily="18" charset="0"/>
                <a:cs typeface="Times New Roman" panose="02020603050405020304" pitchFamily="18" charset="0"/>
              </a:rPr>
              <a:t>trống</a:t>
            </a:r>
            <a:r>
              <a:rPr lang="en-US" sz="3200" b="1" dirty="0" smtClean="0">
                <a:solidFill>
                  <a:srgbClr val="006600"/>
                </a:solidFill>
                <a:latin typeface="Times New Roman" panose="02020603050405020304" pitchFamily="18" charset="0"/>
                <a:cs typeface="Times New Roman" panose="02020603050405020304" pitchFamily="18" charset="0"/>
              </a:rPr>
              <a:t> </a:t>
            </a:r>
            <a:r>
              <a:rPr lang="en-US" sz="3200" b="1" dirty="0" err="1" smtClean="0">
                <a:solidFill>
                  <a:srgbClr val="006600"/>
                </a:solidFill>
                <a:latin typeface="Times New Roman" panose="02020603050405020304" pitchFamily="18" charset="0"/>
                <a:cs typeface="Times New Roman" panose="02020603050405020304" pitchFamily="18" charset="0"/>
              </a:rPr>
              <a:t>sau</a:t>
            </a:r>
            <a:r>
              <a:rPr lang="en-US" sz="3200" b="1" dirty="0" smtClean="0">
                <a:solidFill>
                  <a:srgbClr val="006600"/>
                </a:solidFill>
                <a:latin typeface="Times New Roman" panose="02020603050405020304" pitchFamily="18" charset="0"/>
                <a:cs typeface="Times New Roman" panose="02020603050405020304" pitchFamily="18" charset="0"/>
              </a:rPr>
              <a:t>:</a:t>
            </a:r>
          </a:p>
          <a:p>
            <a:r>
              <a:rPr lang="en-US" sz="3200" b="1" dirty="0" smtClean="0">
                <a:solidFill>
                  <a:srgbClr val="006600"/>
                </a:solidFill>
                <a:latin typeface="Times New Roman" panose="02020603050405020304" pitchFamily="18" charset="0"/>
                <a:cs typeface="Times New Roman" panose="02020603050405020304" pitchFamily="18" charset="0"/>
              </a:rPr>
              <a:t>0,5 h =          s.	</a:t>
            </a:r>
          </a:p>
          <a:p>
            <a:r>
              <a:rPr lang="en-US" sz="3200" b="1" dirty="0" smtClean="0">
                <a:solidFill>
                  <a:srgbClr val="006600"/>
                </a:solidFill>
                <a:latin typeface="Times New Roman" panose="02020603050405020304" pitchFamily="18" charset="0"/>
                <a:cs typeface="Times New Roman" panose="02020603050405020304" pitchFamily="18" charset="0"/>
              </a:rPr>
              <a:t>10 min 30 s =       s.</a:t>
            </a:r>
          </a:p>
          <a:p>
            <a:r>
              <a:rPr lang="en-US" sz="3200" b="1" dirty="0" smtClean="0">
                <a:solidFill>
                  <a:srgbClr val="006600"/>
                </a:solidFill>
                <a:latin typeface="Times New Roman" panose="02020603050405020304" pitchFamily="18" charset="0"/>
                <a:cs typeface="Times New Roman" panose="02020603050405020304" pitchFamily="18" charset="0"/>
              </a:rPr>
              <a:t>0,25 h =     min.	</a:t>
            </a:r>
          </a:p>
          <a:p>
            <a:r>
              <a:rPr lang="en-US" sz="3200" b="1" dirty="0" smtClean="0">
                <a:solidFill>
                  <a:srgbClr val="006600"/>
                </a:solidFill>
                <a:latin typeface="Times New Roman" panose="02020603050405020304" pitchFamily="18" charset="0"/>
                <a:cs typeface="Times New Roman" panose="02020603050405020304" pitchFamily="18" charset="0"/>
              </a:rPr>
              <a:t>1 s =         </a:t>
            </a:r>
            <a:r>
              <a:rPr lang="en-US" sz="3200" b="1" dirty="0" err="1" smtClean="0">
                <a:solidFill>
                  <a:srgbClr val="006600"/>
                </a:solidFill>
                <a:latin typeface="Times New Roman" panose="02020603050405020304" pitchFamily="18" charset="0"/>
                <a:cs typeface="Times New Roman" panose="02020603050405020304" pitchFamily="18" charset="0"/>
              </a:rPr>
              <a:t>ms.</a:t>
            </a:r>
            <a:endParaRPr lang="en-US" sz="3200" b="1" dirty="0" smtClean="0">
              <a:solidFill>
                <a:srgbClr val="0066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603009" y="1746913"/>
            <a:ext cx="1218483" cy="584775"/>
          </a:xfrm>
          <a:prstGeom prst="rect">
            <a:avLst/>
          </a:prstGeom>
          <a:noFill/>
        </p:spPr>
        <p:txBody>
          <a:bodyPr wrap="square" rtlCol="0">
            <a:spAutoFit/>
          </a:bodyPr>
          <a:lstStyle/>
          <a:p>
            <a:r>
              <a:rPr lang="en-US" sz="3200" b="1" dirty="0" smtClean="0">
                <a:solidFill>
                  <a:srgbClr val="990033"/>
                </a:solidFill>
                <a:latin typeface="Times New Roman" panose="02020603050405020304" pitchFamily="18" charset="0"/>
                <a:cs typeface="Times New Roman" panose="02020603050405020304" pitchFamily="18" charset="0"/>
              </a:rPr>
              <a:t>1800</a:t>
            </a:r>
            <a:endParaRPr lang="en-US" sz="3200" b="1" dirty="0">
              <a:solidFill>
                <a:srgbClr val="990033"/>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623169" y="2242545"/>
            <a:ext cx="1218483" cy="584775"/>
          </a:xfrm>
          <a:prstGeom prst="rect">
            <a:avLst/>
          </a:prstGeom>
          <a:noFill/>
        </p:spPr>
        <p:txBody>
          <a:bodyPr wrap="square" rtlCol="0">
            <a:spAutoFit/>
          </a:bodyPr>
          <a:lstStyle/>
          <a:p>
            <a:r>
              <a:rPr lang="en-US" sz="3200" b="1" smtClean="0">
                <a:solidFill>
                  <a:srgbClr val="990033"/>
                </a:solidFill>
                <a:latin typeface="Times New Roman" panose="02020603050405020304" pitchFamily="18" charset="0"/>
                <a:cs typeface="Times New Roman" panose="02020603050405020304" pitchFamily="18" charset="0"/>
              </a:rPr>
              <a:t>630</a:t>
            </a:r>
            <a:endParaRPr lang="en-US" sz="3200" b="1" dirty="0">
              <a:solidFill>
                <a:srgbClr val="990033"/>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714465" y="2751825"/>
            <a:ext cx="1218483" cy="584775"/>
          </a:xfrm>
          <a:prstGeom prst="rect">
            <a:avLst/>
          </a:prstGeom>
          <a:noFill/>
        </p:spPr>
        <p:txBody>
          <a:bodyPr wrap="square" rtlCol="0">
            <a:spAutoFit/>
          </a:bodyPr>
          <a:lstStyle/>
          <a:p>
            <a:r>
              <a:rPr lang="en-US" sz="3200" b="1" dirty="0" smtClean="0">
                <a:solidFill>
                  <a:srgbClr val="990033"/>
                </a:solidFill>
                <a:latin typeface="Times New Roman" panose="02020603050405020304" pitchFamily="18" charset="0"/>
                <a:cs typeface="Times New Roman" panose="02020603050405020304" pitchFamily="18" charset="0"/>
              </a:rPr>
              <a:t>15</a:t>
            </a:r>
            <a:endParaRPr lang="en-US" sz="3200" b="1" dirty="0">
              <a:solidFill>
                <a:srgbClr val="990033"/>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05223" y="3237706"/>
            <a:ext cx="1218483" cy="584775"/>
          </a:xfrm>
          <a:prstGeom prst="rect">
            <a:avLst/>
          </a:prstGeom>
          <a:noFill/>
        </p:spPr>
        <p:txBody>
          <a:bodyPr wrap="square" rtlCol="0">
            <a:spAutoFit/>
          </a:bodyPr>
          <a:lstStyle/>
          <a:p>
            <a:r>
              <a:rPr lang="en-US" sz="3200" b="1" dirty="0" smtClean="0">
                <a:solidFill>
                  <a:srgbClr val="990033"/>
                </a:solidFill>
                <a:latin typeface="Times New Roman" panose="02020603050405020304" pitchFamily="18" charset="0"/>
                <a:cs typeface="Times New Roman" panose="02020603050405020304" pitchFamily="18" charset="0"/>
              </a:rPr>
              <a:t>1000</a:t>
            </a:r>
            <a:endParaRPr lang="en-US" sz="3200" b="1" dirty="0">
              <a:solidFill>
                <a:srgbClr val="99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42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1017</Words>
  <Application>Microsoft Office PowerPoint</Application>
  <PresentationFormat>Widescreen</PresentationFormat>
  <Paragraphs>161</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A3.BoosterNextFYBlackRegular-Sa</vt:lpstr>
      <vt:lpstr>A3.NotoSans-San</vt:lpstr>
      <vt:lpstr>Arial</vt:lpstr>
      <vt:lpstr>Calibri</vt:lpstr>
      <vt:lpstr>Calibri Light</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cp:revision>
  <dcterms:created xsi:type="dcterms:W3CDTF">2022-09-14T10:50:11Z</dcterms:created>
  <dcterms:modified xsi:type="dcterms:W3CDTF">2022-09-22T02:12:40Z</dcterms:modified>
</cp:coreProperties>
</file>