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355" r:id="rId3"/>
    <p:sldId id="359" r:id="rId4"/>
    <p:sldId id="360" r:id="rId5"/>
    <p:sldId id="357" r:id="rId6"/>
    <p:sldId id="361" r:id="rId7"/>
    <p:sldId id="356" r:id="rId8"/>
    <p:sldId id="358" r:id="rId9"/>
    <p:sldId id="362" r:id="rId10"/>
    <p:sldId id="363" r:id="rId11"/>
    <p:sldId id="364" r:id="rId12"/>
    <p:sldId id="366" r:id="rId13"/>
    <p:sldId id="367" r:id="rId14"/>
    <p:sldId id="368" r:id="rId15"/>
    <p:sldId id="369" r:id="rId16"/>
    <p:sldId id="365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84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3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515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2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23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20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12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68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43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081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98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46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481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786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73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0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168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249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4317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51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6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4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743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081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190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5688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924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419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336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5324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925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5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951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9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5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798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0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9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9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8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August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4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21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75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31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5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August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95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43" r:id="rId2"/>
    <p:sldLayoutId id="2147483937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4" r:id="rId10"/>
    <p:sldLayoutId id="2147483923" r:id="rId11"/>
    <p:sldLayoutId id="2147483922" r:id="rId12"/>
    <p:sldLayoutId id="2147483921" r:id="rId13"/>
    <p:sldLayoutId id="2147483920" r:id="rId14"/>
    <p:sldLayoutId id="2147483919" r:id="rId15"/>
    <p:sldLayoutId id="2147483918" r:id="rId16"/>
    <p:sldLayoutId id="2147483950" r:id="rId17"/>
    <p:sldLayoutId id="2147483949" r:id="rId18"/>
    <p:sldLayoutId id="2147483948" r:id="rId19"/>
    <p:sldLayoutId id="2147483947" r:id="rId20"/>
    <p:sldLayoutId id="2147483946" r:id="rId21"/>
    <p:sldLayoutId id="2147483945" r:id="rId22"/>
    <p:sldLayoutId id="2147483944" r:id="rId23"/>
    <p:sldLayoutId id="2147483942" r:id="rId24"/>
    <p:sldLayoutId id="2147483941" r:id="rId25"/>
    <p:sldLayoutId id="2147483940" r:id="rId26"/>
    <p:sldLayoutId id="2147483939" r:id="rId27"/>
    <p:sldLayoutId id="2147483938" r:id="rId28"/>
    <p:sldLayoutId id="2147483936" r:id="rId29"/>
    <p:sldLayoutId id="2147483935" r:id="rId30"/>
    <p:sldLayoutId id="2147483934" r:id="rId31"/>
    <p:sldLayoutId id="2147483933" r:id="rId32"/>
    <p:sldLayoutId id="2147483932" r:id="rId33"/>
    <p:sldLayoutId id="2147483925" r:id="rId34"/>
    <p:sldLayoutId id="2147483917" r:id="rId35"/>
    <p:sldLayoutId id="2147483916" r:id="rId36"/>
    <p:sldLayoutId id="2147483915" r:id="rId37"/>
    <p:sldLayoutId id="2147483907" r:id="rId38"/>
    <p:sldLayoutId id="2147483908" r:id="rId39"/>
    <p:sldLayoutId id="2147483909" r:id="rId40"/>
    <p:sldLayoutId id="2147483910" r:id="rId41"/>
    <p:sldLayoutId id="2147483911" r:id="rId42"/>
    <p:sldLayoutId id="2147483912" r:id="rId43"/>
    <p:sldLayoutId id="2147483903" r:id="rId44"/>
    <p:sldLayoutId id="2147483904" r:id="rId45"/>
    <p:sldLayoutId id="2147483905" r:id="rId46"/>
    <p:sldLayoutId id="2147483913" r:id="rId4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9" name="Rectangle 49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#9Slide07 IcielBC Cubano Normal" panose="00000500000000000000" pitchFamily="2" charset="0"/>
              </a:rPr>
              <a:t>HYPEBOL</a:t>
            </a:r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508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9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0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E20E089-B2B7-2B9D-8D33-5220DF3B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444" y="549275"/>
            <a:ext cx="6838026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328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07" y="28135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48486A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80264-9435-73BE-4F08-B3895E8F9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99" y="795324"/>
            <a:ext cx="11347201" cy="192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D28ED-E594-4E59-E96A-56EDB698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72" y="2901196"/>
            <a:ext cx="7301939" cy="3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53218"/>
            <a:ext cx="4761162" cy="790979"/>
          </a:xfrm>
        </p:spPr>
        <p:txBody>
          <a:bodyPr anchor="b">
            <a:normAutofit fontScale="90000"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HOẠT ĐỘNG NHÓM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D692A7-51F4-B97A-FB15-DCE209742D4D}"/>
              </a:ext>
            </a:extLst>
          </p:cNvPr>
          <p:cNvSpPr txBox="1">
            <a:spLocks/>
          </p:cNvSpPr>
          <p:nvPr/>
        </p:nvSpPr>
        <p:spPr>
          <a:xfrm>
            <a:off x="696608" y="1297415"/>
            <a:ext cx="8312997" cy="569038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²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Nhóm 1: Giải BT thực hành 1 SGK CĐ tr.51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 Nhóm 2: Giải BT thực hành 2 SGK CĐ tr.53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 Nhóm 3: Giải BT thực hành 3 SGK CĐ tr.53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 Nhóm 4: Giải BT thực hành 4 SGK CĐ tr.54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0988">
              <a:lnSpc>
                <a:spcPct val="150000"/>
              </a:lnSpc>
            </a:pP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53218"/>
            <a:ext cx="4761162" cy="790979"/>
          </a:xfrm>
        </p:spPr>
        <p:txBody>
          <a:bodyPr anchor="b">
            <a:normAutofit fontScale="90000"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HOẠT ĐỘNG NHÓM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D692A7-51F4-B97A-FB15-DCE209742D4D}"/>
              </a:ext>
            </a:extLst>
          </p:cNvPr>
          <p:cNvSpPr txBox="1">
            <a:spLocks/>
          </p:cNvSpPr>
          <p:nvPr/>
        </p:nvSpPr>
        <p:spPr>
          <a:xfrm>
            <a:off x="105765" y="1167618"/>
            <a:ext cx="8312997" cy="45438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²"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Nhóm 1: Giải BT thực hành 1 SGK CĐ tr.51</a:t>
            </a:r>
          </a:p>
          <a:p>
            <a:pPr>
              <a:lnSpc>
                <a:spcPct val="150000"/>
              </a:lnSpc>
            </a:pP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280988">
              <a:lnSpc>
                <a:spcPct val="150000"/>
              </a:lnSpc>
            </a:pP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0988"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BB5F0-1607-FF20-2171-2FD379F6C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00" y="4486987"/>
            <a:ext cx="7940481" cy="1636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47934-29EE-2110-46F0-FA6D80C6D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1" y="2044537"/>
            <a:ext cx="11823638" cy="10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53218"/>
            <a:ext cx="4761162" cy="790979"/>
          </a:xfrm>
        </p:spPr>
        <p:txBody>
          <a:bodyPr anchor="b">
            <a:normAutofit fontScale="90000"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HOẠT ĐỘNG NHÓM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5D692A7-51F4-B97A-FB15-DCE209742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1167618"/>
                <a:ext cx="12086235" cy="5690382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 Nhóm 2: Giải BT thực hành 2 SGK CĐ tr.53</a:t>
                </a:r>
              </a:p>
              <a:p>
                <a:pPr indent="280988">
                  <a:lnSpc>
                    <a:spcPct val="150000"/>
                  </a:lnSpc>
                </a:pP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SỐ: </a:t>
                </a: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dài hai bán kính qua tiêu điểm của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</a:t>
                </a:r>
              </a:p>
              <a:p>
                <a:pPr indent="28098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5D692A7-51F4-B97A-FB15-DCE209742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1167618"/>
                <a:ext cx="12086235" cy="5690382"/>
              </a:xfrm>
              <a:prstGeom prst="rect">
                <a:avLst/>
              </a:prstGeom>
              <a:blipFill>
                <a:blip r:embed="rId2"/>
                <a:stretch>
                  <a:fillRect l="-756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3B9B65C-208F-2408-5FE9-98F4E2D7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5" y="2079611"/>
            <a:ext cx="10676038" cy="11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53218"/>
            <a:ext cx="4761162" cy="790979"/>
          </a:xfrm>
        </p:spPr>
        <p:txBody>
          <a:bodyPr anchor="b">
            <a:normAutofit fontScale="90000"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HOẠT ĐỘNG NHÓM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5D692A7-51F4-B97A-FB15-DCE209742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1167618"/>
                <a:ext cx="12086235" cy="5690382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 Nhóm 3: Giải BT thực hành 3 SGK CĐ tr.53</a:t>
                </a:r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0988">
                  <a:lnSpc>
                    <a:spcPct val="150000"/>
                  </a:lnSpc>
                </a:pPr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SỐ:</a:t>
                </a:r>
              </a:p>
              <a:p>
                <a:pPr indent="280988">
                  <a:lnSpc>
                    <a:spcPct val="15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; 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; 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5D692A7-51F4-B97A-FB15-DCE209742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1167618"/>
                <a:ext cx="12086235" cy="5690382"/>
              </a:xfrm>
              <a:prstGeom prst="rect">
                <a:avLst/>
              </a:prstGeom>
              <a:blipFill>
                <a:blip r:embed="rId2"/>
                <a:stretch>
                  <a:fillRect l="-756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48C99D3-8383-24F6-AC69-06639515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04" y="1863939"/>
            <a:ext cx="10427184" cy="18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53218"/>
            <a:ext cx="4761162" cy="790979"/>
          </a:xfrm>
        </p:spPr>
        <p:txBody>
          <a:bodyPr anchor="b">
            <a:normAutofit fontScale="90000"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HOẠT ĐỘNG NHÓM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D692A7-51F4-B97A-FB15-DCE209742D4D}"/>
              </a:ext>
            </a:extLst>
          </p:cNvPr>
          <p:cNvSpPr txBox="1">
            <a:spLocks/>
          </p:cNvSpPr>
          <p:nvPr/>
        </p:nvSpPr>
        <p:spPr>
          <a:xfrm>
            <a:off x="105765" y="1167618"/>
            <a:ext cx="12086235" cy="32052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 Nhóm 4: Giải BT thực hành 4 SGK CĐ tr.54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0988">
              <a:lnSpc>
                <a:spcPct val="150000"/>
              </a:lnSpc>
            </a:pP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0988">
              <a:lnSpc>
                <a:spcPct val="150000"/>
              </a:lnSpc>
            </a:pP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0988">
              <a:lnSpc>
                <a:spcPct val="150000"/>
              </a:lnSpc>
            </a:pP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0988"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4CE4A-6A21-61B8-7F2F-2D501A6F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64" y="1798680"/>
            <a:ext cx="11334614" cy="2137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06CEB1F-434D-5084-DFB9-7BC4DF334C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4457228"/>
                <a:ext cx="4002001" cy="253441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280988">
                  <a:lnSpc>
                    <a:spcPct val="10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06CEB1F-434D-5084-DFB9-7BC4DF334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4457228"/>
                <a:ext cx="4002001" cy="2534417"/>
              </a:xfrm>
              <a:prstGeom prst="rect">
                <a:avLst/>
              </a:prstGeom>
              <a:blipFill>
                <a:blip r:embed="rId3"/>
                <a:stretch>
                  <a:fillRect t="-240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AFB5864-D941-F156-14BE-1E34210BEE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6170" y="4423173"/>
                <a:ext cx="4002001" cy="253441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280988">
                  <a:lnSpc>
                    <a:spcPct val="10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AFB5864-D941-F156-14BE-1E34210BE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70" y="4423173"/>
                <a:ext cx="4002001" cy="2534417"/>
              </a:xfrm>
              <a:prstGeom prst="rect">
                <a:avLst/>
              </a:prstGeom>
              <a:blipFill>
                <a:blip r:embed="rId4"/>
                <a:stretch>
                  <a:fillRect t="-1687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48AC55F-E18C-FB0B-178A-3E0D9F30D0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5462" y="4423172"/>
                <a:ext cx="4002001" cy="253441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280988">
                  <a:lnSpc>
                    <a:spcPct val="10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48AC55F-E18C-FB0B-178A-3E0D9F30D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62" y="4423172"/>
                <a:ext cx="4002001" cy="2534417"/>
              </a:xfrm>
              <a:prstGeom prst="rect">
                <a:avLst/>
              </a:prstGeom>
              <a:blipFill>
                <a:blip r:embed="rId5"/>
                <a:stretch>
                  <a:fillRect t="-241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6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0135" y="253218"/>
            <a:ext cx="4761162" cy="790979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820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A9D1D4C-E916-9729-A686-75B671AA3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/>
          <a:stretch/>
        </p:blipFill>
        <p:spPr bwMode="auto">
          <a:xfrm>
            <a:off x="581041" y="3044005"/>
            <a:ext cx="10827207" cy="34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FDF054-CF64-68A0-2D92-3341BB794BC1}"/>
              </a:ext>
            </a:extLst>
          </p:cNvPr>
          <p:cNvSpPr txBox="1">
            <a:spLocks/>
          </p:cNvSpPr>
          <p:nvPr/>
        </p:nvSpPr>
        <p:spPr>
          <a:xfrm>
            <a:off x="581042" y="766310"/>
            <a:ext cx="10827207" cy="22776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Nếu biết được hiệu số khoảng cách từ M đến F</a:t>
            </a:r>
            <a:r>
              <a:rPr lang="nb-NO" sz="30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nb-NO" sz="3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</a:t>
            </a:r>
            <a:r>
              <a:rPr lang="nb-NO" sz="30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nb-NO" sz="3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thì các em có thể xác định được đường hypebol không? Vì sao?</a:t>
            </a:r>
            <a:endParaRPr lang="en-US" sz="3000">
              <a:latin typeface="#9Slide07 IcielBC Cubano Normal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3101A-0B65-1BC2-3401-24EE48DB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238" y="-371196"/>
            <a:ext cx="3565524" cy="1415393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HYPEBOL</a:t>
            </a:r>
          </a:p>
        </p:txBody>
      </p:sp>
    </p:spTree>
    <p:extLst>
      <p:ext uri="{BB962C8B-B14F-4D97-AF65-F5344CB8AC3E}">
        <p14:creationId xmlns:p14="http://schemas.microsoft.com/office/powerpoint/2010/main" val="3515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77" y="92752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3CE05147-0A09-3488-E878-322FE733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0" y="958488"/>
            <a:ext cx="10980120" cy="12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43C2D1F3-5ACA-8F69-5B59-3799247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0" y="2909603"/>
            <a:ext cx="10942497" cy="3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77" y="92752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933F1-BE73-1193-37A6-7C7AAF77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914688"/>
            <a:ext cx="11058525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BAA59-763D-477A-2E3B-E817CA9B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3627112"/>
            <a:ext cx="9982200" cy="523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7E285E-2DBE-798E-74D5-1493E7227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597" y="4618766"/>
            <a:ext cx="6007980" cy="788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B706EA-DC37-EF56-CE24-7E2B2B31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81" t="9322" r="15372" b="15140"/>
          <a:stretch/>
        </p:blipFill>
        <p:spPr>
          <a:xfrm>
            <a:off x="8360289" y="4224594"/>
            <a:ext cx="2702114" cy="24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77" y="92752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48486A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D5B6A556-8E24-ABD7-A154-3BA9C6C1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03" y="842356"/>
            <a:ext cx="7931428" cy="559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77" y="92752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48486A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88429822-B051-B356-BEAA-8108580BD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7"/>
          <a:stretch/>
        </p:blipFill>
        <p:spPr bwMode="auto">
          <a:xfrm>
            <a:off x="519608" y="802854"/>
            <a:ext cx="11152784" cy="303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130CDF-0D95-7167-21C9-7C6146EA7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09" y="3902993"/>
            <a:ext cx="11152784" cy="685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5C45F-F8B2-9D90-0739-C52A466E8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42" y="4670341"/>
            <a:ext cx="9777486" cy="21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07" y="28135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48486A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2763ED77-F5C3-7D88-5F48-F335CDF7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" y="940130"/>
            <a:ext cx="69547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>
            <a:extLst>
              <a:ext uri="{FF2B5EF4-FFF2-40B4-BE49-F238E27FC236}">
                <a16:creationId xmlns:a16="http://schemas.microsoft.com/office/drawing/2014/main" id="{53506BD5-F316-2347-F344-F1FEC58FF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/>
        </p:blipFill>
        <p:spPr bwMode="auto">
          <a:xfrm>
            <a:off x="372110" y="2155382"/>
            <a:ext cx="11585428" cy="23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8ABB58-5786-771B-A25F-F8AC8FD32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76" y="5012826"/>
            <a:ext cx="6478856" cy="868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E97CC-5F87-27DF-CDC6-2B01778A8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3" y="4781301"/>
            <a:ext cx="46101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07" y="28135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48486A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C554BDEE-63E7-4663-4094-21C828EC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0" y="883739"/>
            <a:ext cx="10111496" cy="571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3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9" name="Rectangle 4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13576-C613-413A-A84B-206ED76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07" y="28135"/>
            <a:ext cx="2881653" cy="689318"/>
          </a:xfrm>
        </p:spPr>
        <p:txBody>
          <a:bodyPr anchor="ctr" anchorCtr="0">
            <a:normAutofit/>
          </a:bodyPr>
          <a:lstStyle/>
          <a:p>
            <a:r>
              <a:rPr lang="en-US" sz="3000">
                <a:solidFill>
                  <a:srgbClr val="48486A"/>
                </a:solidFill>
                <a:latin typeface="#9Slide07 IcielBC Cubano Normal" panose="00000500000000000000" pitchFamily="2" charset="0"/>
              </a:rPr>
              <a:t>1. TÍNH ĐỐI XỨNG</a:t>
            </a:r>
          </a:p>
        </p:txBody>
      </p:sp>
      <p:sp>
        <p:nvSpPr>
          <p:cNvPr id="460" name="Oval 4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AE110-9222-4517-B8F1-DA6E9DE6EE40}"/>
              </a:ext>
            </a:extLst>
          </p:cNvPr>
          <p:cNvSpPr txBox="1">
            <a:spLocks/>
          </p:cNvSpPr>
          <p:nvPr/>
        </p:nvSpPr>
        <p:spPr>
          <a:xfrm>
            <a:off x="3481133" y="92752"/>
            <a:ext cx="3595530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2. BÁN KÍNH QUA TIÊU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50D0A5-B915-4CC6-9FE4-DBAB7530954E}"/>
              </a:ext>
            </a:extLst>
          </p:cNvPr>
          <p:cNvSpPr txBox="1">
            <a:spLocks/>
          </p:cNvSpPr>
          <p:nvPr/>
        </p:nvSpPr>
        <p:spPr>
          <a:xfrm>
            <a:off x="7137577" y="92752"/>
            <a:ext cx="192691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3. TÂM SAI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ED5F-1189-4538-1713-B032BB1A377C}"/>
              </a:ext>
            </a:extLst>
          </p:cNvPr>
          <p:cNvSpPr txBox="1">
            <a:spLocks/>
          </p:cNvSpPr>
          <p:nvPr/>
        </p:nvSpPr>
        <p:spPr>
          <a:xfrm>
            <a:off x="9238047" y="106006"/>
            <a:ext cx="2854563" cy="6893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FFFF00"/>
                </a:solidFill>
                <a:latin typeface="#9Slide07 IcielBC Cubano Normal" panose="00000500000000000000" pitchFamily="2" charset="0"/>
              </a:rPr>
              <a:t>4. ĐƯỜNG CHUẨN</a:t>
            </a:r>
          </a:p>
        </p:txBody>
      </p:sp>
      <p:pic>
        <p:nvPicPr>
          <p:cNvPr id="7170" name="Picture 1">
            <a:extLst>
              <a:ext uri="{FF2B5EF4-FFF2-40B4-BE49-F238E27FC236}">
                <a16:creationId xmlns:a16="http://schemas.microsoft.com/office/drawing/2014/main" id="{7A8C68CB-9879-3F21-36FF-6A984D01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7" y="886334"/>
            <a:ext cx="11865303" cy="58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9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18308733"/>
</p:tagLst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889</TotalTime>
  <Words>452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IcielBC Cubano Normal</vt:lpstr>
      <vt:lpstr>Arial</vt:lpstr>
      <vt:lpstr>Cambria Math</vt:lpstr>
      <vt:lpstr>Sitka Heading</vt:lpstr>
      <vt:lpstr>Source Sans Pro</vt:lpstr>
      <vt:lpstr>Wingdings</vt:lpstr>
      <vt:lpstr>3DFloatVTI</vt:lpstr>
      <vt:lpstr>HYPEBOL</vt:lpstr>
      <vt:lpstr>HYPEBOL</vt:lpstr>
      <vt:lpstr>1. TÍNH ĐỐI XỨNG</vt:lpstr>
      <vt:lpstr>1. TÍNH ĐỐI XỨNG</vt:lpstr>
      <vt:lpstr>1. TÍNH ĐỐI XỨNG</vt:lpstr>
      <vt:lpstr>1. TÍNH ĐỐI XỨNG</vt:lpstr>
      <vt:lpstr>1. TÍNH ĐỐI XỨNG</vt:lpstr>
      <vt:lpstr>1. TÍNH ĐỐI XỨNG</vt:lpstr>
      <vt:lpstr>1. TÍNH ĐỐI XỨNG</vt:lpstr>
      <vt:lpstr>1. TÍNH ĐỐI XỨNG</vt:lpstr>
      <vt:lpstr>HOẠT ĐỘNG NHÓM</vt:lpstr>
      <vt:lpstr>HOẠT ĐỘNG NHÓM</vt:lpstr>
      <vt:lpstr>HOẠT ĐỘNG NHÓM</vt:lpstr>
      <vt:lpstr>HOẠT ĐỘNG NHÓM</vt:lpstr>
      <vt:lpstr>HOẠT ĐỘNG NHÓM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XÁC SUẤT CỦA BIẾN CỐ</dc:title>
  <dc:creator>Vu Dinh Tuan</dc:creator>
  <cp:lastModifiedBy>Vu Dinh Tuan</cp:lastModifiedBy>
  <cp:revision>13</cp:revision>
  <dcterms:created xsi:type="dcterms:W3CDTF">2021-12-01T06:06:41Z</dcterms:created>
  <dcterms:modified xsi:type="dcterms:W3CDTF">2022-08-17T14:12:44Z</dcterms:modified>
</cp:coreProperties>
</file>