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75" r:id="rId3"/>
    <p:sldId id="268" r:id="rId4"/>
    <p:sldId id="276" r:id="rId5"/>
    <p:sldId id="277" r:id="rId6"/>
    <p:sldId id="291" r:id="rId7"/>
    <p:sldId id="278" r:id="rId8"/>
    <p:sldId id="279" r:id="rId9"/>
    <p:sldId id="303" r:id="rId10"/>
    <p:sldId id="292" r:id="rId11"/>
    <p:sldId id="274" r:id="rId12"/>
    <p:sldId id="294" r:id="rId13"/>
    <p:sldId id="295" r:id="rId14"/>
    <p:sldId id="296" r:id="rId15"/>
    <p:sldId id="280" r:id="rId16"/>
    <p:sldId id="297" r:id="rId17"/>
    <p:sldId id="298" r:id="rId18"/>
    <p:sldId id="304" r:id="rId19"/>
    <p:sldId id="281" r:id="rId20"/>
    <p:sldId id="300" r:id="rId21"/>
    <p:sldId id="301" r:id="rId22"/>
    <p:sldId id="302" r:id="rId23"/>
    <p:sldId id="285" r:id="rId24"/>
    <p:sldId id="305" r:id="rId25"/>
    <p:sldId id="286" r:id="rId26"/>
    <p:sldId id="287" r:id="rId27"/>
    <p:sldId id="288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3" y="2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2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1089369" y="2"/>
            <a:ext cx="97494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Lesson 2f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02526" y="1674673"/>
            <a:ext cx="648031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Unit 2: Every Day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</a:rPr>
              <a:t>Lesson 2f: Skills (Cont.)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</a:rPr>
              <a:t>Page 47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90729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923115"/>
              </p:ext>
            </p:extLst>
          </p:nvPr>
        </p:nvGraphicFramePr>
        <p:xfrm>
          <a:off x="0" y="997962"/>
          <a:ext cx="12115800" cy="5716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6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4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possession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specific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173">
                <a:tc>
                  <a:txBody>
                    <a:bodyPr/>
                    <a:lstStyle/>
                    <a:p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time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4173">
                <a:tc>
                  <a:txBody>
                    <a:bodyPr/>
                    <a:lstStyle/>
                    <a:p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manner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41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choice between two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alternatives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75550" y="391804"/>
            <a:ext cx="3217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Question words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6626" y="1038135"/>
            <a:ext cx="7215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FF0000"/>
                </a:solidFill>
              </a:rPr>
              <a:t>Whose</a:t>
            </a:r>
            <a:r>
              <a:rPr lang="en-US" sz="3200" dirty="0">
                <a:solidFill>
                  <a:prstClr val="black"/>
                </a:solidFill>
              </a:rPr>
              <a:t> ball is this? Mark’s.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6443" y="1678813"/>
            <a:ext cx="592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FF0000"/>
                </a:solidFill>
              </a:rPr>
              <a:t>Who</a:t>
            </a:r>
            <a:r>
              <a:rPr lang="en-US" sz="3200" dirty="0">
                <a:solidFill>
                  <a:prstClr val="black"/>
                </a:solidFill>
              </a:rPr>
              <a:t> is he? He’s my best friend.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6626" y="2383338"/>
            <a:ext cx="505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FF0000"/>
                </a:solidFill>
              </a:rPr>
              <a:t>What</a:t>
            </a:r>
            <a:r>
              <a:rPr lang="en-US" sz="3200" dirty="0">
                <a:solidFill>
                  <a:prstClr val="black"/>
                </a:solidFill>
              </a:rPr>
              <a:t> is his surname? Harris.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6443" y="3041374"/>
            <a:ext cx="5585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FF0000"/>
                </a:solidFill>
              </a:rPr>
              <a:t>How old </a:t>
            </a:r>
            <a:r>
              <a:rPr lang="en-US" sz="3200" dirty="0">
                <a:solidFill>
                  <a:prstClr val="black"/>
                </a:solidFill>
              </a:rPr>
              <a:t>is he? 12.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6626" y="3695303"/>
            <a:ext cx="677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FF0000"/>
                </a:solidFill>
              </a:rPr>
              <a:t>Where</a:t>
            </a:r>
            <a:r>
              <a:rPr lang="en-US" sz="3200" dirty="0">
                <a:solidFill>
                  <a:prstClr val="black"/>
                </a:solidFill>
              </a:rPr>
              <a:t> does he come from? New York.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6626" y="4354550"/>
            <a:ext cx="5854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FF0000"/>
                </a:solidFill>
              </a:rPr>
              <a:t>When</a:t>
            </a:r>
            <a:r>
              <a:rPr lang="en-US" sz="3200" dirty="0">
                <a:solidFill>
                  <a:prstClr val="black"/>
                </a:solidFill>
              </a:rPr>
              <a:t> is his birthday? 2nd August.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6626" y="5040506"/>
            <a:ext cx="657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FF0000"/>
                </a:solidFill>
              </a:rPr>
              <a:t>How</a:t>
            </a:r>
            <a:r>
              <a:rPr lang="en-US" sz="3200" dirty="0">
                <a:solidFill>
                  <a:prstClr val="black"/>
                </a:solidFill>
              </a:rPr>
              <a:t> does he go to school? By bus.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6626" y="5676928"/>
            <a:ext cx="8100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FF0000"/>
                </a:solidFill>
              </a:rPr>
              <a:t>Which</a:t>
            </a:r>
            <a:r>
              <a:rPr lang="en-US" sz="3200" dirty="0">
                <a:solidFill>
                  <a:prstClr val="black"/>
                </a:solidFill>
              </a:rPr>
              <a:t> school does he go to, Aston or </a:t>
            </a:r>
            <a:r>
              <a:rPr lang="en-US" sz="3200" dirty="0" err="1">
                <a:solidFill>
                  <a:prstClr val="black"/>
                </a:solidFill>
              </a:rPr>
              <a:t>Brigges</a:t>
            </a:r>
            <a:r>
              <a:rPr lang="en-US" sz="3200" dirty="0">
                <a:solidFill>
                  <a:prstClr val="black"/>
                </a:solidFill>
              </a:rPr>
              <a:t>? 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Aston. </a:t>
            </a:r>
          </a:p>
        </p:txBody>
      </p:sp>
    </p:spTree>
    <p:extLst>
      <p:ext uri="{BB962C8B-B14F-4D97-AF65-F5344CB8AC3E}">
        <p14:creationId xmlns:p14="http://schemas.microsoft.com/office/powerpoint/2010/main" val="10191040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678" y="534817"/>
            <a:ext cx="9614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chemeClr val="accent1"/>
                </a:solidFill>
              </a:rPr>
              <a:t>Note: We use falling intonation in </a:t>
            </a:r>
            <a:r>
              <a:rPr lang="en-US" sz="3200" b="1" dirty="0" err="1">
                <a:solidFill>
                  <a:schemeClr val="accent1"/>
                </a:solidFill>
              </a:rPr>
              <a:t>Wh</a:t>
            </a:r>
            <a:r>
              <a:rPr lang="en-US" sz="3200" b="1" dirty="0">
                <a:solidFill>
                  <a:schemeClr val="accent1"/>
                </a:solidFill>
              </a:rPr>
              <a:t>- questions.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5548" y="138794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e.g. What’s his </a:t>
            </a:r>
            <a:r>
              <a:rPr lang="en-US" sz="3200" dirty="0" err="1">
                <a:solidFill>
                  <a:prstClr val="black"/>
                </a:solidFill>
              </a:rPr>
              <a:t>favourite</a:t>
            </a:r>
            <a:r>
              <a:rPr lang="en-US" sz="3200" dirty="0">
                <a:solidFill>
                  <a:prstClr val="black"/>
                </a:solidFill>
              </a:rPr>
              <a:t> sport?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19087" y="1248801"/>
            <a:ext cx="1133061" cy="2782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280643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696" y="570708"/>
            <a:ext cx="11614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5 In pairs, ask and answer questions based on the reading text.</a:t>
            </a:r>
            <a:r>
              <a:rPr lang="en-US" sz="3600" dirty="0"/>
              <a:t> </a:t>
            </a:r>
            <a:r>
              <a:rPr lang="en-US" sz="3600" b="1" dirty="0">
                <a:solidFill>
                  <a:schemeClr val="accent1"/>
                </a:solidFill>
              </a:rPr>
              <a:t>Use question words.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687" y="2126974"/>
            <a:ext cx="109032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A: When is his birthday?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B: 16th July. What time does he get up in the morning?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1"/>
                </a:solidFill>
              </a:rPr>
              <a:t>A: 7:00 a.m. Where does he go after he wakes up?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B050"/>
                </a:solidFill>
              </a:rPr>
              <a:t>B: He goes to the gym. etc. </a:t>
            </a:r>
          </a:p>
        </p:txBody>
      </p:sp>
    </p:spTree>
    <p:extLst>
      <p:ext uri="{BB962C8B-B14F-4D97-AF65-F5344CB8AC3E}">
        <p14:creationId xmlns:p14="http://schemas.microsoft.com/office/powerpoint/2010/main" val="3798124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42150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541"/>
            <a:ext cx="12195313" cy="4867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1683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Look at Miguel’s timetable. Guess the missing information in the gaps.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0687" y="2489913"/>
            <a:ext cx="1242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3574" y="5150631"/>
            <a:ext cx="1242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0930" y="3813243"/>
            <a:ext cx="1242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3386737"/>
            <a:ext cx="1242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087" y="4252130"/>
            <a:ext cx="1242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27210648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676" y="560769"/>
            <a:ext cx="8294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6. Listen and complete Miguel’s timetable.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4688"/>
            <a:ext cx="12195313" cy="48677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7728" y="2638047"/>
            <a:ext cx="1893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7:00 a.m.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7656" y="3539527"/>
            <a:ext cx="1567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practice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2136" y="4407844"/>
            <a:ext cx="1893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match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9010" y="3963268"/>
            <a:ext cx="2028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12:30 p.m.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7728" y="5295108"/>
            <a:ext cx="1912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9:30 p.m. </a:t>
            </a:r>
          </a:p>
        </p:txBody>
      </p:sp>
      <p:pic>
        <p:nvPicPr>
          <p:cNvPr id="9" name="CD2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4421" y="640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49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7383"/>
            <a:ext cx="263387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3504" y="437322"/>
            <a:ext cx="949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Ask and answer about Miguel’s timetable.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84" y="1083653"/>
            <a:ext cx="11601450" cy="460057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57809" y="5049078"/>
            <a:ext cx="6520069" cy="141135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 time does Miguel get up?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663070" y="5049078"/>
            <a:ext cx="3965713" cy="1281481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He gets up at 7 a.m.</a:t>
            </a:r>
          </a:p>
        </p:txBody>
      </p:sp>
    </p:spTree>
    <p:extLst>
      <p:ext uri="{BB962C8B-B14F-4D97-AF65-F5344CB8AC3E}">
        <p14:creationId xmlns:p14="http://schemas.microsoft.com/office/powerpoint/2010/main" val="28272174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2113" y="307592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02566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1882" y="519259"/>
            <a:ext cx="8400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Writing (an email about your daily routine)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42" y="1165590"/>
            <a:ext cx="5805902" cy="529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7798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2092" y="139396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12796" y="214315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  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12796" y="511434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89" y="584990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12796" y="290416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12796" y="3636948"/>
            <a:ext cx="3256378" cy="66247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Listening  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796" y="4402662"/>
            <a:ext cx="3256378" cy="66247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  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04" y="452718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43484"/>
            <a:ext cx="1211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7 Imagine you are Miguel. Complete an email to your English e-friend, Jack, about your daily routine (about 50-60 words). You can use phrases from the box to start/end your email.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33" y="2451859"/>
            <a:ext cx="118395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3628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2251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Hi Jack,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How are things? Here’s my daily routine. In the morning, I ……….. at 7:00 a.m. ……………………………starts at 9:00 a.m. and at 12:30 p.m. we………………... After lunch, we play a…………….. Dinner is at 6:30 p.m. Then, at 9:30 p.m., I…………………. It’s very tiring, but it’s really great here!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Write back soon.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Miguel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66530"/>
            <a:ext cx="18188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Sample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83957" y="1699591"/>
            <a:ext cx="159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get 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9835" y="2807322"/>
            <a:ext cx="219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have lunch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07680" y="280732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match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7220" y="335127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 to bed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8880" y="2234162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Football practice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8861" y="566530"/>
            <a:ext cx="1110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Complete the email with suitable words or phrases.</a:t>
            </a:r>
          </a:p>
        </p:txBody>
      </p:sp>
    </p:spTree>
    <p:extLst>
      <p:ext uri="{BB962C8B-B14F-4D97-AF65-F5344CB8AC3E}">
        <p14:creationId xmlns:p14="http://schemas.microsoft.com/office/powerpoint/2010/main" val="34548773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9677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Write a similar email (about 60 words) to an e-friend about your daily routine.</a:t>
            </a:r>
          </a:p>
        </p:txBody>
      </p:sp>
    </p:spTree>
    <p:extLst>
      <p:ext uri="{BB962C8B-B14F-4D97-AF65-F5344CB8AC3E}">
        <p14:creationId xmlns:p14="http://schemas.microsoft.com/office/powerpoint/2010/main" val="2048298030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8" y="1818408"/>
            <a:ext cx="43457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Free time activities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0318" y="1818408"/>
            <a:ext cx="589227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Ask and answer </a:t>
            </a:r>
            <a:r>
              <a:rPr lang="en-US" sz="3600" dirty="0" err="1">
                <a:solidFill>
                  <a:schemeClr val="accent1"/>
                </a:solidFill>
              </a:rPr>
              <a:t>Wh</a:t>
            </a:r>
            <a:r>
              <a:rPr lang="en-US" sz="3600" dirty="0">
                <a:solidFill>
                  <a:schemeClr val="accent1"/>
                </a:solidFill>
              </a:rPr>
              <a:t>-questions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0708" y="3703530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Listen and complete a timetable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3703530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Writing 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Write an email about your routines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95" y="1787807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(p. 25)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48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FF0000"/>
                </a:solidFill>
              </a:rPr>
              <a:t>Unit 1 Test 1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Tập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Bổ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Trợ</a:t>
            </a:r>
            <a:r>
              <a:rPr lang="en-US" sz="3600" i="1" dirty="0">
                <a:solidFill>
                  <a:srgbClr val="FF0000"/>
                </a:solidFill>
              </a:rPr>
              <a:t> TA 6 Right on</a:t>
            </a:r>
            <a:r>
              <a:rPr lang="en-US" sz="3600" i="1" dirty="0">
                <a:solidFill>
                  <a:srgbClr val="0070C0"/>
                </a:solidFill>
              </a:rPr>
              <a:t> (pp. 18-21) 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599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learn some more free time activities.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ask and answer </a:t>
            </a:r>
            <a:r>
              <a:rPr lang="en-US" sz="3600" i="1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Wh</a:t>
            </a: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-questions.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listen and take notes.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write an email about their daily routine.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7017"/>
            <a:ext cx="256429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4296" y="487017"/>
            <a:ext cx="962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List as many free time activities as possible.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409" y="1311966"/>
            <a:ext cx="10833652" cy="50783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go bowling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watch a movie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listen to music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play football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do puzzles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3600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chat online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go shopping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hang out with friends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play video games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dirty="0">
                <a:solidFill>
                  <a:schemeClr val="accent1"/>
                </a:solidFill>
              </a:rPr>
              <a:t> go to the theatre</a:t>
            </a:r>
          </a:p>
        </p:txBody>
      </p:sp>
    </p:spTree>
    <p:extLst>
      <p:ext uri="{BB962C8B-B14F-4D97-AF65-F5344CB8AC3E}">
        <p14:creationId xmlns:p14="http://schemas.microsoft.com/office/powerpoint/2010/main" val="1683167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07504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Label these pictures with the following words: </a:t>
            </a:r>
            <a:r>
              <a:rPr lang="en-US" sz="3600" b="1" i="1" dirty="0">
                <a:solidFill>
                  <a:srgbClr val="0070C0"/>
                </a:solidFill>
              </a:rPr>
              <a:t>golf, gym, charity, piano lesson, family.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501"/>
          <a:stretch/>
        </p:blipFill>
        <p:spPr>
          <a:xfrm>
            <a:off x="0" y="1837083"/>
            <a:ext cx="3714750" cy="2493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501"/>
          <a:stretch/>
        </p:blipFill>
        <p:spPr>
          <a:xfrm>
            <a:off x="3712887" y="1837083"/>
            <a:ext cx="3714750" cy="2493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6025"/>
          <a:stretch/>
        </p:blipFill>
        <p:spPr>
          <a:xfrm>
            <a:off x="7427637" y="1837083"/>
            <a:ext cx="4733925" cy="2506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6397"/>
          <a:stretch/>
        </p:blipFill>
        <p:spPr>
          <a:xfrm>
            <a:off x="5570262" y="4310820"/>
            <a:ext cx="3714750" cy="2496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5445"/>
          <a:stretch/>
        </p:blipFill>
        <p:spPr>
          <a:xfrm>
            <a:off x="1857375" y="4310820"/>
            <a:ext cx="3714750" cy="25217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806687"/>
            <a:ext cx="371288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family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0280" y="3806686"/>
            <a:ext cx="371288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golf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2107" y="3803791"/>
            <a:ext cx="477989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charity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5512" y="6211669"/>
            <a:ext cx="371288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gym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51937" y="6211668"/>
            <a:ext cx="371288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piano lesson </a:t>
            </a:r>
          </a:p>
        </p:txBody>
      </p:sp>
    </p:spTree>
    <p:extLst>
      <p:ext uri="{BB962C8B-B14F-4D97-AF65-F5344CB8AC3E}">
        <p14:creationId xmlns:p14="http://schemas.microsoft.com/office/powerpoint/2010/main" val="512889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0444" y="461377"/>
            <a:ext cx="3864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Free-time activities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07708"/>
            <a:ext cx="12553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chemeClr val="accent1"/>
                </a:solidFill>
              </a:rPr>
              <a:t>4. Complete the sentences with </a:t>
            </a:r>
            <a:r>
              <a:rPr lang="en-US" sz="3500" b="1" i="1" dirty="0">
                <a:solidFill>
                  <a:schemeClr val="accent1"/>
                </a:solidFill>
              </a:rPr>
              <a:t>goes</a:t>
            </a:r>
            <a:r>
              <a:rPr lang="en-US" sz="3500" b="1" dirty="0">
                <a:solidFill>
                  <a:schemeClr val="accent1"/>
                </a:solidFill>
              </a:rPr>
              <a:t>, </a:t>
            </a:r>
            <a:r>
              <a:rPr lang="en-US" sz="3500" b="1" i="1" dirty="0">
                <a:solidFill>
                  <a:schemeClr val="accent1"/>
                </a:solidFill>
              </a:rPr>
              <a:t>have</a:t>
            </a:r>
            <a:r>
              <a:rPr lang="en-US" sz="3500" b="1" dirty="0">
                <a:solidFill>
                  <a:schemeClr val="accent1"/>
                </a:solidFill>
              </a:rPr>
              <a:t>, </a:t>
            </a:r>
            <a:r>
              <a:rPr lang="en-US" sz="3500" b="1" i="1" dirty="0">
                <a:solidFill>
                  <a:schemeClr val="accent1"/>
                </a:solidFill>
              </a:rPr>
              <a:t>plays</a:t>
            </a:r>
            <a:r>
              <a:rPr lang="en-US" sz="3500" b="1" dirty="0">
                <a:solidFill>
                  <a:schemeClr val="accent1"/>
                </a:solidFill>
              </a:rPr>
              <a:t>, </a:t>
            </a:r>
            <a:r>
              <a:rPr lang="en-US" sz="3500" b="1" i="1" dirty="0">
                <a:solidFill>
                  <a:schemeClr val="accent1"/>
                </a:solidFill>
              </a:rPr>
              <a:t>helps</a:t>
            </a:r>
            <a:r>
              <a:rPr lang="en-US" sz="3500" b="1" dirty="0">
                <a:solidFill>
                  <a:schemeClr val="accent1"/>
                </a:solidFill>
              </a:rPr>
              <a:t> or </a:t>
            </a:r>
            <a:r>
              <a:rPr lang="en-US" sz="3500" b="1" i="1" dirty="0">
                <a:solidFill>
                  <a:schemeClr val="accent1"/>
                </a:solidFill>
              </a:rPr>
              <a:t>spend</a:t>
            </a:r>
            <a:r>
              <a:rPr lang="en-US" sz="35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73" y="1908314"/>
            <a:ext cx="12036287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1"/>
                </a:solidFill>
              </a:rPr>
              <a:t>1</a:t>
            </a:r>
            <a:r>
              <a:rPr lang="en-US" sz="3600" dirty="0">
                <a:solidFill>
                  <a:schemeClr val="accent1"/>
                </a:solidFill>
              </a:rPr>
              <a:t> My dad _______ golf on Sundays.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1"/>
                </a:solidFill>
              </a:rPr>
              <a:t>2</a:t>
            </a:r>
            <a:r>
              <a:rPr lang="en-US" sz="3600" dirty="0">
                <a:solidFill>
                  <a:schemeClr val="accent1"/>
                </a:solidFill>
              </a:rPr>
              <a:t> Robin _________ to the gym in the afternoon.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1"/>
                </a:solidFill>
              </a:rPr>
              <a:t>3</a:t>
            </a:r>
            <a:r>
              <a:rPr lang="en-US" sz="3600" dirty="0">
                <a:solidFill>
                  <a:schemeClr val="accent1"/>
                </a:solidFill>
              </a:rPr>
              <a:t> At the weekend, I _______ time with my family and friends.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1"/>
                </a:solidFill>
              </a:rPr>
              <a:t>4</a:t>
            </a:r>
            <a:r>
              <a:rPr lang="en-US" sz="3600" dirty="0">
                <a:solidFill>
                  <a:schemeClr val="accent1"/>
                </a:solidFill>
              </a:rPr>
              <a:t> My mum ________ a charity for children at weekends.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1"/>
                </a:solidFill>
              </a:rPr>
              <a:t>5</a:t>
            </a:r>
            <a:r>
              <a:rPr lang="en-US" sz="3600" dirty="0">
                <a:solidFill>
                  <a:schemeClr val="accent1"/>
                </a:solidFill>
              </a:rPr>
              <a:t> I _________ piano lessons every Saturday.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2983" y="209175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plays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2983" y="291823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0561" y="373354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spend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1530" y="455869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helps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6191" y="538879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have</a:t>
            </a:r>
          </a:p>
        </p:txBody>
      </p:sp>
    </p:spTree>
    <p:extLst>
      <p:ext uri="{BB962C8B-B14F-4D97-AF65-F5344CB8AC3E}">
        <p14:creationId xmlns:p14="http://schemas.microsoft.com/office/powerpoint/2010/main" val="23590813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709</Words>
  <Application>Microsoft Office PowerPoint</Application>
  <PresentationFormat>Widescreen</PresentationFormat>
  <Paragraphs>129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88</cp:revision>
  <dcterms:created xsi:type="dcterms:W3CDTF">2021-09-24T06:18:33Z</dcterms:created>
  <dcterms:modified xsi:type="dcterms:W3CDTF">2023-08-02T08:56:18Z</dcterms:modified>
</cp:coreProperties>
</file>