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96" r:id="rId3"/>
    <p:sldId id="289" r:id="rId4"/>
    <p:sldId id="301" r:id="rId5"/>
    <p:sldId id="284" r:id="rId6"/>
    <p:sldId id="297" r:id="rId7"/>
    <p:sldId id="302" r:id="rId8"/>
    <p:sldId id="303" r:id="rId9"/>
    <p:sldId id="305" r:id="rId10"/>
    <p:sldId id="306" r:id="rId11"/>
    <p:sldId id="295" r:id="rId12"/>
  </p:sldIdLst>
  <p:sldSz cx="12192000" cy="6858000"/>
  <p:notesSz cx="7104063" cy="10234613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51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82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91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7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2" r:id="rId4"/>
  </p:sldLayoutIdLst>
  <p:transition spd="slow" advClick="0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 descr="1a0e45f1285c02103820eb8b7fd0c901"/>
          <p:cNvPicPr>
            <a:picLocks noChangeAspect="1"/>
          </p:cNvPicPr>
          <p:nvPr/>
        </p:nvPicPr>
        <p:blipFill>
          <a:blip r:embed="rId3" cstate="print"/>
          <a:srcRect t="3935" r="114" b="7533"/>
          <a:stretch>
            <a:fillRect/>
          </a:stretch>
        </p:blipFill>
        <p:spPr>
          <a:xfrm>
            <a:off x="-23495" y="29845"/>
            <a:ext cx="12215495" cy="68281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7211" y="798605"/>
            <a:ext cx="44021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UTM Avo" pitchFamily="18" charset="0"/>
              </a:rPr>
              <a:t>HỌC VẦN</a:t>
            </a:r>
            <a:endParaRPr lang="en-US" sz="6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02697" y="2661711"/>
            <a:ext cx="3575713" cy="3417900"/>
            <a:chOff x="1828800" y="2641705"/>
            <a:chExt cx="4038600" cy="3682896"/>
          </a:xfrm>
        </p:grpSpPr>
        <p:sp>
          <p:nvSpPr>
            <p:cNvPr id="7" name="Oval 6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6331" y="3264433"/>
              <a:ext cx="3767654" cy="2255137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yên</a:t>
              </a:r>
              <a:endParaRPr lang="en-US" sz="130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15316" y="2616685"/>
            <a:ext cx="3575713" cy="341790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3306" y="3247445"/>
              <a:ext cx="3505201" cy="2255137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yêt</a:t>
              </a:r>
              <a:endParaRPr lang="en-US" sz="130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59927" y="1809032"/>
            <a:ext cx="4626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UTM Avo" pitchFamily="18" charset="0"/>
              </a:rPr>
              <a:t>Bài</a:t>
            </a:r>
            <a:r>
              <a:rPr lang="en-US" sz="4400" dirty="0" smtClean="0">
                <a:latin typeface="UTM Avo" pitchFamily="18" charset="0"/>
              </a:rPr>
              <a:t> 66: </a:t>
            </a:r>
            <a:r>
              <a:rPr lang="en-US" sz="4400" dirty="0" err="1" smtClean="0">
                <a:latin typeface="UTM Avo" pitchFamily="18" charset="0"/>
              </a:rPr>
              <a:t>yên</a:t>
            </a:r>
            <a:r>
              <a:rPr lang="en-US" sz="4400" dirty="0" smtClean="0">
                <a:latin typeface="UTM Avo" pitchFamily="18" charset="0"/>
              </a:rPr>
              <a:t>  - </a:t>
            </a:r>
            <a:r>
              <a:rPr lang="en-US" sz="4400" dirty="0" err="1" smtClean="0">
                <a:latin typeface="UTM Avo" pitchFamily="18" charset="0"/>
              </a:rPr>
              <a:t>yêt</a:t>
            </a:r>
            <a:endParaRPr lang="en-US" sz="4400" dirty="0">
              <a:latin typeface="UTM Avo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>
            <a:extLst>
              <a:ext uri="{FF2B5EF4-FFF2-40B4-BE49-F238E27FC236}">
                <a16:creationId xmlns:a16="http://schemas.microsoft.com/office/drawing/2014/main" xmlns="" id="{A557ED58-EEAA-480E-A5EE-9466DBB114F1}"/>
              </a:ext>
            </a:extLst>
          </p:cNvPr>
          <p:cNvSpPr/>
          <p:nvPr/>
        </p:nvSpPr>
        <p:spPr>
          <a:xfrm>
            <a:off x="250722" y="2153266"/>
            <a:ext cx="11503741" cy="4439264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4" name="图片 3" descr="图片包含 座位, 家具, 椅子&#10;&#10;自动生成的说明">
            <a:extLst>
              <a:ext uri="{FF2B5EF4-FFF2-40B4-BE49-F238E27FC236}">
                <a16:creationId xmlns:a16="http://schemas.microsoft.com/office/drawing/2014/main" xmlns="" id="{115DC31E-5614-4F32-B8CD-CCC2555A27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700" y="807989"/>
            <a:ext cx="1743980" cy="174398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1622562-D3C5-4CE0-8EFC-06072112C8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9" y="0"/>
            <a:ext cx="3328588" cy="33153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88836" y="1613676"/>
            <a:ext cx="2498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itchFamily="18" charset="0"/>
              </a:rPr>
              <a:t>5</a:t>
            </a:r>
            <a:r>
              <a:rPr lang="en-US" sz="4000" b="1" smtClean="0">
                <a:solidFill>
                  <a:srgbClr val="FF0000"/>
                </a:solidFill>
                <a:latin typeface="UTM Avo" pitchFamily="18" charset="0"/>
              </a:rPr>
              <a:t>. </a:t>
            </a:r>
            <a:r>
              <a:rPr lang="en-US" sz="4000" b="1" dirty="0" err="1" smtClean="0">
                <a:latin typeface="UTM Avo" pitchFamily="18" charset="0"/>
              </a:rPr>
              <a:t>Tập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viết</a:t>
            </a:r>
            <a:endParaRPr lang="en-US" sz="4000" b="1" dirty="0">
              <a:latin typeface="UTM Avo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9872" t="22198" r="17484" b="60776"/>
          <a:stretch>
            <a:fillRect/>
          </a:stretch>
        </p:blipFill>
        <p:spPr bwMode="auto">
          <a:xfrm>
            <a:off x="464827" y="3563007"/>
            <a:ext cx="10775988" cy="260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37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T-P\Desktop\NỀN PP\71015840_605997153267447_41855341062782976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75155">
            <a:off x="3333764" y="2686050"/>
            <a:ext cx="6535764" cy="110799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6600" smtClean="0">
                <a:solidFill>
                  <a:srgbClr val="FF0000"/>
                </a:solidFill>
                <a:latin typeface="UTM Avo" pitchFamily="18" charset="0"/>
              </a:rPr>
              <a:t>HẸN GẶP LẠI</a:t>
            </a:r>
            <a:endParaRPr lang="en-US" sz="66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T-P\Desktop\NỀN PP\nền 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087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642" y="101644"/>
            <a:ext cx="2654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</a:rPr>
              <a:t>1. </a:t>
            </a:r>
            <a:r>
              <a:rPr lang="en-US" sz="3200" dirty="0" err="1" smtClean="0">
                <a:latin typeface="UTM Avo" pitchFamily="18" charset="0"/>
              </a:rPr>
              <a:t>Làm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quen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8758" y="804050"/>
            <a:ext cx="2911709" cy="10089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yên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644525" y="1828781"/>
            <a:ext cx="2898885" cy="961724"/>
            <a:chOff x="1644525" y="1560759"/>
            <a:chExt cx="2898885" cy="961724"/>
          </a:xfrm>
        </p:grpSpPr>
        <p:sp>
          <p:nvSpPr>
            <p:cNvPr id="8" name="Rectangle 7"/>
            <p:cNvSpPr/>
            <p:nvPr/>
          </p:nvSpPr>
          <p:spPr>
            <a:xfrm>
              <a:off x="3001357" y="1564769"/>
              <a:ext cx="1542053" cy="95771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  <a:latin typeface="UTM Avo" pitchFamily="18" charset="0"/>
                </a:rPr>
                <a:t>n</a:t>
              </a:r>
              <a:endParaRPr lang="en-US" sz="60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4525" y="1560759"/>
              <a:ext cx="1366949" cy="9617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FF0000"/>
                  </a:solidFill>
                  <a:latin typeface="UTM Avo" pitchFamily="18" charset="0"/>
                </a:rPr>
                <a:t>yê</a:t>
              </a:r>
              <a:endParaRPr lang="en-US" sz="60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92161" y="2806262"/>
            <a:ext cx="3900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UTM Avo" pitchFamily="18" charset="0"/>
              </a:rPr>
              <a:t>y – ê – </a:t>
            </a:r>
            <a:r>
              <a:rPr lang="en-US" sz="4000" dirty="0" err="1" smtClean="0">
                <a:latin typeface="UTM Avo" pitchFamily="18" charset="0"/>
              </a:rPr>
              <a:t>nờ</a:t>
            </a:r>
            <a:r>
              <a:rPr lang="en-US" sz="4000" dirty="0" smtClean="0">
                <a:latin typeface="UTM Avo" pitchFamily="18" charset="0"/>
              </a:rPr>
              <a:t> - </a:t>
            </a:r>
            <a:r>
              <a:rPr lang="en-US" sz="4000" dirty="0" err="1" smtClean="0">
                <a:latin typeface="UTM Avo" pitchFamily="18" charset="0"/>
              </a:rPr>
              <a:t>yên</a:t>
            </a:r>
            <a:endParaRPr lang="en-US" sz="4000" dirty="0">
              <a:latin typeface="UTM Av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1019" y="6181646"/>
            <a:ext cx="3900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UTM Avo" pitchFamily="18" charset="0"/>
              </a:rPr>
              <a:t>y – ê – </a:t>
            </a:r>
            <a:r>
              <a:rPr lang="en-US" sz="4000" dirty="0" err="1" smtClean="0">
                <a:latin typeface="UTM Avo" pitchFamily="18" charset="0"/>
              </a:rPr>
              <a:t>nờ</a:t>
            </a:r>
            <a:r>
              <a:rPr lang="en-US" sz="4000" dirty="0" smtClean="0">
                <a:latin typeface="UTM Avo" pitchFamily="18" charset="0"/>
              </a:rPr>
              <a:t> - </a:t>
            </a:r>
            <a:r>
              <a:rPr lang="en-US" sz="4000" dirty="0" err="1" smtClean="0">
                <a:latin typeface="UTM Avo" pitchFamily="18" charset="0"/>
              </a:rPr>
              <a:t>yên</a:t>
            </a:r>
            <a:endParaRPr lang="en-US" sz="4000" dirty="0">
              <a:latin typeface="UTM Avo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69752" y="5385591"/>
            <a:ext cx="1542053" cy="90484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UTM Avo" pitchFamily="18" charset="0"/>
              </a:rPr>
              <a:t>n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7155" y="5395229"/>
            <a:ext cx="1366949" cy="8952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yê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12920" y="4413524"/>
            <a:ext cx="2897704" cy="9940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yên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67400" y="867104"/>
            <a:ext cx="3162852" cy="101857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yêt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567398" y="1893699"/>
            <a:ext cx="3181349" cy="802204"/>
            <a:chOff x="7567398" y="1893699"/>
            <a:chExt cx="3181349" cy="802204"/>
          </a:xfrm>
        </p:grpSpPr>
        <p:sp>
          <p:nvSpPr>
            <p:cNvPr id="23" name="Rectangle 22"/>
            <p:cNvSpPr/>
            <p:nvPr/>
          </p:nvSpPr>
          <p:spPr>
            <a:xfrm>
              <a:off x="9065591" y="1897711"/>
              <a:ext cx="1683156" cy="79819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rgbClr val="FF0000"/>
                  </a:solidFill>
                  <a:latin typeface="UTM Avo" pitchFamily="18" charset="0"/>
                </a:rPr>
                <a:t>t</a:t>
              </a:r>
              <a:endParaRPr lang="en-US" sz="4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67398" y="1893699"/>
              <a:ext cx="1492029" cy="80220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solidFill>
                    <a:srgbClr val="FF0000"/>
                  </a:solidFill>
                  <a:latin typeface="UTM Avo" pitchFamily="18" charset="0"/>
                </a:rPr>
                <a:t>yê</a:t>
              </a:r>
              <a:endParaRPr lang="en-US" sz="4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488400" y="2735403"/>
            <a:ext cx="3621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UTM Avo" pitchFamily="18" charset="0"/>
              </a:rPr>
              <a:t>y – ê – </a:t>
            </a:r>
            <a:r>
              <a:rPr lang="en-US" sz="4000" dirty="0" err="1" smtClean="0">
                <a:latin typeface="UTM Avo" pitchFamily="18" charset="0"/>
              </a:rPr>
              <a:t>tờ</a:t>
            </a:r>
            <a:r>
              <a:rPr lang="en-US" sz="4000" dirty="0" smtClean="0">
                <a:latin typeface="UTM Avo" pitchFamily="18" charset="0"/>
              </a:rPr>
              <a:t> - </a:t>
            </a:r>
            <a:r>
              <a:rPr lang="en-US" sz="4000" dirty="0" err="1" smtClean="0">
                <a:latin typeface="UTM Avo" pitchFamily="18" charset="0"/>
              </a:rPr>
              <a:t>yêt</a:t>
            </a:r>
            <a:endParaRPr lang="en-US" sz="4000" dirty="0">
              <a:latin typeface="UTM Avo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27275" y="4530392"/>
            <a:ext cx="2897704" cy="81814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Yết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8657" y="4401876"/>
            <a:ext cx="37609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yên</a:t>
            </a:r>
            <a:r>
              <a:rPr lang="en-US" sz="6000" dirty="0" smtClean="0">
                <a:latin typeface="UTM Avo" pitchFamily="18" charset="0"/>
              </a:rPr>
              <a:t> </a:t>
            </a:r>
            <a:r>
              <a:rPr lang="en-US" sz="6000" dirty="0" err="1" smtClean="0">
                <a:latin typeface="UTM Avo" pitchFamily="18" charset="0"/>
              </a:rPr>
              <a:t>ngựa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16542" y="4532391"/>
            <a:ext cx="3430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UTM Avo" pitchFamily="18" charset="0"/>
              </a:rPr>
              <a:t>Nam </a:t>
            </a:r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Yết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40815" y="5346923"/>
            <a:ext cx="1542053" cy="78547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UTM Avo" pitchFamily="18" charset="0"/>
              </a:rPr>
              <a:t>t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68218" y="5356561"/>
            <a:ext cx="1366949" cy="789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yế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0562" y="6150114"/>
            <a:ext cx="3709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UTM Avo" pitchFamily="18" charset="0"/>
              </a:rPr>
              <a:t>yêt</a:t>
            </a:r>
            <a:r>
              <a:rPr lang="en-US" sz="4000" dirty="0" smtClean="0">
                <a:latin typeface="UTM Avo" pitchFamily="18" charset="0"/>
              </a:rPr>
              <a:t> – </a:t>
            </a:r>
            <a:r>
              <a:rPr lang="en-US" sz="4000" dirty="0" err="1" smtClean="0">
                <a:latin typeface="UTM Avo" pitchFamily="18" charset="0"/>
              </a:rPr>
              <a:t>sắc</a:t>
            </a:r>
            <a:r>
              <a:rPr lang="en-US" sz="4000" dirty="0" smtClean="0">
                <a:latin typeface="UTM Avo" pitchFamily="18" charset="0"/>
              </a:rPr>
              <a:t> – </a:t>
            </a:r>
            <a:r>
              <a:rPr lang="en-US" sz="4000" dirty="0" err="1" smtClean="0">
                <a:latin typeface="UTM Avo" pitchFamily="18" charset="0"/>
              </a:rPr>
              <a:t>yết</a:t>
            </a:r>
            <a:endParaRPr lang="en-US" sz="4000" dirty="0">
              <a:latin typeface="UTM Avo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 l="25082" t="23707" r="55773" b="40948"/>
          <a:stretch>
            <a:fillRect/>
          </a:stretch>
        </p:blipFill>
        <p:spPr bwMode="auto">
          <a:xfrm>
            <a:off x="1119338" y="2806256"/>
            <a:ext cx="4225165" cy="17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/>
          <a:srcRect l="49435" t="26832" r="17850" b="43642"/>
          <a:stretch>
            <a:fillRect/>
          </a:stretch>
        </p:blipFill>
        <p:spPr bwMode="auto">
          <a:xfrm>
            <a:off x="7094484" y="2711674"/>
            <a:ext cx="402020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1" grpId="1"/>
      <p:bldP spid="15" grpId="0"/>
      <p:bldP spid="15" grpId="1"/>
      <p:bldP spid="16" grpId="0" animBg="1"/>
      <p:bldP spid="17" grpId="0" animBg="1"/>
      <p:bldP spid="18" grpId="0" animBg="1"/>
      <p:bldP spid="22" grpId="0" animBg="1"/>
      <p:bldP spid="25" grpId="0"/>
      <p:bldP spid="25" grpId="1"/>
      <p:bldP spid="27" grpId="0" animBg="1"/>
      <p:bldP spid="28" grpId="0"/>
      <p:bldP spid="28" grpId="1"/>
      <p:bldP spid="29" grpId="0"/>
      <p:bldP spid="29" grpId="1"/>
      <p:bldP spid="30" grpId="0" animBg="1"/>
      <p:bldP spid="31" grpId="0" animBg="1"/>
      <p:bldP spid="32" grpId="0"/>
      <p:bldP spid="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998" y="73745"/>
            <a:ext cx="827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</a:rPr>
              <a:t>2</a:t>
            </a:r>
            <a:r>
              <a:rPr lang="en-US" sz="3200" dirty="0" smtClean="0">
                <a:latin typeface="UTM Avo" pitchFamily="18" charset="0"/>
              </a:rPr>
              <a:t>. </a:t>
            </a:r>
            <a:r>
              <a:rPr lang="en-US" sz="3200" dirty="0" err="1" smtClean="0">
                <a:latin typeface="UTM Avo" pitchFamily="18" charset="0"/>
              </a:rPr>
              <a:t>Tìm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tiếng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có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vần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</a:rPr>
              <a:t>yên</a:t>
            </a:r>
            <a:r>
              <a:rPr lang="en-US" sz="3200" dirty="0" smtClean="0">
                <a:latin typeface="UTM Avo" pitchFamily="18" charset="0"/>
              </a:rPr>
              <a:t>, </a:t>
            </a:r>
            <a:r>
              <a:rPr lang="en-US" sz="3200" dirty="0" err="1" smtClean="0">
                <a:latin typeface="UTM Avo" pitchFamily="18" charset="0"/>
              </a:rPr>
              <a:t>tiếng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có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vân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</a:rPr>
              <a:t>yêt</a:t>
            </a:r>
            <a:endParaRPr lang="en-US" sz="3200" dirty="0">
              <a:solidFill>
                <a:srgbClr val="FF0000"/>
              </a:solidFill>
              <a:latin typeface="UTM Avo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572000" y="1507942"/>
          <a:ext cx="2963918" cy="459331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963918"/>
              </a:tblGrid>
              <a:tr h="1148328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yên</a:t>
                      </a:r>
                      <a:r>
                        <a:rPr lang="en-US" sz="4400" b="0" baseline="0" dirty="0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 </a:t>
                      </a:r>
                      <a:r>
                        <a:rPr lang="en-US" sz="4400" b="0" baseline="0" dirty="0" err="1" smtClean="0">
                          <a:solidFill>
                            <a:schemeClr val="tx1"/>
                          </a:solidFill>
                          <a:latin typeface="UTM Avo" pitchFamily="18" charset="0"/>
                        </a:rPr>
                        <a:t>xe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UTM Avo" pitchFamily="18" charset="0"/>
                      </a:endParaRPr>
                    </a:p>
                  </a:txBody>
                  <a:tcPr/>
                </a:tc>
              </a:tr>
              <a:tr h="11483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UTM Avo" pitchFamily="18" charset="0"/>
                        </a:rPr>
                        <a:t>niêm</a:t>
                      </a:r>
                      <a:r>
                        <a:rPr lang="en-US" sz="4400" baseline="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UTM Avo" pitchFamily="18" charset="0"/>
                        </a:rPr>
                        <a:t>yết</a:t>
                      </a:r>
                      <a:endParaRPr lang="en-US" sz="4400" dirty="0">
                        <a:latin typeface="UTM Avo" pitchFamily="18" charset="0"/>
                      </a:endParaRPr>
                    </a:p>
                  </a:txBody>
                  <a:tcPr/>
                </a:tc>
              </a:tr>
              <a:tr h="11483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UTM Avo" pitchFamily="18" charset="0"/>
                        </a:rPr>
                        <a:t>chim</a:t>
                      </a:r>
                      <a:r>
                        <a:rPr lang="en-US" sz="4400" dirty="0" smtClean="0">
                          <a:latin typeface="UTM Avo" pitchFamily="18" charset="0"/>
                        </a:rPr>
                        <a:t>  </a:t>
                      </a:r>
                      <a:r>
                        <a:rPr lang="en-US" sz="4400" dirty="0" err="1" smtClean="0">
                          <a:latin typeface="UTM Avo" pitchFamily="18" charset="0"/>
                        </a:rPr>
                        <a:t>yến</a:t>
                      </a:r>
                      <a:endParaRPr lang="en-US" sz="4400" dirty="0">
                        <a:latin typeface="UTM Avo" pitchFamily="18" charset="0"/>
                      </a:endParaRPr>
                    </a:p>
                  </a:txBody>
                  <a:tcPr/>
                </a:tc>
              </a:tr>
              <a:tr h="11483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UTM Avo" pitchFamily="18" charset="0"/>
                        </a:rPr>
                        <a:t>yết</a:t>
                      </a:r>
                      <a:r>
                        <a:rPr lang="en-US" sz="4400" dirty="0" smtClean="0">
                          <a:latin typeface="UTM Avo" pitchFamily="18" charset="0"/>
                        </a:rPr>
                        <a:t> </a:t>
                      </a:r>
                      <a:r>
                        <a:rPr lang="en-US" sz="4400" dirty="0" err="1" smtClean="0">
                          <a:latin typeface="UTM Avo" pitchFamily="18" charset="0"/>
                        </a:rPr>
                        <a:t>kiến</a:t>
                      </a:r>
                      <a:endParaRPr lang="en-US" sz="4400" dirty="0">
                        <a:latin typeface="UTM Avo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 l="16961" t="22953" r="63409" b="52263"/>
          <a:stretch>
            <a:fillRect/>
          </a:stretch>
        </p:blipFill>
        <p:spPr bwMode="auto">
          <a:xfrm>
            <a:off x="567010" y="1245475"/>
            <a:ext cx="2775280" cy="223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 l="59249" t="22953" r="18698" b="50754"/>
          <a:stretch>
            <a:fillRect/>
          </a:stretch>
        </p:blipFill>
        <p:spPr bwMode="auto">
          <a:xfrm>
            <a:off x="472966" y="4177863"/>
            <a:ext cx="2995447" cy="204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" cstate="print"/>
          <a:srcRect l="16961" t="54418" r="66317" b="19720"/>
          <a:stretch>
            <a:fillRect/>
          </a:stretch>
        </p:blipFill>
        <p:spPr bwMode="auto">
          <a:xfrm>
            <a:off x="8891754" y="1135116"/>
            <a:ext cx="2900855" cy="252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" cstate="print"/>
          <a:srcRect l="58643" t="51616" r="17244" b="18858"/>
          <a:stretch>
            <a:fillRect/>
          </a:stretch>
        </p:blipFill>
        <p:spPr bwMode="auto">
          <a:xfrm>
            <a:off x="8860221" y="4430110"/>
            <a:ext cx="3137338" cy="21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>
            <a:stCxn id="25" idx="3"/>
          </p:cNvCxnSpPr>
          <p:nvPr/>
        </p:nvCxnSpPr>
        <p:spPr>
          <a:xfrm flipV="1">
            <a:off x="3342290" y="2159876"/>
            <a:ext cx="1261241" cy="2049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499943" y="3421119"/>
            <a:ext cx="1040525" cy="17972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567448" y="2396358"/>
            <a:ext cx="1308540" cy="21125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8" idx="1"/>
          </p:cNvCxnSpPr>
          <p:nvPr/>
        </p:nvCxnSpPr>
        <p:spPr>
          <a:xfrm flipH="1" flipV="1">
            <a:off x="7504386" y="5502166"/>
            <a:ext cx="1355835" cy="78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48060" r="18332" b="27802"/>
          <a:stretch>
            <a:fillRect/>
          </a:stretch>
        </p:blipFill>
        <p:spPr bwMode="auto">
          <a:xfrm>
            <a:off x="0" y="1828799"/>
            <a:ext cx="12212083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8184" y="231400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</a:rPr>
              <a:t>3</a:t>
            </a:r>
            <a:r>
              <a:rPr lang="en-US" sz="3200" dirty="0" smtClean="0">
                <a:latin typeface="UTM Avo" pitchFamily="18" charset="0"/>
              </a:rPr>
              <a:t>. </a:t>
            </a:r>
            <a:r>
              <a:rPr lang="en-US" sz="3200" dirty="0" err="1" smtClean="0">
                <a:latin typeface="UTM Avo" pitchFamily="18" charset="0"/>
              </a:rPr>
              <a:t>Ghi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nhớ</a:t>
            </a:r>
            <a:r>
              <a:rPr lang="en-US" sz="3200" dirty="0" smtClean="0">
                <a:latin typeface="UTM Avo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2037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</a:rPr>
              <a:t>4</a:t>
            </a:r>
            <a:r>
              <a:rPr lang="en-US" sz="2800" dirty="0" smtClean="0">
                <a:latin typeface="UTM Avo" pitchFamily="18" charset="0"/>
              </a:rPr>
              <a:t>. </a:t>
            </a:r>
            <a:r>
              <a:rPr lang="en-US" sz="2800" dirty="0" err="1" smtClean="0">
                <a:latin typeface="UTM Avo" pitchFamily="18" charset="0"/>
              </a:rPr>
              <a:t>Tập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đọc</a:t>
            </a:r>
            <a:endParaRPr lang="en-US" sz="2800" dirty="0">
              <a:latin typeface="UTM Avo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4903" y="34417"/>
            <a:ext cx="4015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UTM Avo" pitchFamily="18" charset="0"/>
              </a:rPr>
              <a:t>Nam </a:t>
            </a:r>
            <a:r>
              <a:rPr lang="en-US" sz="3600" dirty="0" err="1" smtClean="0">
                <a:solidFill>
                  <a:srgbClr val="FF0000"/>
                </a:solidFill>
                <a:latin typeface="UTM Avo" pitchFamily="18" charset="0"/>
              </a:rPr>
              <a:t>Yết</a:t>
            </a:r>
            <a:r>
              <a:rPr lang="en-US" sz="36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 pitchFamily="18" charset="0"/>
              </a:rPr>
              <a:t>em</a:t>
            </a:r>
            <a:endParaRPr lang="en-US" sz="3600" dirty="0">
              <a:latin typeface="UTM Av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773" y="3180745"/>
            <a:ext cx="50607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UTM Avo" pitchFamily="18" charset="0"/>
              </a:rPr>
              <a:t>Nam </a:t>
            </a:r>
            <a:r>
              <a:rPr lang="en-US" sz="2600" dirty="0" err="1" smtClean="0">
                <a:latin typeface="UTM Avo" pitchFamily="18" charset="0"/>
              </a:rPr>
              <a:t>Yết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nằm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giữa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biển</a:t>
            </a:r>
            <a:r>
              <a:rPr lang="en-US" sz="2600" dirty="0" smtClean="0">
                <a:latin typeface="UTM Avo" pitchFamily="18" charset="0"/>
              </a:rPr>
              <a:t>,</a:t>
            </a:r>
          </a:p>
          <a:p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như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nét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chấm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nhỏ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trên</a:t>
            </a:r>
            <a:endParaRPr lang="en-US" sz="2600" dirty="0" smtClean="0">
              <a:latin typeface="UTM Avo" pitchFamily="18" charset="0"/>
            </a:endParaRPr>
          </a:p>
          <a:p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bản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đồ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Việt</a:t>
            </a:r>
            <a:r>
              <a:rPr lang="en-US" sz="2600" dirty="0" smtClean="0">
                <a:latin typeface="UTM Avo" pitchFamily="18" charset="0"/>
              </a:rPr>
              <a:t> Nam. </a:t>
            </a:r>
            <a:endParaRPr lang="en-US" sz="2600" dirty="0">
              <a:latin typeface="UTM Avo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0" y="3606068"/>
            <a:ext cx="1483341" cy="3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 l="11872" t="31789" r="64136" b="36530"/>
          <a:stretch>
            <a:fillRect/>
          </a:stretch>
        </p:blipFill>
        <p:spPr bwMode="auto">
          <a:xfrm>
            <a:off x="346841" y="882869"/>
            <a:ext cx="3421118" cy="231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 l="39741" t="31358" r="44870" b="36315"/>
          <a:stretch>
            <a:fillRect/>
          </a:stretch>
        </p:blipFill>
        <p:spPr bwMode="auto">
          <a:xfrm>
            <a:off x="4367049" y="961697"/>
            <a:ext cx="3657599" cy="23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 l="58643" t="31573" r="18335" b="36315"/>
          <a:stretch>
            <a:fillRect/>
          </a:stretch>
        </p:blipFill>
        <p:spPr bwMode="auto">
          <a:xfrm>
            <a:off x="8434554" y="930166"/>
            <a:ext cx="3626069" cy="234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3" cstate="print"/>
          <a:srcRect l="18900" t="36961" r="57472" b="32004"/>
          <a:stretch>
            <a:fillRect/>
          </a:stretch>
        </p:blipFill>
        <p:spPr bwMode="auto">
          <a:xfrm>
            <a:off x="0" y="4587765"/>
            <a:ext cx="3074276" cy="227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3" cstate="print"/>
          <a:srcRect l="50404" t="37392" r="26089" b="32004"/>
          <a:stretch>
            <a:fillRect/>
          </a:stretch>
        </p:blipFill>
        <p:spPr bwMode="auto">
          <a:xfrm>
            <a:off x="6006662" y="4619296"/>
            <a:ext cx="3058510" cy="22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4456388" y="3317377"/>
            <a:ext cx="50607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UTM Avo" pitchFamily="18" charset="0"/>
              </a:rPr>
              <a:t>Từ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xưa</a:t>
            </a:r>
            <a:r>
              <a:rPr lang="en-US" sz="2600" dirty="0" smtClean="0">
                <a:latin typeface="UTM Avo" pitchFamily="18" charset="0"/>
              </a:rPr>
              <a:t>, </a:t>
            </a:r>
            <a:r>
              <a:rPr lang="en-US" sz="2600" dirty="0" err="1" smtClean="0">
                <a:latin typeface="UTM Avo" pitchFamily="18" charset="0"/>
              </a:rPr>
              <a:t>Việt</a:t>
            </a:r>
            <a:r>
              <a:rPr lang="en-US" sz="2600" dirty="0" smtClean="0">
                <a:latin typeface="UTM Avo" pitchFamily="18" charset="0"/>
              </a:rPr>
              <a:t> Nam </a:t>
            </a:r>
            <a:r>
              <a:rPr lang="en-US" sz="2600" dirty="0" err="1" smtClean="0">
                <a:latin typeface="UTM Avo" pitchFamily="18" charset="0"/>
              </a:rPr>
              <a:t>đã</a:t>
            </a:r>
            <a:endParaRPr lang="en-US" sz="2600" dirty="0" smtClean="0">
              <a:latin typeface="UTM Avo" pitchFamily="18" charset="0"/>
            </a:endParaRPr>
          </a:p>
          <a:p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làm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chủ</a:t>
            </a:r>
            <a:r>
              <a:rPr lang="en-US" sz="2600" dirty="0" smtClean="0">
                <a:latin typeface="UTM Avo" pitchFamily="18" charset="0"/>
              </a:rPr>
              <a:t> Nam </a:t>
            </a:r>
            <a:r>
              <a:rPr lang="en-US" sz="2600" dirty="0" err="1" smtClean="0">
                <a:latin typeface="UTM Avo" pitchFamily="18" charset="0"/>
              </a:rPr>
              <a:t>Yết</a:t>
            </a:r>
            <a:endParaRPr lang="en-US" sz="2600" dirty="0">
              <a:latin typeface="UTM Avo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86949" y="3285848"/>
            <a:ext cx="50607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UTM Avo" pitchFamily="18" charset="0"/>
              </a:rPr>
              <a:t>Nam </a:t>
            </a:r>
            <a:r>
              <a:rPr lang="en-US" sz="2600" dirty="0" err="1" smtClean="0">
                <a:latin typeface="UTM Avo" pitchFamily="18" charset="0"/>
              </a:rPr>
              <a:t>Yết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có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nhà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cửa</a:t>
            </a:r>
            <a:r>
              <a:rPr lang="en-US" sz="2600" dirty="0" smtClean="0">
                <a:latin typeface="UTM Avo" pitchFamily="18" charset="0"/>
              </a:rPr>
              <a:t>,</a:t>
            </a:r>
          </a:p>
          <a:p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có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đèn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biển</a:t>
            </a:r>
            <a:r>
              <a:rPr lang="en-US" sz="2600" dirty="0" smtClean="0">
                <a:latin typeface="UTM Avo" pitchFamily="18" charset="0"/>
              </a:rPr>
              <a:t>.</a:t>
            </a:r>
            <a:endParaRPr lang="en-US" sz="2600" dirty="0">
              <a:latin typeface="UTM Avo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42590" y="5203986"/>
            <a:ext cx="50607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UTM Avo" pitchFamily="18" charset="0"/>
              </a:rPr>
              <a:t>Chiến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sĩ</a:t>
            </a:r>
            <a:r>
              <a:rPr lang="en-US" sz="2600" dirty="0" smtClean="0">
                <a:latin typeface="UTM Avo" pitchFamily="18" charset="0"/>
              </a:rPr>
              <a:t> ở </a:t>
            </a:r>
            <a:r>
              <a:rPr lang="en-US" sz="2600" dirty="0" err="1" smtClean="0">
                <a:latin typeface="UTM Avo" pitchFamily="18" charset="0"/>
              </a:rPr>
              <a:t>đó</a:t>
            </a:r>
            <a:endParaRPr lang="en-US" sz="2600" dirty="0" smtClean="0">
              <a:latin typeface="UTM Avo" pitchFamily="18" charset="0"/>
            </a:endParaRPr>
          </a:p>
          <a:p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như</a:t>
            </a:r>
            <a:r>
              <a:rPr lang="en-US" sz="2600" dirty="0" smtClean="0">
                <a:latin typeface="UTM Avo" pitchFamily="18" charset="0"/>
              </a:rPr>
              <a:t> ở </a:t>
            </a:r>
            <a:r>
              <a:rPr lang="en-US" sz="2600" dirty="0" err="1" smtClean="0">
                <a:latin typeface="UTM Avo" pitchFamily="18" charset="0"/>
              </a:rPr>
              <a:t>nhà</a:t>
            </a:r>
            <a:r>
              <a:rPr lang="en-US" sz="2600" dirty="0" smtClean="0">
                <a:latin typeface="UTM Avo" pitchFamily="18" charset="0"/>
              </a:rPr>
              <a:t>.</a:t>
            </a:r>
            <a:endParaRPr lang="en-US" sz="2600" dirty="0">
              <a:latin typeface="UTM Avo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49251" y="4904443"/>
            <a:ext cx="50607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UTM Avo" pitchFamily="18" charset="0"/>
              </a:rPr>
              <a:t>Nam </a:t>
            </a:r>
            <a:r>
              <a:rPr lang="en-US" sz="2600" dirty="0" err="1" smtClean="0">
                <a:latin typeface="UTM Avo" pitchFamily="18" charset="0"/>
              </a:rPr>
              <a:t>Yết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là</a:t>
            </a:r>
            <a:r>
              <a:rPr lang="en-US" sz="2600" dirty="0" smtClean="0">
                <a:latin typeface="UTM Avo" pitchFamily="18" charset="0"/>
              </a:rPr>
              <a:t> </a:t>
            </a:r>
          </a:p>
          <a:p>
            <a:r>
              <a:rPr lang="en-US" sz="2600" dirty="0" err="1" smtClean="0">
                <a:latin typeface="UTM Avo" pitchFamily="18" charset="0"/>
              </a:rPr>
              <a:t>bộ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phận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của</a:t>
            </a:r>
            <a:endParaRPr lang="en-US" sz="2600" dirty="0" smtClean="0">
              <a:latin typeface="UTM Avo" pitchFamily="18" charset="0"/>
            </a:endParaRPr>
          </a:p>
          <a:p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cơ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thể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Việt</a:t>
            </a:r>
            <a:r>
              <a:rPr lang="en-US" sz="2600" dirty="0" smtClean="0">
                <a:latin typeface="UTM Avo" pitchFamily="18" charset="0"/>
              </a:rPr>
              <a:t> Nam</a:t>
            </a:r>
            <a:endParaRPr lang="en-US" sz="2600" dirty="0">
              <a:latin typeface="UTM Avo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404281" y="3621991"/>
            <a:ext cx="1483341" cy="3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75731" y="3990480"/>
            <a:ext cx="1483341" cy="3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615218" y="4167901"/>
            <a:ext cx="1483341" cy="3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9255457" y="4113310"/>
            <a:ext cx="1483341" cy="3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127612" y="5628211"/>
            <a:ext cx="1483341" cy="3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9228161" y="5751042"/>
            <a:ext cx="1483341" cy="3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9159923" y="6155140"/>
            <a:ext cx="1335205" cy="87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6" y="-725214"/>
            <a:ext cx="13179972" cy="7583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8559" y="259008"/>
            <a:ext cx="329301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UTM Avo" pitchFamily="18" charset="0"/>
              </a:rPr>
              <a:t>Luyện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đọc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từ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khó</a:t>
            </a:r>
            <a:r>
              <a:rPr lang="en-US" sz="2800" dirty="0" smtClean="0">
                <a:latin typeface="UTM Avo" pitchFamily="18" charset="0"/>
              </a:rPr>
              <a:t> </a:t>
            </a:r>
            <a:endParaRPr lang="en-US" sz="2800" dirty="0">
              <a:latin typeface="UTM Avo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49995" y="1688630"/>
            <a:ext cx="8790580" cy="4370723"/>
            <a:chOff x="5740213" y="1814754"/>
            <a:chExt cx="4367382" cy="4370723"/>
          </a:xfrm>
        </p:grpSpPr>
        <p:sp>
          <p:nvSpPr>
            <p:cNvPr id="9" name="TextBox 8"/>
            <p:cNvSpPr txBox="1"/>
            <p:nvPr/>
          </p:nvSpPr>
          <p:spPr>
            <a:xfrm>
              <a:off x="5750723" y="1814754"/>
              <a:ext cx="15436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Nam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Yết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72901" y="1825262"/>
              <a:ext cx="15921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đèn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biển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40213" y="2923595"/>
              <a:ext cx="16678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giữa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biển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584" y="4163816"/>
              <a:ext cx="17259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nét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chấm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4709" y="5262147"/>
              <a:ext cx="145440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làm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chủ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62239" y="2907830"/>
              <a:ext cx="13222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chiến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sĩ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72749" y="4148049"/>
              <a:ext cx="15348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bộ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phân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51733" y="5262144"/>
              <a:ext cx="11844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cơ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thể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2037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</a:rPr>
              <a:t>4</a:t>
            </a:r>
            <a:r>
              <a:rPr lang="en-US" sz="2800" dirty="0" smtClean="0">
                <a:latin typeface="UTM Avo" pitchFamily="18" charset="0"/>
              </a:rPr>
              <a:t>. </a:t>
            </a:r>
            <a:r>
              <a:rPr lang="en-US" sz="2800" dirty="0" err="1" smtClean="0">
                <a:latin typeface="UTM Avo" pitchFamily="18" charset="0"/>
              </a:rPr>
              <a:t>Tập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đọc</a:t>
            </a:r>
            <a:endParaRPr lang="en-US" sz="2800" dirty="0">
              <a:latin typeface="UTM Avo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4903" y="34417"/>
            <a:ext cx="4015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UTM Avo" pitchFamily="18" charset="0"/>
              </a:rPr>
              <a:t>Nam </a:t>
            </a:r>
            <a:r>
              <a:rPr lang="en-US" sz="3600" dirty="0" err="1" smtClean="0">
                <a:solidFill>
                  <a:srgbClr val="FF0000"/>
                </a:solidFill>
                <a:latin typeface="UTM Avo" pitchFamily="18" charset="0"/>
              </a:rPr>
              <a:t>Yết</a:t>
            </a:r>
            <a:r>
              <a:rPr lang="en-US" sz="36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 pitchFamily="18" charset="0"/>
              </a:rPr>
              <a:t>em</a:t>
            </a:r>
            <a:endParaRPr lang="en-US" sz="3600" dirty="0">
              <a:latin typeface="UTM Av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773" y="3180745"/>
            <a:ext cx="50607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UTM Avo" pitchFamily="18" charset="0"/>
              </a:rPr>
              <a:t>Nam </a:t>
            </a:r>
            <a:r>
              <a:rPr lang="en-US" sz="2600" dirty="0" err="1" smtClean="0">
                <a:latin typeface="UTM Avo" pitchFamily="18" charset="0"/>
              </a:rPr>
              <a:t>Yết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nằm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giữa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biển</a:t>
            </a:r>
            <a:r>
              <a:rPr lang="en-US" sz="2600" dirty="0" smtClean="0">
                <a:latin typeface="UTM Avo" pitchFamily="18" charset="0"/>
              </a:rPr>
              <a:t>,</a:t>
            </a:r>
          </a:p>
          <a:p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như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nét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chấm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nhỏ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trên</a:t>
            </a:r>
            <a:endParaRPr lang="en-US" sz="2600" dirty="0" smtClean="0">
              <a:latin typeface="UTM Avo" pitchFamily="18" charset="0"/>
            </a:endParaRPr>
          </a:p>
          <a:p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bản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đồ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Việt</a:t>
            </a:r>
            <a:r>
              <a:rPr lang="en-US" sz="2600" dirty="0" smtClean="0">
                <a:latin typeface="UTM Avo" pitchFamily="18" charset="0"/>
              </a:rPr>
              <a:t> Nam. </a:t>
            </a:r>
            <a:endParaRPr lang="en-US" sz="2600" dirty="0">
              <a:latin typeface="UTM Avo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888935" y="3342290"/>
            <a:ext cx="194334" cy="318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 l="11872" t="31789" r="64136" b="36530"/>
          <a:stretch>
            <a:fillRect/>
          </a:stretch>
        </p:blipFill>
        <p:spPr bwMode="auto">
          <a:xfrm>
            <a:off x="346841" y="882869"/>
            <a:ext cx="3421118" cy="231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 l="39741" t="31358" r="44870" b="36315"/>
          <a:stretch>
            <a:fillRect/>
          </a:stretch>
        </p:blipFill>
        <p:spPr bwMode="auto">
          <a:xfrm>
            <a:off x="4367049" y="961697"/>
            <a:ext cx="3657599" cy="23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 l="58643" t="31573" r="18335" b="36315"/>
          <a:stretch>
            <a:fillRect/>
          </a:stretch>
        </p:blipFill>
        <p:spPr bwMode="auto">
          <a:xfrm>
            <a:off x="8434554" y="930166"/>
            <a:ext cx="3626069" cy="234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3" cstate="print"/>
          <a:srcRect l="18900" t="36961" r="57472" b="32004"/>
          <a:stretch>
            <a:fillRect/>
          </a:stretch>
        </p:blipFill>
        <p:spPr bwMode="auto">
          <a:xfrm>
            <a:off x="0" y="4587765"/>
            <a:ext cx="3074276" cy="227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3" cstate="print"/>
          <a:srcRect l="50404" t="37392" r="26089" b="32004"/>
          <a:stretch>
            <a:fillRect/>
          </a:stretch>
        </p:blipFill>
        <p:spPr bwMode="auto">
          <a:xfrm>
            <a:off x="6006662" y="4619296"/>
            <a:ext cx="3058510" cy="22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4456388" y="3317377"/>
            <a:ext cx="50607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UTM Avo" pitchFamily="18" charset="0"/>
              </a:rPr>
              <a:t>Từ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xưa</a:t>
            </a:r>
            <a:r>
              <a:rPr lang="en-US" sz="2600" dirty="0" smtClean="0">
                <a:latin typeface="UTM Avo" pitchFamily="18" charset="0"/>
              </a:rPr>
              <a:t>, </a:t>
            </a:r>
            <a:r>
              <a:rPr lang="en-US" sz="2600" dirty="0" err="1" smtClean="0">
                <a:latin typeface="UTM Avo" pitchFamily="18" charset="0"/>
              </a:rPr>
              <a:t>Việt</a:t>
            </a:r>
            <a:r>
              <a:rPr lang="en-US" sz="2600" dirty="0" smtClean="0">
                <a:latin typeface="UTM Avo" pitchFamily="18" charset="0"/>
              </a:rPr>
              <a:t> Nam </a:t>
            </a:r>
            <a:r>
              <a:rPr lang="en-US" sz="2600" dirty="0" err="1" smtClean="0">
                <a:latin typeface="UTM Avo" pitchFamily="18" charset="0"/>
              </a:rPr>
              <a:t>đã</a:t>
            </a:r>
            <a:endParaRPr lang="en-US" sz="2600" dirty="0" smtClean="0">
              <a:latin typeface="UTM Avo" pitchFamily="18" charset="0"/>
            </a:endParaRPr>
          </a:p>
          <a:p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làm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chủ</a:t>
            </a:r>
            <a:r>
              <a:rPr lang="en-US" sz="2600" dirty="0" smtClean="0">
                <a:latin typeface="UTM Avo" pitchFamily="18" charset="0"/>
              </a:rPr>
              <a:t> Nam </a:t>
            </a:r>
            <a:r>
              <a:rPr lang="en-US" sz="2600" dirty="0" err="1" smtClean="0">
                <a:latin typeface="UTM Avo" pitchFamily="18" charset="0"/>
              </a:rPr>
              <a:t>Yết</a:t>
            </a:r>
            <a:r>
              <a:rPr lang="en-US" sz="2600" dirty="0" smtClean="0">
                <a:latin typeface="UTM Avo" pitchFamily="18" charset="0"/>
              </a:rPr>
              <a:t>.</a:t>
            </a:r>
            <a:endParaRPr lang="en-US" sz="2600" dirty="0">
              <a:latin typeface="UTM Avo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86949" y="3285848"/>
            <a:ext cx="50607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UTM Avo" pitchFamily="18" charset="0"/>
              </a:rPr>
              <a:t>Nam </a:t>
            </a:r>
            <a:r>
              <a:rPr lang="en-US" sz="2600" dirty="0" err="1" smtClean="0">
                <a:latin typeface="UTM Avo" pitchFamily="18" charset="0"/>
              </a:rPr>
              <a:t>Yết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có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nhà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cửa</a:t>
            </a:r>
            <a:r>
              <a:rPr lang="en-US" sz="2600" dirty="0" smtClean="0">
                <a:latin typeface="UTM Avo" pitchFamily="18" charset="0"/>
              </a:rPr>
              <a:t>,</a:t>
            </a:r>
          </a:p>
          <a:p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có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đèn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biển</a:t>
            </a:r>
            <a:r>
              <a:rPr lang="en-US" sz="2600" dirty="0" smtClean="0">
                <a:latin typeface="UTM Avo" pitchFamily="18" charset="0"/>
              </a:rPr>
              <a:t>.</a:t>
            </a:r>
            <a:endParaRPr lang="en-US" sz="2600" dirty="0">
              <a:latin typeface="UTM Avo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42590" y="5203986"/>
            <a:ext cx="50607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UTM Avo" pitchFamily="18" charset="0"/>
              </a:rPr>
              <a:t>Chiến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sĩ</a:t>
            </a:r>
            <a:r>
              <a:rPr lang="en-US" sz="2600" dirty="0" smtClean="0">
                <a:latin typeface="UTM Avo" pitchFamily="18" charset="0"/>
              </a:rPr>
              <a:t> ở </a:t>
            </a:r>
            <a:r>
              <a:rPr lang="en-US" sz="2600" dirty="0" err="1" smtClean="0">
                <a:latin typeface="UTM Avo" pitchFamily="18" charset="0"/>
              </a:rPr>
              <a:t>đó</a:t>
            </a:r>
            <a:endParaRPr lang="en-US" sz="2600" dirty="0" smtClean="0">
              <a:latin typeface="UTM Avo" pitchFamily="18" charset="0"/>
            </a:endParaRPr>
          </a:p>
          <a:p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như</a:t>
            </a:r>
            <a:r>
              <a:rPr lang="en-US" sz="2600" dirty="0" smtClean="0">
                <a:latin typeface="UTM Avo" pitchFamily="18" charset="0"/>
              </a:rPr>
              <a:t> ở </a:t>
            </a:r>
            <a:r>
              <a:rPr lang="en-US" sz="2600" dirty="0" err="1" smtClean="0">
                <a:latin typeface="UTM Avo" pitchFamily="18" charset="0"/>
              </a:rPr>
              <a:t>nhà</a:t>
            </a:r>
            <a:r>
              <a:rPr lang="en-US" sz="2600" dirty="0" smtClean="0">
                <a:latin typeface="UTM Avo" pitchFamily="18" charset="0"/>
              </a:rPr>
              <a:t>.</a:t>
            </a:r>
            <a:endParaRPr lang="en-US" sz="2600" dirty="0">
              <a:latin typeface="UTM Avo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49251" y="4904443"/>
            <a:ext cx="50607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UTM Avo" pitchFamily="18" charset="0"/>
              </a:rPr>
              <a:t>Nam </a:t>
            </a:r>
            <a:r>
              <a:rPr lang="en-US" sz="2600" dirty="0" err="1" smtClean="0">
                <a:latin typeface="UTM Avo" pitchFamily="18" charset="0"/>
              </a:rPr>
              <a:t>Yết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là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bộ</a:t>
            </a:r>
            <a:endParaRPr lang="en-US" sz="2600" dirty="0" smtClean="0">
              <a:latin typeface="UTM Avo" pitchFamily="18" charset="0"/>
            </a:endParaRPr>
          </a:p>
          <a:p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phận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của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cơ</a:t>
            </a:r>
            <a:endParaRPr lang="en-US" sz="2600" dirty="0" smtClean="0">
              <a:latin typeface="UTM Avo" pitchFamily="18" charset="0"/>
            </a:endParaRPr>
          </a:p>
          <a:p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thể</a:t>
            </a:r>
            <a:r>
              <a:rPr lang="en-US" sz="2600" dirty="0" smtClean="0">
                <a:latin typeface="UTM Avo" pitchFamily="18" charset="0"/>
              </a:rPr>
              <a:t> </a:t>
            </a:r>
            <a:r>
              <a:rPr lang="en-US" sz="2600" dirty="0" err="1" smtClean="0">
                <a:latin typeface="UTM Avo" pitchFamily="18" charset="0"/>
              </a:rPr>
              <a:t>Việt</a:t>
            </a:r>
            <a:r>
              <a:rPr lang="en-US" sz="2600" dirty="0" smtClean="0">
                <a:latin typeface="UTM Avo" pitchFamily="18" charset="0"/>
              </a:rPr>
              <a:t> Nam.</a:t>
            </a:r>
            <a:endParaRPr lang="en-US" sz="2600" dirty="0">
              <a:latin typeface="UTM Avo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85045" y="4062249"/>
            <a:ext cx="194334" cy="318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48107" y="4078014"/>
            <a:ext cx="194334" cy="318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54825" y="3421117"/>
            <a:ext cx="136527" cy="3129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462452" y="3857297"/>
            <a:ext cx="194334" cy="318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541280" y="3857297"/>
            <a:ext cx="194334" cy="318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997666" y="3431628"/>
            <a:ext cx="194334" cy="318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0852038" y="3841531"/>
            <a:ext cx="194334" cy="318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0767956" y="3836276"/>
            <a:ext cx="194334" cy="318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971500" y="5701862"/>
            <a:ext cx="194334" cy="318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050328" y="5717628"/>
            <a:ext cx="194334" cy="318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1498425" y="5764924"/>
            <a:ext cx="194334" cy="318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1608783" y="5780690"/>
            <a:ext cx="194334" cy="318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933" y="189186"/>
            <a:ext cx="7828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UTM Avo" pitchFamily="18" charset="0"/>
              </a:rPr>
              <a:t>?</a:t>
            </a:r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/>
                <a:cs typeface="Times New Roman" pitchFamily="18" charset="0"/>
              </a:rPr>
              <a:t>Nói</a:t>
            </a:r>
            <a:r>
              <a:rPr lang="en-US" sz="2800" dirty="0" smtClean="0">
                <a:latin typeface="UTM Avo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UTM Avo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UTM Avo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UTM Avo"/>
                <a:cs typeface="Times New Roman" pitchFamily="18" charset="0"/>
              </a:rPr>
              <a:t>em</a:t>
            </a:r>
            <a:r>
              <a:rPr lang="en-US" sz="2800" dirty="0" smtClean="0">
                <a:latin typeface="UTM Avo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UTM Avo"/>
                <a:cs typeface="Times New Roman" pitchFamily="18" charset="0"/>
              </a:rPr>
              <a:t>biết</a:t>
            </a:r>
            <a:r>
              <a:rPr lang="en-US" sz="2800" dirty="0" smtClean="0">
                <a:latin typeface="UTM Avo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UTM Avo"/>
                <a:cs typeface="Times New Roman" pitchFamily="18" charset="0"/>
              </a:rPr>
              <a:t>về</a:t>
            </a:r>
            <a:r>
              <a:rPr lang="en-US" sz="2800" dirty="0" smtClean="0">
                <a:latin typeface="UTM Avo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UTM Avo"/>
                <a:cs typeface="Times New Roman" pitchFamily="18" charset="0"/>
              </a:rPr>
              <a:t>đảo</a:t>
            </a:r>
            <a:r>
              <a:rPr lang="en-US" sz="2800" dirty="0" smtClean="0">
                <a:latin typeface="UTM Avo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UTM Avo"/>
                <a:cs typeface="Times New Roman" pitchFamily="18" charset="0"/>
              </a:rPr>
              <a:t>Yết</a:t>
            </a:r>
            <a:r>
              <a:rPr lang="en-US" sz="2800" dirty="0" smtClean="0">
                <a:latin typeface="UTM Avo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UTM Avo"/>
                <a:cs typeface="Times New Roman" pitchFamily="18" charset="0"/>
              </a:rPr>
              <a:t>mỗi</a:t>
            </a:r>
            <a:r>
              <a:rPr lang="en-US" sz="2800" dirty="0" smtClean="0">
                <a:latin typeface="UTM Avo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UTM Avo"/>
                <a:cs typeface="Times New Roman" pitchFamily="18" charset="0"/>
              </a:rPr>
              <a:t>tấm</a:t>
            </a:r>
            <a:r>
              <a:rPr lang="en-US" sz="2800" dirty="0" smtClean="0">
                <a:latin typeface="UTM Avo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UTM Avo"/>
                <a:cs typeface="Times New Roman" pitchFamily="18" charset="0"/>
              </a:rPr>
              <a:t>ảnh</a:t>
            </a:r>
            <a:r>
              <a:rPr lang="en-US" sz="2800" dirty="0" smtClean="0">
                <a:latin typeface="UTM Avo"/>
                <a:cs typeface="Times New Roman" pitchFamily="18" charset="0"/>
              </a:rPr>
              <a:t>.</a:t>
            </a:r>
            <a:endParaRPr lang="en-US" sz="2800" dirty="0">
              <a:latin typeface="UTM Avo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933" y="861848"/>
            <a:ext cx="10395839" cy="2010434"/>
            <a:chOff x="183933" y="861848"/>
            <a:chExt cx="10395839" cy="2010434"/>
          </a:xfrm>
        </p:grpSpPr>
        <p:sp>
          <p:nvSpPr>
            <p:cNvPr id="5" name="TextBox 4"/>
            <p:cNvSpPr txBox="1"/>
            <p:nvPr/>
          </p:nvSpPr>
          <p:spPr>
            <a:xfrm>
              <a:off x="183933" y="861848"/>
              <a:ext cx="18165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UTM Avo" pitchFamily="18" charset="0"/>
                </a:rPr>
                <a:t>M: </a:t>
              </a:r>
              <a:r>
                <a:rPr lang="en-US" sz="2800" dirty="0" smtClean="0">
                  <a:latin typeface="UTM Avo" pitchFamily="18" charset="0"/>
                </a:rPr>
                <a:t> </a:t>
              </a:r>
              <a:r>
                <a:rPr lang="en-US" sz="2800" dirty="0" err="1" smtClean="0">
                  <a:latin typeface="UTM Avo" pitchFamily="18" charset="0"/>
                </a:rPr>
                <a:t>Ảnh</a:t>
              </a:r>
              <a:r>
                <a:rPr lang="en-US" sz="2800" dirty="0" smtClean="0">
                  <a:latin typeface="UTM Avo" pitchFamily="18" charset="0"/>
                </a:rPr>
                <a:t> 1</a:t>
              </a:r>
              <a:endParaRPr lang="en-US" sz="2800" dirty="0">
                <a:latin typeface="UTM Avo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51188" y="1707930"/>
              <a:ext cx="9628584" cy="1164352"/>
              <a:chOff x="951188" y="1707930"/>
              <a:chExt cx="9628584" cy="116435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951188" y="1707930"/>
                <a:ext cx="41596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UTM Avo" pitchFamily="18" charset="0"/>
                  </a:rPr>
                  <a:t>a)  </a:t>
                </a:r>
                <a:r>
                  <a:rPr lang="en-US" sz="2800" dirty="0" smtClean="0">
                    <a:latin typeface="UTM Avo" pitchFamily="18" charset="0"/>
                  </a:rPr>
                  <a:t>Nam </a:t>
                </a:r>
                <a:r>
                  <a:rPr lang="en-US" sz="2800" dirty="0" err="1" smtClean="0">
                    <a:latin typeface="UTM Avo" pitchFamily="18" charset="0"/>
                  </a:rPr>
                  <a:t>Yết</a:t>
                </a:r>
                <a:r>
                  <a:rPr lang="en-US" sz="2800" dirty="0" smtClean="0">
                    <a:latin typeface="UTM Avo" pitchFamily="18" charset="0"/>
                  </a:rPr>
                  <a:t> </a:t>
                </a:r>
                <a:r>
                  <a:rPr lang="en-US" sz="2800" dirty="0" err="1" smtClean="0">
                    <a:latin typeface="UTM Avo"/>
                  </a:rPr>
                  <a:t>nằm</a:t>
                </a:r>
                <a:r>
                  <a:rPr lang="en-US" sz="2800" dirty="0" smtClean="0">
                    <a:latin typeface="UTM Avo"/>
                  </a:rPr>
                  <a:t> </a:t>
                </a:r>
                <a:r>
                  <a:rPr lang="en-US" sz="2800" dirty="0" err="1" smtClean="0">
                    <a:latin typeface="UTM Avo"/>
                  </a:rPr>
                  <a:t>giữa</a:t>
                </a:r>
                <a:r>
                  <a:rPr lang="en-US" sz="2800" dirty="0" smtClean="0">
                    <a:latin typeface="UTM Avo"/>
                  </a:rPr>
                  <a:t> </a:t>
                </a:r>
                <a:r>
                  <a:rPr lang="en-US" sz="2800" dirty="0" err="1" smtClean="0">
                    <a:latin typeface="UTM Avo"/>
                  </a:rPr>
                  <a:t>biển</a:t>
                </a:r>
                <a:r>
                  <a:rPr lang="en-US" sz="2800" dirty="0" smtClean="0">
                    <a:latin typeface="UTM Avo" pitchFamily="18" charset="0"/>
                  </a:rPr>
                  <a:t>.</a:t>
                </a:r>
                <a:endParaRPr lang="en-US" sz="2800" dirty="0">
                  <a:latin typeface="UTM Avo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77463" y="2349062"/>
                <a:ext cx="96023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UTM Avo" pitchFamily="18" charset="0"/>
                  </a:rPr>
                  <a:t>b)  </a:t>
                </a:r>
                <a:r>
                  <a:rPr lang="en-US" sz="2800" dirty="0" smtClean="0">
                    <a:latin typeface="UTM Avo" pitchFamily="18" charset="0"/>
                  </a:rPr>
                  <a:t>Nam </a:t>
                </a:r>
                <a:r>
                  <a:rPr lang="en-US" sz="2800" dirty="0" err="1" smtClean="0">
                    <a:latin typeface="UTM Avo" pitchFamily="18" charset="0"/>
                  </a:rPr>
                  <a:t>Yết</a:t>
                </a:r>
                <a:r>
                  <a:rPr lang="en-US" sz="2800" dirty="0" smtClean="0">
                    <a:latin typeface="UTM Avo" pitchFamily="18" charset="0"/>
                  </a:rPr>
                  <a:t> </a:t>
                </a:r>
                <a:r>
                  <a:rPr lang="en-US" sz="2800" dirty="0" err="1" smtClean="0">
                    <a:latin typeface="UTM Avo" pitchFamily="18" charset="0"/>
                  </a:rPr>
                  <a:t>như</a:t>
                </a:r>
                <a:r>
                  <a:rPr lang="en-US" sz="2800" dirty="0" smtClean="0">
                    <a:latin typeface="UTM Avo" pitchFamily="18" charset="0"/>
                  </a:rPr>
                  <a:t> </a:t>
                </a:r>
                <a:r>
                  <a:rPr lang="en-US" sz="2800" dirty="0" err="1" smtClean="0">
                    <a:latin typeface="UTM Avo" pitchFamily="18" charset="0"/>
                  </a:rPr>
                  <a:t>nét</a:t>
                </a:r>
                <a:r>
                  <a:rPr lang="en-US" sz="2800" dirty="0" smtClean="0">
                    <a:latin typeface="UTM Avo" pitchFamily="18" charset="0"/>
                  </a:rPr>
                  <a:t> </a:t>
                </a:r>
                <a:r>
                  <a:rPr lang="en-US" sz="2800" dirty="0" err="1" smtClean="0">
                    <a:latin typeface="UTM Avo" pitchFamily="18" charset="0"/>
                  </a:rPr>
                  <a:t>chấm</a:t>
                </a:r>
                <a:r>
                  <a:rPr lang="en-US" sz="2800" dirty="0" smtClean="0">
                    <a:latin typeface="UTM Avo" pitchFamily="18" charset="0"/>
                  </a:rPr>
                  <a:t> </a:t>
                </a:r>
                <a:r>
                  <a:rPr lang="en-US" sz="2800" dirty="0" err="1" smtClean="0">
                    <a:latin typeface="UTM Avo" pitchFamily="18" charset="0"/>
                  </a:rPr>
                  <a:t>nhỏ</a:t>
                </a:r>
                <a:r>
                  <a:rPr lang="en-US" sz="2800" dirty="0" smtClean="0">
                    <a:latin typeface="UTM Avo" pitchFamily="18" charset="0"/>
                  </a:rPr>
                  <a:t> </a:t>
                </a:r>
                <a:r>
                  <a:rPr lang="en-US" sz="2800" dirty="0" err="1" smtClean="0">
                    <a:latin typeface="UTM Avo" pitchFamily="18" charset="0"/>
                  </a:rPr>
                  <a:t>trên</a:t>
                </a:r>
                <a:r>
                  <a:rPr lang="en-US" sz="2800" dirty="0" smtClean="0">
                    <a:latin typeface="UTM Avo" pitchFamily="18" charset="0"/>
                  </a:rPr>
                  <a:t> </a:t>
                </a:r>
                <a:r>
                  <a:rPr lang="en-US" sz="2800" dirty="0" err="1" smtClean="0">
                    <a:latin typeface="UTM Avo" pitchFamily="18" charset="0"/>
                  </a:rPr>
                  <a:t>bản</a:t>
                </a:r>
                <a:r>
                  <a:rPr lang="en-US" sz="2800" dirty="0" smtClean="0">
                    <a:latin typeface="UTM Avo" pitchFamily="18" charset="0"/>
                  </a:rPr>
                  <a:t> </a:t>
                </a:r>
                <a:r>
                  <a:rPr lang="en-US" sz="2800" dirty="0" err="1" smtClean="0">
                    <a:latin typeface="UTM Avo" pitchFamily="18" charset="0"/>
                  </a:rPr>
                  <a:t>đồ</a:t>
                </a:r>
                <a:r>
                  <a:rPr lang="en-US" sz="2800" dirty="0" smtClean="0">
                    <a:latin typeface="UTM Avo" pitchFamily="18" charset="0"/>
                  </a:rPr>
                  <a:t> </a:t>
                </a:r>
                <a:r>
                  <a:rPr lang="en-US" sz="2800" dirty="0" err="1" smtClean="0">
                    <a:latin typeface="UTM Avo" pitchFamily="18" charset="0"/>
                  </a:rPr>
                  <a:t>Việt</a:t>
                </a:r>
                <a:r>
                  <a:rPr lang="en-US" sz="2800" dirty="0" smtClean="0">
                    <a:latin typeface="UTM Avo" pitchFamily="18" charset="0"/>
                  </a:rPr>
                  <a:t> Nam.</a:t>
                </a:r>
                <a:endParaRPr lang="en-US" sz="2800" dirty="0">
                  <a:latin typeface="UTM Avo" pitchFamily="18" charset="0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541295" y="3662856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UTM Avo" pitchFamily="18" charset="0"/>
              </a:rPr>
              <a:t> </a:t>
            </a:r>
            <a:r>
              <a:rPr lang="en-US" sz="2800" dirty="0" err="1" smtClean="0">
                <a:latin typeface="UTM Avo" pitchFamily="18" charset="0"/>
              </a:rPr>
              <a:t>Ảnh</a:t>
            </a:r>
            <a:r>
              <a:rPr lang="en-US" sz="2800" dirty="0" smtClean="0">
                <a:latin typeface="UTM Avo" pitchFamily="18" charset="0"/>
              </a:rPr>
              <a:t> 2</a:t>
            </a:r>
            <a:endParaRPr lang="en-US" sz="2800" dirty="0">
              <a:latin typeface="UTM Avo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5574" y="4713889"/>
            <a:ext cx="8487246" cy="1164352"/>
            <a:chOff x="951188" y="1707930"/>
            <a:chExt cx="8487246" cy="1164352"/>
          </a:xfrm>
        </p:grpSpPr>
        <p:sp>
          <p:nvSpPr>
            <p:cNvPr id="11" name="TextBox 10"/>
            <p:cNvSpPr txBox="1"/>
            <p:nvPr/>
          </p:nvSpPr>
          <p:spPr>
            <a:xfrm>
              <a:off x="951188" y="1707930"/>
              <a:ext cx="75087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UTM Avo" pitchFamily="18" charset="0"/>
                </a:rPr>
                <a:t>a)  </a:t>
              </a:r>
              <a:r>
                <a:rPr lang="en-US" sz="2800" dirty="0" err="1" smtClean="0">
                  <a:latin typeface="UTM Avo" pitchFamily="18" charset="0"/>
                </a:rPr>
                <a:t>Từ</a:t>
              </a:r>
              <a:r>
                <a:rPr lang="en-US" sz="2800" dirty="0" smtClean="0">
                  <a:latin typeface="UTM Avo" pitchFamily="18" charset="0"/>
                </a:rPr>
                <a:t> </a:t>
              </a:r>
              <a:r>
                <a:rPr lang="en-US" sz="2800" dirty="0" err="1" smtClean="0">
                  <a:latin typeface="UTM Avo" pitchFamily="18" charset="0"/>
                </a:rPr>
                <a:t>xưa</a:t>
              </a:r>
              <a:r>
                <a:rPr lang="en-US" sz="2800" dirty="0" smtClean="0">
                  <a:latin typeface="UTM Avo" pitchFamily="18" charset="0"/>
                </a:rPr>
                <a:t>, </a:t>
              </a:r>
              <a:r>
                <a:rPr lang="en-US" sz="2800" dirty="0" err="1" smtClean="0">
                  <a:latin typeface="UTM Avo" pitchFamily="18" charset="0"/>
                </a:rPr>
                <a:t>Việt</a:t>
              </a:r>
              <a:r>
                <a:rPr lang="en-US" sz="2800" dirty="0" smtClean="0">
                  <a:latin typeface="UTM Avo" pitchFamily="18" charset="0"/>
                </a:rPr>
                <a:t> Nam </a:t>
              </a:r>
              <a:r>
                <a:rPr lang="en-US" sz="2800" dirty="0" err="1" smtClean="0">
                  <a:latin typeface="UTM Avo" pitchFamily="18" charset="0"/>
                </a:rPr>
                <a:t>đã</a:t>
              </a:r>
              <a:r>
                <a:rPr lang="en-US" sz="2800" dirty="0" smtClean="0">
                  <a:latin typeface="UTM Avo" pitchFamily="18" charset="0"/>
                </a:rPr>
                <a:t> </a:t>
              </a:r>
              <a:r>
                <a:rPr lang="en-US" sz="2800" dirty="0" err="1" smtClean="0">
                  <a:latin typeface="UTM Avo" pitchFamily="18" charset="0"/>
                </a:rPr>
                <a:t>làm</a:t>
              </a:r>
              <a:r>
                <a:rPr lang="en-US" sz="2800" dirty="0" smtClean="0">
                  <a:latin typeface="UTM Avo" pitchFamily="18" charset="0"/>
                </a:rPr>
                <a:t> </a:t>
              </a:r>
              <a:r>
                <a:rPr lang="en-US" sz="2800" dirty="0" err="1" smtClean="0">
                  <a:latin typeface="UTM Avo" pitchFamily="18" charset="0"/>
                </a:rPr>
                <a:t>chủ</a:t>
              </a:r>
              <a:r>
                <a:rPr lang="en-US" sz="2800" dirty="0" smtClean="0">
                  <a:latin typeface="UTM Avo" pitchFamily="18" charset="0"/>
                </a:rPr>
                <a:t> Nam </a:t>
              </a:r>
              <a:r>
                <a:rPr lang="en-US" sz="2800" dirty="0" err="1" smtClean="0">
                  <a:latin typeface="UTM Avo" pitchFamily="18" charset="0"/>
                </a:rPr>
                <a:t>Yết</a:t>
              </a:r>
              <a:r>
                <a:rPr lang="en-US" sz="2800" dirty="0" smtClean="0">
                  <a:latin typeface="UTM Avo" pitchFamily="18" charset="0"/>
                </a:rPr>
                <a:t>.</a:t>
              </a:r>
              <a:endParaRPr lang="en-US" sz="2800" dirty="0">
                <a:latin typeface="UTM Avo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7463" y="2349062"/>
              <a:ext cx="84609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UTM Avo" pitchFamily="18" charset="0"/>
                </a:rPr>
                <a:t>b)  </a:t>
              </a:r>
              <a:r>
                <a:rPr lang="en-US" sz="2800" dirty="0" err="1" smtClean="0">
                  <a:latin typeface="UTM Avo" pitchFamily="18" charset="0"/>
                </a:rPr>
                <a:t>Ảnh</a:t>
              </a:r>
              <a:r>
                <a:rPr lang="en-US" sz="2800" dirty="0" smtClean="0">
                  <a:latin typeface="UTM Avo" pitchFamily="18" charset="0"/>
                </a:rPr>
                <a:t> </a:t>
              </a:r>
              <a:r>
                <a:rPr lang="en-US" sz="2800" dirty="0" err="1" smtClean="0">
                  <a:latin typeface="UTM Avo" pitchFamily="18" charset="0"/>
                </a:rPr>
                <a:t>cốt</a:t>
              </a:r>
              <a:r>
                <a:rPr lang="en-US" sz="2800" dirty="0" smtClean="0">
                  <a:latin typeface="UTM Avo" pitchFamily="18" charset="0"/>
                </a:rPr>
                <a:t> </a:t>
              </a:r>
              <a:r>
                <a:rPr lang="en-US" sz="2800" dirty="0" err="1" smtClean="0">
                  <a:latin typeface="UTM Avo" pitchFamily="18" charset="0"/>
                </a:rPr>
                <a:t>mốc</a:t>
              </a:r>
              <a:r>
                <a:rPr lang="en-US" sz="2800" dirty="0" smtClean="0">
                  <a:latin typeface="UTM Avo" pitchFamily="18" charset="0"/>
                </a:rPr>
                <a:t> </a:t>
              </a:r>
              <a:r>
                <a:rPr lang="en-US" sz="2800" dirty="0" err="1" smtClean="0">
                  <a:latin typeface="UTM Avo" pitchFamily="18" charset="0"/>
                </a:rPr>
                <a:t>chủ</a:t>
              </a:r>
              <a:r>
                <a:rPr lang="en-US" sz="2800" dirty="0" smtClean="0">
                  <a:latin typeface="UTM Avo" pitchFamily="18" charset="0"/>
                </a:rPr>
                <a:t> </a:t>
              </a:r>
              <a:r>
                <a:rPr lang="en-US" sz="2800" dirty="0" err="1" smtClean="0">
                  <a:latin typeface="UTM Avo" pitchFamily="18" charset="0"/>
                </a:rPr>
                <a:t>quyền</a:t>
              </a:r>
              <a:r>
                <a:rPr lang="en-US" sz="2800" dirty="0" smtClean="0">
                  <a:latin typeface="UTM Avo" pitchFamily="18" charset="0"/>
                </a:rPr>
                <a:t> </a:t>
              </a:r>
              <a:r>
                <a:rPr lang="en-US" sz="2800" dirty="0" err="1" smtClean="0">
                  <a:latin typeface="UTM Avo" pitchFamily="18" charset="0"/>
                </a:rPr>
                <a:t>trên</a:t>
              </a:r>
              <a:r>
                <a:rPr lang="en-US" sz="2800" dirty="0" smtClean="0">
                  <a:latin typeface="UTM Avo" pitchFamily="18" charset="0"/>
                </a:rPr>
                <a:t> </a:t>
              </a:r>
              <a:r>
                <a:rPr lang="en-US" sz="2800" dirty="0" err="1" smtClean="0">
                  <a:latin typeface="UTM Avo" pitchFamily="18" charset="0"/>
                </a:rPr>
                <a:t>đảo</a:t>
              </a:r>
              <a:r>
                <a:rPr lang="en-US" sz="2800" dirty="0" smtClean="0">
                  <a:latin typeface="UTM Avo" pitchFamily="18" charset="0"/>
                </a:rPr>
                <a:t> Nam </a:t>
              </a:r>
              <a:r>
                <a:rPr lang="en-US" sz="2800" dirty="0" err="1" smtClean="0">
                  <a:latin typeface="UTM Avo" pitchFamily="18" charset="0"/>
                </a:rPr>
                <a:t>Yết</a:t>
              </a:r>
              <a:r>
                <a:rPr lang="en-US" sz="2800" dirty="0" smtClean="0">
                  <a:latin typeface="UTM Avo" pitchFamily="18" charset="0"/>
                </a:rPr>
                <a:t>. </a:t>
              </a:r>
              <a:endParaRPr lang="en-US" sz="2800" dirty="0">
                <a:latin typeface="UTM Avo" pitchFamily="18" charset="0"/>
              </a:endParaRPr>
            </a:p>
          </p:txBody>
        </p:sp>
      </p:grpSp>
      <p:pic>
        <p:nvPicPr>
          <p:cNvPr id="13" name="图片 1">
            <a:extLst>
              <a:ext uri="{FF2B5EF4-FFF2-40B4-BE49-F238E27FC236}">
                <a16:creationId xmlns:a16="http://schemas.microsoft.com/office/drawing/2014/main" xmlns="" id="{F0BF4EF4-2E21-420B-8501-0411CF9171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9"/>
          <a:stretch/>
        </p:blipFill>
        <p:spPr>
          <a:xfrm>
            <a:off x="8639497" y="31532"/>
            <a:ext cx="3549315" cy="682368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933" y="289034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UTM Avo" pitchFamily="18" charset="0"/>
              </a:rPr>
              <a:t> </a:t>
            </a:r>
            <a:r>
              <a:rPr lang="en-US" sz="2800" err="1" smtClean="0">
                <a:latin typeface="UTM Avo" pitchFamily="18" charset="0"/>
              </a:rPr>
              <a:t>Ảnh</a:t>
            </a:r>
            <a:r>
              <a:rPr lang="en-US" sz="2800" smtClean="0">
                <a:latin typeface="UTM Avo" pitchFamily="18" charset="0"/>
              </a:rPr>
              <a:t> </a:t>
            </a:r>
            <a:r>
              <a:rPr lang="en-US" sz="2800" smtClean="0">
                <a:latin typeface="UTM Avo" pitchFamily="18" charset="0"/>
              </a:rPr>
              <a:t>3</a:t>
            </a:r>
            <a:endParaRPr lang="en-US" sz="2800" dirty="0">
              <a:latin typeface="UTM Avo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51188" y="812254"/>
            <a:ext cx="5540413" cy="1164352"/>
            <a:chOff x="951188" y="1707930"/>
            <a:chExt cx="5540413" cy="1164352"/>
          </a:xfrm>
        </p:grpSpPr>
        <p:sp>
          <p:nvSpPr>
            <p:cNvPr id="6" name="TextBox 5"/>
            <p:cNvSpPr txBox="1"/>
            <p:nvPr/>
          </p:nvSpPr>
          <p:spPr>
            <a:xfrm>
              <a:off x="951188" y="1707930"/>
              <a:ext cx="45635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UTM Avo" pitchFamily="18" charset="0"/>
                </a:rPr>
                <a:t>a</a:t>
              </a:r>
              <a:r>
                <a:rPr lang="en-US" sz="2800" smtClean="0">
                  <a:solidFill>
                    <a:srgbClr val="FF0000"/>
                  </a:solidFill>
                  <a:latin typeface="UTM Avo" pitchFamily="18" charset="0"/>
                </a:rPr>
                <a:t>)  </a:t>
              </a:r>
              <a:r>
                <a:rPr lang="en-US" sz="2800" smtClean="0">
                  <a:latin typeface="UTM Avo" pitchFamily="18" charset="0"/>
                </a:rPr>
                <a:t>Đây là đèn biển ở Nam Yết</a:t>
              </a:r>
              <a:endParaRPr lang="en-US" sz="2800" dirty="0">
                <a:latin typeface="UTM Avo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7463" y="2349062"/>
              <a:ext cx="55141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UTM Avo" pitchFamily="18" charset="0"/>
                </a:rPr>
                <a:t>b)  </a:t>
              </a:r>
              <a:r>
                <a:rPr lang="en-US" sz="2800" dirty="0" smtClean="0">
                  <a:latin typeface="UTM Avo" pitchFamily="18" charset="0"/>
                </a:rPr>
                <a:t>Nam </a:t>
              </a:r>
              <a:r>
                <a:rPr lang="en-US" sz="2800" err="1" smtClean="0">
                  <a:latin typeface="UTM Avo" pitchFamily="18" charset="0"/>
                </a:rPr>
                <a:t>Yết</a:t>
              </a:r>
              <a:r>
                <a:rPr lang="en-US" sz="2800" smtClean="0">
                  <a:latin typeface="UTM Avo" pitchFamily="18" charset="0"/>
                </a:rPr>
                <a:t> </a:t>
              </a:r>
              <a:r>
                <a:rPr lang="en-US" sz="2800" smtClean="0">
                  <a:latin typeface="UTM Avo" pitchFamily="18" charset="0"/>
                </a:rPr>
                <a:t>có nhà cửa, có đèn biển.</a:t>
              </a:r>
              <a:endParaRPr lang="en-US" sz="2800" dirty="0">
                <a:latin typeface="UTM Avo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3933" y="2230000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UTM Avo" pitchFamily="18" charset="0"/>
              </a:rPr>
              <a:t> </a:t>
            </a:r>
            <a:r>
              <a:rPr lang="en-US" sz="2800" err="1" smtClean="0">
                <a:latin typeface="UTM Avo" pitchFamily="18" charset="0"/>
              </a:rPr>
              <a:t>Ảnh</a:t>
            </a:r>
            <a:r>
              <a:rPr lang="en-US" sz="2800" smtClean="0">
                <a:latin typeface="UTM Avo" pitchFamily="18" charset="0"/>
              </a:rPr>
              <a:t> </a:t>
            </a:r>
            <a:r>
              <a:rPr lang="en-US" sz="2800">
                <a:latin typeface="UTM Avo" pitchFamily="18" charset="0"/>
              </a:rPr>
              <a:t>4</a:t>
            </a:r>
            <a:endParaRPr lang="en-US" sz="2800" dirty="0">
              <a:latin typeface="UTM Avo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51188" y="3062633"/>
            <a:ext cx="6886309" cy="1122303"/>
            <a:chOff x="966397" y="1749979"/>
            <a:chExt cx="6886309" cy="1122303"/>
          </a:xfrm>
        </p:grpSpPr>
        <p:sp>
          <p:nvSpPr>
            <p:cNvPr id="15" name="TextBox 14"/>
            <p:cNvSpPr txBox="1"/>
            <p:nvPr/>
          </p:nvSpPr>
          <p:spPr>
            <a:xfrm>
              <a:off x="976906" y="1749979"/>
              <a:ext cx="4794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UTM Avo" pitchFamily="18" charset="0"/>
                </a:rPr>
                <a:t>a</a:t>
              </a:r>
              <a:r>
                <a:rPr lang="en-US" sz="2800" smtClean="0">
                  <a:solidFill>
                    <a:srgbClr val="FF0000"/>
                  </a:solidFill>
                  <a:latin typeface="UTM Avo" pitchFamily="18" charset="0"/>
                </a:rPr>
                <a:t>)  </a:t>
              </a:r>
              <a:r>
                <a:rPr lang="en-US" sz="2800" smtClean="0">
                  <a:latin typeface="UTM Avo" pitchFamily="18" charset="0"/>
                </a:rPr>
                <a:t>Chiến sĩ trồng ra ở Nam Yết.</a:t>
              </a:r>
              <a:endParaRPr lang="en-US" sz="2800" dirty="0">
                <a:latin typeface="UTM Avo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6397" y="2349062"/>
              <a:ext cx="6886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UTM Avo" pitchFamily="18" charset="0"/>
                </a:rPr>
                <a:t>b</a:t>
              </a:r>
              <a:r>
                <a:rPr lang="en-US" sz="2800" smtClean="0">
                  <a:solidFill>
                    <a:srgbClr val="FF0000"/>
                  </a:solidFill>
                  <a:latin typeface="UTM Avo" pitchFamily="18" charset="0"/>
                </a:rPr>
                <a:t>)  </a:t>
              </a:r>
              <a:r>
                <a:rPr lang="en-US" sz="2800" smtClean="0">
                  <a:latin typeface="UTM Avo" pitchFamily="18" charset="0"/>
                </a:rPr>
                <a:t>Các chứ bộ đội sống ở Nam Yết như ở nhà.</a:t>
              </a:r>
              <a:endParaRPr lang="en-US" sz="2800" dirty="0">
                <a:latin typeface="UTM Avo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51188" y="5548326"/>
            <a:ext cx="8676151" cy="1553190"/>
            <a:chOff x="966397" y="1749979"/>
            <a:chExt cx="8676151" cy="1553190"/>
          </a:xfrm>
        </p:grpSpPr>
        <p:sp>
          <p:nvSpPr>
            <p:cNvPr id="18" name="TextBox 17"/>
            <p:cNvSpPr txBox="1"/>
            <p:nvPr/>
          </p:nvSpPr>
          <p:spPr>
            <a:xfrm>
              <a:off x="976906" y="1749979"/>
              <a:ext cx="86656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UTM Avo" pitchFamily="18" charset="0"/>
                </a:rPr>
                <a:t>a</a:t>
              </a:r>
              <a:r>
                <a:rPr lang="en-US" sz="2800" smtClean="0">
                  <a:solidFill>
                    <a:srgbClr val="FF0000"/>
                  </a:solidFill>
                  <a:latin typeface="UTM Avo" pitchFamily="18" charset="0"/>
                </a:rPr>
                <a:t>)  </a:t>
              </a:r>
              <a:r>
                <a:rPr lang="en-US" sz="2800" smtClean="0">
                  <a:latin typeface="UTM Avo" pitchFamily="18" charset="0"/>
                </a:rPr>
                <a:t>Các chú bộ đội nắm chắc tay súng bảo vệ đảo Nam Yết.</a:t>
              </a:r>
              <a:endParaRPr lang="en-US" sz="2800" dirty="0">
                <a:latin typeface="UTM Avo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66397" y="2349062"/>
              <a:ext cx="686143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UTM Avo" pitchFamily="18" charset="0"/>
                </a:rPr>
                <a:t>b</a:t>
              </a:r>
              <a:r>
                <a:rPr lang="en-US" sz="2800" smtClean="0">
                  <a:solidFill>
                    <a:srgbClr val="FF0000"/>
                  </a:solidFill>
                  <a:latin typeface="UTM Avo" pitchFamily="18" charset="0"/>
                </a:rPr>
                <a:t>) </a:t>
              </a:r>
              <a:r>
                <a:rPr lang="en-US" sz="2800" smtClean="0">
                  <a:latin typeface="UTM Avo" pitchFamily="18" charset="0"/>
                </a:rPr>
                <a:t>Nam </a:t>
              </a:r>
              <a:r>
                <a:rPr lang="en-US" sz="2800">
                  <a:latin typeface="UTM Avo" pitchFamily="18" charset="0"/>
                </a:rPr>
                <a:t>Yết là bộ phận của Tổ quốc Việt Nam.</a:t>
              </a:r>
            </a:p>
            <a:p>
              <a:endParaRPr lang="en-US" sz="2800" dirty="0">
                <a:latin typeface="UTM Avo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3933" y="4873858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UTM Avo" pitchFamily="18" charset="0"/>
              </a:rPr>
              <a:t> </a:t>
            </a:r>
            <a:r>
              <a:rPr lang="en-US" sz="2800" err="1" smtClean="0">
                <a:latin typeface="UTM Avo" pitchFamily="18" charset="0"/>
              </a:rPr>
              <a:t>Ảnh</a:t>
            </a:r>
            <a:r>
              <a:rPr lang="en-US" sz="2800" smtClean="0">
                <a:latin typeface="UTM Avo" pitchFamily="18" charset="0"/>
              </a:rPr>
              <a:t> </a:t>
            </a:r>
            <a:r>
              <a:rPr lang="en-US" sz="2800" smtClean="0">
                <a:latin typeface="UTM Avo" pitchFamily="18" charset="0"/>
              </a:rPr>
              <a:t>5</a:t>
            </a:r>
            <a:endParaRPr lang="en-US" sz="2800" dirty="0">
              <a:latin typeface="UTM Avo" pitchFamily="18" charset="0"/>
            </a:endParaRPr>
          </a:p>
        </p:txBody>
      </p:sp>
      <p:pic>
        <p:nvPicPr>
          <p:cNvPr id="21" name="图片 1">
            <a:extLst>
              <a:ext uri="{FF2B5EF4-FFF2-40B4-BE49-F238E27FC236}">
                <a16:creationId xmlns:a16="http://schemas.microsoft.com/office/drawing/2014/main" xmlns="" id="{F0BF4EF4-2E21-420B-8501-0411CF9171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9"/>
          <a:stretch/>
        </p:blipFill>
        <p:spPr>
          <a:xfrm>
            <a:off x="9422381" y="32030"/>
            <a:ext cx="2797950" cy="682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673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398</Words>
  <Application>Microsoft Office PowerPoint</Application>
  <PresentationFormat>Custom</PresentationFormat>
  <Paragraphs>85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TRAN MINH TUAN</cp:lastModifiedBy>
  <cp:revision>15</cp:revision>
  <dcterms:created xsi:type="dcterms:W3CDTF">2017-09-16T09:15:00Z</dcterms:created>
  <dcterms:modified xsi:type="dcterms:W3CDTF">2020-08-13T02:15:04Z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