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349" r:id="rId3"/>
    <p:sldId id="302" r:id="rId4"/>
    <p:sldId id="292" r:id="rId5"/>
    <p:sldId id="404" r:id="rId6"/>
    <p:sldId id="405" r:id="rId7"/>
    <p:sldId id="333" r:id="rId8"/>
    <p:sldId id="385" r:id="rId9"/>
    <p:sldId id="386" r:id="rId10"/>
    <p:sldId id="336" r:id="rId11"/>
    <p:sldId id="399" r:id="rId12"/>
    <p:sldId id="390" r:id="rId13"/>
    <p:sldId id="400" r:id="rId14"/>
    <p:sldId id="335" r:id="rId15"/>
    <p:sldId id="394" r:id="rId16"/>
    <p:sldId id="401" r:id="rId17"/>
    <p:sldId id="345" r:id="rId18"/>
    <p:sldId id="370" r:id="rId19"/>
    <p:sldId id="371" r:id="rId20"/>
    <p:sldId id="395" r:id="rId21"/>
    <p:sldId id="402" r:id="rId22"/>
    <p:sldId id="403" r:id="rId23"/>
    <p:sldId id="397" r:id="rId24"/>
    <p:sldId id="315" r:id="rId25"/>
    <p:sldId id="367" r:id="rId26"/>
    <p:sldId id="331" r:id="rId27"/>
    <p:sldId id="398" r:id="rId28"/>
    <p:sldId id="329" r:id="rId29"/>
    <p:sldId id="34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Admin" initials="A" lastIdx="1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57"/>
  </p:normalViewPr>
  <p:slideViewPr>
    <p:cSldViewPr snapToGrid="0">
      <p:cViewPr varScale="1">
        <p:scale>
          <a:sx n="80" d="100"/>
          <a:sy n="80" d="100"/>
        </p:scale>
        <p:origin x="11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4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32387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5: Around Town</a:t>
            </a: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2.3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424" y="2521725"/>
            <a:ext cx="6560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Around Town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2.3: Pronunciation &amp; Speaking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43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512619"/>
            <a:ext cx="9538854" cy="5888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2948" y="375260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10" y="1002178"/>
            <a:ext cx="19335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033" y="1002178"/>
            <a:ext cx="1876425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820" y="975629"/>
            <a:ext cx="1905000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99" y="3200386"/>
            <a:ext cx="19240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818" y="3200386"/>
            <a:ext cx="1943100" cy="176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4352" y="992455"/>
            <a:ext cx="1971675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9351" y="3140763"/>
            <a:ext cx="1914525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3402" y="3163428"/>
            <a:ext cx="1952625" cy="17716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189" y="294292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Free Speech bubble 1195466 PNG with Transparent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16" y="382040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4200" y="924209"/>
            <a:ext cx="660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04033" y="932914"/>
            <a:ext cx="8004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20820" y="903373"/>
            <a:ext cx="8004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78304" y="914683"/>
            <a:ext cx="7962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3710" y="3084271"/>
            <a:ext cx="8004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33785" y="3094741"/>
            <a:ext cx="8004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72915" y="3034839"/>
            <a:ext cx="8004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60609" y="3084271"/>
            <a:ext cx="8004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72774" y="329908"/>
            <a:ext cx="1036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Put the following pictures in their correct groups.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4356" y="5385637"/>
            <a:ext cx="134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Food</a:t>
            </a:r>
            <a:endParaRPr lang="en-US" b="1" dirty="0">
              <a:solidFill>
                <a:srgbClr val="7030A0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73278" y="5385639"/>
            <a:ext cx="134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Drink</a:t>
            </a:r>
            <a:endParaRPr lang="en-US" b="1" dirty="0">
              <a:solidFill>
                <a:srgbClr val="7030A0"/>
              </a:solidFill>
              <a:ea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60090" y="5385638"/>
            <a:ext cx="196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Dessert</a:t>
            </a:r>
            <a:endParaRPr lang="en-US" b="1" dirty="0">
              <a:solidFill>
                <a:srgbClr val="7030A0"/>
              </a:solidFill>
              <a:ea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1768" y="2696435"/>
            <a:ext cx="134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</a:rPr>
              <a:t>Pizza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7206" y="2623096"/>
            <a:ext cx="2294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</a:rPr>
              <a:t>Bún bò Huế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31253" y="2677426"/>
            <a:ext cx="2156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</a:rPr>
              <a:t>Ice cream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9828" y="4876924"/>
            <a:ext cx="277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</a:rPr>
              <a:t>Orange juice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9909" y="2669191"/>
            <a:ext cx="134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</a:rPr>
              <a:t>Cake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0363" y="4893363"/>
            <a:ext cx="134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</a:rPr>
              <a:t>Milk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99094" y="4800862"/>
            <a:ext cx="1851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</a:rPr>
              <a:t>Cơm tấm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69806" y="4876924"/>
            <a:ext cx="2279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</a:rPr>
              <a:t>Sweet soup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66316 0.71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51" y="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23 L -0.25846 0.71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3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5026 0.72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3" y="3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0.01875 L -0.03359 0.71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3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44778 0.40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7 4.07407E-6 L 0.10755 0.403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39727 0.4097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0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9 -0.00324 L 0.03828 0.401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49625" y="-2080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/>
            </a:b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72050" y="437546"/>
            <a:ext cx="1036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Take turns ordering. Swap roles and repeat. 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2663305"/>
            <a:ext cx="10364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242021"/>
                </a:solidFill>
                <a:latin typeface="FuturaLT-Book"/>
              </a:rPr>
              <a:t>What would you like to drink</a:t>
            </a:r>
            <a:r>
              <a:rPr lang="en-US" sz="3200">
                <a:solidFill>
                  <a:srgbClr val="242021"/>
                </a:solidFill>
                <a:latin typeface="ArialMT"/>
              </a:rPr>
              <a:t>?</a:t>
            </a:r>
            <a:r>
              <a:rPr lang="en-US" sz="3200"/>
              <a:t> </a:t>
            </a:r>
            <a:br>
              <a:rPr lang="en-US" sz="3200"/>
            </a:br>
            <a:endParaRPr lang="en-US" sz="3200"/>
          </a:p>
        </p:txBody>
      </p:sp>
      <p:sp>
        <p:nvSpPr>
          <p:cNvPr id="17" name="TextBox 16"/>
          <p:cNvSpPr txBox="1"/>
          <p:nvPr/>
        </p:nvSpPr>
        <p:spPr>
          <a:xfrm>
            <a:off x="-1" y="1389400"/>
            <a:ext cx="6476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242021"/>
                </a:solidFill>
                <a:latin typeface="FuturaLT-Book"/>
              </a:rPr>
              <a:t>What would you like to eat</a:t>
            </a:r>
            <a:r>
              <a:rPr lang="en-US" sz="3200">
                <a:solidFill>
                  <a:srgbClr val="242021"/>
                </a:solidFill>
                <a:latin typeface="ArialMT"/>
              </a:rPr>
              <a:t>?</a:t>
            </a:r>
            <a:r>
              <a:rPr lang="en-US" sz="3200"/>
              <a:t> </a:t>
            </a:r>
            <a:br>
              <a:rPr lang="en-US" sz="3200"/>
            </a:br>
            <a:endParaRPr lang="en-US" sz="3200"/>
          </a:p>
        </p:txBody>
      </p:sp>
      <p:sp>
        <p:nvSpPr>
          <p:cNvPr id="18" name="TextBox 17"/>
          <p:cNvSpPr txBox="1"/>
          <p:nvPr/>
        </p:nvSpPr>
        <p:spPr>
          <a:xfrm>
            <a:off x="0" y="3902820"/>
            <a:ext cx="10364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42021"/>
                </a:solidFill>
                <a:latin typeface="FuturaLT-Book"/>
              </a:rPr>
              <a:t>Ok. Anything else</a:t>
            </a:r>
            <a:r>
              <a:rPr lang="en-US" sz="3200" dirty="0">
                <a:solidFill>
                  <a:srgbClr val="242021"/>
                </a:solidFill>
                <a:latin typeface="ArialMT"/>
              </a:rPr>
              <a:t>?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176725"/>
            <a:ext cx="10364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242021"/>
                </a:solidFill>
                <a:latin typeface="FuturaLT-Book"/>
              </a:rPr>
              <a:t>What would you like for dessert</a:t>
            </a:r>
            <a:r>
              <a:rPr lang="en-US" sz="3200">
                <a:solidFill>
                  <a:srgbClr val="242021"/>
                </a:solidFill>
                <a:latin typeface="ArialMT"/>
              </a:rPr>
              <a:t>?</a:t>
            </a:r>
            <a:r>
              <a:rPr lang="en-US" sz="3200"/>
              <a:t> </a:t>
            </a:r>
            <a:br>
              <a:rPr lang="en-US" sz="3200"/>
            </a:br>
            <a:endParaRPr lang="en-US" sz="320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7079" y="1021967"/>
            <a:ext cx="2973548" cy="27825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4273" y="3357877"/>
            <a:ext cx="3181350" cy="2896066"/>
          </a:xfrm>
          <a:prstGeom prst="rect">
            <a:avLst/>
          </a:prstGeom>
        </p:spPr>
      </p:pic>
      <p:pic>
        <p:nvPicPr>
          <p:cNvPr id="22" name="Picture 21" descr="Free Speech bubble 1195466 PNG with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00" y="506961"/>
            <a:ext cx="1726649" cy="11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-1" y="314435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7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638302" y="893679"/>
            <a:ext cx="5153844" cy="1324694"/>
          </a:xfrm>
          <a:prstGeom prst="wedgeRoundRectCallout">
            <a:avLst>
              <a:gd name="adj1" fmla="val -42820"/>
              <a:gd name="adj2" fmla="val 86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What would you like to eat?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54011" y="893679"/>
            <a:ext cx="4986233" cy="1421574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0" i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>
                <a:solidFill>
                  <a:srgbClr val="242021"/>
                </a:solidFill>
                <a:effectLst/>
              </a:rPr>
              <a:t>A pizza size M, please.</a:t>
            </a:r>
            <a:endParaRPr lang="en-US" sz="3200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811124" y="160850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613532" y="2694109"/>
            <a:ext cx="5178614" cy="1211139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What would you like to drink?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396737" y="2694110"/>
            <a:ext cx="5043508" cy="121113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Some orange juice.</a:t>
            </a:r>
            <a:endParaRPr lang="en-US" sz="3200" b="1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811125" y="302986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663094" y="4314996"/>
            <a:ext cx="5115863" cy="1323804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Ok. Anything else? </a:t>
            </a:r>
            <a:br>
              <a:rPr lang="en-US" sz="3200">
                <a:solidFill>
                  <a:schemeClr val="bg1"/>
                </a:solidFill>
              </a:rPr>
            </a:b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09927" y="4312502"/>
            <a:ext cx="5185536" cy="1326298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An ice cream for dessert.</a:t>
            </a:r>
            <a:endParaRPr lang="en-US" sz="3200" b="1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835916" y="463014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410894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6" y="374073"/>
            <a:ext cx="8965243" cy="5902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5296" y="584266"/>
            <a:ext cx="139743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Practice with your own ideas.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sz="3200">
              <a:solidFill>
                <a:srgbClr val="0070C0"/>
              </a:solidFill>
            </a:endParaRPr>
          </a:p>
          <a:p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525" y="359875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09" y="359875"/>
            <a:ext cx="144765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61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638302" y="893679"/>
            <a:ext cx="5153844" cy="1324694"/>
          </a:xfrm>
          <a:prstGeom prst="wedgeRoundRectCallout">
            <a:avLst>
              <a:gd name="adj1" fmla="val -42820"/>
              <a:gd name="adj2" fmla="val 86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What would you like to eat?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54011" y="893679"/>
            <a:ext cx="4986233" cy="1421574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Bún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bò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Huế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, please.</a:t>
            </a:r>
            <a:endParaRPr lang="en-US" sz="3200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811124" y="160850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613532" y="2694109"/>
            <a:ext cx="5178614" cy="1211139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What would you like to drink? 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396737" y="2694110"/>
            <a:ext cx="5043508" cy="121113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I’d like some lemon juice.</a:t>
            </a:r>
            <a:endParaRPr lang="en-US" sz="3200" b="1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811125" y="302986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663094" y="4314996"/>
            <a:ext cx="5115863" cy="1323804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Would you like something for dessert?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09927" y="4312502"/>
            <a:ext cx="5185536" cy="1326298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That’s enough, thanks.</a:t>
            </a:r>
            <a:endParaRPr lang="en-US" sz="3200" b="1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835916" y="463014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198476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00" y="457200"/>
            <a:ext cx="9662794" cy="5915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6357" y="3184974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Pre-Speaking</a:t>
            </a:r>
          </a:p>
        </p:txBody>
      </p:sp>
      <p:pic>
        <p:nvPicPr>
          <p:cNvPr id="10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254" y="438537"/>
            <a:ext cx="1264359" cy="8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4469" y="1239199"/>
            <a:ext cx="125943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7030A0"/>
                </a:solidFill>
              </a:rPr>
              <a:t>You're at a restaurant. Work in pairs. </a:t>
            </a:r>
          </a:p>
          <a:p>
            <a:endParaRPr lang="en-US" sz="3000" dirty="0">
              <a:solidFill>
                <a:srgbClr val="7030A0"/>
              </a:solidFill>
            </a:endParaRPr>
          </a:p>
          <a:p>
            <a:r>
              <a:rPr lang="en-US" sz="3000" dirty="0">
                <a:solidFill>
                  <a:srgbClr val="7030A0"/>
                </a:solidFill>
              </a:rPr>
              <a:t>Student A, you're a customer.</a:t>
            </a:r>
            <a:br>
              <a:rPr lang="en-US" sz="3000" dirty="0">
                <a:solidFill>
                  <a:srgbClr val="7030A0"/>
                </a:solidFill>
              </a:rPr>
            </a:br>
            <a:r>
              <a:rPr lang="en-US" sz="3000" dirty="0">
                <a:solidFill>
                  <a:srgbClr val="7030A0"/>
                </a:solidFill>
              </a:rPr>
              <a:t>Order some food. </a:t>
            </a:r>
          </a:p>
          <a:p>
            <a:r>
              <a:rPr lang="en-US" sz="3000" dirty="0">
                <a:solidFill>
                  <a:srgbClr val="7030A0"/>
                </a:solidFill>
              </a:rPr>
              <a:t>Student B, you're a waiter. </a:t>
            </a:r>
          </a:p>
          <a:p>
            <a:r>
              <a:rPr lang="en-US" sz="3000" dirty="0">
                <a:solidFill>
                  <a:srgbClr val="7030A0"/>
                </a:solidFill>
              </a:rPr>
              <a:t>Take the customer's order.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122" y="4719804"/>
            <a:ext cx="107066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000" dirty="0">
                <a:solidFill>
                  <a:srgbClr val="FF0000"/>
                </a:solidFill>
              </a:rPr>
              <a:t>At a restaurant. Two – a customer and a waiter.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8026" y="5273802"/>
            <a:ext cx="8139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242021"/>
                </a:solidFill>
              </a:rPr>
              <a:t>What are you going to do?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21" y="5827800"/>
            <a:ext cx="117572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 C</a:t>
            </a:r>
            <a:r>
              <a:rPr lang="en-US" sz="3000" dirty="0">
                <a:solidFill>
                  <a:srgbClr val="FF0000"/>
                </a:solidFill>
              </a:rPr>
              <a:t>ustomer: Order some food. Waiter: Take the customer's order.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56790" y="326771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6689" y="438537"/>
            <a:ext cx="5610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A3248F"/>
                </a:solidFill>
                <a:latin typeface="UTMAptimaBold"/>
              </a:rPr>
              <a:t>What Would You Like to Order?</a:t>
            </a:r>
            <a:r>
              <a:rPr lang="en-US" sz="2800"/>
              <a:t> </a:t>
            </a:r>
            <a:br>
              <a:rPr lang="en-US" sz="2800"/>
            </a:br>
            <a:endParaRPr lang="en-US" sz="2800" dirty="0">
              <a:solidFill>
                <a:srgbClr val="0070C0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266490"/>
            <a:ext cx="5908353" cy="277471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7122" y="4181706"/>
            <a:ext cx="122158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242021"/>
                </a:solidFill>
              </a:rPr>
              <a:t>Where are you? How many people are there in the conversation?</a:t>
            </a:r>
          </a:p>
        </p:txBody>
      </p:sp>
    </p:spTree>
    <p:extLst>
      <p:ext uri="{BB962C8B-B14F-4D97-AF65-F5344CB8AC3E}">
        <p14:creationId xmlns:p14="http://schemas.microsoft.com/office/powerpoint/2010/main" val="270737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6751" y="281871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35" y="281871"/>
            <a:ext cx="144765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7175" y="1205201"/>
            <a:ext cx="5610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Student A - customer.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Order some food.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1923" y="1147664"/>
            <a:ext cx="5610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+mj-lt"/>
              </a:rPr>
              <a:t>Student B - waiter. </a:t>
            </a:r>
          </a:p>
          <a:p>
            <a:r>
              <a:rPr lang="en-US" sz="2800" dirty="0">
                <a:solidFill>
                  <a:srgbClr val="7030A0"/>
                </a:solidFill>
                <a:latin typeface="+mj-lt"/>
              </a:rPr>
              <a:t>Take Student A's order.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6751" y="2329767"/>
            <a:ext cx="8266888" cy="38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3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5181" y="132494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15847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74619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673026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298266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287618" y="3853525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246" y="438159"/>
            <a:ext cx="420118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638302" y="893679"/>
            <a:ext cx="5153844" cy="1324694"/>
          </a:xfrm>
          <a:prstGeom prst="wedgeRoundRectCallout">
            <a:avLst>
              <a:gd name="adj1" fmla="val -42820"/>
              <a:gd name="adj2" fmla="val 86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0">
                <a:solidFill>
                  <a:schemeClr val="bg1"/>
                </a:solidFill>
                <a:effectLst/>
              </a:rPr>
              <a:t>Can I see the menu?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54011" y="893679"/>
            <a:ext cx="4986233" cy="1421574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Yes, here you are.</a:t>
            </a:r>
            <a:endParaRPr lang="en-US" sz="3200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811124" y="160850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613532" y="2694109"/>
            <a:ext cx="5178614" cy="1211139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0">
                <a:solidFill>
                  <a:schemeClr val="bg1"/>
                </a:solidFill>
                <a:effectLst/>
              </a:rPr>
              <a:t>I’d like a humburger and some fries.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396737" y="2694110"/>
            <a:ext cx="5043508" cy="121113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What would you like to drink? </a:t>
            </a:r>
            <a:endParaRPr lang="en-US" sz="3200" b="1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811125" y="302986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663094" y="4314996"/>
            <a:ext cx="5115863" cy="1323804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0">
                <a:solidFill>
                  <a:schemeClr val="bg1"/>
                </a:solidFill>
                <a:effectLst/>
              </a:rPr>
              <a:t>Some coffee, please.</a:t>
            </a:r>
          </a:p>
          <a:p>
            <a:r>
              <a:rPr lang="en-US" sz="3200" i="0">
                <a:solidFill>
                  <a:schemeClr val="bg1"/>
                </a:solidFill>
                <a:effectLst/>
              </a:rPr>
              <a:t>How much is it?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09927" y="4312502"/>
            <a:ext cx="5185536" cy="1326298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600">
              <a:solidFill>
                <a:srgbClr val="242021"/>
              </a:solidFill>
            </a:endParaRPr>
          </a:p>
          <a:p>
            <a:r>
              <a:rPr lang="en-US" sz="3200">
                <a:solidFill>
                  <a:srgbClr val="242021"/>
                </a:solidFill>
              </a:rPr>
              <a:t>It’s $12.</a:t>
            </a:r>
            <a:br>
              <a:rPr lang="en-US" sz="3200"/>
            </a:br>
            <a:endParaRPr lang="en-US" sz="3200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835916" y="463014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241224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6751" y="281871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133" y="365176"/>
            <a:ext cx="842867" cy="5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7175" y="1205201"/>
            <a:ext cx="5610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Student A - waiter.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Take Student B's order. </a:t>
            </a:r>
            <a:br>
              <a:rPr lang="en-US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1923" y="1147664"/>
            <a:ext cx="5610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+mj-lt"/>
              </a:rPr>
              <a:t>Student B - customer.</a:t>
            </a:r>
          </a:p>
          <a:p>
            <a:r>
              <a:rPr lang="en-US" sz="2800">
                <a:solidFill>
                  <a:srgbClr val="7030A0"/>
                </a:solidFill>
              </a:rPr>
              <a:t>Order some food. </a:t>
            </a:r>
          </a:p>
          <a:p>
            <a:r>
              <a:rPr lang="en-US" sz="2800">
                <a:solidFill>
                  <a:srgbClr val="7030A0"/>
                </a:solidFill>
                <a:latin typeface="+mj-lt"/>
              </a:rPr>
              <a:t> </a:t>
            </a:r>
          </a:p>
          <a:p>
            <a:endParaRPr lang="en-US" sz="280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252" y="369022"/>
            <a:ext cx="8839966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4964" y="2055605"/>
            <a:ext cx="3006575" cy="42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75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638302" y="893679"/>
            <a:ext cx="5140655" cy="1152835"/>
          </a:xfrm>
          <a:prstGeom prst="wedgeRoundRectCallout">
            <a:avLst>
              <a:gd name="adj1" fmla="val -49596"/>
              <a:gd name="adj2" fmla="val 7104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0">
                <a:solidFill>
                  <a:schemeClr val="bg1"/>
                </a:solidFill>
                <a:effectLst/>
              </a:rPr>
              <a:t>What would you like to eat?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54011" y="893679"/>
            <a:ext cx="4986234" cy="1166441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A cheese sandwich and some fries.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826571" y="1429592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613533" y="2333395"/>
            <a:ext cx="5165424" cy="1000685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1"/>
                </a:solidFill>
              </a:rPr>
              <a:t>What would you like to drink?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396737" y="2333395"/>
            <a:ext cx="5043508" cy="1047223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I’d like some cola.</a:t>
            </a:r>
            <a:endParaRPr lang="en-US" sz="3200" b="1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811125" y="302986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669463" y="3713795"/>
            <a:ext cx="5109494" cy="1075919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0">
                <a:solidFill>
                  <a:schemeClr val="bg1"/>
                </a:solidFill>
                <a:effectLst/>
              </a:rPr>
              <a:t>Anything else?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09926" y="3735385"/>
            <a:ext cx="5172473" cy="105432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Ice cream for dessert, please.</a:t>
            </a:r>
          </a:p>
          <a:p>
            <a:r>
              <a:rPr lang="en-US" sz="3200" dirty="0">
                <a:solidFill>
                  <a:srgbClr val="242021"/>
                </a:solidFill>
              </a:rPr>
              <a:t>How much is it?</a:t>
            </a:r>
            <a:endParaRPr lang="en-US" sz="3200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797934" y="4205845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  <p:sp>
        <p:nvSpPr>
          <p:cNvPr id="14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688741" y="5169429"/>
            <a:ext cx="5070937" cy="955600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0">
                <a:solidFill>
                  <a:schemeClr val="bg1"/>
                </a:solidFill>
                <a:effectLst/>
              </a:rPr>
              <a:t>That’ll be $24.50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54446" y="5070700"/>
            <a:ext cx="5172473" cy="105432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Here you are. Thanks!</a:t>
            </a:r>
            <a:endParaRPr lang="en-US" sz="3200" dirty="0"/>
          </a:p>
        </p:txBody>
      </p:sp>
      <p:sp>
        <p:nvSpPr>
          <p:cNvPr id="22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811124" y="549341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4" grpId="0" animBg="1"/>
      <p:bldP spid="15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1668"/>
            <a:ext cx="21133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Post-Speaking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5351" y="305187"/>
            <a:ext cx="9696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FuturaLT-Heavy"/>
              </a:rPr>
              <a:t>In groups, discuss what you ordered and how much you spent.</a:t>
            </a:r>
          </a:p>
          <a:p>
            <a:r>
              <a:rPr lang="en-US" sz="3000" dirty="0">
                <a:solidFill>
                  <a:srgbClr val="0070C0"/>
                </a:solidFill>
                <a:latin typeface="FuturaLT-Heavy"/>
              </a:rPr>
              <a:t>You can begin with: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129004"/>
            <a:ext cx="10706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Yesterday, I went to the restaurant and ordered………. 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2433" y="1419053"/>
            <a:ext cx="1036433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about what food you ordered.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When and where you ate.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How much you spent.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Write about 60-80 words.</a:t>
            </a:r>
          </a:p>
        </p:txBody>
      </p:sp>
    </p:spTree>
    <p:extLst>
      <p:ext uri="{BB962C8B-B14F-4D97-AF65-F5344CB8AC3E}">
        <p14:creationId xmlns:p14="http://schemas.microsoft.com/office/powerpoint/2010/main" val="1488463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5" y="1381472"/>
            <a:ext cx="10832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use sound changes in the question: “</a:t>
            </a:r>
            <a:r>
              <a:rPr lang="en-US" sz="3600" i="1" dirty="0">
                <a:solidFill>
                  <a:srgbClr val="0070C0"/>
                </a:solidFill>
              </a:rPr>
              <a:t>Would you like…?</a:t>
            </a:r>
            <a:r>
              <a:rPr lang="en-US" sz="3600" dirty="0">
                <a:solidFill>
                  <a:srgbClr val="0070C0"/>
                </a:solidFill>
              </a:rPr>
              <a:t>”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order and take order at a restaurant.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28752" y="75022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3768712548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600" y="1646758"/>
            <a:ext cx="1193800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sound changes in the question: “Would you like…?”.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44 -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5500656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use sound changes in the question: “</a:t>
            </a:r>
            <a:r>
              <a:rPr lang="en-US" sz="3600" i="1" dirty="0">
                <a:solidFill>
                  <a:srgbClr val="0070C0"/>
                </a:solidFill>
              </a:rPr>
              <a:t>Would you like …?</a:t>
            </a:r>
            <a:r>
              <a:rPr lang="en-US" sz="3600" dirty="0">
                <a:solidFill>
                  <a:srgbClr val="0070C0"/>
                </a:solidFill>
              </a:rPr>
              <a:t>”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order and take order at a restaurant.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83" y="1400452"/>
            <a:ext cx="12055117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1. A. order			B. menu	 	C. pizza		D. bamboo</a:t>
            </a:r>
          </a:p>
          <a:p>
            <a:pPr>
              <a:lnSpc>
                <a:spcPct val="150000"/>
              </a:lnSpc>
            </a:pP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2. A. balloon		B. candy		C. seafood 		D. flower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3. A. performance	B. tradition	 C. assistant	 D. customer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1501" y="337523"/>
            <a:ext cx="108328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10" y="828923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247188" y="1625660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7123" y="3041860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48772" y="454009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1608" y="1855534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ɔːrdər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60079" y="1885922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/ˈmenju:/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6339" y="1922381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/ˈpi:tsə/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10097" y="197445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/bæmˈbu:/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3241" y="3355968"/>
            <a:ext cx="273826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/bəˈlu:n/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33021" y="3326198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/ˈkændi/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76339" y="3377470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siːfuːd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458278" y="3300677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flaʊər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6996" y="4806835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/p</a:t>
            </a:r>
            <a:r>
              <a:rPr lang="en-US" sz="3200">
                <a:solidFill>
                  <a:srgbClr val="FF0000"/>
                </a:solidFill>
              </a:rPr>
              <a:t>ə</a:t>
            </a:r>
            <a:r>
              <a:rPr lang="en-US" sz="3200">
                <a:solidFill>
                  <a:srgbClr val="FF0000"/>
                </a:solidFill>
                <a:latin typeface="+mj-lt"/>
              </a:rPr>
              <a:t>ˈfɔ:rməns/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07334" y="4852701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trəˈdɪʃən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72578" y="4905601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/əˈsɪstənt/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21174" y="4852701"/>
            <a:ext cx="254907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kʌstəmər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075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3" y="1051247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>
                <a:latin typeface="+mj-lt"/>
              </a:rPr>
              <a:t>A. pizz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			B. or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nge		C. col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		D. past</a:t>
            </a:r>
            <a:r>
              <a:rPr lang="en-US" sz="3200" u="sng" dirty="0">
                <a:latin typeface="+mj-lt"/>
              </a:rPr>
              <a:t>a</a:t>
            </a:r>
          </a:p>
          <a:p>
            <a:pPr>
              <a:lnSpc>
                <a:spcPct val="20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2. A. omel</a:t>
            </a:r>
            <a:r>
              <a:rPr lang="en-US" sz="3200" u="sng" dirty="0">
                <a:latin typeface="+mj-lt"/>
              </a:rPr>
              <a:t>e</a:t>
            </a:r>
            <a:r>
              <a:rPr lang="en-US" sz="3200" dirty="0">
                <a:latin typeface="+mj-lt"/>
              </a:rPr>
              <a:t>t		B. chick</a:t>
            </a:r>
            <a:r>
              <a:rPr lang="en-US" sz="3200" u="sng" dirty="0">
                <a:latin typeface="+mj-lt"/>
              </a:rPr>
              <a:t>e</a:t>
            </a:r>
            <a:r>
              <a:rPr lang="en-US" sz="3200" dirty="0">
                <a:latin typeface="+mj-lt"/>
              </a:rPr>
              <a:t>n		C. pupp</a:t>
            </a:r>
            <a:r>
              <a:rPr lang="en-US" sz="3200" u="sng" dirty="0">
                <a:latin typeface="+mj-lt"/>
              </a:rPr>
              <a:t>e</a:t>
            </a:r>
            <a:r>
              <a:rPr lang="en-US" sz="3200" dirty="0">
                <a:latin typeface="+mj-lt"/>
              </a:rPr>
              <a:t>t		D. d</a:t>
            </a:r>
            <a:r>
              <a:rPr lang="en-US" sz="3200" u="sng" dirty="0">
                <a:latin typeface="+mj-lt"/>
              </a:rPr>
              <a:t>e</a:t>
            </a:r>
            <a:r>
              <a:rPr lang="en-US" sz="3200" dirty="0">
                <a:latin typeface="+mj-lt"/>
              </a:rPr>
              <a:t>ssert</a:t>
            </a:r>
            <a:endParaRPr lang="en-US" sz="3200" u="sng" dirty="0">
              <a:latin typeface="+mj-lt"/>
            </a:endParaRPr>
          </a:p>
          <a:p>
            <a:pPr>
              <a:lnSpc>
                <a:spcPct val="20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3. A. stop</a:t>
            </a:r>
            <a:r>
              <a:rPr lang="en-US" sz="3200" u="sng" dirty="0">
                <a:latin typeface="+mj-lt"/>
              </a:rPr>
              <a:t>s</a:t>
            </a:r>
            <a:r>
              <a:rPr lang="en-US" sz="3200" dirty="0">
                <a:latin typeface="+mj-lt"/>
              </a:rPr>
              <a:t>			B. think</a:t>
            </a:r>
            <a:r>
              <a:rPr lang="en-US" sz="3200" u="sng" dirty="0">
                <a:latin typeface="+mj-lt"/>
              </a:rPr>
              <a:t>s</a:t>
            </a:r>
            <a:r>
              <a:rPr lang="en-US" sz="3200" dirty="0">
                <a:latin typeface="+mj-lt"/>
              </a:rPr>
              <a:t>		C. read</a:t>
            </a:r>
            <a:r>
              <a:rPr lang="en-US" sz="3200" u="sng" dirty="0">
                <a:latin typeface="+mj-lt"/>
              </a:rPr>
              <a:t>s</a:t>
            </a:r>
            <a:r>
              <a:rPr lang="en-US" sz="3200" dirty="0">
                <a:latin typeface="+mj-lt"/>
              </a:rPr>
              <a:t>		D. eat</a:t>
            </a:r>
            <a:r>
              <a:rPr lang="en-US" sz="3200" u="sng" dirty="0">
                <a:latin typeface="+mj-lt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3783539" y="1402037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3626" y="3363490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6520689" y="5355906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2421" y="1750995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/ˈpi:tsə/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83539" y="1692059"/>
            <a:ext cx="25113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/ˈɔ:rɪndʒ/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42480" y="1736246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en-US" sz="3200" dirty="0" err="1">
                <a:solidFill>
                  <a:srgbClr val="FF0000"/>
                </a:solidFill>
              </a:rPr>
              <a:t>o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ʊlə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372206" y="1713805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pɑ:stə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6783" y="3660054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ɒmlət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31637" y="365477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/ˈpʌpɪt/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086901" y="3602666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/ˈtʃɪkɪn/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76373" y="3602666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dɪˈzɜ:rt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74323" y="5645416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stɑ:ps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69591" y="5584791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200" dirty="0">
                <a:solidFill>
                  <a:srgbClr val="FF0000"/>
                </a:solidFill>
                <a:latin typeface="+mj-lt"/>
              </a:rPr>
              <a:t>/θ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ɪŋks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60738" y="5625897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/riːdz/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576373" y="5606537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iːts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011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4" y="623455"/>
            <a:ext cx="9227127" cy="5694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3524" y="4170223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3045818"/>
            <a:ext cx="1181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242021"/>
                </a:solidFill>
              </a:rPr>
              <a:t>b. Listen. Notice the sound changes of the underlined words.</a:t>
            </a:r>
          </a:p>
          <a:p>
            <a:r>
              <a:rPr lang="en-US" sz="3600">
                <a:solidFill>
                  <a:srgbClr val="242021"/>
                </a:solidFill>
              </a:rPr>
              <a:t>What would you like to eat?</a:t>
            </a:r>
          </a:p>
          <a:p>
            <a:r>
              <a:rPr lang="en-US" sz="3600">
                <a:solidFill>
                  <a:srgbClr val="242021"/>
                </a:solidFill>
              </a:rPr>
              <a:t>Would you like some dessert?</a:t>
            </a:r>
            <a:br>
              <a:rPr lang="en-US"/>
            </a:b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709612"/>
            <a:ext cx="8305800" cy="1795536"/>
          </a:xfrm>
          <a:prstGeom prst="rect">
            <a:avLst/>
          </a:prstGeom>
        </p:spPr>
      </p:pic>
      <p:pic>
        <p:nvPicPr>
          <p:cNvPr id="10" name="CD1-TRACK 6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1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39150" y="3756679"/>
            <a:ext cx="916615" cy="9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0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831416"/>
            <a:ext cx="12410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242021"/>
                </a:solidFill>
              </a:rPr>
              <a:t>c. Listen and cross out the one with the wrong sound changes.</a:t>
            </a:r>
          </a:p>
          <a:p>
            <a:r>
              <a:rPr lang="en-US" sz="3600"/>
              <a:t>	What would you like to drink?</a:t>
            </a:r>
          </a:p>
          <a:p>
            <a:r>
              <a:rPr lang="en-US" sz="3600"/>
              <a:t>	Would you like some milk?</a:t>
            </a:r>
            <a:endParaRPr lang="en-US" sz="3600" b="1">
              <a:solidFill>
                <a:srgbClr val="242021"/>
              </a:solidFill>
            </a:endParaRPr>
          </a:p>
          <a:p>
            <a:br>
              <a:rPr lang="en-US"/>
            </a:b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DD28F2-9030-DBD8-2D13-FAC558971FE5}"/>
              </a:ext>
            </a:extLst>
          </p:cNvPr>
          <p:cNvCxnSpPr/>
          <p:nvPr/>
        </p:nvCxnSpPr>
        <p:spPr>
          <a:xfrm>
            <a:off x="1006598" y="1727634"/>
            <a:ext cx="55847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2772" y="3311577"/>
            <a:ext cx="11809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d. Read the sentences with the correct sound changes to a partner.</a:t>
            </a:r>
          </a:p>
        </p:txBody>
      </p:sp>
      <p:pic>
        <p:nvPicPr>
          <p:cNvPr id="18" name="CD1-TRACK 6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4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50518" y="1525291"/>
            <a:ext cx="771676" cy="7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47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6760</TotalTime>
  <Words>969</Words>
  <Application>Microsoft Office PowerPoint</Application>
  <PresentationFormat>Widescreen</PresentationFormat>
  <Paragraphs>180</Paragraphs>
  <Slides>29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ArialMT</vt:lpstr>
      <vt:lpstr>FuturaLT-Book</vt:lpstr>
      <vt:lpstr>FuturaLT-Heavy</vt:lpstr>
      <vt:lpstr>UTMAptimaBold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vaxalin@outlook.com.vn</cp:lastModifiedBy>
  <cp:revision>234</cp:revision>
  <dcterms:created xsi:type="dcterms:W3CDTF">2020-12-08T03:17:05Z</dcterms:created>
  <dcterms:modified xsi:type="dcterms:W3CDTF">2023-07-29T04:46:30Z</dcterms:modified>
</cp:coreProperties>
</file>