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39" r:id="rId3"/>
    <p:sldId id="431" r:id="rId4"/>
    <p:sldId id="432" r:id="rId5"/>
    <p:sldId id="436" r:id="rId6"/>
    <p:sldId id="437" r:id="rId7"/>
    <p:sldId id="421" r:id="rId8"/>
    <p:sldId id="434" r:id="rId9"/>
    <p:sldId id="435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22" r:id="rId18"/>
    <p:sldId id="418" r:id="rId19"/>
    <p:sldId id="429" r:id="rId20"/>
    <p:sldId id="420" r:id="rId21"/>
    <p:sldId id="433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Tuấn Ngô" initials="TTN" lastIdx="1" clrIdx="0">
    <p:extLst>
      <p:ext uri="{19B8F6BF-5375-455C-9EA6-DF929625EA0E}">
        <p15:presenceInfo xmlns:p15="http://schemas.microsoft.com/office/powerpoint/2012/main" userId="97d759ea8c7486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EA0000"/>
    <a:srgbClr val="FDA1C2"/>
    <a:srgbClr val="FF1D1D"/>
    <a:srgbClr val="FF4747"/>
    <a:srgbClr val="0000FF"/>
    <a:srgbClr val="366AFC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429" autoAdjust="0"/>
  </p:normalViewPr>
  <p:slideViewPr>
    <p:cSldViewPr>
      <p:cViewPr varScale="1">
        <p:scale>
          <a:sx n="34" d="100"/>
          <a:sy n="34" d="100"/>
        </p:scale>
        <p:origin x="24" y="6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00:37:05.09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061537" y="403441"/>
            <a:ext cx="10974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spc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CÔNG THỨC LƯỢNG GIÁC (</a:t>
            </a:r>
            <a:r>
              <a:rPr lang="en-US" sz="5400" b="0" spc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400" b="0" spc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4)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6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ĐẠI SỐ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6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emf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image" Target="../media/image4.emf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6: CUNG VÀ GÓC LƯỢNG GIÁC. CÔNG THỨC LƯỢNG GIÁC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15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 THỨC LƯỢNG GIÁC (TT)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96553" y="1379242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 smtClean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0119611" y="31289"/>
            <a:ext cx="4260324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63" name="Group 67"/>
          <p:cNvGrpSpPr/>
          <p:nvPr/>
        </p:nvGrpSpPr>
        <p:grpSpPr>
          <a:xfrm>
            <a:off x="1116659" y="8448145"/>
            <a:ext cx="1817221" cy="945156"/>
            <a:chOff x="7459670" y="8524495"/>
            <a:chExt cx="1817550" cy="945327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75"/>
              <a:ext cx="184764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02" name="Group 60"/>
          <p:cNvGrpSpPr/>
          <p:nvPr/>
        </p:nvGrpSpPr>
        <p:grpSpPr>
          <a:xfrm>
            <a:off x="1116658" y="7257191"/>
            <a:ext cx="10779545" cy="922567"/>
            <a:chOff x="7459670" y="7086600"/>
            <a:chExt cx="10781495" cy="922734"/>
          </a:xfrm>
        </p:grpSpPr>
        <p:sp>
          <p:nvSpPr>
            <p:cNvPr id="103" name="Rectangle 102">
              <a:hlinkClick r:id="rId7" action="ppaction://hlinksldjump"/>
            </p:cNvPr>
            <p:cNvSpPr/>
            <p:nvPr/>
          </p:nvSpPr>
          <p:spPr>
            <a:xfrm>
              <a:off x="9092455" y="7178187"/>
              <a:ext cx="9148710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 TÍCH THÀNH NHÂN TỬ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0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7" name="Round Same Side Corner Rectangle 10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9" name="Group 67"/>
          <p:cNvGrpSpPr/>
          <p:nvPr/>
        </p:nvGrpSpPr>
        <p:grpSpPr>
          <a:xfrm>
            <a:off x="1116657" y="8448145"/>
            <a:ext cx="19002954" cy="945156"/>
            <a:chOff x="7459670" y="8524495"/>
            <a:chExt cx="19006395" cy="945327"/>
          </a:xfrm>
        </p:grpSpPr>
        <p:sp>
          <p:nvSpPr>
            <p:cNvPr id="110" name="Rectangle 109">
              <a:hlinkClick r:id="rId8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1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38" name="Group 74"/>
          <p:cNvGrpSpPr/>
          <p:nvPr/>
        </p:nvGrpSpPr>
        <p:grpSpPr>
          <a:xfrm>
            <a:off x="1116660" y="9696893"/>
            <a:ext cx="21339695" cy="957490"/>
            <a:chOff x="7459670" y="9982200"/>
            <a:chExt cx="21343553" cy="957663"/>
          </a:xfrm>
        </p:grpSpPr>
        <p:sp>
          <p:nvSpPr>
            <p:cNvPr id="139" name="Rectangle 138">
              <a:hlinkClick r:id="rId9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43" name="Round Same Side Corner Rectangle 14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4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146" name="Rectangle 145">
              <a:hlinkClick r:id="rId10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0" name="Round Same Side Corner Rectangle 14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1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99506" y="2166557"/>
                <a:ext cx="22404259" cy="353624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góc nhọn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5600" b="1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2166557"/>
                <a:ext cx="22404259" cy="3536249"/>
              </a:xfrm>
              <a:prstGeom prst="rect">
                <a:avLst/>
              </a:prstGeom>
              <a:blipFill rotWithShape="1">
                <a:blip r:embed="rId2"/>
                <a:stretch>
                  <a:fillRect l="-1088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202" y="-423198"/>
            <a:ext cx="369415" cy="8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9" tIns="91445" rIns="182889" bIns="914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3894" y="4410522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7578" y="6939192"/>
                <a:ext cx="19442160" cy="3503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𝑇𝑎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ó:</m:t>
                          </m:r>
                          <m:r>
                            <a:rPr lang="vi-VN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vi-VN" sz="5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fr-FR" sz="5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6939192"/>
                <a:ext cx="19442160" cy="3503651"/>
              </a:xfrm>
              <a:prstGeom prst="rect">
                <a:avLst/>
              </a:prstGeom>
              <a:blipFill rotWithShape="1">
                <a:blip r:embed="rId4"/>
                <a:stretch>
                  <a:fillRect t="-487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5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5065" y="2710704"/>
                <a:ext cx="22251849" cy="422754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 thì:</a:t>
                </a:r>
                <a:endParaRPr lang="en-SG" sz="56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tabLst>
                    <a:tab pos="11665533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endParaRPr lang="en-SG" sz="64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tabLst>
                    <a:tab pos="11665533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rgbClr val="3333CC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65" y="2710704"/>
                <a:ext cx="22251849" cy="4227543"/>
              </a:xfrm>
              <a:prstGeom prst="rect">
                <a:avLst/>
              </a:prstGeom>
              <a:blipFill rotWithShape="1">
                <a:blip r:embed="rId2"/>
                <a:stretch>
                  <a:fillRect l="-1123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13056890" y="3879414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7578" y="6939192"/>
                <a:ext cx="19442160" cy="675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𝑇𝑎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𝑐</m:t>
                    </m:r>
                    <m:r>
                      <a:rPr lang="en-US" sz="6000" i="1">
                        <a:solidFill>
                          <a:srgbClr val="3333CC"/>
                        </a:solidFill>
                        <a:latin typeface="Cambria Math"/>
                      </a:rPr>
                      <m:t>ó:</m:t>
                    </m:r>
                  </m:oMath>
                </a14:m>
                <a:r>
                  <a:rPr lang="vi-VN" sz="6000" dirty="0">
                    <a:solidFill>
                      <a:srgbClr val="3333CC"/>
                    </a:solidFill>
                  </a:rPr>
                  <a:t> </a:t>
                </a:r>
                <a:endParaRPr lang="en-US" sz="6000" dirty="0" smtClean="0">
                  <a:solidFill>
                    <a:srgbClr val="3333CC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vi-VN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SG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vi-VN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6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unc>
                                    <m:func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6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6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SG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SG" sz="6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sz="6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vi-VN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SG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</m:eqArr>
                    </m:oMath>
                  </m:oMathPara>
                </a14:m>
                <a:endParaRPr lang="fr-FR" sz="5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78" y="6939192"/>
                <a:ext cx="19442160" cy="6753515"/>
              </a:xfrm>
              <a:prstGeom prst="rect">
                <a:avLst/>
              </a:prstGeom>
              <a:blipFill rotWithShape="1">
                <a:blip r:embed="rId3"/>
                <a:stretch>
                  <a:fillRect t="-2527" b="-4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610322"/>
                <a:ext cx="23775946" cy="445090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khi biến đổi thành tích biểu thức</a:t>
                </a:r>
                <a14:m>
                  <m:oMath xmlns:m="http://schemas.openxmlformats.org/officeDocument/2006/math">
                    <m:r>
                      <a:rPr lang="en-SG" sz="56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=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–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+ 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tabLst>
                    <a:tab pos="1290702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290702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10322"/>
                <a:ext cx="23775946" cy="4450909"/>
              </a:xfrm>
              <a:prstGeom prst="rect">
                <a:avLst/>
              </a:prstGeom>
              <a:blipFill rotWithShape="1">
                <a:blip r:embed="rId2"/>
                <a:stretch>
                  <a:fillRect l="-1026" t="-411" r="-2538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610" y="7434858"/>
                <a:ext cx="22251847" cy="545797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5600" i="1">
                          <a:latin typeface="Cambria Math"/>
                        </a:rPr>
                        <m:t>𝑀</m:t>
                      </m:r>
                      <m:r>
                        <a:rPr lang="en-SG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−</m:t>
                      </m:r>
                      <m:r>
                        <a:rPr lang="en-SG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𝑥</m:t>
                      </m:r>
                      <m:r>
                        <a:rPr lang="en-SG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SG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56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SG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SG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sz="56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SG" sz="5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SG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SG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SG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SG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0" y="7434858"/>
                <a:ext cx="22251847" cy="5457979"/>
              </a:xfrm>
              <a:prstGeom prst="rect">
                <a:avLst/>
              </a:prstGeom>
              <a:blipFill rotWithShape="1">
                <a:blip r:embed="rId3"/>
                <a:stretch>
                  <a:fillRect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-25060" y="5850682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0804" y="2359160"/>
                <a:ext cx="22251849" cy="594760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12:</a:t>
                </a:r>
                <a:r>
                  <a:rPr lang="en-US" sz="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dạng tích ta được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SG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0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0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0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𝑀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0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SG" sz="5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SG" sz="50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50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50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0757438" algn="l"/>
                  </a:tabLst>
                </a:pPr>
                <a:endParaRPr lang="en-SG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4" y="2359160"/>
                <a:ext cx="22251849" cy="5947600"/>
              </a:xfrm>
              <a:prstGeom prst="rect">
                <a:avLst/>
              </a:prstGeom>
              <a:blipFill rotWithShape="1">
                <a:blip r:embed="rId2"/>
                <a:stretch>
                  <a:fillRect l="-876" t="-1639" r="-575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466" y="8082930"/>
                <a:ext cx="23928358" cy="602826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𝑀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r>
                        <a:rPr lang="en-US" sz="5600" b="0" i="1" smtClean="0">
                          <a:latin typeface="Cambria Math"/>
                        </a:rPr>
                        <m:t>𝑐</m:t>
                      </m:r>
                      <m:r>
                        <a:rPr lang="vi-VN" sz="5600" i="1">
                          <a:latin typeface="Cambria Math"/>
                        </a:rPr>
                        <m:t>𝑜𝑠</m:t>
                      </m:r>
                      <m:f>
                        <m:f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600" i="1">
                              <a:latin typeface="Cambria Math"/>
                            </a:rPr>
                            <m:t>3</m:t>
                          </m:r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  <m:r>
                            <a:rPr lang="vi-VN" sz="5600" i="1">
                              <a:latin typeface="Cambria Math"/>
                            </a:rPr>
                            <m:t>+</m:t>
                          </m:r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/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56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vi-VN" sz="5600" i="1">
                        <a:latin typeface="Cambria Math"/>
                      </a:rPr>
                      <m:t>)=</m:t>
                    </m:r>
                    <m:r>
                      <a:rPr lang="vi-VN" sz="5600" i="1"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8082930"/>
                <a:ext cx="23928358" cy="6028263"/>
              </a:xfrm>
              <a:prstGeom prst="rect">
                <a:avLst/>
              </a:prstGeom>
              <a:blipFill rotWithShape="1">
                <a:blip r:embed="rId3"/>
                <a:stretch>
                  <a:fillRect l="-1019" t="-212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763488" y="3262790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31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3174" y="2922223"/>
                <a:ext cx="22404257" cy="252281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biểu thức sau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𝑁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 =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75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°–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15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4" y="2922223"/>
                <a:ext cx="22404257" cy="2522817"/>
              </a:xfrm>
              <a:prstGeom prst="rect">
                <a:avLst/>
              </a:prstGeom>
              <a:blipFill rotWithShape="1">
                <a:blip r:embed="rId2"/>
                <a:stretch>
                  <a:fillRect l="-1116" t="-725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F1DE063-1817-4644-AEDF-9705D9850AAD}"/>
              </a:ext>
            </a:extLst>
          </p:cNvPr>
          <p:cNvSpPr/>
          <p:nvPr/>
        </p:nvSpPr>
        <p:spPr>
          <a:xfrm>
            <a:off x="919832" y="4183631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584" y="5850682"/>
                <a:ext cx="22251847" cy="5762293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75</m:t>
                    </m:r>
                    <m:r>
                      <a:rPr lang="vi-VN" sz="5600" i="1" smtClean="0">
                        <a:solidFill>
                          <a:schemeClr val="tx1"/>
                        </a:solidFill>
                        <a:latin typeface="Cambria Math"/>
                      </a:rPr>
                      <m:t>°– 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15</m:t>
                    </m:r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SG" sz="5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5600" i="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5600" i="0">
                            <a:latin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endParaRPr lang="en-US" sz="56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5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SG" sz="560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45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30</m:t>
                            </m:r>
                            <m:r>
                              <a:rPr lang="en-US" sz="5600" i="1">
                                <a:latin typeface="Cambria Math"/>
                                <a:ea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5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6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6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5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84" y="5850682"/>
                <a:ext cx="22251847" cy="5762293"/>
              </a:xfrm>
              <a:prstGeom prst="rect">
                <a:avLst/>
              </a:prstGeom>
              <a:blipFill rotWithShape="1">
                <a:blip r:embed="rId3"/>
                <a:stretch>
                  <a:fillRect l="-1123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2610" y="2330882"/>
                <a:ext cx="22251847" cy="3124166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0" y="2330882"/>
                <a:ext cx="22251847" cy="3124166"/>
              </a:xfrm>
              <a:prstGeom prst="rect">
                <a:avLst/>
              </a:prstGeom>
              <a:blipFill rotWithShape="1">
                <a:blip r:embed="rId2"/>
                <a:stretch>
                  <a:fillRect l="-1096" t="-1170" b="-10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8001" y="4842570"/>
                <a:ext cx="22861487" cy="633475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công thức biến đổi tổng thành tích: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sz="560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func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56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5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</m:t>
                    </m:r>
                    <m:r>
                      <a:rPr lang="en-US" sz="5600" b="0" i="1" smtClean="0">
                        <a:latin typeface="Cambria Math"/>
                      </a:rPr>
                      <m:t>=−</m:t>
                    </m:r>
                    <m:r>
                      <a:rPr lang="en-US" sz="5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6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01" y="4842570"/>
                <a:ext cx="22861487" cy="6334758"/>
              </a:xfrm>
              <a:prstGeom prst="rect">
                <a:avLst/>
              </a:prstGeom>
              <a:blipFill>
                <a:blip r:embed="rId3"/>
                <a:stretch>
                  <a:fillRect l="-106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F03DC17-C522-49B6-B413-19657E24E16A}"/>
              </a:ext>
            </a:extLst>
          </p:cNvPr>
          <p:cNvSpPr/>
          <p:nvPr/>
        </p:nvSpPr>
        <p:spPr>
          <a:xfrm>
            <a:off x="982610" y="3615564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545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624" y="3474418"/>
                <a:ext cx="21947029" cy="10243170"/>
              </a:xfrm>
            </p:spPr>
            <p:txBody>
              <a:bodyPr/>
              <a:lstStyle/>
              <a:p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MTCT</a:t>
                </a: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vị đo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 độ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Shift-Mode-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Nhập biểu thức đề và thử lần lượt các đáp án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 n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hập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5600" b="0" i="1" smtClean="0">
                            <a:latin typeface="Cambria Math"/>
                          </a:rPr>
                          <m:t>=</m:t>
                        </m:r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latin typeface="Cambria Math"/>
                      </a:rPr>
                      <m:t>)+</m:t>
                    </m:r>
                    <m:rad>
                      <m:radPr>
                        <m:degHide m:val="on"/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CALC: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;</m:t>
                    </m:r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  <m:r>
                      <a:rPr lang="vi-VN" sz="5600" i="1">
                        <a:latin typeface="Cambria Math"/>
                      </a:rPr>
                      <m:t>;</m:t>
                    </m:r>
                    <m:r>
                      <a:rPr lang="vi-VN" sz="5600" i="1">
                        <a:latin typeface="Cambria Math"/>
                      </a:rPr>
                      <m:t>𝑥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4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ết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 bằng 0 thì chọn đáp án A, nếu không bằng 0 thì thử đáp án tương tự với các đáp án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B,C,D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624" y="3474418"/>
                <a:ext cx="21947029" cy="10243170"/>
              </a:xfrm>
              <a:blipFill>
                <a:blip r:embed="rId2"/>
                <a:stretch>
                  <a:fillRect l="-141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3522" y="1458194"/>
                <a:ext cx="22754528" cy="313529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2" y="1458194"/>
                <a:ext cx="22754528" cy="3135292"/>
              </a:xfrm>
              <a:prstGeom prst="rect">
                <a:avLst/>
              </a:prstGeom>
              <a:blipFill rotWithShape="1">
                <a:blip r:embed="rId3"/>
                <a:stretch>
                  <a:fillRect l="-1098" t="-1165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tion Button: Forward or Next 15">
            <a:hlinkClick r:id="rId4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277" y="2199658"/>
                <a:ext cx="23623538" cy="390755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là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10932073" algn="l"/>
                  </a:tabLst>
                </a:pP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7" y="2199658"/>
                <a:ext cx="23623538" cy="3907555"/>
              </a:xfrm>
              <a:prstGeom prst="rect">
                <a:avLst/>
              </a:prstGeom>
              <a:blipFill rotWithShape="1">
                <a:blip r:embed="rId2"/>
                <a:stretch>
                  <a:fillRect l="-1058" t="-468" r="-903" b="-7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9640" y="5346626"/>
                <a:ext cx="23775948" cy="605333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 Dùng công 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đổi tổng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560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fr-FR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latin typeface="Cambria Math"/>
                            </a:rPr>
                            <m:t>𝑣</m:t>
                          </m:r>
                        </m:e>
                      </m:func>
                      <m:r>
                        <a:rPr lang="fr-FR" sz="5600" i="1">
                          <a:latin typeface="Cambria Math"/>
                        </a:rPr>
                        <m:t>=</m:t>
                      </m:r>
                      <m:r>
                        <a:rPr lang="fr-FR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5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fr-FR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5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5600" i="1"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fr-FR" sz="5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120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°– 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5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120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°+ </m:t>
                              </m:r>
                              <m:r>
                                <a:rPr lang="fr-FR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5600" i="1">
                          <a:solidFill>
                            <a:schemeClr val="tx1"/>
                          </a:solidFill>
                          <a:latin typeface="Cambria Math"/>
                        </a:rPr>
                        <m:t>–</m:t>
                      </m:r>
                      <m:func>
                        <m:funcPr>
                          <m:ctrlPr>
                            <a:rPr lang="en-SG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fr-FR" sz="5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/>
                        </a:rPr>
                        <m:t>=</m:t>
                      </m:r>
                      <m:r>
                        <a:rPr lang="en-US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5600" i="1">
                              <a:latin typeface="Cambria Math"/>
                            </a:rPr>
                            <m:t>120</m:t>
                          </m:r>
                          <m:r>
                            <a:rPr lang="en-US" sz="5600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latin typeface="Cambria Math"/>
                            </a:rPr>
                            <m:t>cos</m:t>
                          </m:r>
                          <m:r>
                            <a:rPr lang="en-US" sz="5600">
                              <a:latin typeface="Cambria Math"/>
                            </a:rPr>
                            <m:t>(−</m:t>
                          </m:r>
                        </m:fName>
                        <m:e>
                          <m:r>
                            <a:rPr lang="en-US" sz="5600" i="1">
                              <a:latin typeface="Cambria Math"/>
                            </a:rPr>
                            <m:t>𝑥</m:t>
                          </m:r>
                          <m:r>
                            <a:rPr lang="en-US" sz="5600" i="1">
                              <a:latin typeface="Cambria Math"/>
                            </a:rPr>
                            <m:t>)−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56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5600" i="1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latin typeface="Cambria Math"/>
                                    </a:rPr>
                                    <m:t>120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°−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)=−</m:t>
                                  </m:r>
                                  <m:r>
                                    <a:rPr lang="en-US" sz="5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56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40" y="5346626"/>
                <a:ext cx="23775948" cy="6053334"/>
              </a:xfrm>
              <a:prstGeom prst="rect">
                <a:avLst/>
              </a:prstGeom>
              <a:blipFill>
                <a:blip r:embed="rId3"/>
                <a:stretch>
                  <a:fillRect l="-1026" t="-2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6288138" y="3986073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95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780" y="4842570"/>
                <a:ext cx="21947029" cy="7103661"/>
              </a:xfrm>
            </p:spPr>
            <p:txBody>
              <a:bodyPr/>
              <a:lstStyle/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 : Dùng 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MTCT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 A: Nhập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Bấm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−</m:t>
                    </m:r>
                    <m:r>
                      <a:rPr lang="vi-VN" sz="5600" i="1">
                        <a:latin typeface="Cambria Math"/>
                      </a:rPr>
                      <m:t>0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9998476952</m:t>
                    </m:r>
                    <m:r>
                      <a:rPr lang="vi-VN" sz="5600" i="1">
                        <a:latin typeface="Cambria Math"/>
                      </a:rPr>
                      <m:t>≠</m:t>
                    </m:r>
                    <m:r>
                      <a:rPr lang="vi-VN" sz="56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loại A.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Đáp án B: Nhập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r>
                      <a:rPr lang="fr-FR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fr-FR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CALC: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5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780" y="4842570"/>
                <a:ext cx="21947029" cy="7103661"/>
              </a:xfrm>
              <a:blipFill>
                <a:blip r:embed="rId2"/>
                <a:stretch>
                  <a:fillRect l="-1417" t="-2401" b="-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26277" y="1602210"/>
                <a:ext cx="23623538" cy="2769999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 gọn biểu thức: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°–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120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°+ </m:t>
                            </m:r>
                            <m:r>
                              <a:rPr lang="fr-FR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fr-FR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kết quả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406220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600" b="1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0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7" y="1602210"/>
                <a:ext cx="23623538" cy="2769999"/>
              </a:xfrm>
              <a:prstGeom prst="rect">
                <a:avLst/>
              </a:prstGeom>
              <a:blipFill>
                <a:blip r:embed="rId3"/>
                <a:stretch>
                  <a:fillRect l="-1058" t="-4626" b="-1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001" y="2293611"/>
                <a:ext cx="23308208" cy="394358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kết quả rút gọn bằng: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01" y="2293611"/>
                <a:ext cx="23308208" cy="3943587"/>
              </a:xfrm>
              <a:prstGeom prst="rect">
                <a:avLst/>
              </a:prstGeom>
              <a:blipFill rotWithShape="1">
                <a:blip r:embed="rId2"/>
                <a:stretch>
                  <a:fillRect l="-1046" r="-1778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354" y="6354738"/>
                <a:ext cx="22251849" cy="841705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ạ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 và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</a:t>
                </a:r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tổng thành </a:t>
                </a:r>
                <a:r>
                  <a:rPr lang="vi-VN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5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5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5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1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56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5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  <m:r>
                          <a:rPr lang="en-US" sz="5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5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5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5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56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5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56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5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56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56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5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3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5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/>
                          </a:rPr>
                          <m:t>3</m:t>
                        </m:r>
                        <m:r>
                          <a:rPr lang="en-US" sz="5600" i="1">
                            <a:latin typeface="Cambria Math"/>
                          </a:rPr>
                          <m:t>−</m:t>
                        </m:r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6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d>
                          <m:dPr>
                            <m:ctrlPr>
                              <a:rPr lang="en-US" sz="5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600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5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56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56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5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56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5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4" y="6354738"/>
                <a:ext cx="22251849" cy="8417058"/>
              </a:xfrm>
              <a:prstGeom prst="rect">
                <a:avLst/>
              </a:prstGeom>
              <a:blipFill rotWithShape="1">
                <a:blip r:embed="rId3"/>
                <a:stretch>
                  <a:fillRect l="-1123" t="-1448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611463C-4518-41E5-835F-311D9E89897E}"/>
              </a:ext>
            </a:extLst>
          </p:cNvPr>
          <p:cNvSpPr/>
          <p:nvPr/>
        </p:nvSpPr>
        <p:spPr>
          <a:xfrm>
            <a:off x="17927351" y="4914578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" name="Round Same Side Corner Rectangle 1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8489" y="2394298"/>
                <a:ext cx="21642209" cy="1046561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tích</a:t>
                </a:r>
                <a:r>
                  <a:rPr lang="en-SG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1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89" y="2394298"/>
                <a:ext cx="21642209" cy="1046561"/>
              </a:xfrm>
              <a:prstGeom prst="rect">
                <a:avLst/>
              </a:prstGeom>
              <a:blipFill rotWithShape="1">
                <a:blip r:embed="rId2"/>
                <a:stretch>
                  <a:fillRect l="-1126" t="-1228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4299" y="3834458"/>
                <a:ext cx="21489799" cy="449354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𝑠𝑖𝑛𝑥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5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99" y="3834458"/>
                <a:ext cx="21489799" cy="4493548"/>
              </a:xfrm>
              <a:prstGeom prst="rect">
                <a:avLst/>
              </a:prstGeom>
              <a:blipFill>
                <a:blip r:embed="rId3"/>
                <a:stretch>
                  <a:fillRect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93954" y="1416305"/>
            <a:ext cx="914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THÀNH NHÂN TỬ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818605" y="1140420"/>
            <a:ext cx="731388" cy="138276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772" y="1489740"/>
            <a:ext cx="4330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285053" y="126227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624" y="5480831"/>
                <a:ext cx="21947029" cy="7123144"/>
              </a:xfrm>
            </p:spPr>
            <p:txBody>
              <a:bodyPr/>
              <a:lstStyle/>
              <a:p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Cách 2: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MTCT</a:t>
                </a:r>
              </a:p>
              <a:p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6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5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 CALC: </a:t>
                </a:r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1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,</m:t>
                    </m:r>
                    <m:r>
                      <a:rPr lang="vi-VN" sz="5600" i="1">
                        <a:latin typeface="Cambria Math"/>
                      </a:rPr>
                      <m:t>𝑋</m:t>
                    </m:r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3</m:t>
                    </m:r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624" y="5480831"/>
                <a:ext cx="21947029" cy="7123144"/>
              </a:xfrm>
              <a:blipFill rotWithShape="1">
                <a:blip r:embed="rId2"/>
                <a:stretch>
                  <a:fillRect l="-1389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1514" y="1533813"/>
                <a:ext cx="23308208" cy="3943587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16:</a:t>
                </a:r>
                <a:r>
                  <a:rPr lang="en-US" sz="5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SG" sz="6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solidFill>
                                      <a:srgbClr val="33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kết quả rút gọn bằng: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737513" algn="l"/>
                    <a:tab pos="11478200" algn="l"/>
                    <a:tab pos="17215711" algn="l"/>
                  </a:tabLst>
                </a:pP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1533813"/>
                <a:ext cx="23308208" cy="3943587"/>
              </a:xfrm>
              <a:prstGeom prst="rect">
                <a:avLst/>
              </a:prstGeom>
              <a:blipFill rotWithShape="1">
                <a:blip r:embed="rId3"/>
                <a:stretch>
                  <a:fillRect l="-1046" r="-1778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63267" y="2333389"/>
                <a:ext cx="20880158" cy="106605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đổi biểu thức sau về tích</a:t>
                </a:r>
                <a14:m>
                  <m:oMath xmlns:m="http://schemas.openxmlformats.org/officeDocument/2006/math">
                    <m:r>
                      <a:rPr lang="en-SG" sz="56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67" y="2333389"/>
                <a:ext cx="20880158" cy="1066055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2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202" y="-523281"/>
            <a:ext cx="369486" cy="10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9" tIns="91445" rIns="182889" bIns="914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66870" y="3762450"/>
                <a:ext cx="22099439" cy="632231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en-SG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SG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SG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5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−(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SG" sz="5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600" i="1">
                            <a:latin typeface="Cambria Math"/>
                          </a:rPr>
                          <m:t>(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)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SG" sz="5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 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/>
                          </a:rPr>
                          <m:t>(</m:t>
                        </m:r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)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vi-VN" sz="56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600" i="1">
                              <a:latin typeface="Cambria Math"/>
                            </a:rPr>
                            <m:t>1</m:t>
                          </m:r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6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SG" sz="5600" dirty="0" smtClean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vi-VN" sz="5600" i="1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5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5600" dirty="0" smtClean="0">
                    <a:latin typeface="Times New Roman" panose="02020603050405020304" pitchFamily="18" charset="0"/>
                  </a:rPr>
                  <a:t>))</a:t>
                </a:r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SG" sz="5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)(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𝑠𝑖𝑛𝑥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𝑐𝑜𝑠𝑥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70" y="3762450"/>
                <a:ext cx="22099439" cy="6322318"/>
              </a:xfrm>
              <a:prstGeom prst="rect">
                <a:avLst/>
              </a:prstGeom>
              <a:blipFill>
                <a:blip r:embed="rId3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893954" y="1416305"/>
            <a:ext cx="914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 TÍCH THÀNH NHÂN TỬ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818605" y="1140420"/>
            <a:ext cx="731388" cy="138276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772" y="1489740"/>
            <a:ext cx="4330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23285053" y="126227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94517" y="2538314"/>
                <a:ext cx="21947027" cy="246942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các biểu thức sau không phụ thuộc vào biến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𝐴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17" y="2538314"/>
                <a:ext cx="21947027" cy="2469424"/>
              </a:xfrm>
              <a:prstGeom prst="rect">
                <a:avLst/>
              </a:prstGeom>
              <a:blipFill rotWithShape="1">
                <a:blip r:embed="rId2"/>
                <a:stretch>
                  <a:fillRect l="-1139" t="-4938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5922" y="4698554"/>
                <a:ext cx="21947027" cy="965453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𝐴</m:t>
                      </m:r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vi-VN" sz="56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SG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5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5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(</m:t>
                      </m:r>
                      <m:r>
                        <a:rPr lang="vi-VN" sz="56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5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vi-VN" sz="5600" i="1">
                          <a:latin typeface="Cambria Math"/>
                        </a:rPr>
                        <m:t>+</m:t>
                      </m:r>
                      <m:r>
                        <a:rPr lang="vi-VN" sz="5600" i="1">
                          <a:latin typeface="Cambria Math"/>
                        </a:rPr>
                        <m:t>1</m:t>
                      </m:r>
                      <m:r>
                        <a:rPr lang="vi-VN" sz="5600" i="1">
                          <a:latin typeface="Cambria Math"/>
                        </a:rPr>
                        <m:t>)=</m:t>
                      </m:r>
                      <m:r>
                        <a:rPr lang="vi-VN" sz="5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2" y="4698554"/>
                <a:ext cx="21947027" cy="9654530"/>
              </a:xfrm>
              <a:prstGeom prst="rect">
                <a:avLst/>
              </a:prstGeom>
              <a:blipFill rotWithShape="1">
                <a:blip r:embed="rId3"/>
                <a:stretch>
                  <a:fillRect l="-1111" t="-1326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7"/>
          <p:cNvGrpSpPr/>
          <p:nvPr/>
        </p:nvGrpSpPr>
        <p:grpSpPr>
          <a:xfrm>
            <a:off x="629233" y="1485671"/>
            <a:ext cx="19002954" cy="945156"/>
            <a:chOff x="7459670" y="8524495"/>
            <a:chExt cx="19006395" cy="945327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05264" y="2178274"/>
                <a:ext cx="21947027" cy="229140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các biểu thức sau không phụ thuộc vào biến </a:t>
                </a:r>
                <a14:m>
                  <m:oMath xmlns:m="http://schemas.openxmlformats.org/officeDocument/2006/math"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𝐵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4" y="2178274"/>
                <a:ext cx="21947027" cy="2291405"/>
              </a:xfrm>
              <a:prstGeom prst="rect">
                <a:avLst/>
              </a:prstGeom>
              <a:blipFill>
                <a:blip r:embed="rId2"/>
                <a:stretch>
                  <a:fillRect l="-11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0630" y="4266506"/>
                <a:ext cx="21947027" cy="10845415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fr-FR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400" i="1">
                              <a:latin typeface="Cambria Math"/>
                            </a:rPr>
                            <m:t>𝐵</m:t>
                          </m:r>
                        </m:fName>
                        <m:e>
                          <m:r>
                            <a:rPr lang="vi-VN" sz="6400" i="1"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vi-VN" sz="6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</m:fName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6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</m:fName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6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64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SG" sz="6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6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𝑥</m:t>
                          </m:r>
                          <m:r>
                            <a:rPr lang="vi-VN" sz="6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vi-VN" sz="64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SG" sz="6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64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SG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6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6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SG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vi-VN" sz="64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6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6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SG" sz="6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vi-VN" sz="6400" i="1"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vi-VN" sz="64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6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6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6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SG" sz="6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vi-VN" sz="64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vi-VN" sz="6400" dirty="0"/>
                  <a:t> </a:t>
                </a:r>
                <a14:m>
                  <m:oMath xmlns:m="http://schemas.openxmlformats.org/officeDocument/2006/math">
                    <m:r>
                      <a:rPr lang="vi-VN" sz="6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6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64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SG" sz="6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400" i="1">
                            <a:latin typeface="Cambria Math"/>
                          </a:rPr>
                          <m:t>đ</m:t>
                        </m:r>
                        <m:r>
                          <a:rPr lang="vi-VN" sz="6400" i="1">
                            <a:latin typeface="Cambria Math"/>
                          </a:rPr>
                          <m:t>𝑝𝑐𝑚</m:t>
                        </m:r>
                      </m:fName>
                      <m:e>
                        <m:r>
                          <a:rPr lang="vi-VN" sz="6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SG" sz="6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0" y="4266506"/>
                <a:ext cx="21947027" cy="10845415"/>
              </a:xfrm>
              <a:prstGeom prst="rect">
                <a:avLst/>
              </a:prstGeom>
              <a:blipFill>
                <a:blip r:embed="rId3"/>
                <a:stretch>
                  <a:fillRect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7"/>
          <p:cNvGrpSpPr/>
          <p:nvPr/>
        </p:nvGrpSpPr>
        <p:grpSpPr>
          <a:xfrm>
            <a:off x="629233" y="1485671"/>
            <a:ext cx="19002954" cy="945156"/>
            <a:chOff x="7459670" y="8524495"/>
            <a:chExt cx="19006395" cy="945327"/>
          </a:xfrm>
        </p:grpSpPr>
        <p:sp>
          <p:nvSpPr>
            <p:cNvPr id="8" name="Rectangle 7">
              <a:hlinkClick r:id="rId4" action="ppaction://hlinksldjump"/>
            </p:cNvPr>
            <p:cNvSpPr/>
            <p:nvPr/>
          </p:nvSpPr>
          <p:spPr>
            <a:xfrm>
              <a:off x="9092458" y="8638675"/>
              <a:ext cx="17373607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BIỂU THỨC KHÔNG PHỤ THUỘC VÀO BIẾN x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1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Round Same Side Corner Rectangle 1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4" name="Action Button: Forward or Next 13">
            <a:hlinkClick r:id="rId5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7521" y="2804964"/>
                <a:ext cx="23013899" cy="1603188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 tam giác </a:t>
                </a:r>
                <a:r>
                  <a:rPr lang="vi-VN" sz="56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:r>
                  <a:rPr lang="vi-VN" sz="56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SG" sz="6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64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6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6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21" y="2804964"/>
                <a:ext cx="23013899" cy="1603188"/>
              </a:xfrm>
              <a:prstGeom prst="rect">
                <a:avLst/>
              </a:prstGeom>
              <a:blipFill rotWithShape="1">
                <a:blip r:embed="rId2"/>
                <a:stretch>
                  <a:fillRect l="-1086" b="-1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0690" y="4914578"/>
                <a:ext cx="21947027" cy="670665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56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r>
                      <a:rPr lang="vi-VN" sz="5600" i="1">
                        <a:latin typeface="Cambria Math"/>
                      </a:rPr>
                      <m:t>2</m:t>
                    </m:r>
                    <m:r>
                      <a:rPr lang="vi-VN" sz="56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56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6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vi-VN" sz="56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6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SG" sz="5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6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5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600" i="1">
                        <a:latin typeface="Cambria Math"/>
                      </a:rPr>
                      <m:t>𝐴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𝐵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𝐶</m:t>
                    </m:r>
                    <m:r>
                      <a:rPr lang="vi-VN" sz="5600" i="1">
                        <a:latin typeface="Cambria Math"/>
                      </a:rPr>
                      <m:t> =</m:t>
                    </m:r>
                    <m:r>
                      <a:rPr lang="vi-VN" sz="5600" i="1">
                        <a:latin typeface="Cambria Math"/>
                      </a:rPr>
                      <m:t>𝜋</m:t>
                    </m:r>
                    <m:r>
                      <a:rPr lang="vi-VN" sz="5600" i="1">
                        <a:latin typeface="Cambria Math"/>
                      </a:rPr>
                      <m:t> =&gt; </m:t>
                    </m:r>
                    <m:r>
                      <a:rPr lang="vi-VN" sz="5600" i="1">
                        <a:latin typeface="Cambria Math"/>
                      </a:rPr>
                      <m:t>𝐶</m:t>
                    </m:r>
                    <m:r>
                      <a:rPr lang="vi-VN" sz="5600" i="1">
                        <a:latin typeface="Cambria Math"/>
                      </a:rPr>
                      <m:t> + </m:t>
                    </m:r>
                    <m:r>
                      <a:rPr lang="vi-VN" sz="5600" i="1">
                        <a:latin typeface="Cambria Math"/>
                      </a:rPr>
                      <m:t>𝐴</m:t>
                    </m:r>
                    <m:r>
                      <a:rPr lang="vi-VN" sz="5600" i="1">
                        <a:latin typeface="Cambria Math"/>
                      </a:rPr>
                      <m:t> =</m:t>
                    </m:r>
                    <m:r>
                      <a:rPr lang="vi-VN" sz="5600" i="1">
                        <a:latin typeface="Cambria Math"/>
                      </a:rPr>
                      <m:t>𝜋</m:t>
                    </m:r>
                    <m:r>
                      <a:rPr lang="vi-VN" sz="5600" i="1">
                        <a:latin typeface="Cambria Math"/>
                      </a:rPr>
                      <m:t>– </m:t>
                    </m:r>
                    <m:r>
                      <a:rPr lang="vi-VN" sz="5600" i="1">
                        <a:latin typeface="Cambria Math"/>
                      </a:rPr>
                      <m:t>𝐵</m:t>
                    </m:r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600" i="1"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𝐶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𝜋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latin typeface="Cambria Math"/>
                          </a:rPr>
                          <m:t>𝐵</m:t>
                        </m:r>
                      </m:e>
                    </m:func>
                    <m:r>
                      <a:rPr lang="vi-VN" sz="5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SG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600" i="1">
                                <a:latin typeface="Cambria Math"/>
                              </a:rPr>
                              <m:t>𝐶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600" i="1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6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SG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6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vi-VN" sz="5600" i="1">
                          <a:latin typeface="Cambria Math"/>
                        </a:rPr>
                        <m:t>=</m:t>
                      </m:r>
                      <m:r>
                        <a:rPr lang="vi-VN" sz="5600" i="1">
                          <a:latin typeface="Cambria Math"/>
                        </a:rPr>
                        <m:t>0</m:t>
                      </m:r>
                      <m:r>
                        <a:rPr lang="vi-VN" sz="56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600" i="1">
                              <a:latin typeface="Cambria Math"/>
                            </a:rPr>
                            <m:t>𝐶</m:t>
                          </m:r>
                          <m:r>
                            <a:rPr lang="vi-VN" sz="5600" i="1">
                              <a:latin typeface="Cambria Math"/>
                            </a:rPr>
                            <m:t>−</m:t>
                          </m:r>
                          <m:r>
                            <a:rPr lang="vi-VN" sz="5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5600" i="1">
                          <a:latin typeface="Cambria Math"/>
                        </a:rPr>
                        <m:t>=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5600" i="1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6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vi-VN" sz="5600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SG" sz="5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600" i="1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giác ABC cân tại B</a:t>
                </a:r>
                <a:r>
                  <a:rPr lang="en-SG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90" y="4914578"/>
                <a:ext cx="21947027" cy="6706654"/>
              </a:xfrm>
              <a:prstGeom prst="rect">
                <a:avLst/>
              </a:prstGeom>
              <a:blipFill>
                <a:blip r:embed="rId3"/>
                <a:stretch>
                  <a:fillRect l="-1111" t="-1818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7521" y="2437741"/>
                <a:ext cx="23013899" cy="140161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6: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5600" b="0" i="1" smtClean="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 b="0" i="0" smtClean="0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21" y="2437741"/>
                <a:ext cx="23013899" cy="1401612"/>
              </a:xfrm>
              <a:prstGeom prst="rect">
                <a:avLst/>
              </a:prstGeom>
              <a:blipFill rotWithShape="1">
                <a:blip r:embed="rId2"/>
                <a:stretch>
                  <a:fillRect l="-1086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61" y="4266506"/>
                <a:ext cx="21947027" cy="5957282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SG" sz="56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5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5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56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5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SG" sz="5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fName>
                        <m:e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fName>
                      <m:e>
                        <m:r>
                          <a:rPr lang="en-US" sz="56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56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56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SG" sz="5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SG" sz="5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61" y="4266506"/>
                <a:ext cx="21947027" cy="5957282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149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364" y="2610322"/>
                <a:ext cx="23013899" cy="1046450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7: </a:t>
                </a:r>
                <a:r>
                  <a:rPr lang="vi-VN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CMR</a:t>
                </a:r>
                <a:r>
                  <a:rPr lang="en-US" sz="5600" dirty="0" smtClean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60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5600" b="0" i="0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 b="0" i="0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70</m:t>
                        </m:r>
                        <m:r>
                          <a:rPr lang="en-US" sz="5600" b="0" i="1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b="0" i="1" smtClean="0">
                        <a:solidFill>
                          <a:srgbClr val="33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6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4" y="2610322"/>
                <a:ext cx="23013899" cy="1046450"/>
              </a:xfrm>
              <a:prstGeom prst="rect">
                <a:avLst/>
              </a:prstGeom>
              <a:blipFill rotWithShape="1">
                <a:blip r:embed="rId2"/>
                <a:stretch>
                  <a:fillRect l="-106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2870" y="3658580"/>
                <a:ext cx="21947027" cy="9086024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pPr algn="ctr"/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fr-FR" sz="5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5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60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f>
                      <m:f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56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16</m:t>
                    </m:r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5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°)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func>
                      <m:funcPr>
                        <m:ctrlPr>
                          <a:rPr lang="en-US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6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70</m:t>
                        </m:r>
                        <m:r>
                          <a:rPr lang="en-US" sz="5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5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5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</m:func>
                        </m:fName>
                        <m: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fName>
                        <m:e>
                          <m:func>
                            <m:funcPr>
                              <m:ctrlP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e>
                              </m:func>
                              <m:r>
                                <a:rPr lang="en-US" sz="5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SG" sz="5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⟺</m:t>
                      </m:r>
                      <m:r>
                        <m:rPr>
                          <m:sty m:val="p"/>
                        </m:rPr>
                        <a:rPr lang="en-US" sz="5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6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80</m:t>
                              </m:r>
                              <m:r>
                                <a:rPr lang="en-US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5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80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°=</m:t>
                          </m:r>
                          <m:r>
                            <a:rPr lang="en-US" sz="5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SG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70" y="3658580"/>
                <a:ext cx="21947027" cy="9086024"/>
              </a:xfrm>
              <a:prstGeom prst="rect">
                <a:avLst/>
              </a:prstGeom>
              <a:blipFill rotWithShape="1">
                <a:blip r:embed="rId3"/>
                <a:stretch>
                  <a:fillRect l="-1139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74"/>
          <p:cNvGrpSpPr/>
          <p:nvPr/>
        </p:nvGrpSpPr>
        <p:grpSpPr>
          <a:xfrm>
            <a:off x="1019220" y="1559795"/>
            <a:ext cx="21339695" cy="957490"/>
            <a:chOff x="7459670" y="9982200"/>
            <a:chExt cx="21343553" cy="957663"/>
          </a:xfrm>
        </p:grpSpPr>
        <p:sp>
          <p:nvSpPr>
            <p:cNvPr id="15" name="Rectangle 14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TÍNH CHẤT CỦA TAM GIÁC, BIỂU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1" name="Action Button: Forward or Next 20">
            <a:hlinkClick r:id="rId5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34475" y="2546409"/>
                <a:ext cx="23166311" cy="6061336"/>
              </a:xfrm>
              <a:prstGeom prst="rect">
                <a:avLst/>
              </a:prstGeom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5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8: </a:t>
                </a:r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các công thức sau, công thức nào sai?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vi-VN" sz="56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56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–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𝑏</m:t>
                        </m:r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SG" sz="5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6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SG" sz="56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56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5600" i="1">
                        <a:solidFill>
                          <a:srgbClr val="3333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SG" sz="56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75" y="2546409"/>
                <a:ext cx="23166311" cy="6061336"/>
              </a:xfrm>
              <a:prstGeom prst="rect">
                <a:avLst/>
              </a:prstGeom>
              <a:blipFill rotWithShape="1">
                <a:blip r:embed="rId2"/>
                <a:stretch>
                  <a:fillRect l="-1079" t="-2113" b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E5634A9-97C0-481A-86FE-97EC01D4EABF}"/>
              </a:ext>
            </a:extLst>
          </p:cNvPr>
          <p:cNvSpPr/>
          <p:nvPr/>
        </p:nvSpPr>
        <p:spPr>
          <a:xfrm>
            <a:off x="1034475" y="4842570"/>
            <a:ext cx="1007670" cy="1053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19">
            <a:hlinkClick r:id="rId3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74"/>
          <p:cNvGrpSpPr/>
          <p:nvPr/>
        </p:nvGrpSpPr>
        <p:grpSpPr>
          <a:xfrm>
            <a:off x="622441" y="1458194"/>
            <a:ext cx="21339695" cy="957490"/>
            <a:chOff x="7459670" y="9982200"/>
            <a:chExt cx="21343553" cy="957663"/>
          </a:xfrm>
        </p:grpSpPr>
        <p:sp>
          <p:nvSpPr>
            <p:cNvPr id="21" name="Rectangle 20">
              <a:hlinkClick r:id="rId4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5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15778</TotalTime>
  <Words>547</Words>
  <PresentationFormat>Custom</PresentationFormat>
  <Paragraphs>173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2020-03-21T17:26:12Z</dcterms:modified>
</cp:coreProperties>
</file>