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733" r:id="rId3"/>
    <p:sldId id="510" r:id="rId4"/>
    <p:sldId id="526" r:id="rId5"/>
    <p:sldId id="543" r:id="rId6"/>
    <p:sldId id="560" r:id="rId7"/>
    <p:sldId id="577" r:id="rId8"/>
    <p:sldId id="578" r:id="rId9"/>
    <p:sldId id="449" r:id="rId10"/>
    <p:sldId id="579" r:id="rId11"/>
    <p:sldId id="580" r:id="rId12"/>
    <p:sldId id="581" r:id="rId13"/>
    <p:sldId id="582" r:id="rId14"/>
    <p:sldId id="583" r:id="rId15"/>
    <p:sldId id="584" r:id="rId16"/>
    <p:sldId id="585" r:id="rId17"/>
    <p:sldId id="586" r:id="rId18"/>
    <p:sldId id="587" r:id="rId19"/>
    <p:sldId id="588" r:id="rId20"/>
    <p:sldId id="589" r:id="rId21"/>
    <p:sldId id="590" r:id="rId22"/>
    <p:sldId id="59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9AA31-B454-48C3-B53F-8A16F793984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541C4-93FC-47DE-BDA4-8C7D8BE62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CE2E09-86DE-47D5-A3D9-D1AF1CF3198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6526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749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184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7462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5166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24465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9575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749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1845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5712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6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6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6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6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2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4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64"/>
          <p:cNvSpPr txBox="1">
            <a:spLocks noGrp="1"/>
          </p:cNvSpPr>
          <p:nvPr>
            <p:ph type="body" idx="1"/>
          </p:nvPr>
        </p:nvSpPr>
        <p:spPr>
          <a:xfrm rot="5400000">
            <a:off x="3901440" y="-1356360"/>
            <a:ext cx="4389120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6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64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64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3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5"/>
          <p:cNvSpPr txBox="1">
            <a:spLocks noGrp="1"/>
          </p:cNvSpPr>
          <p:nvPr>
            <p:ph type="title"/>
          </p:nvPr>
        </p:nvSpPr>
        <p:spPr>
          <a:xfrm rot="5400000">
            <a:off x="7604919" y="2148683"/>
            <a:ext cx="5211763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65"/>
          <p:cNvSpPr txBox="1">
            <a:spLocks noGrp="1"/>
          </p:cNvSpPr>
          <p:nvPr>
            <p:ph type="body" idx="1"/>
          </p:nvPr>
        </p:nvSpPr>
        <p:spPr>
          <a:xfrm rot="5400000">
            <a:off x="2016920" y="-492917"/>
            <a:ext cx="5211763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6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65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65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78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53657-3300-4B45-A1A4-93B970EFF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6AD27-9BB3-4D4A-B26E-0D0033ACD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475ED-6A53-44D4-AB80-66BCE7FD0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8C6BB-84C1-417C-80D8-193AE5C1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E2A0A-D837-4DA2-9D19-46805891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57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F548-4C47-4F4A-982B-DCD66D9E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7A76F-C9EE-4EE3-8E19-8E957E593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ACC40-4FE7-49BD-BC54-062F5780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A426F-8AB5-4A56-81DF-95C5BEA1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15C75-D958-4D47-8476-D923F8A5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99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3FCAE-9750-40D6-BAC5-89CBA1344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1B387-72C6-4240-8D36-2D84EC5A0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70C91-9AA8-4B7B-AFE0-B8BE7ADA6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33481-80A4-4179-A57B-839BAF29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284E5-4F4A-4E39-942D-E66A1C0E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31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23180-2425-4CBB-B1DC-D2D64F534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72BB2-E200-474E-8DE1-EC9A7CBEE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2AD38B-9138-44FF-BF3B-582CF606A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22C7D-D02F-40F7-A07F-803059E2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D07AD-6460-4C91-96DA-4869A0F6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5FBDC-C79C-4308-86AA-252D84E7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8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C37DA-40C3-494B-9A96-FD308A1C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EE5AA-E459-422E-BD4C-32454037A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E40E3-F98D-4821-BD1A-C47798734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063C8-2E9E-48E7-A06F-EBB48C8B4F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E90F1-B52F-4997-89FD-C4A74768DD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95C8-38FB-4697-9A9E-2A7EC02E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A47CEC-30AF-4557-8E83-A934E518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A8B0C-1691-4A6E-AA55-C7F92DEB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65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A565-3399-4940-A129-73D73A0A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C1BDF6-D918-4649-A744-5A0881A11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97844-7827-4C56-933F-DF016BAD2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1005-ED05-46A9-8148-1F0EE26A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96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5DA31-2D7B-4D85-A258-C1709A1FE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845B2E-9E9E-479E-9883-306FF777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46899-631C-4C29-9FA1-76BDAF5BB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83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6602-02D5-4279-AEC5-1D9043F3F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4B009-D310-48D1-BC85-37BAE1B04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F309A-6CC9-4363-9ED0-84EBEF136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F6EDD-500F-463E-8584-BD1A687E6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8DDB3-8E04-4D5B-A52D-E329F09B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AFF45-2B60-47DE-BE2A-5A7197D22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7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7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4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8F1F6-7B63-4B55-AD5E-F3E8A0024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B1769-7474-4647-ACBB-436EDD50F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A7988-A4E5-4B55-9C85-86BE69A5E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7F6E3-307E-48E7-9D3D-E77481C3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AEDB-941E-4DBC-8990-CFADDC20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63E7E-CEA0-47CF-9604-93B09FE9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19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BB1D-8479-4A5B-B9C6-065C59CC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EE719-9C0C-4AD5-B637-AAC52CEFC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89F44-4051-4C16-B21D-4CF3208B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FB007-9179-45B7-A42D-DEF88F1C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019ED-ABBF-4199-9D22-6A9520D2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461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87515F-FBC2-4DE6-81C4-3B3FB46F5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6D4C3-0C64-4D45-9035-5E1CE4E7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546F9-FE37-46BB-83C4-69ECD2E52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8ECFC-C9E6-47CB-99F8-CDD1858B3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0D022-3BFE-4836-BE77-1D1B8720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4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4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sz="5600" b="1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4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45720" lv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4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4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7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8"/>
          <p:cNvSpPr txBox="1"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sz="5600" b="1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8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5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8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8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2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9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9"/>
          <p:cNvSpPr txBox="1">
            <a:spLocks noGrp="1"/>
          </p:cNvSpPr>
          <p:nvPr>
            <p:ph type="body" idx="1"/>
          </p:nvPr>
        </p:nvSpPr>
        <p:spPr>
          <a:xfrm>
            <a:off x="609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59"/>
          <p:cNvSpPr txBox="1">
            <a:spLocks noGrp="1"/>
          </p:cNvSpPr>
          <p:nvPr>
            <p:ph type="body" idx="2"/>
          </p:nvPr>
        </p:nvSpPr>
        <p:spPr>
          <a:xfrm>
            <a:off x="6197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5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9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9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7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60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60"/>
          <p:cNvSpPr txBox="1"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60"/>
          <p:cNvSpPr txBox="1">
            <a:spLocks noGrp="1"/>
          </p:cNvSpPr>
          <p:nvPr>
            <p:ph type="body" idx="2"/>
          </p:nvPr>
        </p:nvSpPr>
        <p:spPr>
          <a:xfrm>
            <a:off x="6193368" y="1859758"/>
            <a:ext cx="5389033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60"/>
          <p:cNvSpPr txBox="1">
            <a:spLocks noGrp="1"/>
          </p:cNvSpPr>
          <p:nvPr>
            <p:ph type="body" idx="3"/>
          </p:nvPr>
        </p:nvSpPr>
        <p:spPr>
          <a:xfrm>
            <a:off x="609600" y="2514600"/>
            <a:ext cx="5386917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60"/>
          <p:cNvSpPr txBox="1">
            <a:spLocks noGrp="1"/>
          </p:cNvSpPr>
          <p:nvPr>
            <p:ph type="body" idx="4"/>
          </p:nvPr>
        </p:nvSpPr>
        <p:spPr>
          <a:xfrm>
            <a:off x="6193368" y="2514600"/>
            <a:ext cx="5389033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6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60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0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4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1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6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1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1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2"/>
          <p:cNvSpPr txBox="1"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sz="26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62"/>
          <p:cNvSpPr txBox="1">
            <a:spLocks noGrp="1"/>
          </p:cNvSpPr>
          <p:nvPr>
            <p:ph type="body" idx="1"/>
          </p:nvPr>
        </p:nvSpPr>
        <p:spPr>
          <a:xfrm>
            <a:off x="914400" y="16764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62"/>
          <p:cNvSpPr txBox="1">
            <a:spLocks noGrp="1"/>
          </p:cNvSpPr>
          <p:nvPr>
            <p:ph type="body" idx="2"/>
          </p:nvPr>
        </p:nvSpPr>
        <p:spPr>
          <a:xfrm>
            <a:off x="4766733" y="1676400"/>
            <a:ext cx="6815667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9751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marL="914400" lvl="1" indent="-368935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marL="1371600" lvl="2" indent="-33528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marL="1828800" lvl="3" indent="-31115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6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62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62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2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 with Capti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3"/>
          <p:cNvSpPr/>
          <p:nvPr/>
        </p:nvSpPr>
        <p:spPr>
          <a:xfrm rot="-10380000" flipH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38500" dir="7500000" sx="98500" sy="100080" kx="1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63"/>
          <p:cNvSpPr/>
          <p:nvPr/>
        </p:nvSpPr>
        <p:spPr>
          <a:xfrm rot="-10380000" flipH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19685" dist="6350" dir="12900000" algn="tl" rotWithShape="0">
              <a:srgbClr val="000000">
                <a:alpha val="46666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63"/>
          <p:cNvSpPr txBox="1"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63"/>
          <p:cNvSpPr txBox="1">
            <a:spLocks noGrp="1"/>
          </p:cNvSpPr>
          <p:nvPr>
            <p:ph type="body" idx="1"/>
          </p:nvPr>
        </p:nvSpPr>
        <p:spPr>
          <a:xfrm>
            <a:off x="812800" y="2828785"/>
            <a:ext cx="2946400" cy="2179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45700" rIns="45700" bIns="45700" anchor="t" anchorCtr="0">
            <a:norm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marL="914400" lvl="1" indent="-293369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marL="1371600" lvl="2" indent="-27305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marL="1828800" lvl="3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marL="2286000" lvl="4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6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63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63"/>
          <p:cNvSpPr txBox="1">
            <a:spLocks noGrp="1"/>
          </p:cNvSpPr>
          <p:nvPr>
            <p:ph type="sldNum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5" name="Google Shape;95;p63"/>
          <p:cNvSpPr>
            <a:spLocks noGrp="1"/>
          </p:cNvSpPr>
          <p:nvPr>
            <p:ph type="pic" idx="2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lt2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96" name="Google Shape;96;p63"/>
          <p:cNvSpPr/>
          <p:nvPr/>
        </p:nvSpPr>
        <p:spPr>
          <a:xfrm rot="10800000" flipH="1">
            <a:off x="-12700" y="5816600"/>
            <a:ext cx="1221740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63"/>
          <p:cNvSpPr/>
          <p:nvPr/>
        </p:nvSpPr>
        <p:spPr>
          <a:xfrm rot="10800000" flipH="1">
            <a:off x="5842000" y="6219826"/>
            <a:ext cx="63500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72742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65000" sy="65000" flip="none" algn="tl"/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2"/>
          <p:cNvSpPr/>
          <p:nvPr/>
        </p:nvSpPr>
        <p:spPr>
          <a:xfrm>
            <a:off x="-12700" y="-7144"/>
            <a:ext cx="1221740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52"/>
          <p:cNvSpPr/>
          <p:nvPr/>
        </p:nvSpPr>
        <p:spPr>
          <a:xfrm>
            <a:off x="5842000" y="-7144"/>
            <a:ext cx="63500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52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52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5445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sz="2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321944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1" name="Google Shape;31;p5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Google Shape;32;p52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3" name="Google Shape;33;p52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4" name="Google Shape;34;p52"/>
          <p:cNvGrpSpPr/>
          <p:nvPr/>
        </p:nvGrpSpPr>
        <p:grpSpPr>
          <a:xfrm>
            <a:off x="-39058" y="-16113"/>
            <a:ext cx="12264340" cy="1086266"/>
            <a:chOff x="-29322" y="-1971"/>
            <a:chExt cx="9198255" cy="1086266"/>
          </a:xfrm>
        </p:grpSpPr>
        <p:sp>
          <p:nvSpPr>
            <p:cNvPr id="35" name="Google Shape;35;p52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52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138352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682FE-34FA-44A0-AE4C-9B124C13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6E89C-5DBD-4101-816B-96869D134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DC888-11B5-4EE9-B7F7-C36932317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427E9-AB6C-4E41-9A4A-E31B4FF589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75D3D-560B-457A-906A-6AC719CC8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3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2590800" y="1524000"/>
            <a:ext cx="14033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WordArt 40"/>
          <p:cNvSpPr>
            <a:spLocks noChangeArrowheads="1" noChangeShapeType="1" noTextEdit="1"/>
          </p:cNvSpPr>
          <p:nvPr/>
        </p:nvSpPr>
        <p:spPr bwMode="auto">
          <a:xfrm>
            <a:off x="289259" y="1924810"/>
            <a:ext cx="11496341" cy="28210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isometricOffAxis1Righ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NGHĨA CỦA</a:t>
            </a:r>
            <a:r>
              <a:rPr kumimoji="0" lang="en-US" sz="3600" b="1" i="0" u="none" strike="noStrike" kern="10" cap="none" spc="0" normalizeH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TỪ, THÀNH NGỮ,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0" baseline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PHÉP</a:t>
            </a:r>
            <a:r>
              <a:rPr lang="en-US" sz="36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TU TỪ ĐIỆP NGỮ.</a:t>
            </a:r>
            <a:endParaRPr kumimoji="0" lang="en-US" sz="3600" b="1" i="0" u="none" strike="noStrike" kern="10" cap="none" spc="0" normalizeH="0" baseline="0" noProof="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3"/>
          <a:srcRect r="52890" b="57091"/>
          <a:stretch>
            <a:fillRect/>
          </a:stretch>
        </p:blipFill>
        <p:spPr bwMode="auto">
          <a:xfrm>
            <a:off x="289259" y="238539"/>
            <a:ext cx="2652713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55219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6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6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BADEE02-1241-4161-BAD0-8DBCF84A9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65" y="497028"/>
            <a:ext cx="2379361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573967"/>
            <a:ext cx="11318170" cy="448205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025115-230F-40D8-AF5D-256475E077E1}"/>
              </a:ext>
            </a:extLst>
          </p:cNvPr>
          <p:cNvSpPr txBox="1"/>
          <p:nvPr/>
        </p:nvSpPr>
        <p:spPr>
          <a:xfrm>
            <a:off x="569030" y="1754738"/>
            <a:ext cx="11622970" cy="3903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đục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Nghi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thân: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9E44C7-F94E-45C8-AC94-90587CF08A41}"/>
              </a:ext>
            </a:extLst>
          </p:cNvPr>
          <p:cNvSpPr txBox="1"/>
          <p:nvPr/>
        </p:nvSpPr>
        <p:spPr>
          <a:xfrm>
            <a:off x="5102684" y="648169"/>
            <a:ext cx="1657879" cy="337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7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B5E19E4C-0613-41DD-853C-9105F3BE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1004341"/>
            <a:ext cx="11258209" cy="49017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146E33-B5C5-4A4D-9937-A8477C887549}"/>
              </a:ext>
            </a:extLst>
          </p:cNvPr>
          <p:cNvSpPr txBox="1"/>
          <p:nvPr/>
        </p:nvSpPr>
        <p:spPr>
          <a:xfrm>
            <a:off x="850692" y="1258704"/>
            <a:ext cx="9537492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Aft>
                <a:spcPts val="75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65FF3C3-D1AE-4C43-A1A1-AD4E99544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97" y="1825475"/>
            <a:ext cx="10958406" cy="390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a)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đâm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cào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c)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ngơ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(Chu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11B4F03F-A78F-4E82-91D2-D6CBE9C77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65" y="497028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5502278A-5AA4-4FA2-8B38-8AC49B15D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948721"/>
            <a:ext cx="11078327" cy="326785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D583CE-2F52-4562-9CC5-09A134C45186}"/>
              </a:ext>
            </a:extLst>
          </p:cNvPr>
          <p:cNvSpPr txBox="1"/>
          <p:nvPr/>
        </p:nvSpPr>
        <p:spPr>
          <a:xfrm>
            <a:off x="4945288" y="490325"/>
            <a:ext cx="2612036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Aft>
                <a:spcPts val="75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01D78-87BE-4F8B-B4E4-197A61136936}"/>
              </a:ext>
            </a:extLst>
          </p:cNvPr>
          <p:cNvSpPr txBox="1"/>
          <p:nvPr/>
        </p:nvSpPr>
        <p:spPr>
          <a:xfrm>
            <a:off x="682677" y="2410371"/>
            <a:ext cx="10826646" cy="234455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 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 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: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c) 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luỵ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8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E618D00-0153-4F1E-A98F-9FC179148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11" y="2238834"/>
            <a:ext cx="11003377" cy="30976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DA50EC-8D86-42C1-B627-FD6D12C60DCC}"/>
              </a:ext>
            </a:extLst>
          </p:cNvPr>
          <p:cNvSpPr txBox="1"/>
          <p:nvPr/>
        </p:nvSpPr>
        <p:spPr>
          <a:xfrm>
            <a:off x="970613" y="2643918"/>
            <a:ext cx="6108490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5D408E-4C06-4385-A8C1-91831C0BBA0C}"/>
              </a:ext>
            </a:extLst>
          </p:cNvPr>
          <p:cNvSpPr txBox="1"/>
          <p:nvPr/>
        </p:nvSpPr>
        <p:spPr>
          <a:xfrm>
            <a:off x="694543" y="3416372"/>
            <a:ext cx="10802912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 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nhẹ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phấn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sì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81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054DF82B-665D-413C-AE63-171279125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65" y="497028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043BEF8-2AD7-4E06-85EC-AAEBEF6C1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3"/>
            <a:ext cx="10943416" cy="47279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795EDF-7EB1-4188-9F32-A7832D6B8CC7}"/>
              </a:ext>
            </a:extLst>
          </p:cNvPr>
          <p:cNvSpPr txBox="1"/>
          <p:nvPr/>
        </p:nvSpPr>
        <p:spPr>
          <a:xfrm>
            <a:off x="5482653" y="580611"/>
            <a:ext cx="25344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10D2228-DB57-41C5-AA31-00E3701FE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09" y="1704517"/>
            <a:ext cx="10583057" cy="415498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*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toạc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Tú Nam)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sì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/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* 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gấc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tía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tai,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nạc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nhăn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sứa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43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A8972BDD-0327-42B7-9151-63E5F0EFE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402" y="614192"/>
            <a:ext cx="4313391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B17B26B-E4E8-4D13-A0E2-42AB07FF7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402" y="1933347"/>
            <a:ext cx="11123298" cy="349309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723D9E-0C93-495D-A2E7-45224A05DE4B}"/>
              </a:ext>
            </a:extLst>
          </p:cNvPr>
          <p:cNvSpPr txBox="1"/>
          <p:nvPr/>
        </p:nvSpPr>
        <p:spPr>
          <a:xfrm>
            <a:off x="720153" y="695164"/>
            <a:ext cx="6108490" cy="496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III. PHÉP TU TỪ ĐIỆP NGỮ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471389-F285-41DF-A61D-C09115D07E32}"/>
              </a:ext>
            </a:extLst>
          </p:cNvPr>
          <p:cNvSpPr txBox="1"/>
          <p:nvPr/>
        </p:nvSpPr>
        <p:spPr>
          <a:xfrm>
            <a:off x="720153" y="2562664"/>
            <a:ext cx="10751694" cy="22344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l-P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Lý thuyết: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pl-P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Khái niệm: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pl-PL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Điệp ngữ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 biện pháp tu từ lặp lại một từ ngữ (đôi khi cả một câu)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Tác dụng</a:t>
            </a:r>
            <a:r>
              <a:rPr lang="pl-P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làm nổi bật ý muốn nhấn mạnh, tăng ự gợi hình, gợi cảm cho sự diễn đạt.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5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1" y="533021"/>
            <a:ext cx="2024268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774" y="1418053"/>
            <a:ext cx="11257613" cy="49069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5D112D-C0E9-4A10-94F9-D407913246F0}"/>
              </a:ext>
            </a:extLst>
          </p:cNvPr>
          <p:cNvSpPr txBox="1"/>
          <p:nvPr/>
        </p:nvSpPr>
        <p:spPr>
          <a:xfrm>
            <a:off x="790731" y="632791"/>
            <a:ext cx="33204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B0D54-ED20-47DE-A514-4D9C4D100997}"/>
              </a:ext>
            </a:extLst>
          </p:cNvPr>
          <p:cNvSpPr txBox="1"/>
          <p:nvPr/>
        </p:nvSpPr>
        <p:spPr>
          <a:xfrm>
            <a:off x="467195" y="1873769"/>
            <a:ext cx="11015272" cy="409342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xíu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qua bao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bay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...=&gt;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“bay”: “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07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010" y="1178211"/>
            <a:ext cx="11168269" cy="47279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0F2E0F-AA92-43E2-A56A-73E9F235B569}"/>
              </a:ext>
            </a:extLst>
          </p:cNvPr>
          <p:cNvSpPr txBox="1"/>
          <p:nvPr/>
        </p:nvSpPr>
        <p:spPr>
          <a:xfrm>
            <a:off x="599010" y="1713300"/>
            <a:ext cx="11168269" cy="3657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chịu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cúi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gục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bờ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ôm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Chàng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nỗi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kiếm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khuya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vẫn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nức</a:t>
            </a:r>
            <a:r>
              <a:rPr lang="en-US" sz="240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nở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tủi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vọng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32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689547"/>
            <a:ext cx="11168268" cy="578620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4837D2-4E8E-46E2-AD77-BDE900952688}"/>
              </a:ext>
            </a:extLst>
          </p:cNvPr>
          <p:cNvSpPr txBox="1"/>
          <p:nvPr/>
        </p:nvSpPr>
        <p:spPr>
          <a:xfrm>
            <a:off x="1177353" y="967058"/>
            <a:ext cx="9837294" cy="356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Bef>
                <a:spcPts val="1200"/>
              </a:spcBef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kern="0" dirty="0">
              <a:solidFill>
                <a:srgbClr val="365F9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1A512A-DDB1-4C73-AE17-DBC2677778D2}"/>
              </a:ext>
            </a:extLst>
          </p:cNvPr>
          <p:cNvSpPr txBox="1"/>
          <p:nvPr/>
        </p:nvSpPr>
        <p:spPr>
          <a:xfrm>
            <a:off x="569030" y="1601397"/>
            <a:ext cx="11168268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ghẻ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tép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Mụ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hứa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Hễ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yếm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en-US" sz="2400" b="1" kern="0" dirty="0">
              <a:solidFill>
                <a:srgbClr val="365F9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Ra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tép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đủng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dạo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kia,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kern="0" dirty="0">
              <a:solidFill>
                <a:srgbClr val="365F9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200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hụp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kern="0" dirty="0">
              <a:solidFill>
                <a:srgbClr val="365F9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Tin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bèn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trút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tép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cẳng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bèn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bưng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hu </a:t>
            </a:r>
            <a:r>
              <a:rPr lang="en-US" sz="2400" b="1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r>
              <a:rPr lang="en-US" sz="24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." </a:t>
            </a:r>
            <a:endParaRPr lang="en-US" sz="2400" b="1" kern="0" dirty="0">
              <a:solidFill>
                <a:srgbClr val="365F9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0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783830"/>
            <a:ext cx="11108308" cy="367259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C80254-2FAB-41AF-B4AD-56A23353A0CD}"/>
              </a:ext>
            </a:extLst>
          </p:cNvPr>
          <p:cNvSpPr txBox="1"/>
          <p:nvPr/>
        </p:nvSpPr>
        <p:spPr>
          <a:xfrm>
            <a:off x="880672" y="2269708"/>
            <a:ext cx="1063177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kern="1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kern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kern="1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ám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b="1" kern="0" dirty="0">
              <a:solidFill>
                <a:srgbClr val="365F9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Chi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42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421" y="404263"/>
            <a:ext cx="3320483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4"/>
            <a:ext cx="10960361" cy="469119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CD4EF2-2D49-487A-A9D5-59C6214DFAE2}"/>
              </a:ext>
            </a:extLst>
          </p:cNvPr>
          <p:cNvSpPr txBox="1"/>
          <p:nvPr/>
        </p:nvSpPr>
        <p:spPr>
          <a:xfrm>
            <a:off x="1053548" y="487846"/>
            <a:ext cx="3836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NGHĨA CỦA TỪ: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E3EFDB-C275-4C84-866C-097642440B70}"/>
              </a:ext>
            </a:extLst>
          </p:cNvPr>
          <p:cNvSpPr txBox="1"/>
          <p:nvPr/>
        </p:nvSpPr>
        <p:spPr>
          <a:xfrm>
            <a:off x="934278" y="1623752"/>
            <a:ext cx="61092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5E30BC-FC2E-4662-A0B2-2C3FFE02660A}"/>
              </a:ext>
            </a:extLst>
          </p:cNvPr>
          <p:cNvSpPr txBox="1"/>
          <p:nvPr/>
        </p:nvSpPr>
        <p:spPr>
          <a:xfrm>
            <a:off x="662609" y="2239544"/>
            <a:ext cx="1065474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19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9FFF514-6F6A-4636-A702-FD21026C2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65" y="497028"/>
            <a:ext cx="3320483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B5E19E4C-0613-41DD-853C-9105F3BE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4"/>
            <a:ext cx="11198249" cy="494291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701793-1B6D-46FD-8670-F278E165D1D4}"/>
              </a:ext>
            </a:extLst>
          </p:cNvPr>
          <p:cNvSpPr txBox="1"/>
          <p:nvPr/>
        </p:nvSpPr>
        <p:spPr>
          <a:xfrm>
            <a:off x="5527622" y="556988"/>
            <a:ext cx="2537085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8E2484-1EC2-4FBA-9C67-07478001D509}"/>
              </a:ext>
            </a:extLst>
          </p:cNvPr>
          <p:cNvSpPr txBox="1"/>
          <p:nvPr/>
        </p:nvSpPr>
        <p:spPr>
          <a:xfrm>
            <a:off x="940633" y="1562690"/>
            <a:ext cx="10682337" cy="4653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miêu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Tấm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000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mò</a:t>
            </a:r>
            <a:r>
              <a:rPr lang="en-US" sz="2000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</a:t>
            </a:r>
            <a:r>
              <a:rPr lang="en-US" sz="2000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000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ốc</a:t>
            </a:r>
            <a:r>
              <a:rPr lang="en-US" sz="2000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000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000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000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giỏ</a:t>
            </a:r>
            <a:r>
              <a:rPr lang="en-US" sz="2000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kern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+Tin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bèn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ao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chỗ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tắm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rửa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hiền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lành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miêu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Cám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ruộng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nọ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ruộng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kia,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vẫn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trút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tép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giỏ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cẳng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2" y="1315387"/>
            <a:ext cx="11108308" cy="422722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803E03-2547-4566-B0AA-ABD8D2B98BC8}"/>
              </a:ext>
            </a:extLst>
          </p:cNvPr>
          <p:cNvSpPr txBox="1"/>
          <p:nvPr/>
        </p:nvSpPr>
        <p:spPr>
          <a:xfrm>
            <a:off x="823862" y="1618938"/>
            <a:ext cx="10958407" cy="3561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tép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cẳng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74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068" y="274834"/>
            <a:ext cx="2584987" cy="628832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20" y="1148759"/>
            <a:ext cx="11225405" cy="127638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E7129-FC4C-4B35-9255-18D5DC2FF165}"/>
              </a:ext>
            </a:extLst>
          </p:cNvPr>
          <p:cNvSpPr txBox="1"/>
          <p:nvPr/>
        </p:nvSpPr>
        <p:spPr>
          <a:xfrm>
            <a:off x="847731" y="333715"/>
            <a:ext cx="23390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5A6D0D-3B9B-48E3-A1F0-F039BDDA085D}"/>
              </a:ext>
            </a:extLst>
          </p:cNvPr>
          <p:cNvSpPr txBox="1"/>
          <p:nvPr/>
        </p:nvSpPr>
        <p:spPr>
          <a:xfrm>
            <a:off x="385319" y="1225393"/>
            <a:ext cx="112121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1/ tr 30: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A (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)+ A.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ngắn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94C90D-B757-47EA-8F89-60C17959B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845738"/>
              </p:ext>
            </p:extLst>
          </p:nvPr>
        </p:nvGraphicFramePr>
        <p:xfrm>
          <a:off x="372068" y="2796209"/>
          <a:ext cx="11634402" cy="40177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08123">
                  <a:extLst>
                    <a:ext uri="{9D8B030D-6E8A-4147-A177-3AD203B41FA5}">
                      <a16:colId xmlns:a16="http://schemas.microsoft.com/office/drawing/2014/main" val="4288767702"/>
                    </a:ext>
                  </a:extLst>
                </a:gridCol>
                <a:gridCol w="2197603">
                  <a:extLst>
                    <a:ext uri="{9D8B030D-6E8A-4147-A177-3AD203B41FA5}">
                      <a16:colId xmlns:a16="http://schemas.microsoft.com/office/drawing/2014/main" val="2588510892"/>
                    </a:ext>
                  </a:extLst>
                </a:gridCol>
                <a:gridCol w="7528676">
                  <a:extLst>
                    <a:ext uri="{9D8B030D-6E8A-4147-A177-3AD203B41FA5}">
                      <a16:colId xmlns:a16="http://schemas.microsoft.com/office/drawing/2014/main" val="358016324"/>
                    </a:ext>
                  </a:extLst>
                </a:gridCol>
              </a:tblGrid>
              <a:tr h="736426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 tố Hán Việt 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 Hán Việt (gia + A)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2241076"/>
                  </a:ext>
                </a:extLst>
              </a:tr>
              <a:tr h="824381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 tiên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qua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5106481"/>
                  </a:ext>
                </a:extLst>
              </a:tr>
              <a:tr h="824381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 truyền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7189246"/>
                  </a:ext>
                </a:extLst>
              </a:tr>
              <a:tr h="614244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 cảnh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6886636"/>
                  </a:ext>
                </a:extLst>
              </a:tr>
              <a:tr h="404108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 sản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3541193"/>
                  </a:ext>
                </a:extLst>
              </a:tr>
              <a:tr h="614244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 súc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dê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6816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877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4" y="622852"/>
            <a:ext cx="11410936" cy="10071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833CE4-77AC-4B01-914C-A8AAA0407651}"/>
              </a:ext>
            </a:extLst>
          </p:cNvPr>
          <p:cNvSpPr txBox="1"/>
          <p:nvPr/>
        </p:nvSpPr>
        <p:spPr>
          <a:xfrm>
            <a:off x="490330" y="770224"/>
            <a:ext cx="10986866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2110105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2/tr 30: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273BDB-102D-4AF7-A48F-27F9DCD2A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879651"/>
              </p:ext>
            </p:extLst>
          </p:nvPr>
        </p:nvGraphicFramePr>
        <p:xfrm>
          <a:off x="490330" y="2553623"/>
          <a:ext cx="10986866" cy="278015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32453">
                  <a:extLst>
                    <a:ext uri="{9D8B030D-6E8A-4147-A177-3AD203B41FA5}">
                      <a16:colId xmlns:a16="http://schemas.microsoft.com/office/drawing/2014/main" val="375472951"/>
                    </a:ext>
                  </a:extLst>
                </a:gridCol>
                <a:gridCol w="2411895">
                  <a:extLst>
                    <a:ext uri="{9D8B030D-6E8A-4147-A177-3AD203B41FA5}">
                      <a16:colId xmlns:a16="http://schemas.microsoft.com/office/drawing/2014/main" val="2034088912"/>
                    </a:ext>
                  </a:extLst>
                </a:gridCol>
                <a:gridCol w="7342518">
                  <a:extLst>
                    <a:ext uri="{9D8B030D-6E8A-4147-A177-3AD203B41FA5}">
                      <a16:colId xmlns:a16="http://schemas.microsoft.com/office/drawing/2014/main" val="22157616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 trích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 ngữ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 của từ ngữ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2267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8300" indent="-165100" algn="just">
                        <a:lnSpc>
                          <a:spcPct val="134000"/>
                        </a:lnSpc>
                        <a:tabLst>
                          <a:tab pos="871855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 nguyên hình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vốn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06852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8300" indent="-165100" algn="just">
                        <a:lnSpc>
                          <a:spcPct val="134000"/>
                        </a:lnSpc>
                        <a:tabLst>
                          <a:tab pos="871855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 vạ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 tội cho người khác (tội mà người đó không làm)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5770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8300" indent="-165100" algn="just">
                        <a:lnSpc>
                          <a:spcPct val="134000"/>
                        </a:lnSpc>
                        <a:tabLst>
                          <a:tab pos="871855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rộng lượng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Tấm lòng rộng rãi, dễ tha thứ, cảm thông với những tội lỗi, sai lầm, … của người khác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1648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8300" indent="-165100" algn="just">
                        <a:lnSpc>
                          <a:spcPct val="134000"/>
                        </a:lnSpc>
                        <a:tabLst>
                          <a:tab pos="871855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bủn rủn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0170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09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482038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2AA8EF-ED2B-4397-B8AD-825D039AB6E1}"/>
              </a:ext>
            </a:extLst>
          </p:cNvPr>
          <p:cNvSpPr txBox="1"/>
          <p:nvPr/>
        </p:nvSpPr>
        <p:spPr>
          <a:xfrm>
            <a:off x="1270418" y="425908"/>
            <a:ext cx="3451485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2110105" algn="l"/>
              </a:tabLst>
            </a:pPr>
            <a:r>
              <a:rPr lang="pt-BR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3/tr 31: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08595F1-BE61-4CA7-BB1B-771559FC5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666556"/>
              </p:ext>
            </p:extLst>
          </p:nvPr>
        </p:nvGraphicFramePr>
        <p:xfrm>
          <a:off x="209862" y="1678898"/>
          <a:ext cx="11482467" cy="485144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79217">
                  <a:extLst>
                    <a:ext uri="{9D8B030D-6E8A-4147-A177-3AD203B41FA5}">
                      <a16:colId xmlns:a16="http://schemas.microsoft.com/office/drawing/2014/main" val="2137691316"/>
                    </a:ext>
                  </a:extLst>
                </a:gridCol>
                <a:gridCol w="2789629">
                  <a:extLst>
                    <a:ext uri="{9D8B030D-6E8A-4147-A177-3AD203B41FA5}">
                      <a16:colId xmlns:a16="http://schemas.microsoft.com/office/drawing/2014/main" val="2430947892"/>
                    </a:ext>
                  </a:extLst>
                </a:gridCol>
                <a:gridCol w="8113621">
                  <a:extLst>
                    <a:ext uri="{9D8B030D-6E8A-4147-A177-3AD203B41FA5}">
                      <a16:colId xmlns:a16="http://schemas.microsoft.com/office/drawing/2014/main" val="3675461194"/>
                    </a:ext>
                  </a:extLst>
                </a:gridCol>
              </a:tblGrid>
              <a:tr h="404287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 ngữ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 của từ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996209"/>
                  </a:ext>
                </a:extLst>
              </a:tr>
              <a:tr h="1617147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khoẻ như voi: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lân la: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gạ: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khoẻ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khoẻ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cận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ai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ðó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dỗ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ðó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8697761"/>
                  </a:ext>
                </a:extLst>
              </a:tr>
              <a:tr h="404287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Hí hửng: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vui mừng thái quá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591471"/>
                  </a:ext>
                </a:extLst>
              </a:tr>
              <a:tr h="404287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Khôi ngô tuấn tú: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 mạo đẹp đẽ, sáng láng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036701"/>
                  </a:ext>
                </a:extLst>
              </a:tr>
              <a:tr h="2021434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bất hạnh:</a:t>
                      </a:r>
                    </a:p>
                    <a:p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buồn rười rượi: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may,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gặp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rủi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khiến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khổ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buồn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buồn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lặng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533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0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509955"/>
            <a:ext cx="7620813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B867BF-B4F2-424B-8B92-08ED6222911B}"/>
              </a:ext>
            </a:extLst>
          </p:cNvPr>
          <p:cNvSpPr txBox="1"/>
          <p:nvPr/>
        </p:nvSpPr>
        <p:spPr>
          <a:xfrm>
            <a:off x="834886" y="586697"/>
            <a:ext cx="82826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tập 1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/tr41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đậm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7CB405-A07B-440C-8C43-4D544DFE2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64620"/>
              </p:ext>
            </p:extLst>
          </p:nvPr>
        </p:nvGraphicFramePr>
        <p:xfrm>
          <a:off x="569030" y="1669773"/>
          <a:ext cx="11066380" cy="432020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33266">
                  <a:extLst>
                    <a:ext uri="{9D8B030D-6E8A-4147-A177-3AD203B41FA5}">
                      <a16:colId xmlns:a16="http://schemas.microsoft.com/office/drawing/2014/main" val="3573944346"/>
                    </a:ext>
                  </a:extLst>
                </a:gridCol>
                <a:gridCol w="4015408">
                  <a:extLst>
                    <a:ext uri="{9D8B030D-6E8A-4147-A177-3AD203B41FA5}">
                      <a16:colId xmlns:a16="http://schemas.microsoft.com/office/drawing/2014/main" val="3819435351"/>
                    </a:ext>
                  </a:extLst>
                </a:gridCol>
                <a:gridCol w="5817706">
                  <a:extLst>
                    <a:ext uri="{9D8B030D-6E8A-4147-A177-3AD203B41FA5}">
                      <a16:colId xmlns:a16="http://schemas.microsoft.com/office/drawing/2014/main" val="2945674804"/>
                    </a:ext>
                  </a:extLst>
                </a:gridCol>
              </a:tblGrid>
              <a:tr h="713169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5878732"/>
                  </a:ext>
                </a:extLst>
              </a:tr>
              <a:tr h="745353">
                <a:tc rowSpan="2"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(xanh) mơn mởn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 non và tươi tốt.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8152697"/>
                  </a:ext>
                </a:extLst>
              </a:tr>
              <a:tr h="803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lúc lỉu</a:t>
                      </a:r>
                    </a:p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(trạng thái) nhiều quả trên khắp các cành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862948"/>
                  </a:ext>
                </a:extLst>
              </a:tr>
              <a:tr h="1092925">
                <a:tc rowSpan="2"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ròng rã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(thời gian) kéo dài liên tục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5260343"/>
                  </a:ext>
                </a:extLst>
              </a:tr>
              <a:tr h="965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vợi hẳn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bớt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4430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064C14D9-54C1-4BD1-87BB-926CC6885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272175"/>
            <a:ext cx="2638865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1418054"/>
            <a:ext cx="11243219" cy="44730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94455D-A024-4EF0-B871-E6A21BCB3ED3}"/>
              </a:ext>
            </a:extLst>
          </p:cNvPr>
          <p:cNvSpPr txBox="1"/>
          <p:nvPr/>
        </p:nvSpPr>
        <p:spPr>
          <a:xfrm>
            <a:off x="765856" y="353776"/>
            <a:ext cx="29268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2/tr41: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96570-1446-4A92-82F4-11D4E457CF4F}"/>
              </a:ext>
            </a:extLst>
          </p:cNvPr>
          <p:cNvSpPr txBox="1"/>
          <p:nvPr/>
        </p:nvSpPr>
        <p:spPr>
          <a:xfrm>
            <a:off x="666466" y="1702617"/>
            <a:ext cx="10830990" cy="3903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&lt;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lam,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85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8A984A06-0F48-41DF-BA14-BB66D93AA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087" y="3190898"/>
            <a:ext cx="9839923" cy="246609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CF6665F6-4148-4285-B432-D07B0E3FB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073" y="412608"/>
            <a:ext cx="3488360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FA99110-DB5F-4340-835D-11287B2E674E}"/>
              </a:ext>
            </a:extLst>
          </p:cNvPr>
          <p:cNvSpPr/>
          <p:nvPr/>
        </p:nvSpPr>
        <p:spPr>
          <a:xfrm>
            <a:off x="152405" y="3141906"/>
            <a:ext cx="1743758" cy="2466091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F5009E-F987-4042-BEFB-5C5AC9B7D214}"/>
              </a:ext>
            </a:extLst>
          </p:cNvPr>
          <p:cNvSpPr txBox="1"/>
          <p:nvPr/>
        </p:nvSpPr>
        <p:spPr>
          <a:xfrm>
            <a:off x="569030" y="3429000"/>
            <a:ext cx="8622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8E22B0-2B64-4F6C-B7D0-0E5D1A04189C}"/>
              </a:ext>
            </a:extLst>
          </p:cNvPr>
          <p:cNvSpPr txBox="1"/>
          <p:nvPr/>
        </p:nvSpPr>
        <p:spPr>
          <a:xfrm>
            <a:off x="569504" y="504448"/>
            <a:ext cx="3796259" cy="496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THÀNH NGỮ: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E9DAAB-D704-498F-A1EF-C16495D08E8F}"/>
              </a:ext>
            </a:extLst>
          </p:cNvPr>
          <p:cNvSpPr txBox="1"/>
          <p:nvPr/>
        </p:nvSpPr>
        <p:spPr>
          <a:xfrm>
            <a:off x="2168253" y="3429000"/>
            <a:ext cx="9454717" cy="1826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ẩn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so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18E376E5-0E1E-472F-8869-AB582689C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073" y="1632978"/>
            <a:ext cx="2618930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694AD6-D1CD-40AB-8C33-83127F8CD920}"/>
              </a:ext>
            </a:extLst>
          </p:cNvPr>
          <p:cNvSpPr txBox="1"/>
          <p:nvPr/>
        </p:nvSpPr>
        <p:spPr>
          <a:xfrm>
            <a:off x="569030" y="1714314"/>
            <a:ext cx="1952468" cy="496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5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12" grpId="0"/>
      <p:bldP spid="14" grpId="0"/>
      <p:bldP spid="17" grpId="0"/>
      <p:bldP spid="18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05883FD3-5820-452F-BCF2-F9ECF2522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40" y="1591311"/>
            <a:ext cx="2786377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40" y="2557307"/>
            <a:ext cx="11333160" cy="270938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11F690-DDE1-43C7-8C47-5546542CF5C7}"/>
              </a:ext>
            </a:extLst>
          </p:cNvPr>
          <p:cNvSpPr txBox="1"/>
          <p:nvPr/>
        </p:nvSpPr>
        <p:spPr>
          <a:xfrm>
            <a:off x="1088145" y="1662882"/>
            <a:ext cx="2252272" cy="496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+mj-lt"/>
              <a:buAutoNum type="arabicPeriod"/>
              <a:tabLst>
                <a:tab pos="2667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98615A-989C-4B7D-BA69-5B6320E2067D}"/>
              </a:ext>
            </a:extLst>
          </p:cNvPr>
          <p:cNvSpPr txBox="1"/>
          <p:nvPr/>
        </p:nvSpPr>
        <p:spPr>
          <a:xfrm>
            <a:off x="554039" y="2914415"/>
            <a:ext cx="11213239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tóc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mồi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đục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khơi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thắng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tứ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,...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58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/>
      <p:bldP spid="9" grpId="0"/>
    </p:bldLst>
  </p:timing>
</p:sld>
</file>

<file path=ppt/theme/theme1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1564</Words>
  <Application>Microsoft Office PowerPoint</Application>
  <PresentationFormat>Widescreen</PresentationFormat>
  <Paragraphs>166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Constantia</vt:lpstr>
      <vt:lpstr>MS Mincho</vt:lpstr>
      <vt:lpstr>Noto Sans Symbols</vt:lpstr>
      <vt:lpstr>Times New Roman</vt:lpstr>
      <vt:lpstr>Wingdings</vt:lpstr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2021-08-07T03:37:32Z</dcterms:created>
  <dcterms:modified xsi:type="dcterms:W3CDTF">2021-11-14T15:44:37Z</dcterms:modified>
</cp:coreProperties>
</file>